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  <p15:guide id="2" orient="horz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3" roundtripDataSignature="AMtx7mhrq4GGxBDNJCQQEwYVqXrnXJFs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2AD4D3-FC7E-48B9-8523-653042B1C4AD}">
  <a:tblStyle styleId="{EA2AD4D3-FC7E-48B9-8523-653042B1C4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fa3919218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fa3919218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efa3919218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2de4efa49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f2de4efa49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f2de4efa49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2f16247ca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f2f16247ca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f2f16247ca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2de4efa49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f2de4efa49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f2de4efa49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2f16247ca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f2f16247ca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f2f16247ca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2de4efa49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f2de4efa49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f2de4efa49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2de4efa49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f2de4efa49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f2de4efa49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2de4efa49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f2de4efa49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2de4efa4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2de4efa4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f2de4efa4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4bf77090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4bf77090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f4bf77090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7224c77d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97224c77d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97224c77d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fa3919218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efa3919218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2de4efa4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f2de4efa4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fa3919218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fa3919218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efa3919218_1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2de4efa49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f2de4efa49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2de4efa49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f2de4efa49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1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8627"/>
              </a:schemeClr>
            </a:solidFill>
            <a:ln>
              <a:noFill/>
            </a:ln>
          </p:spPr>
        </p:sp>
        <p:sp>
          <p:nvSpPr>
            <p:cNvPr id="31" name="Google Shape;31;p1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9C00">
                <a:alpha val="68627"/>
              </a:srgbClr>
            </a:solidFill>
            <a:ln>
              <a:noFill/>
            </a:ln>
          </p:spPr>
        </p:sp>
        <p:sp>
          <p:nvSpPr>
            <p:cNvPr id="34" name="Google Shape;34;p1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19279">
                <a:alpha val="68627"/>
              </a:srgbClr>
            </a:solidFill>
            <a:ln>
              <a:noFill/>
            </a:ln>
          </p:spPr>
        </p:sp>
        <p:sp>
          <p:nvSpPr>
            <p:cNvPr id="35" name="Google Shape;35;p1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529"/>
              </a:schemeClr>
            </a:solidFill>
            <a:ln>
              <a:noFill/>
            </a:ln>
          </p:spPr>
        </p:sp>
        <p:sp>
          <p:nvSpPr>
            <p:cNvPr id="36" name="Google Shape;36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35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2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19279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19279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F192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19279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19279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2" name="Google Shape;72;p1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8627"/>
              </a:schemeClr>
            </a:solidFill>
            <a:ln>
              <a:noFill/>
            </a:ln>
          </p:spPr>
        </p:sp>
        <p:sp>
          <p:nvSpPr>
            <p:cNvPr id="14" name="Google Shape;14;p1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9C00">
                <a:alpha val="68627"/>
              </a:srgbClr>
            </a:solidFill>
            <a:ln>
              <a:noFill/>
            </a:ln>
          </p:spPr>
        </p:sp>
        <p:sp>
          <p:nvSpPr>
            <p:cNvPr id="17" name="Google Shape;17;p1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19279">
                <a:alpha val="68627"/>
              </a:srgbClr>
            </a:solidFill>
            <a:ln>
              <a:noFill/>
            </a:ln>
          </p:spPr>
        </p:sp>
        <p:sp>
          <p:nvSpPr>
            <p:cNvPr id="18" name="Google Shape;18;p1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529"/>
              </a:schemeClr>
            </a:solidFill>
            <a:ln>
              <a:noFill/>
            </a:ln>
          </p:spPr>
        </p:sp>
        <p:sp>
          <p:nvSpPr>
            <p:cNvPr id="19" name="Google Shape;19;p1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35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lecsafety.co.uk/standards-for-electrical-test-instruments-and-test-leads/" TargetMode="External"/><Relationship Id="rId4" Type="http://schemas.openxmlformats.org/officeDocument/2006/relationships/hyperlink" Target="https://www.osha.gov/laws-regs/regulations/standardnumber/1926/1926.441" TargetMode="External"/><Relationship Id="rId5" Type="http://schemas.openxmlformats.org/officeDocument/2006/relationships/hyperlink" Target="https://www.osha.gov/laws-regs/regulations/standardnumber/1926/1926.441" TargetMode="External"/><Relationship Id="rId6" Type="http://schemas.openxmlformats.org/officeDocument/2006/relationships/hyperlink" Target="https://www.osha.gov/laws-regs/regulations/standardnumber/1926/1926.44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fa3919218_0_9"/>
          <p:cNvSpPr txBox="1"/>
          <p:nvPr>
            <p:ph type="ctrTitle"/>
          </p:nvPr>
        </p:nvSpPr>
        <p:spPr>
          <a:xfrm>
            <a:off x="1507075" y="490425"/>
            <a:ext cx="7767000" cy="226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MADWEC 3.0 - </a:t>
            </a:r>
            <a:r>
              <a:rPr lang="en-US" sz="3900"/>
              <a:t>Using Renewable Energy to Power Autonomous Underwater Vehicles </a:t>
            </a:r>
            <a:endParaRPr sz="3900"/>
          </a:p>
        </p:txBody>
      </p:sp>
      <p:sp>
        <p:nvSpPr>
          <p:cNvPr id="149" name="Google Shape;149;gefa3919218_0_9"/>
          <p:cNvSpPr txBox="1"/>
          <p:nvPr>
            <p:ph idx="1" type="subTitle"/>
          </p:nvPr>
        </p:nvSpPr>
        <p:spPr>
          <a:xfrm>
            <a:off x="1507075" y="3077152"/>
            <a:ext cx="7767000" cy="337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786">
                <a:solidFill>
                  <a:schemeClr val="dk1"/>
                </a:solidFill>
              </a:rPr>
              <a:t>Sponsor:</a:t>
            </a:r>
            <a:endParaRPr sz="4786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786"/>
              <a:t>Daniel MacDonald</a:t>
            </a:r>
            <a:endParaRPr sz="4786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786"/>
              <a:t>Mehdi Raessi</a:t>
            </a:r>
            <a:endParaRPr sz="4786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786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786">
                <a:solidFill>
                  <a:schemeClr val="dk1"/>
                </a:solidFill>
              </a:rPr>
              <a:t>Advisor</a:t>
            </a:r>
            <a:r>
              <a:rPr lang="en-US" sz="4786">
                <a:solidFill>
                  <a:schemeClr val="dk1"/>
                </a:solidFill>
              </a:rPr>
              <a:t>:</a:t>
            </a:r>
            <a:endParaRPr sz="4786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786"/>
              <a:t>David Rancour</a:t>
            </a:r>
            <a:endParaRPr sz="4786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786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786">
                <a:solidFill>
                  <a:schemeClr val="dk1"/>
                </a:solidFill>
              </a:rPr>
              <a:t>Team Members:</a:t>
            </a:r>
            <a:endParaRPr sz="4786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786"/>
              <a:t>Spencer Dowty (Team Leader)</a:t>
            </a:r>
            <a:endParaRPr sz="4786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786"/>
              <a:t>Thomas Lattanzi</a:t>
            </a:r>
            <a:endParaRPr sz="4786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786"/>
              <a:t>Antz-Lee Francois</a:t>
            </a:r>
            <a:endParaRPr sz="4786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786"/>
              <a:t>Arthur Grizotte</a:t>
            </a:r>
            <a:endParaRPr sz="4786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786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0079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2de4efa49_0_23"/>
          <p:cNvSpPr txBox="1"/>
          <p:nvPr/>
        </p:nvSpPr>
        <p:spPr>
          <a:xfrm>
            <a:off x="948425" y="321000"/>
            <a:ext cx="10768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Constraints</a:t>
            </a:r>
            <a:endParaRPr b="1" sz="55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gf2de4efa49_0_23"/>
          <p:cNvSpPr txBox="1"/>
          <p:nvPr/>
        </p:nvSpPr>
        <p:spPr>
          <a:xfrm>
            <a:off x="639700" y="1352400"/>
            <a:ext cx="96426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Char char="-"/>
            </a:pP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Budget: SMAST East has a stringent account that allocates the money to both the MADWEC MNE and ECE teams of around 5,000 dollars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Char char="-"/>
            </a:pP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Collaboration: Working in parallel with the Mechanical Engineers responsible for Objective 1 who have a different schedule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Char char="-"/>
            </a:pP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Time: Strict deadlines for the project conflicting with SMAST process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Char char="-"/>
            </a:pP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Limited lab space at SMAST East and UMass due to construction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Char char="-"/>
            </a:pP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Limited information on generator output due to inconsistent wave patterns from the in-lab winch and data from the previous year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Char char="-"/>
            </a:pP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Limited alterations to the current MADWEC design from the rope to the one way clutch already being established as the final product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0079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2f16247ca_0_1"/>
          <p:cNvSpPr txBox="1"/>
          <p:nvPr/>
        </p:nvSpPr>
        <p:spPr>
          <a:xfrm>
            <a:off x="948425" y="321000"/>
            <a:ext cx="10768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GANTT Chart -September Task List </a:t>
            </a:r>
            <a:endParaRPr b="1" sz="5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" name="Google Shape;219;gf2f16247ca_0_1"/>
          <p:cNvSpPr txBox="1"/>
          <p:nvPr/>
        </p:nvSpPr>
        <p:spPr>
          <a:xfrm>
            <a:off x="948425" y="1352400"/>
            <a:ext cx="894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0" name="Google Shape;220;gf2f16247ca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425" y="1352400"/>
            <a:ext cx="9679500" cy="4623300"/>
          </a:xfrm>
          <a:prstGeom prst="roundRect">
            <a:avLst>
              <a:gd fmla="val 3193" name="adj"/>
            </a:avLst>
          </a:prstGeom>
          <a:noFill/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0079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2de4efa49_0_51"/>
          <p:cNvSpPr txBox="1"/>
          <p:nvPr/>
        </p:nvSpPr>
        <p:spPr>
          <a:xfrm>
            <a:off x="948425" y="321000"/>
            <a:ext cx="10768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GANTT Chart - October Task List </a:t>
            </a:r>
            <a:endParaRPr b="1" sz="55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7" name="Google Shape;227;gf2de4efa49_0_51"/>
          <p:cNvPicPr preferRelativeResize="0"/>
          <p:nvPr/>
        </p:nvPicPr>
        <p:blipFill rotWithShape="1">
          <a:blip r:embed="rId3">
            <a:alphaModFix/>
          </a:blip>
          <a:srcRect b="0" l="0" r="26519" t="0"/>
          <a:stretch/>
        </p:blipFill>
        <p:spPr>
          <a:xfrm>
            <a:off x="948425" y="1935800"/>
            <a:ext cx="10875000" cy="3366900"/>
          </a:xfrm>
          <a:prstGeom prst="roundRect">
            <a:avLst>
              <a:gd fmla="val 5458" name="adj"/>
            </a:avLst>
          </a:prstGeom>
          <a:noFill/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0079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2f16247ca_0_9"/>
          <p:cNvSpPr txBox="1"/>
          <p:nvPr/>
        </p:nvSpPr>
        <p:spPr>
          <a:xfrm>
            <a:off x="948425" y="321000"/>
            <a:ext cx="10768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GANTT Chart - November</a:t>
            </a:r>
            <a:r>
              <a:rPr b="1" lang="en-US" sz="5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Task List </a:t>
            </a:r>
            <a:endParaRPr b="1" sz="5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4" name="Google Shape;234;gf2f16247ca_0_9"/>
          <p:cNvPicPr preferRelativeResize="0"/>
          <p:nvPr/>
        </p:nvPicPr>
        <p:blipFill rotWithShape="1">
          <a:blip r:embed="rId3">
            <a:alphaModFix/>
          </a:blip>
          <a:srcRect b="0" l="0" r="15426" t="0"/>
          <a:stretch/>
        </p:blipFill>
        <p:spPr>
          <a:xfrm>
            <a:off x="948425" y="1739850"/>
            <a:ext cx="9610500" cy="3571800"/>
          </a:xfrm>
          <a:prstGeom prst="roundRect">
            <a:avLst>
              <a:gd fmla="val 3810" name="adj"/>
            </a:avLst>
          </a:prstGeom>
          <a:noFill/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0079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2de4efa49_0_29"/>
          <p:cNvSpPr txBox="1"/>
          <p:nvPr/>
        </p:nvSpPr>
        <p:spPr>
          <a:xfrm>
            <a:off x="948425" y="321000"/>
            <a:ext cx="10768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Applicable Standards</a:t>
            </a:r>
            <a:endParaRPr b="1" sz="55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Google Shape;241;gf2de4efa49_0_29"/>
          <p:cNvSpPr txBox="1"/>
          <p:nvPr/>
        </p:nvSpPr>
        <p:spPr>
          <a:xfrm>
            <a:off x="948425" y="1352400"/>
            <a:ext cx="89445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Char char="-"/>
            </a:pP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IP Code - Waterproofing (IP67)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Char char="-"/>
            </a:pP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Institute of Printed Circuits Standards - PCB Design (IPC-2221)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Char char="-"/>
            </a:pP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Lithium Batteries - Battery Safety (IEC 62133-2:2017)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Char char="-"/>
            </a:pP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Storage of Batteries - Battery Safety (OSHA 1926.441)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Char char="-"/>
            </a:pP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RES - Renewable Energy Standard (CMR 14 + 15)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Char char="-"/>
            </a:pP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Cord Sets and Power Supply - (UL 817:Ed 11)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Char char="-"/>
            </a:pP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Electrical</a:t>
            </a: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Testing - (BS EN 61010)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Char char="-"/>
            </a:pP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IEEE Code of Conduct &amp; Ethics (IEEE 2, 5, 10)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0079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2de4efa49_0_35"/>
          <p:cNvSpPr txBox="1"/>
          <p:nvPr/>
        </p:nvSpPr>
        <p:spPr>
          <a:xfrm>
            <a:off x="976650" y="292775"/>
            <a:ext cx="10768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Ethical Issues</a:t>
            </a:r>
            <a:endParaRPr b="1" sz="55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gf2de4efa49_0_35"/>
          <p:cNvSpPr txBox="1"/>
          <p:nvPr/>
        </p:nvSpPr>
        <p:spPr>
          <a:xfrm>
            <a:off x="976650" y="1408800"/>
            <a:ext cx="89445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Char char="-"/>
            </a:pP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Source of Underwater Noise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Char char="-"/>
            </a:pP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Potential Threat to Marine Animals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Char char="-"/>
            </a:pP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Accidents in the Ocean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Char char="-"/>
            </a:pP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Extreme Overcrowding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Char char="-"/>
            </a:pP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Environmental Pollution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Char char="-"/>
            </a:pP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Job Reallocation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2de4efa49_0_57"/>
          <p:cNvSpPr txBox="1"/>
          <p:nvPr/>
        </p:nvSpPr>
        <p:spPr>
          <a:xfrm>
            <a:off x="314475" y="411250"/>
            <a:ext cx="911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b="1"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gf2de4efa49_0_57"/>
          <p:cNvSpPr txBox="1"/>
          <p:nvPr/>
        </p:nvSpPr>
        <p:spPr>
          <a:xfrm>
            <a:off x="459675" y="1150150"/>
            <a:ext cx="8974500" cy="55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1480" lvl="0" marL="41148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“Applying IPC Standards to PCB Layout Design.” 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Cadence: PCB Design and Analysis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https://resources.pcb.cadence.com/blog/2021-applying-ipc-standards-to-pcb-layout-design </a:t>
            </a:r>
            <a:endParaRPr sz="12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“Department of Transportation: Transportation of Lithium Batteries.”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AUVAC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Department of Transportation, </a:t>
            </a:r>
            <a:r>
              <a:rPr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https://auvac.org/files/fdsys/pkg/fr-2014-08-06/pdf/2014-18146.pdf. </a:t>
            </a:r>
            <a:endParaRPr sz="12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“Gantt Chart Template for Excel.”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Vertex42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https://www.vertex42.com/ExcelTemplates/excel-gantt-chart.html. </a:t>
            </a:r>
            <a:endParaRPr sz="12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“IP Rating Chart.”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DSM&amp;T Harsh Environment Connectors and Wire Harnessing,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https://www.dsmt.com/resources/ip-rating-chart/</a:t>
            </a:r>
            <a:endParaRPr sz="12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“Lithium-Ion Battery Standards.”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USAID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International Electrotechnical Commission, </a:t>
            </a:r>
            <a:r>
              <a:rPr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https://www.usaid.gov/energy/powering-health/technical-standards/lithium-ion-batteries</a:t>
            </a:r>
            <a:endParaRPr sz="12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“Massachusetts Renewable Energy Requirement.”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Colonial power Group,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https://colonialpowergroup.com/massachusetts-renewable-energy-requirement/</a:t>
            </a:r>
            <a:endParaRPr sz="12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“REMUS 100h - Hydrographic Variant.”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HII Technical Solutions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23 Mar. 2021, </a:t>
            </a:r>
            <a:r>
              <a:rPr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https://tsd.huntingtoningalls.com/capabilities/unmanned-systems/unmanned-underwater-vehicles/remus100variants/remus100h/. </a:t>
            </a:r>
            <a:endParaRPr sz="12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“Standards for Electrical Test Instruments and Test Leads.”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 Safety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https://elecsafety.com/standards-for-electrical-test-instruments-and-test-leads/</a:t>
            </a:r>
            <a:endParaRPr sz="12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“System Diagram.”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Lucid Chart: Intelligent Diagramming,</a:t>
            </a:r>
            <a:r>
              <a:rPr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https://www.lucidchart.com/pages/</a:t>
            </a:r>
            <a:endParaRPr sz="12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1200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Mysteries of IP65, IP66, and IP67 Rated Enclosures Explained.” Bud Industries, </a:t>
            </a:r>
            <a:r>
              <a:rPr lang="en-US" sz="1200" u="sng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https://www.budind.com/blog/2014/02/the-mysteries-of-ip65-ip66-and-ip67-rated-enclosures-explained/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12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1926.441 - Batteries and battery charging.” </a:t>
            </a:r>
            <a:r>
              <a:rPr i="1" lang="en-US" sz="12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Occupational Safety and Health Administration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429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https://www.osha.gov/laws-regs/regulations/standardnumber/1926/1926.441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gf2de4efa4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682" y="1373325"/>
            <a:ext cx="5117100" cy="4659600"/>
          </a:xfrm>
          <a:prstGeom prst="roundRect">
            <a:avLst>
              <a:gd fmla="val 8670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6" name="Google Shape;156;gf2de4efa4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9200" y="1373325"/>
            <a:ext cx="2506500" cy="465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7" name="Google Shape;157;gf2de4efa49_0_0"/>
          <p:cNvSpPr txBox="1"/>
          <p:nvPr/>
        </p:nvSpPr>
        <p:spPr>
          <a:xfrm>
            <a:off x="704975" y="268200"/>
            <a:ext cx="86892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300">
                <a:solidFill>
                  <a:srgbClr val="FF9900"/>
                </a:solidFill>
                <a:latin typeface="Trebuchet MS"/>
                <a:ea typeface="Trebuchet MS"/>
                <a:cs typeface="Trebuchet MS"/>
                <a:sym typeface="Trebuchet MS"/>
              </a:rPr>
              <a:t>Operational View of MADWEC 3.0</a:t>
            </a:r>
            <a:endParaRPr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4bf770905_0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Charging Docking Station</a:t>
            </a:r>
            <a:endParaRPr b="1"/>
          </a:p>
        </p:txBody>
      </p:sp>
      <p:pic>
        <p:nvPicPr>
          <p:cNvPr id="164" name="Google Shape;164;gf4bf770905_0_0"/>
          <p:cNvPicPr preferRelativeResize="0"/>
          <p:nvPr/>
        </p:nvPicPr>
        <p:blipFill rotWithShape="1">
          <a:blip r:embed="rId3">
            <a:alphaModFix/>
          </a:blip>
          <a:srcRect b="0" l="0" r="65431" t="0"/>
          <a:stretch/>
        </p:blipFill>
        <p:spPr>
          <a:xfrm>
            <a:off x="1092425" y="1375525"/>
            <a:ext cx="1824000" cy="4659600"/>
          </a:xfrm>
          <a:prstGeom prst="roundRect">
            <a:avLst>
              <a:gd fmla="val 10255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gf4bf770905_0_0"/>
          <p:cNvPicPr preferRelativeResize="0"/>
          <p:nvPr/>
        </p:nvPicPr>
        <p:blipFill rotWithShape="1">
          <a:blip r:embed="rId3">
            <a:alphaModFix/>
          </a:blip>
          <a:srcRect b="0" l="34185" r="2707" t="0"/>
          <a:stretch/>
        </p:blipFill>
        <p:spPr>
          <a:xfrm>
            <a:off x="5522775" y="1375525"/>
            <a:ext cx="3330000" cy="4659600"/>
          </a:xfrm>
          <a:prstGeom prst="roundRect">
            <a:avLst>
              <a:gd fmla="val 720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6" name="Google Shape;166;gf4bf770905_0_0"/>
          <p:cNvCxnSpPr>
            <a:endCxn id="167" idx="1"/>
          </p:cNvCxnSpPr>
          <p:nvPr/>
        </p:nvCxnSpPr>
        <p:spPr>
          <a:xfrm flipH="1" rot="10800000">
            <a:off x="3213954" y="3429000"/>
            <a:ext cx="1214700" cy="1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7" name="Google Shape;167;gf4bf770905_0_0"/>
          <p:cNvPicPr preferRelativeResize="0"/>
          <p:nvPr/>
        </p:nvPicPr>
        <p:blipFill rotWithShape="1">
          <a:blip r:embed="rId4">
            <a:alphaModFix/>
          </a:blip>
          <a:srcRect b="31692" l="23635" r="25448" t="20799"/>
          <a:stretch/>
        </p:blipFill>
        <p:spPr>
          <a:xfrm>
            <a:off x="4428654" y="2879288"/>
            <a:ext cx="1094125" cy="10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0079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7224c77d7_0_0"/>
          <p:cNvSpPr txBox="1"/>
          <p:nvPr/>
        </p:nvSpPr>
        <p:spPr>
          <a:xfrm>
            <a:off x="948425" y="321000"/>
            <a:ext cx="10768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Purpose</a:t>
            </a:r>
            <a:endParaRPr b="1" sz="55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g97224c77d7_0_0"/>
          <p:cNvSpPr txBox="1"/>
          <p:nvPr/>
        </p:nvSpPr>
        <p:spPr>
          <a:xfrm>
            <a:off x="948425" y="1352400"/>
            <a:ext cx="89445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Char char="-"/>
            </a:pP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MADWEC, the Maximal Asymmetric Drag Wave Energy Converter, is designed to be a small-scale local power platform for use in remote or deep-ocean locations. 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Char char="-"/>
            </a:pP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Use renewable wave energy to charge autonomous underwater vehicles (AUV’s).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Char char="-"/>
            </a:pP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Allow for a decrease in manned missions to </a:t>
            </a: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recover</a:t>
            </a: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AUV’s when they are low on charge.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Char char="-"/>
            </a:pP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Reduce the cost and carbon footprint of AUV missions and surveying companies.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Char char="-"/>
            </a:pP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 a sustainable way of running underwater missions with small autonomous vehicles.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gefa3919218_0_3"/>
          <p:cNvGraphicFramePr/>
          <p:nvPr/>
        </p:nvGraphicFramePr>
        <p:xfrm>
          <a:off x="314475" y="127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{EA2AD4D3-FC7E-48B9-8523-653042B1C4AD}</a:tableStyleId>
              </a:tblPr>
              <a:tblGrid>
                <a:gridCol w="983975"/>
                <a:gridCol w="8322700"/>
              </a:tblGrid>
              <a:tr h="53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Design a charging station attached to the bottom of the MADWEC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51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Autonomous underwater vehicle must dock at the station horizontally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Charging should be compatible with a variety of different AUVs without requiring any alterations to the structure/hardware of the 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vehicle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hould accommodate at least one AUV with the potential for expansion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Determine a suitable battery to store the energy from the generators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59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AC/DC converter to adapt the electrical output of the MADWEC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7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Provide working winch to run “dry-testing” simulations in lab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8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Accessible design and integration for MADWEC 4.0 team 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0" name="Google Shape;180;gefa3919218_0_3"/>
          <p:cNvSpPr txBox="1"/>
          <p:nvPr/>
        </p:nvSpPr>
        <p:spPr>
          <a:xfrm>
            <a:off x="314475" y="204375"/>
            <a:ext cx="911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rebuchet MS"/>
                <a:ea typeface="Trebuchet MS"/>
                <a:cs typeface="Trebuchet MS"/>
                <a:sym typeface="Trebuchet MS"/>
              </a:rPr>
              <a:t>Customer Requirements</a:t>
            </a:r>
            <a:endParaRPr b="1"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2de4efa49_0_13"/>
          <p:cNvSpPr txBox="1"/>
          <p:nvPr/>
        </p:nvSpPr>
        <p:spPr>
          <a:xfrm>
            <a:off x="314475" y="92625"/>
            <a:ext cx="911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rebuchet MS"/>
                <a:ea typeface="Trebuchet MS"/>
                <a:cs typeface="Trebuchet MS"/>
                <a:sym typeface="Trebuchet MS"/>
              </a:rPr>
              <a:t>Engineering</a:t>
            </a:r>
            <a:r>
              <a:rPr b="1" lang="en-US" sz="3600">
                <a:latin typeface="Trebuchet MS"/>
                <a:ea typeface="Trebuchet MS"/>
                <a:cs typeface="Trebuchet MS"/>
                <a:sym typeface="Trebuchet MS"/>
              </a:rPr>
              <a:t> Requirements</a:t>
            </a:r>
            <a:endParaRPr b="1"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86" name="Google Shape;186;gf2de4efa49_0_13"/>
          <p:cNvGraphicFramePr/>
          <p:nvPr/>
        </p:nvGraphicFramePr>
        <p:xfrm>
          <a:off x="444225" y="77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{EA2AD4D3-FC7E-48B9-8523-653042B1C4AD}</a:tableStyleId>
              </a:tblPr>
              <a:tblGrid>
                <a:gridCol w="1340200"/>
                <a:gridCol w="1534675"/>
                <a:gridCol w="2374000"/>
                <a:gridCol w="2640125"/>
                <a:gridCol w="1759850"/>
              </a:tblGrid>
              <a:tr h="71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Customer Rqmt No.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Engineering Rqmt No.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Engineering Requirement(s) Description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Justification </a:t>
                      </a:r>
                      <a:endParaRPr b="1"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and / or </a:t>
                      </a:r>
                      <a:endParaRPr b="1"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Comments 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Test Method</a:t>
                      </a:r>
                      <a:endParaRPr b="1"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(IADT)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72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1.1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Device i</a:t>
                      </a:r>
                      <a:r>
                        <a:rPr lang="en-US" sz="1100"/>
                        <a:t>nstallation to withstand being located around 55 meters below sea level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How the charging station is interfaced with the MADWEC per sponsor request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Testing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780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1.2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Charging station should not interfere with power generation of the MADWEC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Maximize power </a:t>
                      </a:r>
                      <a:r>
                        <a:rPr lang="en-US" sz="1100"/>
                        <a:t>stored in battery as the docking mechanism creates more drag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Analysis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79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2.1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AUVs must dock at a 90 degree angle to the MADWEC system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</a:t>
                      </a:r>
                      <a:r>
                        <a:rPr lang="en-US" sz="1100"/>
                        <a:t>ccommodate</a:t>
                      </a:r>
                      <a:r>
                        <a:rPr lang="en-US" sz="1100"/>
                        <a:t> for MADWEC’s orientation to allow for easy docking for the AUV 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Demonstration/Testing</a:t>
                      </a:r>
                      <a:endParaRPr b="1"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2.1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Mechanism should fall vertically, swinging at a -90 degree angle to minimize drag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This position would alleviate the additional drag forces introduced by the dock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Demonstration/Testing</a:t>
                      </a:r>
                      <a:endParaRPr b="1"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3.1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Device Compatibility - Universal charging to power 2-3 different types of AUVs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Remus 100, Riptide UUV 7, </a:t>
                      </a:r>
                      <a:r>
                        <a:rPr lang="en-US" sz="1100">
                          <a:extLst>
                            <a:ext uri="http://customooxmlschemas.google.com/">
                              <go:slidesCustomData xmlns:go="http://customooxmlschemas.google.com/" textRoundtripDataId="0"/>
                            </a:ext>
                          </a:extLst>
                        </a:rPr>
                        <a:t>Oceanserver</a:t>
                      </a:r>
                      <a:r>
                        <a:rPr lang="en-US" sz="1100"/>
                        <a:t> IVER3, and Bluefin 9 all recommended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Demonstration/Testing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3.2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</a:t>
                      </a:r>
                      <a:r>
                        <a:rPr lang="en-US" sz="1100"/>
                        <a:t>ccommodate</a:t>
                      </a:r>
                      <a:r>
                        <a:rPr lang="en-US" sz="1100"/>
                        <a:t> chosen AUVs of ~9 inch diameter </a:t>
                      </a:r>
                      <a:r>
                        <a:rPr lang="en-US" sz="1100"/>
                        <a:t>without</a:t>
                      </a:r>
                      <a:r>
                        <a:rPr lang="en-US" sz="1100"/>
                        <a:t> requiring any alterations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To avoid any </a:t>
                      </a:r>
                      <a:r>
                        <a:rPr lang="en-US" sz="1100"/>
                        <a:t>installation</a:t>
                      </a:r>
                      <a:r>
                        <a:rPr lang="en-US" sz="1100"/>
                        <a:t> </a:t>
                      </a:r>
                      <a:r>
                        <a:rPr lang="en-US" sz="1100"/>
                        <a:t>constraints by requesting changes to existing AUVs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Inspection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Google Shape;192;gefa3919218_1_10"/>
          <p:cNvGraphicFramePr/>
          <p:nvPr/>
        </p:nvGraphicFramePr>
        <p:xfrm>
          <a:off x="314475" y="95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{EA2AD4D3-FC7E-48B9-8523-653042B1C4AD}</a:tableStyleId>
              </a:tblPr>
              <a:tblGrid>
                <a:gridCol w="1451125"/>
                <a:gridCol w="1543225"/>
                <a:gridCol w="2648650"/>
                <a:gridCol w="2044825"/>
                <a:gridCol w="1840075"/>
              </a:tblGrid>
              <a:tr h="83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Customer Requirement No.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Engineering Requirement No.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Engineering Requirement(s) Description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Justification </a:t>
                      </a:r>
                      <a:endParaRPr b="1"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and / or </a:t>
                      </a:r>
                      <a:endParaRPr b="1"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Comments 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Test Method</a:t>
                      </a:r>
                      <a:endParaRPr b="1"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(IADT)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71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4.1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Charge at least one AUV while h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olding true to the average charge time of 6-8 hours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Guarantee full operation of MADWEC and allow AUV to run more missions.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Analysis/Testing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71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5.1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Battery with 8kWh-10kWh capacity to store power from the six 50 W generators 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More efficiently charge the AUVs while simultaneously not </a:t>
                      </a:r>
                      <a:r>
                        <a:rPr lang="en-US" sz="1100"/>
                        <a:t>damaging the battery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Analysis/Testing</a:t>
                      </a:r>
                      <a:endParaRPr b="1"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5.2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Provide a continuous 5-10 Amps to the AUV during the charge duration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Crucial to recharging the AUV lithium batteries properly to ensure safety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Testing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6.1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Voltage regulator in order to step down/up and </a:t>
                      </a:r>
                      <a:r>
                        <a:rPr lang="en-US" sz="1100"/>
                        <a:t>stabilize</a:t>
                      </a:r>
                      <a:r>
                        <a:rPr lang="en-US" sz="1100"/>
                        <a:t> the AC signal from the generators </a:t>
                      </a:r>
                      <a:r>
                        <a:rPr lang="en-US" sz="1100"/>
                        <a:t>rectifying</a:t>
                      </a:r>
                      <a:r>
                        <a:rPr lang="en-US" sz="1100"/>
                        <a:t> it to 32 Volts DC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Need to regulate and </a:t>
                      </a:r>
                      <a:r>
                        <a:rPr lang="en-US" sz="1100"/>
                        <a:t>stabilize</a:t>
                      </a:r>
                      <a:r>
                        <a:rPr lang="en-US" sz="1100"/>
                        <a:t> voltage in order to charge the battery without any damage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Testing</a:t>
                      </a:r>
                      <a:endParaRPr b="1"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85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7.1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Develop program to oscillate in-lab winch with 1-2 meter amplitudes and 8-15 second periods for PTO testing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Allow for more accurate data collection for output of the generators’ technical potential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Demonstration/Testing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84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8.1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Utilize obtainable software and hardware that will remain </a:t>
                      </a:r>
                      <a:r>
                        <a:rPr lang="en-US" sz="1100"/>
                        <a:t>accessible</a:t>
                      </a:r>
                      <a:r>
                        <a:rPr lang="en-US" sz="1100"/>
                        <a:t> for at least the next 3 years (MADWEC 4.0)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Should not be </a:t>
                      </a:r>
                      <a:r>
                        <a:rPr lang="en-US" sz="1100"/>
                        <a:t>obsolete</a:t>
                      </a:r>
                      <a:r>
                        <a:rPr lang="en-US" sz="1100"/>
                        <a:t> within the near future since MADWEC is a long term project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Demonstration</a:t>
                      </a:r>
                      <a:endParaRPr b="1"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193" name="Google Shape;193;gefa3919218_1_10"/>
          <p:cNvSpPr txBox="1"/>
          <p:nvPr/>
        </p:nvSpPr>
        <p:spPr>
          <a:xfrm>
            <a:off x="314475" y="92625"/>
            <a:ext cx="911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rebuchet MS"/>
                <a:ea typeface="Trebuchet MS"/>
                <a:cs typeface="Trebuchet MS"/>
                <a:sym typeface="Trebuchet MS"/>
              </a:rPr>
              <a:t>Engineering Requirements</a:t>
            </a:r>
            <a:endParaRPr b="1"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2de4efa49_0_18"/>
          <p:cNvSpPr txBox="1"/>
          <p:nvPr/>
        </p:nvSpPr>
        <p:spPr>
          <a:xfrm>
            <a:off x="314475" y="411250"/>
            <a:ext cx="911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rebuchet MS"/>
                <a:ea typeface="Trebuchet MS"/>
                <a:cs typeface="Trebuchet MS"/>
                <a:sym typeface="Trebuchet MS"/>
              </a:rPr>
              <a:t>System Diagram</a:t>
            </a:r>
            <a:endParaRPr b="1"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9" name="Google Shape;199;gf2de4efa49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050" y="1150150"/>
            <a:ext cx="6811775" cy="55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2de4efa49_0_47"/>
          <p:cNvSpPr txBox="1"/>
          <p:nvPr/>
        </p:nvSpPr>
        <p:spPr>
          <a:xfrm>
            <a:off x="314475" y="411250"/>
            <a:ext cx="911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rebuchet MS"/>
                <a:ea typeface="Trebuchet MS"/>
                <a:cs typeface="Trebuchet MS"/>
                <a:sym typeface="Trebuchet MS"/>
              </a:rPr>
              <a:t>Estimated Resources</a:t>
            </a:r>
            <a:endParaRPr b="1"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gf2de4efa49_0_47"/>
          <p:cNvSpPr txBox="1"/>
          <p:nvPr/>
        </p:nvSpPr>
        <p:spPr>
          <a:xfrm>
            <a:off x="406600" y="1387425"/>
            <a:ext cx="91197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rebuchet MS"/>
                <a:ea typeface="Trebuchet MS"/>
                <a:cs typeface="Trebuchet MS"/>
                <a:sym typeface="Trebuchet MS"/>
              </a:rPr>
              <a:t>Software: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rebuchet MS"/>
              <a:buChar char="-"/>
            </a:pPr>
            <a:r>
              <a:rPr lang="en-US" sz="2200">
                <a:latin typeface="Trebuchet MS"/>
                <a:ea typeface="Trebuchet MS"/>
                <a:cs typeface="Trebuchet MS"/>
                <a:sym typeface="Trebuchet MS"/>
              </a:rPr>
              <a:t>EAGLE/KiCAD - Schematic and PCB Editing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rebuchet MS"/>
              <a:buChar char="-"/>
            </a:pPr>
            <a:r>
              <a:rPr lang="en-US" sz="2200">
                <a:latin typeface="Trebuchet MS"/>
                <a:ea typeface="Trebuchet MS"/>
                <a:cs typeface="Trebuchet MS"/>
                <a:sym typeface="Trebuchet MS"/>
              </a:rPr>
              <a:t>Microsoft Visual Studios - Processor Programming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rebuchet MS"/>
              <a:buChar char="-"/>
            </a:pPr>
            <a:r>
              <a:rPr lang="en-US" sz="2200">
                <a:latin typeface="Trebuchet MS"/>
                <a:ea typeface="Trebuchet MS"/>
                <a:cs typeface="Trebuchet MS"/>
                <a:sym typeface="Trebuchet MS"/>
              </a:rPr>
              <a:t>MATLAB - Oscillating Winch and Analyzing Data Files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rebuchet MS"/>
              <a:buChar char="-"/>
            </a:pPr>
            <a:r>
              <a:rPr lang="en-US" sz="2200">
                <a:latin typeface="Trebuchet MS"/>
                <a:ea typeface="Trebuchet MS"/>
                <a:cs typeface="Trebuchet MS"/>
                <a:sym typeface="Trebuchet MS"/>
              </a:rPr>
              <a:t>All software is already paid for by the University.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rebuchet MS"/>
                <a:ea typeface="Trebuchet MS"/>
                <a:cs typeface="Trebuchet MS"/>
                <a:sym typeface="Trebuchet MS"/>
              </a:rPr>
              <a:t>Hardware: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rebuchet MS"/>
              <a:buChar char="-"/>
            </a:pPr>
            <a:r>
              <a:rPr lang="en-US" sz="2200">
                <a:latin typeface="Trebuchet MS"/>
                <a:ea typeface="Trebuchet MS"/>
                <a:cs typeface="Trebuchet MS"/>
                <a:sym typeface="Trebuchet MS"/>
              </a:rPr>
              <a:t>Components for Voltage Rectifier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rebuchet MS"/>
              <a:buChar char="-"/>
            </a:pPr>
            <a:r>
              <a:rPr lang="en-US" sz="2200">
                <a:latin typeface="Trebuchet MS"/>
                <a:ea typeface="Trebuchet MS"/>
                <a:cs typeface="Trebuchet MS"/>
                <a:sym typeface="Trebuchet MS"/>
              </a:rPr>
              <a:t>Battery Bank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rebuchet MS"/>
              <a:buChar char="-"/>
            </a:pPr>
            <a:r>
              <a:rPr lang="en-US" sz="2200">
                <a:latin typeface="Trebuchet MS"/>
                <a:ea typeface="Trebuchet MS"/>
                <a:cs typeface="Trebuchet MS"/>
                <a:sym typeface="Trebuchet MS"/>
              </a:rPr>
              <a:t>Step Motor/Actuator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rebuchet MS"/>
              <a:buChar char="-"/>
            </a:pPr>
            <a:r>
              <a:rPr lang="en-US" sz="2200">
                <a:latin typeface="Trebuchet MS"/>
                <a:ea typeface="Trebuchet MS"/>
                <a:cs typeface="Trebuchet MS"/>
                <a:sym typeface="Trebuchet MS"/>
              </a:rPr>
              <a:t>Charging cord for AUV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rebuchet MS"/>
              <a:buChar char="-"/>
            </a:pPr>
            <a:r>
              <a:rPr lang="en-US" sz="2200">
                <a:latin typeface="Trebuchet MS"/>
                <a:ea typeface="Trebuchet MS"/>
                <a:cs typeface="Trebuchet MS"/>
                <a:sym typeface="Trebuchet MS"/>
              </a:rPr>
              <a:t>Transponder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Red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2019-09-19T03:35:39Z</dcterms:created>
  <dc:creator>Roy, Nishita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Nishita.Roy@emc.com</vt:lpwstr>
  </property>
  <property fmtid="{D5CDD505-2E9C-101B-9397-08002B2CF9AE}" pid="5" name="MSIP_Label_17cb76b2-10b8-4fe1-93d4-2202842406cd_SetDate">
    <vt:lpwstr>2019-09-19T03:36:38.8174318Z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aiplabel">
    <vt:lpwstr>External Public</vt:lpwstr>
  </property>
  <property fmtid="{D5CDD505-2E9C-101B-9397-08002B2CF9AE}" pid="10" name="ContentTypeId">
    <vt:lpwstr>0x010100ABDC821B219BC742AEAAC3BB1214213E</vt:lpwstr>
  </property>
</Properties>
</file>