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6858000" cx="12192000"/>
  <p:notesSz cx="6858000" cy="9144000"/>
  <p:embeddedFontLst>
    <p:embeddedFont>
      <p:font typeface="Roboto"/>
      <p:regular r:id="rId23"/>
      <p:bold r:id="rId24"/>
      <p:italic r:id="rId25"/>
      <p:boldItalic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15:clr>
            <a:srgbClr val="9AA0A6"/>
          </p15:clr>
        </p15:guide>
        <p15:guide id="2" orient="horz">
          <p15:clr>
            <a:srgbClr val="9AA0A6"/>
          </p15:clr>
        </p15:guide>
      </p15:sldGuideLst>
    </p:ext>
    <p:ext uri="http://customooxmlschemas.google.com/">
      <go:slidesCustomData xmlns:go="http://customooxmlschemas.google.com/" r:id="rId31" roundtripDataSignature="AMtx7miAjgy1RLigtIFvtQC8dF5VnRctN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7E44702-C2F3-4E78-951E-E9108BB4B57A}">
  <a:tblStyle styleId="{87E44702-C2F3-4E78-951E-E9108BB4B57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orient="horz"/>
        <p:guide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penSans-italic.fntdata"/><Relationship Id="rId7" Type="http://schemas.openxmlformats.org/officeDocument/2006/relationships/slide" Target="slides/slide1.xml"/><Relationship Id="rId8" Type="http://schemas.openxmlformats.org/officeDocument/2006/relationships/slide" Target="slides/slide2.xml"/><Relationship Id="rId31" Type="http://customschemas.google.com/relationships/presentationmetadata" Target="metadata"/><Relationship Id="rId30" Type="http://schemas.openxmlformats.org/officeDocument/2006/relationships/font" Target="fonts/OpenSans-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efa3919218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efa3919218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gefa3919218_0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f2de4efa49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6" name="Google Shape;206;gf2de4efa49_0_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gf2de4efa49_0_2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f2f16247ca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 name="Google Shape;213;gf2f16247ca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Gantt Chart:</a:t>
            </a:r>
            <a:endParaRPr/>
          </a:p>
          <a:p>
            <a:pPr indent="0" lvl="0" marL="0" rtl="0" algn="l">
              <a:lnSpc>
                <a:spcPct val="100000"/>
              </a:lnSpc>
              <a:spcBef>
                <a:spcPts val="0"/>
              </a:spcBef>
              <a:spcAft>
                <a:spcPts val="0"/>
              </a:spcAft>
              <a:buSzPts val="1400"/>
              <a:buNone/>
            </a:pPr>
            <a:r>
              <a:rPr lang="en-US"/>
              <a:t> 	Why?: </a:t>
            </a:r>
            <a:endParaRPr/>
          </a:p>
          <a:p>
            <a:pPr indent="-317500" lvl="0" marL="457200" rtl="0" algn="l">
              <a:lnSpc>
                <a:spcPct val="100000"/>
              </a:lnSpc>
              <a:spcBef>
                <a:spcPts val="0"/>
              </a:spcBef>
              <a:spcAft>
                <a:spcPts val="0"/>
              </a:spcAft>
              <a:buSzPts val="1400"/>
              <a:buChar char="●"/>
            </a:pPr>
            <a:r>
              <a:rPr lang="en-US"/>
              <a:t>Easy to apply, easy to understand. </a:t>
            </a:r>
            <a:endParaRPr/>
          </a:p>
          <a:p>
            <a:pPr indent="-317500" lvl="0" marL="457200" rtl="0" algn="l">
              <a:lnSpc>
                <a:spcPct val="100000"/>
              </a:lnSpc>
              <a:spcBef>
                <a:spcPts val="0"/>
              </a:spcBef>
              <a:spcAft>
                <a:spcPts val="0"/>
              </a:spcAft>
              <a:buSzPts val="1400"/>
              <a:buChar char="●"/>
            </a:pPr>
            <a:r>
              <a:rPr lang="en-US"/>
              <a:t>have one person managing the gantt chart to make sure the team is on track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rPr lang="en-US"/>
              <a:t>Setup:</a:t>
            </a:r>
            <a:endParaRPr/>
          </a:p>
          <a:p>
            <a:pPr indent="-317500" lvl="0" marL="457200" rtl="0" algn="l">
              <a:lnSpc>
                <a:spcPct val="100000"/>
              </a:lnSpc>
              <a:spcBef>
                <a:spcPts val="0"/>
              </a:spcBef>
              <a:spcAft>
                <a:spcPts val="0"/>
              </a:spcAft>
              <a:buSzPts val="1400"/>
              <a:buChar char="●"/>
            </a:pPr>
            <a:r>
              <a:rPr lang="en-US"/>
              <a:t>separate into 3 months ( Sept, Oct, Nov.) </a:t>
            </a:r>
            <a:endParaRPr/>
          </a:p>
          <a:p>
            <a:pPr indent="-317500" lvl="0" marL="457200" rtl="0" algn="l">
              <a:lnSpc>
                <a:spcPct val="100000"/>
              </a:lnSpc>
              <a:spcBef>
                <a:spcPts val="0"/>
              </a:spcBef>
              <a:spcAft>
                <a:spcPts val="0"/>
              </a:spcAft>
              <a:buSzPts val="1400"/>
              <a:buChar char="●"/>
            </a:pPr>
            <a:r>
              <a:rPr lang="en-US"/>
              <a:t>within that, separate the task with a task type to keep ourselves </a:t>
            </a:r>
            <a:endParaRPr/>
          </a:p>
          <a:p>
            <a:pPr indent="-317500" lvl="1" marL="1371600" rtl="0" algn="l">
              <a:lnSpc>
                <a:spcPct val="100000"/>
              </a:lnSpc>
              <a:spcBef>
                <a:spcPts val="0"/>
              </a:spcBef>
              <a:spcAft>
                <a:spcPts val="0"/>
              </a:spcAft>
              <a:buSzPts val="1400"/>
              <a:buChar char="○"/>
            </a:pPr>
            <a:r>
              <a:rPr lang="en-US"/>
              <a:t>Advisor Meeting</a:t>
            </a:r>
            <a:endParaRPr/>
          </a:p>
          <a:p>
            <a:pPr indent="-317500" lvl="1" marL="1371600" rtl="0" algn="l">
              <a:lnSpc>
                <a:spcPct val="100000"/>
              </a:lnSpc>
              <a:spcBef>
                <a:spcPts val="0"/>
              </a:spcBef>
              <a:spcAft>
                <a:spcPts val="0"/>
              </a:spcAft>
              <a:buSzPts val="1400"/>
              <a:buChar char="○"/>
            </a:pPr>
            <a:r>
              <a:rPr lang="en-US"/>
              <a:t>Client Meeting</a:t>
            </a:r>
            <a:endParaRPr/>
          </a:p>
          <a:p>
            <a:pPr indent="-317500" lvl="1" marL="1371600" rtl="0" algn="l">
              <a:lnSpc>
                <a:spcPct val="100000"/>
              </a:lnSpc>
              <a:spcBef>
                <a:spcPts val="0"/>
              </a:spcBef>
              <a:spcAft>
                <a:spcPts val="0"/>
              </a:spcAft>
              <a:buSzPts val="1400"/>
              <a:buChar char="○"/>
            </a:pPr>
            <a:r>
              <a:rPr lang="en-US"/>
              <a:t>Team Meeting (includes MNE Team)</a:t>
            </a:r>
            <a:endParaRPr/>
          </a:p>
          <a:p>
            <a:pPr indent="-317500" lvl="1" marL="1371600" rtl="0" algn="l">
              <a:lnSpc>
                <a:spcPct val="100000"/>
              </a:lnSpc>
              <a:spcBef>
                <a:spcPts val="0"/>
              </a:spcBef>
              <a:spcAft>
                <a:spcPts val="0"/>
              </a:spcAft>
              <a:buSzPts val="1400"/>
              <a:buChar char="○"/>
            </a:pPr>
            <a:r>
              <a:rPr lang="en-US"/>
              <a:t>Lab work ( SMAST Lab in New Beford , or any lab related things)  </a:t>
            </a:r>
            <a:endParaRPr/>
          </a:p>
          <a:p>
            <a:pPr indent="-317500" lvl="1" marL="1371600" rtl="0" algn="l">
              <a:lnSpc>
                <a:spcPct val="100000"/>
              </a:lnSpc>
              <a:spcBef>
                <a:spcPts val="0"/>
              </a:spcBef>
              <a:spcAft>
                <a:spcPts val="0"/>
              </a:spcAft>
              <a:buSzPts val="1400"/>
              <a:buChar char="○"/>
            </a:pPr>
            <a:r>
              <a:rPr lang="en-US"/>
              <a:t>Presentation/Report (for deadlines)</a:t>
            </a:r>
            <a:endParaRPr/>
          </a:p>
          <a:p>
            <a:pPr indent="-317500" lvl="1" marL="1371600" rtl="0" algn="l">
              <a:lnSpc>
                <a:spcPct val="100000"/>
              </a:lnSpc>
              <a:spcBef>
                <a:spcPts val="0"/>
              </a:spcBef>
              <a:spcAft>
                <a:spcPts val="0"/>
              </a:spcAft>
              <a:buSzPts val="1400"/>
              <a:buChar char="○"/>
            </a:pPr>
            <a:r>
              <a:rPr lang="en-US"/>
              <a:t>Team task and Individual Task</a:t>
            </a:r>
            <a:endParaRPr/>
          </a:p>
          <a:p>
            <a:pPr indent="0" lvl="0" marL="0" rtl="0" algn="l">
              <a:lnSpc>
                <a:spcPct val="100000"/>
              </a:lnSpc>
              <a:spcBef>
                <a:spcPts val="0"/>
              </a:spcBef>
              <a:spcAft>
                <a:spcPts val="0"/>
              </a:spcAft>
              <a:buNone/>
            </a:pPr>
            <a:r>
              <a:rPr lang="en-US"/>
              <a:t>	</a:t>
            </a:r>
            <a:endParaRPr/>
          </a:p>
          <a:p>
            <a:pPr indent="0" lvl="0" marL="0" rtl="0" algn="l">
              <a:lnSpc>
                <a:spcPct val="100000"/>
              </a:lnSpc>
              <a:spcBef>
                <a:spcPts val="0"/>
              </a:spcBef>
              <a:spcAft>
                <a:spcPts val="0"/>
              </a:spcAft>
              <a:buSzPts val="1400"/>
              <a:buNone/>
            </a:pPr>
            <a:r>
              <a:t/>
            </a:r>
            <a:endParaRPr/>
          </a:p>
        </p:txBody>
      </p:sp>
      <p:sp>
        <p:nvSpPr>
          <p:cNvPr id="214" name="Google Shape;214;gf2f16247ca_0_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f2de4efa49_0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Google Shape;221;gf2de4efa49_0_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2" name="Google Shape;222;gf2de4efa49_0_5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f2f16247ca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8" name="Google Shape;228;gf2f16247ca_0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Purpose: </a:t>
            </a:r>
            <a:endParaRPr/>
          </a:p>
          <a:p>
            <a:pPr indent="-317500" lvl="0" marL="457200" rtl="0" algn="l">
              <a:spcBef>
                <a:spcPts val="0"/>
              </a:spcBef>
              <a:spcAft>
                <a:spcPts val="0"/>
              </a:spcAft>
              <a:buClr>
                <a:schemeClr val="dk1"/>
              </a:buClr>
              <a:buSzPts val="1400"/>
              <a:buChar char="●"/>
            </a:pPr>
            <a:r>
              <a:rPr lang="en-US"/>
              <a:t>Stay organize so we have a structure </a:t>
            </a:r>
            <a:endParaRPr/>
          </a:p>
          <a:p>
            <a:pPr indent="-317500" lvl="0" marL="457200" rtl="0" algn="l">
              <a:spcBef>
                <a:spcPts val="0"/>
              </a:spcBef>
              <a:spcAft>
                <a:spcPts val="0"/>
              </a:spcAft>
              <a:buClr>
                <a:schemeClr val="dk1"/>
              </a:buClr>
              <a:buSzPts val="1400"/>
              <a:buChar char="●"/>
            </a:pPr>
            <a:r>
              <a:rPr lang="en-US"/>
              <a:t>Working on Slack Integration:</a:t>
            </a:r>
            <a:endParaRPr/>
          </a:p>
          <a:p>
            <a:pPr indent="-317500" lvl="1" marL="914400" rtl="0" algn="l">
              <a:spcBef>
                <a:spcPts val="0"/>
              </a:spcBef>
              <a:spcAft>
                <a:spcPts val="0"/>
              </a:spcAft>
              <a:buClr>
                <a:schemeClr val="dk1"/>
              </a:buClr>
              <a:buSzPts val="1400"/>
              <a:buChar char="○"/>
            </a:pPr>
            <a:r>
              <a:rPr lang="en-US"/>
              <a:t>Have all of our work in one place</a:t>
            </a:r>
            <a:endParaRPr/>
          </a:p>
          <a:p>
            <a:pPr indent="-317500" lvl="1" marL="914400" rtl="0" algn="l">
              <a:spcBef>
                <a:spcPts val="0"/>
              </a:spcBef>
              <a:spcAft>
                <a:spcPts val="0"/>
              </a:spcAft>
              <a:buClr>
                <a:schemeClr val="dk1"/>
              </a:buClr>
              <a:buSzPts val="1400"/>
              <a:buChar char="○"/>
            </a:pPr>
            <a:r>
              <a:rPr lang="en-US"/>
              <a:t>Creates a good communication Platform for team</a:t>
            </a:r>
            <a:endParaRPr/>
          </a:p>
          <a:p>
            <a:pPr indent="-317500" lvl="0" marL="457200" rtl="0" algn="l">
              <a:spcBef>
                <a:spcPts val="0"/>
              </a:spcBef>
              <a:spcAft>
                <a:spcPts val="0"/>
              </a:spcAft>
              <a:buClr>
                <a:schemeClr val="dk1"/>
              </a:buClr>
              <a:buSzPts val="1400"/>
              <a:buChar char="●"/>
            </a:pPr>
            <a:r>
              <a:rPr lang="en-US"/>
              <a:t>Problem:</a:t>
            </a:r>
            <a:endParaRPr/>
          </a:p>
          <a:p>
            <a:pPr indent="-317500" lvl="1" marL="914400" rtl="0" algn="l">
              <a:spcBef>
                <a:spcPts val="0"/>
              </a:spcBef>
              <a:spcAft>
                <a:spcPts val="0"/>
              </a:spcAft>
              <a:buClr>
                <a:schemeClr val="dk1"/>
              </a:buClr>
              <a:buSzPts val="1400"/>
              <a:buChar char="○"/>
            </a:pPr>
            <a:r>
              <a:rPr lang="en-US"/>
              <a:t>Was not a good transition between previous Team and Current </a:t>
            </a:r>
            <a:endParaRPr/>
          </a:p>
          <a:p>
            <a:pPr indent="-317500" lvl="0" marL="457200" rtl="0" algn="l">
              <a:spcBef>
                <a:spcPts val="0"/>
              </a:spcBef>
              <a:spcAft>
                <a:spcPts val="0"/>
              </a:spcAft>
              <a:buClr>
                <a:schemeClr val="dk1"/>
              </a:buClr>
              <a:buSzPts val="1400"/>
              <a:buChar char="●"/>
            </a:pPr>
            <a:r>
              <a:rPr lang="en-US"/>
              <a:t>Solve:</a:t>
            </a:r>
            <a:endParaRPr/>
          </a:p>
          <a:p>
            <a:pPr indent="-317500" lvl="1" marL="914400" rtl="0" algn="l">
              <a:spcBef>
                <a:spcPts val="0"/>
              </a:spcBef>
              <a:spcAft>
                <a:spcPts val="0"/>
              </a:spcAft>
              <a:buClr>
                <a:schemeClr val="dk1"/>
              </a:buClr>
              <a:buSzPts val="1400"/>
              <a:buChar char="○"/>
            </a:pPr>
            <a:r>
              <a:rPr lang="en-US"/>
              <a:t>Creates a good integration with apps like (google drive, calendar, github, one drive</a:t>
            </a:r>
            <a:endParaRPr/>
          </a:p>
          <a:p>
            <a:pPr indent="-317500" lvl="1" marL="914400" rtl="0" algn="l">
              <a:spcBef>
                <a:spcPts val="0"/>
              </a:spcBef>
              <a:spcAft>
                <a:spcPts val="0"/>
              </a:spcAft>
              <a:buClr>
                <a:schemeClr val="dk1"/>
              </a:buClr>
              <a:buSzPts val="1400"/>
              <a:buChar char="○"/>
            </a:pPr>
            <a:r>
              <a:rPr lang="en-US"/>
              <a:t>Channels:</a:t>
            </a:r>
            <a:endParaRPr/>
          </a:p>
          <a:p>
            <a:pPr indent="-317500" lvl="2" marL="1371600" rtl="0" algn="l">
              <a:spcBef>
                <a:spcPts val="0"/>
              </a:spcBef>
              <a:spcAft>
                <a:spcPts val="0"/>
              </a:spcAft>
              <a:buClr>
                <a:schemeClr val="dk1"/>
              </a:buClr>
              <a:buSzPts val="1400"/>
              <a:buChar char="■"/>
            </a:pPr>
            <a:r>
              <a:rPr lang="en-US"/>
              <a:t>Helps keeps work organizes with update notifications</a:t>
            </a:r>
            <a:endParaRPr/>
          </a:p>
          <a:p>
            <a:pPr indent="-317500" lvl="2" marL="1371600" rtl="0" algn="l">
              <a:spcBef>
                <a:spcPts val="0"/>
              </a:spcBef>
              <a:spcAft>
                <a:spcPts val="0"/>
              </a:spcAft>
              <a:buClr>
                <a:schemeClr val="dk1"/>
              </a:buClr>
              <a:buSzPts val="1400"/>
              <a:buChar char="■"/>
            </a:pPr>
            <a:r>
              <a:rPr lang="en-US"/>
              <a:t>Notes, github repo,  meeting updates, </a:t>
            </a:r>
            <a:endParaRPr/>
          </a:p>
        </p:txBody>
      </p:sp>
      <p:sp>
        <p:nvSpPr>
          <p:cNvPr id="229" name="Google Shape;229;gf2f16247ca_0_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f2de4efa49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Google Shape;235;gf2de4efa49_0_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Standards that we as a team need to follow to make sure our work is approved. </a:t>
            </a:r>
            <a:endParaRPr/>
          </a:p>
          <a:p>
            <a:pPr indent="-317500" lvl="0" marL="457200" rtl="0" algn="l">
              <a:lnSpc>
                <a:spcPct val="100000"/>
              </a:lnSpc>
              <a:spcBef>
                <a:spcPts val="0"/>
              </a:spcBef>
              <a:spcAft>
                <a:spcPts val="0"/>
              </a:spcAft>
              <a:buSzPts val="1400"/>
              <a:buChar char="●"/>
            </a:pPr>
            <a:r>
              <a:rPr b="1" lang="en-US"/>
              <a:t>IP Code Waterproofing:</a:t>
            </a:r>
            <a:endParaRPr b="1"/>
          </a:p>
          <a:p>
            <a:pPr indent="-317500" lvl="1" marL="914400" rtl="0" algn="l">
              <a:lnSpc>
                <a:spcPct val="100000"/>
              </a:lnSpc>
              <a:spcBef>
                <a:spcPts val="0"/>
              </a:spcBef>
              <a:spcAft>
                <a:spcPts val="0"/>
              </a:spcAft>
              <a:buSzPts val="1400"/>
              <a:buChar char="○"/>
            </a:pPr>
            <a:r>
              <a:rPr lang="en-US"/>
              <a:t>Product is Water 7 dust proof</a:t>
            </a:r>
            <a:endParaRPr/>
          </a:p>
          <a:p>
            <a:pPr indent="-317500" lvl="1" marL="914400" rtl="0" algn="l">
              <a:lnSpc>
                <a:spcPct val="100000"/>
              </a:lnSpc>
              <a:spcBef>
                <a:spcPts val="0"/>
              </a:spcBef>
              <a:spcAft>
                <a:spcPts val="0"/>
              </a:spcAft>
              <a:buSzPts val="1400"/>
              <a:buChar char="○"/>
            </a:pPr>
            <a:r>
              <a:rPr b="1" lang="en-US"/>
              <a:t>IP67 mean</a:t>
            </a:r>
            <a:r>
              <a:rPr lang="en-US"/>
              <a:t> “</a:t>
            </a:r>
            <a:r>
              <a:rPr lang="en-US" sz="1100">
                <a:solidFill>
                  <a:srgbClr val="333333"/>
                </a:solidFill>
                <a:highlight>
                  <a:srgbClr val="FFFFFF"/>
                </a:highlight>
                <a:latin typeface="Roboto"/>
                <a:ea typeface="Roboto"/>
                <a:cs typeface="Roboto"/>
                <a:sym typeface="Roboto"/>
              </a:rPr>
              <a:t> It is 100% protected against solid objects like dust and sand, and it has been tested to work for at least 30 minutes while under 15cm to 1m of water. “ </a:t>
            </a:r>
            <a:endParaRPr sz="1100">
              <a:solidFill>
                <a:srgbClr val="333333"/>
              </a:solidFill>
              <a:highlight>
                <a:srgbClr val="FFFFFF"/>
              </a:highlight>
              <a:latin typeface="Roboto"/>
              <a:ea typeface="Roboto"/>
              <a:cs typeface="Roboto"/>
              <a:sym typeface="Roboto"/>
            </a:endParaRPr>
          </a:p>
          <a:p>
            <a:pPr indent="-298450" lvl="0" marL="457200" rtl="0" algn="l">
              <a:lnSpc>
                <a:spcPct val="100000"/>
              </a:lnSpc>
              <a:spcBef>
                <a:spcPts val="0"/>
              </a:spcBef>
              <a:spcAft>
                <a:spcPts val="0"/>
              </a:spcAft>
              <a:buClr>
                <a:srgbClr val="333333"/>
              </a:buClr>
              <a:buSzPts val="1100"/>
              <a:buFont typeface="Roboto"/>
              <a:buChar char="●"/>
            </a:pPr>
            <a:r>
              <a:rPr b="1" lang="en-US" sz="1100">
                <a:solidFill>
                  <a:srgbClr val="333333"/>
                </a:solidFill>
                <a:highlight>
                  <a:srgbClr val="FFFFFF"/>
                </a:highlight>
                <a:latin typeface="Roboto"/>
                <a:ea typeface="Roboto"/>
                <a:cs typeface="Roboto"/>
                <a:sym typeface="Roboto"/>
              </a:rPr>
              <a:t>PCB Design:</a:t>
            </a:r>
            <a:endParaRPr b="1" sz="1100">
              <a:solidFill>
                <a:srgbClr val="333333"/>
              </a:solidFill>
              <a:highlight>
                <a:srgbClr val="FFFFFF"/>
              </a:highlight>
              <a:latin typeface="Roboto"/>
              <a:ea typeface="Roboto"/>
              <a:cs typeface="Roboto"/>
              <a:sym typeface="Roboto"/>
            </a:endParaRPr>
          </a:p>
          <a:p>
            <a:pPr indent="-298450" lvl="1" marL="914400" rtl="0" algn="l">
              <a:lnSpc>
                <a:spcPct val="100000"/>
              </a:lnSpc>
              <a:spcBef>
                <a:spcPts val="0"/>
              </a:spcBef>
              <a:spcAft>
                <a:spcPts val="0"/>
              </a:spcAft>
              <a:buClr>
                <a:srgbClr val="333333"/>
              </a:buClr>
              <a:buSzPts val="1100"/>
              <a:buFont typeface="Roboto"/>
              <a:buChar char="○"/>
            </a:pPr>
            <a:r>
              <a:rPr lang="en-US" sz="1100">
                <a:solidFill>
                  <a:srgbClr val="333333"/>
                </a:solidFill>
                <a:highlight>
                  <a:srgbClr val="FFFFFF"/>
                </a:highlight>
                <a:latin typeface="Roboto"/>
                <a:ea typeface="Roboto"/>
                <a:cs typeface="Roboto"/>
                <a:sym typeface="Roboto"/>
              </a:rPr>
              <a:t>IPC-2221 - a generic standard for circuit board design</a:t>
            </a:r>
            <a:endParaRPr sz="1100">
              <a:solidFill>
                <a:srgbClr val="333333"/>
              </a:solidFill>
              <a:highlight>
                <a:srgbClr val="FFFFFF"/>
              </a:highlight>
              <a:latin typeface="Roboto"/>
              <a:ea typeface="Roboto"/>
              <a:cs typeface="Roboto"/>
              <a:sym typeface="Roboto"/>
            </a:endParaRPr>
          </a:p>
          <a:p>
            <a:pPr indent="-298450" lvl="0" marL="457200" rtl="0" algn="l">
              <a:lnSpc>
                <a:spcPct val="100000"/>
              </a:lnSpc>
              <a:spcBef>
                <a:spcPts val="0"/>
              </a:spcBef>
              <a:spcAft>
                <a:spcPts val="0"/>
              </a:spcAft>
              <a:buClr>
                <a:srgbClr val="333333"/>
              </a:buClr>
              <a:buSzPts val="1100"/>
              <a:buFont typeface="Roboto"/>
              <a:buChar char="●"/>
            </a:pPr>
            <a:r>
              <a:rPr b="1" lang="en-US" sz="1100">
                <a:solidFill>
                  <a:srgbClr val="333333"/>
                </a:solidFill>
                <a:highlight>
                  <a:srgbClr val="FFFFFF"/>
                </a:highlight>
                <a:latin typeface="Roboto"/>
                <a:ea typeface="Roboto"/>
                <a:cs typeface="Roboto"/>
                <a:sym typeface="Roboto"/>
              </a:rPr>
              <a:t>Battery Safety: </a:t>
            </a:r>
            <a:endParaRPr b="1" sz="1100">
              <a:solidFill>
                <a:srgbClr val="333333"/>
              </a:solidFill>
              <a:highlight>
                <a:srgbClr val="FFFFFF"/>
              </a:highlight>
              <a:latin typeface="Roboto"/>
              <a:ea typeface="Roboto"/>
              <a:cs typeface="Roboto"/>
              <a:sym typeface="Roboto"/>
            </a:endParaRPr>
          </a:p>
          <a:p>
            <a:pPr indent="-298450" lvl="1" marL="914400" rtl="0" algn="l">
              <a:lnSpc>
                <a:spcPct val="100000"/>
              </a:lnSpc>
              <a:spcBef>
                <a:spcPts val="0"/>
              </a:spcBef>
              <a:spcAft>
                <a:spcPts val="0"/>
              </a:spcAft>
              <a:buClr>
                <a:srgbClr val="333333"/>
              </a:buClr>
              <a:buSzPts val="1100"/>
              <a:buFont typeface="Roboto"/>
              <a:buChar char="○"/>
            </a:pPr>
            <a:r>
              <a:rPr lang="en-US" sz="1100">
                <a:solidFill>
                  <a:srgbClr val="333333"/>
                </a:solidFill>
                <a:highlight>
                  <a:srgbClr val="FFFFFF"/>
                </a:highlight>
                <a:latin typeface="Roboto"/>
                <a:ea typeface="Roboto"/>
                <a:cs typeface="Roboto"/>
                <a:sym typeface="Roboto"/>
              </a:rPr>
              <a:t>focuses on making sure the batteries are sealed </a:t>
            </a:r>
            <a:endParaRPr sz="1100">
              <a:solidFill>
                <a:srgbClr val="333333"/>
              </a:solidFill>
              <a:highlight>
                <a:srgbClr val="FFFFFF"/>
              </a:highlight>
              <a:latin typeface="Roboto"/>
              <a:ea typeface="Roboto"/>
              <a:cs typeface="Roboto"/>
              <a:sym typeface="Roboto"/>
            </a:endParaRPr>
          </a:p>
          <a:p>
            <a:pPr indent="-298450" lvl="1" marL="914400" rtl="0" algn="l">
              <a:lnSpc>
                <a:spcPct val="100000"/>
              </a:lnSpc>
              <a:spcBef>
                <a:spcPts val="0"/>
              </a:spcBef>
              <a:spcAft>
                <a:spcPts val="0"/>
              </a:spcAft>
              <a:buClr>
                <a:srgbClr val="333333"/>
              </a:buClr>
              <a:buSzPts val="1100"/>
              <a:buFont typeface="Roboto"/>
              <a:buChar char="○"/>
            </a:pPr>
            <a:r>
              <a:rPr b="1" lang="en-US" sz="1100">
                <a:solidFill>
                  <a:srgbClr val="333333"/>
                </a:solidFill>
                <a:highlight>
                  <a:srgbClr val="FFFFFF"/>
                </a:highlight>
                <a:latin typeface="Roboto"/>
                <a:ea typeface="Roboto"/>
                <a:cs typeface="Roboto"/>
                <a:sym typeface="Roboto"/>
              </a:rPr>
              <a:t>IEC 62133-2:2017:</a:t>
            </a:r>
            <a:r>
              <a:rPr lang="en-US" sz="1100">
                <a:solidFill>
                  <a:srgbClr val="333333"/>
                </a:solidFill>
                <a:highlight>
                  <a:srgbClr val="FFFFFF"/>
                </a:highlight>
                <a:latin typeface="Roboto"/>
                <a:ea typeface="Roboto"/>
                <a:cs typeface="Roboto"/>
                <a:sym typeface="Roboto"/>
              </a:rPr>
              <a:t>   batteries containing </a:t>
            </a:r>
            <a:r>
              <a:rPr lang="en-US" sz="1100">
                <a:solidFill>
                  <a:srgbClr val="333333"/>
                </a:solidFill>
                <a:highlight>
                  <a:srgbClr val="FFFFFF"/>
                </a:highlight>
                <a:latin typeface="Roboto"/>
                <a:ea typeface="Roboto"/>
                <a:cs typeface="Roboto"/>
                <a:sym typeface="Roboto"/>
              </a:rPr>
              <a:t>alkaline</a:t>
            </a:r>
            <a:r>
              <a:rPr lang="en-US" sz="1100">
                <a:solidFill>
                  <a:srgbClr val="333333"/>
                </a:solidFill>
                <a:highlight>
                  <a:srgbClr val="FFFFFF"/>
                </a:highlight>
                <a:latin typeface="Roboto"/>
                <a:ea typeface="Roboto"/>
                <a:cs typeface="Roboto"/>
                <a:sym typeface="Roboto"/>
              </a:rPr>
              <a:t> or non-acid electrolytes must be sealed for use in portable applications</a:t>
            </a:r>
            <a:endParaRPr sz="1100">
              <a:solidFill>
                <a:srgbClr val="333333"/>
              </a:solidFill>
              <a:highlight>
                <a:srgbClr val="FFFFFF"/>
              </a:highlight>
              <a:latin typeface="Roboto"/>
              <a:ea typeface="Roboto"/>
              <a:cs typeface="Roboto"/>
              <a:sym typeface="Roboto"/>
            </a:endParaRPr>
          </a:p>
          <a:p>
            <a:pPr indent="-298450" lvl="1" marL="914400" rtl="0" algn="l">
              <a:lnSpc>
                <a:spcPct val="100000"/>
              </a:lnSpc>
              <a:spcBef>
                <a:spcPts val="0"/>
              </a:spcBef>
              <a:spcAft>
                <a:spcPts val="0"/>
              </a:spcAft>
              <a:buClr>
                <a:srgbClr val="333333"/>
              </a:buClr>
              <a:buSzPts val="1100"/>
              <a:buFont typeface="Roboto"/>
              <a:buChar char="○"/>
            </a:pPr>
            <a:r>
              <a:rPr b="1" lang="en-US" sz="1100">
                <a:solidFill>
                  <a:srgbClr val="333333"/>
                </a:solidFill>
                <a:highlight>
                  <a:srgbClr val="FFFFFF"/>
                </a:highlight>
                <a:latin typeface="Roboto"/>
                <a:ea typeface="Roboto"/>
                <a:cs typeface="Roboto"/>
                <a:sym typeface="Roboto"/>
              </a:rPr>
              <a:t>OSHA 1926.441</a:t>
            </a:r>
            <a:r>
              <a:rPr lang="en-US" sz="1100">
                <a:solidFill>
                  <a:srgbClr val="333333"/>
                </a:solidFill>
                <a:highlight>
                  <a:srgbClr val="FFFFFF"/>
                </a:highlight>
                <a:latin typeface="Roboto"/>
                <a:ea typeface="Roboto"/>
                <a:cs typeface="Roboto"/>
                <a:sym typeface="Roboto"/>
              </a:rPr>
              <a:t>: - focuses on battery location so that it there for </a:t>
            </a:r>
            <a:r>
              <a:rPr lang="en-US" sz="1100">
                <a:solidFill>
                  <a:srgbClr val="333333"/>
                </a:solidFill>
                <a:highlight>
                  <a:srgbClr val="FFFFFF"/>
                </a:highlight>
                <a:latin typeface="Roboto"/>
                <a:ea typeface="Roboto"/>
                <a:cs typeface="Roboto"/>
                <a:sym typeface="Roboto"/>
              </a:rPr>
              <a:t>it's</a:t>
            </a:r>
            <a:r>
              <a:rPr lang="en-US" sz="1100">
                <a:solidFill>
                  <a:srgbClr val="333333"/>
                </a:solidFill>
                <a:highlight>
                  <a:srgbClr val="FFFFFF"/>
                </a:highlight>
                <a:latin typeface="Roboto"/>
                <a:ea typeface="Roboto"/>
                <a:cs typeface="Roboto"/>
                <a:sym typeface="Roboto"/>
              </a:rPr>
              <a:t> exact purpose to prevent any leakage</a:t>
            </a:r>
            <a:endParaRPr sz="1100">
              <a:solidFill>
                <a:srgbClr val="333333"/>
              </a:solidFill>
              <a:highlight>
                <a:srgbClr val="FFFFFF"/>
              </a:highlight>
              <a:latin typeface="Roboto"/>
              <a:ea typeface="Roboto"/>
              <a:cs typeface="Roboto"/>
              <a:sym typeface="Roboto"/>
            </a:endParaRPr>
          </a:p>
          <a:p>
            <a:pPr indent="-298450" lvl="0" marL="457200" rtl="0" algn="l">
              <a:lnSpc>
                <a:spcPct val="100000"/>
              </a:lnSpc>
              <a:spcBef>
                <a:spcPts val="0"/>
              </a:spcBef>
              <a:spcAft>
                <a:spcPts val="0"/>
              </a:spcAft>
              <a:buClr>
                <a:srgbClr val="333333"/>
              </a:buClr>
              <a:buSzPts val="1100"/>
              <a:buFont typeface="Roboto"/>
              <a:buChar char="●"/>
            </a:pPr>
            <a:r>
              <a:rPr b="1" lang="en-US" sz="1100">
                <a:solidFill>
                  <a:srgbClr val="333333"/>
                </a:solidFill>
                <a:highlight>
                  <a:srgbClr val="FFFFFF"/>
                </a:highlight>
                <a:latin typeface="Roboto"/>
                <a:ea typeface="Roboto"/>
                <a:cs typeface="Roboto"/>
                <a:sym typeface="Roboto"/>
              </a:rPr>
              <a:t>Renewable Energy Standard:</a:t>
            </a:r>
            <a:endParaRPr b="1" sz="1100">
              <a:solidFill>
                <a:srgbClr val="333333"/>
              </a:solidFill>
              <a:highlight>
                <a:srgbClr val="FFFFFF"/>
              </a:highlight>
              <a:latin typeface="Roboto"/>
              <a:ea typeface="Roboto"/>
              <a:cs typeface="Roboto"/>
              <a:sym typeface="Roboto"/>
            </a:endParaRPr>
          </a:p>
          <a:p>
            <a:pPr indent="-298450" lvl="1" marL="914400" rtl="0" algn="l">
              <a:lnSpc>
                <a:spcPct val="100000"/>
              </a:lnSpc>
              <a:spcBef>
                <a:spcPts val="0"/>
              </a:spcBef>
              <a:spcAft>
                <a:spcPts val="0"/>
              </a:spcAft>
              <a:buClr>
                <a:srgbClr val="333333"/>
              </a:buClr>
              <a:buSzPts val="1100"/>
              <a:buFont typeface="Roboto"/>
              <a:buChar char="○"/>
            </a:pPr>
            <a:r>
              <a:rPr lang="en-US" sz="1100">
                <a:solidFill>
                  <a:srgbClr val="333333"/>
                </a:solidFill>
                <a:highlight>
                  <a:srgbClr val="FFFFFF"/>
                </a:highlight>
                <a:latin typeface="Roboto"/>
                <a:ea typeface="Roboto"/>
                <a:cs typeface="Roboto"/>
                <a:sym typeface="Roboto"/>
              </a:rPr>
              <a:t>makes sure we follow the rules for the energy standard:</a:t>
            </a:r>
            <a:endParaRPr sz="1100">
              <a:solidFill>
                <a:srgbClr val="333333"/>
              </a:solidFill>
              <a:highlight>
                <a:srgbClr val="FFFFFF"/>
              </a:highlight>
              <a:latin typeface="Roboto"/>
              <a:ea typeface="Roboto"/>
              <a:cs typeface="Roboto"/>
              <a:sym typeface="Roboto"/>
            </a:endParaRPr>
          </a:p>
          <a:p>
            <a:pPr indent="-298450" lvl="1" marL="914400" rtl="0" algn="l">
              <a:lnSpc>
                <a:spcPct val="100000"/>
              </a:lnSpc>
              <a:spcBef>
                <a:spcPts val="0"/>
              </a:spcBef>
              <a:spcAft>
                <a:spcPts val="0"/>
              </a:spcAft>
              <a:buClr>
                <a:srgbClr val="333333"/>
              </a:buClr>
              <a:buSzPts val="1100"/>
              <a:buFont typeface="Roboto"/>
              <a:buChar char="○"/>
            </a:pPr>
            <a:r>
              <a:rPr lang="en-US" sz="1100">
                <a:solidFill>
                  <a:srgbClr val="333333"/>
                </a:solidFill>
                <a:highlight>
                  <a:srgbClr val="FFFFFF"/>
                </a:highlight>
                <a:latin typeface="Roboto"/>
                <a:ea typeface="Roboto"/>
                <a:cs typeface="Roboto"/>
                <a:sym typeface="Roboto"/>
              </a:rPr>
              <a:t>purpose: make sure we provide minimum percentage in KW/hrs in sales so we dont over use the system</a:t>
            </a:r>
            <a:endParaRPr sz="1100">
              <a:solidFill>
                <a:srgbClr val="333333"/>
              </a:solidFill>
              <a:highlight>
                <a:srgbClr val="FFFFFF"/>
              </a:highlight>
              <a:latin typeface="Roboto"/>
              <a:ea typeface="Roboto"/>
              <a:cs typeface="Roboto"/>
              <a:sym typeface="Roboto"/>
            </a:endParaRPr>
          </a:p>
          <a:p>
            <a:pPr indent="-298450" lvl="0" marL="457200" rtl="0" algn="l">
              <a:lnSpc>
                <a:spcPct val="100000"/>
              </a:lnSpc>
              <a:spcBef>
                <a:spcPts val="0"/>
              </a:spcBef>
              <a:spcAft>
                <a:spcPts val="0"/>
              </a:spcAft>
              <a:buClr>
                <a:srgbClr val="333333"/>
              </a:buClr>
              <a:buSzPts val="1100"/>
              <a:buFont typeface="Roboto"/>
              <a:buChar char="●"/>
            </a:pPr>
            <a:r>
              <a:rPr lang="en-US" sz="1100">
                <a:solidFill>
                  <a:srgbClr val="333333"/>
                </a:solidFill>
                <a:highlight>
                  <a:srgbClr val="FFFFFF"/>
                </a:highlight>
                <a:latin typeface="Roboto"/>
                <a:ea typeface="Roboto"/>
                <a:cs typeface="Roboto"/>
                <a:sym typeface="Roboto"/>
              </a:rPr>
              <a:t>Power Supply:</a:t>
            </a:r>
            <a:endParaRPr sz="1100">
              <a:solidFill>
                <a:srgbClr val="333333"/>
              </a:solidFill>
              <a:highlight>
                <a:srgbClr val="FFFFFF"/>
              </a:highlight>
              <a:latin typeface="Roboto"/>
              <a:ea typeface="Roboto"/>
              <a:cs typeface="Roboto"/>
              <a:sym typeface="Roboto"/>
            </a:endParaRPr>
          </a:p>
          <a:p>
            <a:pPr indent="-298450" lvl="1" marL="914400" rtl="0" algn="l">
              <a:lnSpc>
                <a:spcPct val="100000"/>
              </a:lnSpc>
              <a:spcBef>
                <a:spcPts val="0"/>
              </a:spcBef>
              <a:spcAft>
                <a:spcPts val="0"/>
              </a:spcAft>
              <a:buClr>
                <a:srgbClr val="333333"/>
              </a:buClr>
              <a:buSzPts val="1100"/>
              <a:buFont typeface="Roboto"/>
              <a:buChar char="○"/>
            </a:pPr>
            <a:r>
              <a:rPr lang="en-US" sz="1100">
                <a:solidFill>
                  <a:srgbClr val="333333"/>
                </a:solidFill>
                <a:highlight>
                  <a:srgbClr val="FFFFFF"/>
                </a:highlight>
                <a:latin typeface="Roboto"/>
                <a:ea typeface="Roboto"/>
                <a:cs typeface="Roboto"/>
                <a:sym typeface="Roboto"/>
              </a:rPr>
              <a:t>the intended use is for non-hazardous locations</a:t>
            </a:r>
            <a:endParaRPr sz="1100">
              <a:solidFill>
                <a:srgbClr val="333333"/>
              </a:solidFill>
              <a:highlight>
                <a:srgbClr val="FFFFFF"/>
              </a:highlight>
              <a:latin typeface="Roboto"/>
              <a:ea typeface="Roboto"/>
              <a:cs typeface="Roboto"/>
              <a:sym typeface="Roboto"/>
            </a:endParaRPr>
          </a:p>
          <a:p>
            <a:pPr indent="-298450" lvl="0" marL="457200" rtl="0" algn="l">
              <a:lnSpc>
                <a:spcPct val="100000"/>
              </a:lnSpc>
              <a:spcBef>
                <a:spcPts val="0"/>
              </a:spcBef>
              <a:spcAft>
                <a:spcPts val="0"/>
              </a:spcAft>
              <a:buClr>
                <a:srgbClr val="333333"/>
              </a:buClr>
              <a:buSzPts val="1100"/>
              <a:buFont typeface="Roboto"/>
              <a:buChar char="●"/>
            </a:pPr>
            <a:r>
              <a:rPr lang="en-US" sz="1100">
                <a:solidFill>
                  <a:srgbClr val="333333"/>
                </a:solidFill>
                <a:highlight>
                  <a:srgbClr val="FFFFFF"/>
                </a:highlight>
                <a:latin typeface="Roboto"/>
                <a:ea typeface="Roboto"/>
                <a:cs typeface="Roboto"/>
                <a:sym typeface="Roboto"/>
              </a:rPr>
              <a:t>Electrical Testing: </a:t>
            </a:r>
            <a:endParaRPr sz="1100">
              <a:solidFill>
                <a:srgbClr val="333333"/>
              </a:solidFill>
              <a:highlight>
                <a:srgbClr val="FFFFFF"/>
              </a:highlight>
              <a:latin typeface="Roboto"/>
              <a:ea typeface="Roboto"/>
              <a:cs typeface="Roboto"/>
              <a:sym typeface="Roboto"/>
            </a:endParaRPr>
          </a:p>
          <a:p>
            <a:pPr indent="-298450" lvl="1" marL="914400" rtl="0" algn="l">
              <a:lnSpc>
                <a:spcPct val="100000"/>
              </a:lnSpc>
              <a:spcBef>
                <a:spcPts val="0"/>
              </a:spcBef>
              <a:spcAft>
                <a:spcPts val="0"/>
              </a:spcAft>
              <a:buClr>
                <a:srgbClr val="333333"/>
              </a:buClr>
              <a:buSzPts val="1100"/>
              <a:buFont typeface="Roboto"/>
              <a:buChar char="○"/>
            </a:pPr>
            <a:r>
              <a:rPr lang="en-US" sz="1100">
                <a:solidFill>
                  <a:srgbClr val="333333"/>
                </a:solidFill>
                <a:highlight>
                  <a:srgbClr val="FFFFFF"/>
                </a:highlight>
                <a:latin typeface="Roboto"/>
                <a:ea typeface="Roboto"/>
                <a:cs typeface="Roboto"/>
                <a:sym typeface="Roboto"/>
              </a:rPr>
              <a:t>Safety Requirements in testing the equipment .</a:t>
            </a:r>
            <a:endParaRPr sz="1100">
              <a:solidFill>
                <a:srgbClr val="333333"/>
              </a:solidFill>
              <a:highlight>
                <a:srgbClr val="FFFFFF"/>
              </a:highlight>
              <a:latin typeface="Roboto"/>
              <a:ea typeface="Roboto"/>
              <a:cs typeface="Roboto"/>
              <a:sym typeface="Roboto"/>
            </a:endParaRPr>
          </a:p>
          <a:p>
            <a:pPr indent="-298450" lvl="1" marL="914400" rtl="0" algn="l">
              <a:lnSpc>
                <a:spcPct val="100000"/>
              </a:lnSpc>
              <a:spcBef>
                <a:spcPts val="0"/>
              </a:spcBef>
              <a:spcAft>
                <a:spcPts val="0"/>
              </a:spcAft>
              <a:buClr>
                <a:srgbClr val="333333"/>
              </a:buClr>
              <a:buSzPts val="1100"/>
              <a:buFont typeface="Roboto"/>
              <a:buChar char="○"/>
            </a:pPr>
            <a:r>
              <a:rPr lang="en-US" sz="1100">
                <a:solidFill>
                  <a:srgbClr val="333333"/>
                </a:solidFill>
                <a:highlight>
                  <a:srgbClr val="FFFFFF"/>
                </a:highlight>
                <a:latin typeface="Roboto"/>
                <a:ea typeface="Roboto"/>
                <a:cs typeface="Roboto"/>
                <a:sym typeface="Roboto"/>
              </a:rPr>
              <a:t>in a control environment( lab)</a:t>
            </a:r>
            <a:endParaRPr sz="1100">
              <a:solidFill>
                <a:srgbClr val="333333"/>
              </a:solidFill>
              <a:highlight>
                <a:srgbClr val="FFFFFF"/>
              </a:highlight>
              <a:latin typeface="Roboto"/>
              <a:ea typeface="Roboto"/>
              <a:cs typeface="Roboto"/>
              <a:sym typeface="Roboto"/>
            </a:endParaRPr>
          </a:p>
          <a:p>
            <a:pPr indent="-298450" lvl="0" marL="457200" rtl="0" algn="l">
              <a:lnSpc>
                <a:spcPct val="100000"/>
              </a:lnSpc>
              <a:spcBef>
                <a:spcPts val="0"/>
              </a:spcBef>
              <a:spcAft>
                <a:spcPts val="0"/>
              </a:spcAft>
              <a:buClr>
                <a:srgbClr val="333333"/>
              </a:buClr>
              <a:buSzPts val="1100"/>
              <a:buFont typeface="Roboto"/>
              <a:buChar char="●"/>
            </a:pPr>
            <a:r>
              <a:rPr lang="en-US" sz="1100">
                <a:solidFill>
                  <a:srgbClr val="333333"/>
                </a:solidFill>
                <a:highlight>
                  <a:srgbClr val="FFFFFF"/>
                </a:highlight>
                <a:latin typeface="Roboto"/>
                <a:ea typeface="Roboto"/>
                <a:cs typeface="Roboto"/>
                <a:sym typeface="Roboto"/>
              </a:rPr>
              <a:t>Code of ethics:</a:t>
            </a:r>
            <a:endParaRPr sz="1100">
              <a:solidFill>
                <a:srgbClr val="333333"/>
              </a:solidFill>
              <a:highlight>
                <a:srgbClr val="FFFFFF"/>
              </a:highlight>
              <a:latin typeface="Roboto"/>
              <a:ea typeface="Roboto"/>
              <a:cs typeface="Roboto"/>
              <a:sym typeface="Roboto"/>
            </a:endParaRPr>
          </a:p>
          <a:p>
            <a:pPr indent="-298450" lvl="1" marL="914400" rtl="0" algn="l">
              <a:lnSpc>
                <a:spcPct val="100000"/>
              </a:lnSpc>
              <a:spcBef>
                <a:spcPts val="0"/>
              </a:spcBef>
              <a:spcAft>
                <a:spcPts val="0"/>
              </a:spcAft>
              <a:buClr>
                <a:srgbClr val="333333"/>
              </a:buClr>
              <a:buSzPts val="1100"/>
              <a:buFont typeface="Roboto"/>
              <a:buChar char="○"/>
            </a:pPr>
            <a:r>
              <a:rPr lang="en-US" sz="1100">
                <a:solidFill>
                  <a:srgbClr val="333333"/>
                </a:solidFill>
                <a:highlight>
                  <a:srgbClr val="FFFFFF"/>
                </a:highlight>
                <a:latin typeface="Roboto"/>
                <a:ea typeface="Roboto"/>
                <a:cs typeface="Roboto"/>
                <a:sym typeface="Roboto"/>
              </a:rPr>
              <a:t>2: </a:t>
            </a:r>
            <a:r>
              <a:rPr lang="en-US" sz="1150">
                <a:highlight>
                  <a:srgbClr val="FFFFFF"/>
                </a:highlight>
                <a:latin typeface="Open Sans"/>
                <a:ea typeface="Open Sans"/>
                <a:cs typeface="Open Sans"/>
                <a:sym typeface="Open Sans"/>
              </a:rPr>
              <a:t> to improve the understanding by individuals and society of the capabilities and societal implications of conventional and emerging technologies, including intelligent systems;</a:t>
            </a:r>
            <a:endParaRPr sz="1150">
              <a:highlight>
                <a:srgbClr val="FFFFFF"/>
              </a:highlight>
              <a:latin typeface="Open Sans"/>
              <a:ea typeface="Open Sans"/>
              <a:cs typeface="Open Sans"/>
              <a:sym typeface="Open Sans"/>
            </a:endParaRPr>
          </a:p>
          <a:p>
            <a:pPr indent="-301625" lvl="1" marL="914400" rtl="0" algn="l">
              <a:lnSpc>
                <a:spcPct val="100000"/>
              </a:lnSpc>
              <a:spcBef>
                <a:spcPts val="0"/>
              </a:spcBef>
              <a:spcAft>
                <a:spcPts val="0"/>
              </a:spcAft>
              <a:buSzPts val="1150"/>
              <a:buFont typeface="Open Sans"/>
              <a:buChar char="○"/>
            </a:pPr>
            <a:r>
              <a:rPr lang="en-US" sz="1150">
                <a:highlight>
                  <a:srgbClr val="FFFFFF"/>
                </a:highlight>
                <a:latin typeface="Open Sans"/>
                <a:ea typeface="Open Sans"/>
                <a:cs typeface="Open Sans"/>
                <a:sym typeface="Open Sans"/>
              </a:rPr>
              <a:t>5: to seek, accept, and offer honest criticism of technical work, to acknowledge and correct errors, to be honest and realistic in stating claims or estimates based on available data, and to credit properly the contributions of others;</a:t>
            </a:r>
            <a:endParaRPr sz="1150">
              <a:highlight>
                <a:srgbClr val="FFFFFF"/>
              </a:highlight>
              <a:latin typeface="Open Sans"/>
              <a:ea typeface="Open Sans"/>
              <a:cs typeface="Open Sans"/>
              <a:sym typeface="Open Sans"/>
            </a:endParaRPr>
          </a:p>
          <a:p>
            <a:pPr indent="-301625" lvl="1" marL="914400" rtl="0" algn="l">
              <a:lnSpc>
                <a:spcPct val="100000"/>
              </a:lnSpc>
              <a:spcBef>
                <a:spcPts val="0"/>
              </a:spcBef>
              <a:spcAft>
                <a:spcPts val="0"/>
              </a:spcAft>
              <a:buSzPts val="1150"/>
              <a:buFont typeface="Open Sans"/>
              <a:buChar char="○"/>
            </a:pPr>
            <a:r>
              <a:rPr lang="en-US" sz="1150">
                <a:highlight>
                  <a:srgbClr val="FFFFFF"/>
                </a:highlight>
                <a:latin typeface="Open Sans"/>
                <a:ea typeface="Open Sans"/>
                <a:cs typeface="Open Sans"/>
                <a:sym typeface="Open Sans"/>
              </a:rPr>
              <a:t>10: to support colleagues and co-workers in following this code of ethics, to strive to ensure the code is upheld, and to not retaliate against individuals reporting a violation.</a:t>
            </a:r>
            <a:endParaRPr sz="1150">
              <a:highlight>
                <a:srgbClr val="FFFFFF"/>
              </a:highlight>
              <a:latin typeface="Open Sans"/>
              <a:ea typeface="Open Sans"/>
              <a:cs typeface="Open Sans"/>
              <a:sym typeface="Open Sans"/>
            </a:endParaRPr>
          </a:p>
        </p:txBody>
      </p:sp>
      <p:sp>
        <p:nvSpPr>
          <p:cNvPr id="236" name="Google Shape;236;gf2de4efa49_0_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f2de4efa49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2" name="Google Shape;242;gf2de4efa49_0_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Be aware of the projects own Ethical Issues because of </a:t>
            </a:r>
            <a:r>
              <a:rPr lang="en-US"/>
              <a:t>it's</a:t>
            </a:r>
            <a:r>
              <a:rPr lang="en-US"/>
              <a:t> nature: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Environmental Concerns:</a:t>
            </a:r>
            <a:endParaRPr/>
          </a:p>
          <a:p>
            <a:pPr indent="-317500" lvl="0" marL="457200" rtl="0" algn="l">
              <a:lnSpc>
                <a:spcPct val="100000"/>
              </a:lnSpc>
              <a:spcBef>
                <a:spcPts val="0"/>
              </a:spcBef>
              <a:spcAft>
                <a:spcPts val="0"/>
              </a:spcAft>
              <a:buSzPts val="1400"/>
              <a:buChar char="●"/>
            </a:pPr>
            <a:r>
              <a:rPr lang="en-US"/>
              <a:t>Under noise:</a:t>
            </a:r>
            <a:endParaRPr/>
          </a:p>
          <a:p>
            <a:pPr indent="-317500" lvl="1" marL="914400" rtl="0" algn="l">
              <a:lnSpc>
                <a:spcPct val="100000"/>
              </a:lnSpc>
              <a:spcBef>
                <a:spcPts val="0"/>
              </a:spcBef>
              <a:spcAft>
                <a:spcPts val="0"/>
              </a:spcAft>
              <a:buSzPts val="1400"/>
              <a:buChar char="○"/>
            </a:pPr>
            <a:r>
              <a:rPr lang="en-US"/>
              <a:t>Not disturbing the marine life that depend on sonor and sound </a:t>
            </a:r>
            <a:endParaRPr/>
          </a:p>
          <a:p>
            <a:pPr indent="-317500" lvl="0" marL="457200" rtl="0" algn="l">
              <a:lnSpc>
                <a:spcPct val="100000"/>
              </a:lnSpc>
              <a:spcBef>
                <a:spcPts val="0"/>
              </a:spcBef>
              <a:spcAft>
                <a:spcPts val="0"/>
              </a:spcAft>
              <a:buSzPts val="1400"/>
              <a:buChar char="●"/>
            </a:pPr>
            <a:r>
              <a:rPr lang="en-US"/>
              <a:t>Threat to Marine animals </a:t>
            </a:r>
            <a:endParaRPr/>
          </a:p>
          <a:p>
            <a:pPr indent="-317500" lvl="1" marL="914400" rtl="0" algn="l">
              <a:lnSpc>
                <a:spcPct val="100000"/>
              </a:lnSpc>
              <a:spcBef>
                <a:spcPts val="0"/>
              </a:spcBef>
              <a:spcAft>
                <a:spcPts val="0"/>
              </a:spcAft>
              <a:buSzPts val="1400"/>
              <a:buChar char="○"/>
            </a:pPr>
            <a:r>
              <a:rPr lang="en-US"/>
              <a:t>Location in water, not a place that can harm the surrounding animals and environment</a:t>
            </a:r>
            <a:endParaRPr/>
          </a:p>
          <a:p>
            <a:pPr indent="-317500" lvl="0" marL="457200" rtl="0" algn="l">
              <a:lnSpc>
                <a:spcPct val="100000"/>
              </a:lnSpc>
              <a:spcBef>
                <a:spcPts val="0"/>
              </a:spcBef>
              <a:spcAft>
                <a:spcPts val="0"/>
              </a:spcAft>
              <a:buSzPts val="1400"/>
              <a:buChar char="●"/>
            </a:pPr>
            <a:r>
              <a:rPr lang="en-US"/>
              <a:t>Accidents In the Ocean:</a:t>
            </a:r>
            <a:endParaRPr/>
          </a:p>
          <a:p>
            <a:pPr indent="-317500" lvl="1" marL="914400" rtl="0" algn="l">
              <a:lnSpc>
                <a:spcPct val="100000"/>
              </a:lnSpc>
              <a:spcBef>
                <a:spcPts val="0"/>
              </a:spcBef>
              <a:spcAft>
                <a:spcPts val="0"/>
              </a:spcAft>
              <a:buSzPts val="1400"/>
              <a:buChar char="○"/>
            </a:pPr>
            <a:r>
              <a:rPr lang="en-US"/>
              <a:t>Prevent any leakage:</a:t>
            </a:r>
            <a:endParaRPr/>
          </a:p>
          <a:p>
            <a:pPr indent="-317500" lvl="2" marL="1371600" rtl="0" algn="l">
              <a:lnSpc>
                <a:spcPct val="100000"/>
              </a:lnSpc>
              <a:spcBef>
                <a:spcPts val="0"/>
              </a:spcBef>
              <a:spcAft>
                <a:spcPts val="0"/>
              </a:spcAft>
              <a:buSzPts val="1400"/>
              <a:buChar char="■"/>
            </a:pPr>
            <a:r>
              <a:rPr lang="en-US"/>
              <a:t>Battery leak/ explosion due to chemical reactions between sea water and batteries </a:t>
            </a:r>
            <a:endParaRPr/>
          </a:p>
          <a:p>
            <a:pPr indent="-317500" lvl="2" marL="1371600" rtl="0" algn="l">
              <a:lnSpc>
                <a:spcPct val="100000"/>
              </a:lnSpc>
              <a:spcBef>
                <a:spcPts val="0"/>
              </a:spcBef>
              <a:spcAft>
                <a:spcPts val="0"/>
              </a:spcAft>
              <a:buSzPts val="1400"/>
              <a:buChar char="■"/>
            </a:pPr>
            <a:r>
              <a:rPr lang="en-US"/>
              <a:t>Lubricating fluid around moving components </a:t>
            </a:r>
            <a:endParaRPr/>
          </a:p>
          <a:p>
            <a:pPr indent="-317500" lvl="1" marL="914400" rtl="0" algn="l">
              <a:lnSpc>
                <a:spcPct val="100000"/>
              </a:lnSpc>
              <a:spcBef>
                <a:spcPts val="0"/>
              </a:spcBef>
              <a:spcAft>
                <a:spcPts val="0"/>
              </a:spcAft>
              <a:buSzPts val="1400"/>
              <a:buChar char="○"/>
            </a:pPr>
            <a:r>
              <a:rPr lang="en-US"/>
              <a:t>Solution: </a:t>
            </a:r>
            <a:endParaRPr/>
          </a:p>
          <a:p>
            <a:pPr indent="-317500" lvl="2" marL="1371600" rtl="0" algn="l">
              <a:lnSpc>
                <a:spcPct val="100000"/>
              </a:lnSpc>
              <a:spcBef>
                <a:spcPts val="0"/>
              </a:spcBef>
              <a:spcAft>
                <a:spcPts val="0"/>
              </a:spcAft>
              <a:buSzPts val="1400"/>
              <a:buChar char="■"/>
            </a:pPr>
            <a:r>
              <a:rPr lang="en-US"/>
              <a:t>Electrical components dipped in resin or create a waterproof seal</a:t>
            </a:r>
            <a:endParaRPr/>
          </a:p>
          <a:p>
            <a:pPr indent="-317500" lvl="0" marL="457200" rtl="0" algn="l">
              <a:lnSpc>
                <a:spcPct val="100000"/>
              </a:lnSpc>
              <a:spcBef>
                <a:spcPts val="0"/>
              </a:spcBef>
              <a:spcAft>
                <a:spcPts val="0"/>
              </a:spcAft>
              <a:buSzPts val="1400"/>
              <a:buChar char="●"/>
            </a:pPr>
            <a:r>
              <a:rPr lang="en-US"/>
              <a:t>Extreme crowding and Pollution:</a:t>
            </a:r>
            <a:endParaRPr/>
          </a:p>
          <a:p>
            <a:pPr indent="-317500" lvl="1" marL="914400" rtl="0" algn="l">
              <a:lnSpc>
                <a:spcPct val="100000"/>
              </a:lnSpc>
              <a:spcBef>
                <a:spcPts val="0"/>
              </a:spcBef>
              <a:spcAft>
                <a:spcPts val="0"/>
              </a:spcAft>
              <a:buSzPts val="1400"/>
              <a:buChar char="○"/>
            </a:pPr>
            <a:r>
              <a:rPr lang="en-US"/>
              <a:t>Have too many madwec in the ocean </a:t>
            </a:r>
            <a:endParaRPr/>
          </a:p>
          <a:p>
            <a:pPr indent="-317500" lvl="0" marL="457200" rtl="0" algn="l">
              <a:lnSpc>
                <a:spcPct val="100000"/>
              </a:lnSpc>
              <a:spcBef>
                <a:spcPts val="0"/>
              </a:spcBef>
              <a:spcAft>
                <a:spcPts val="0"/>
              </a:spcAft>
              <a:buSzPts val="1400"/>
              <a:buChar char="●"/>
            </a:pPr>
            <a:r>
              <a:rPr lang="en-US"/>
              <a:t>Job Reallocation:</a:t>
            </a:r>
            <a:endParaRPr/>
          </a:p>
          <a:p>
            <a:pPr indent="-317500" lvl="1" marL="914400" rtl="0" algn="l">
              <a:lnSpc>
                <a:spcPct val="100000"/>
              </a:lnSpc>
              <a:spcBef>
                <a:spcPts val="0"/>
              </a:spcBef>
              <a:spcAft>
                <a:spcPts val="0"/>
              </a:spcAft>
              <a:buSzPts val="1400"/>
              <a:buChar char="○"/>
            </a:pPr>
            <a:r>
              <a:rPr lang="en-US"/>
              <a:t>Renewable energy means less jobs for people.</a:t>
            </a:r>
            <a:endParaRPr/>
          </a:p>
          <a:p>
            <a:pPr indent="-317500" lvl="1" marL="914400" rtl="0" algn="l">
              <a:lnSpc>
                <a:spcPct val="100000"/>
              </a:lnSpc>
              <a:spcBef>
                <a:spcPts val="0"/>
              </a:spcBef>
              <a:spcAft>
                <a:spcPts val="0"/>
              </a:spcAft>
              <a:buSzPts val="1400"/>
              <a:buChar char="○"/>
            </a:pPr>
            <a:r>
              <a:rPr lang="en-US"/>
              <a:t>since </a:t>
            </a:r>
            <a:r>
              <a:rPr lang="en-US"/>
              <a:t>it's</a:t>
            </a:r>
            <a:r>
              <a:rPr lang="en-US"/>
              <a:t> a cheap </a:t>
            </a:r>
            <a:r>
              <a:rPr lang="en-US"/>
              <a:t>it's</a:t>
            </a:r>
            <a:r>
              <a:rPr lang="en-US"/>
              <a:t> easy to buy.</a:t>
            </a:r>
            <a:endParaRPr/>
          </a:p>
          <a:p>
            <a:pPr indent="-317500" lvl="1" marL="914400" rtl="0" algn="l">
              <a:lnSpc>
                <a:spcPct val="100000"/>
              </a:lnSpc>
              <a:spcBef>
                <a:spcPts val="0"/>
              </a:spcBef>
              <a:spcAft>
                <a:spcPts val="0"/>
              </a:spcAft>
              <a:buSzPts val="1400"/>
              <a:buChar char="○"/>
            </a:pPr>
            <a:r>
              <a:rPr lang="en-US"/>
              <a:t>somehow make sure it doesnt replace majority jobs for people.</a:t>
            </a:r>
            <a:endParaRPr/>
          </a:p>
          <a:p>
            <a:pPr indent="0" lvl="0" marL="0" rtl="0" algn="l">
              <a:lnSpc>
                <a:spcPct val="100000"/>
              </a:lnSpc>
              <a:spcBef>
                <a:spcPts val="0"/>
              </a:spcBef>
              <a:spcAft>
                <a:spcPts val="0"/>
              </a:spcAft>
              <a:buSzPts val="1400"/>
              <a:buNone/>
            </a:pPr>
            <a:r>
              <a:rPr lang="en-US"/>
              <a:t> </a:t>
            </a:r>
            <a:endParaRPr/>
          </a:p>
        </p:txBody>
      </p:sp>
      <p:sp>
        <p:nvSpPr>
          <p:cNvPr id="243" name="Google Shape;243;gf2de4efa49_0_3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f2de4efa49_0_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9" name="Google Shape;249;gf2de4efa49_0_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f2de4efa4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f2de4efa49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gf2de4efa49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f4bf77090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f4bf770905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gf4bf770905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97224c77d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8" name="Google Shape;168;g97224c77d7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9" name="Google Shape;169;g97224c77d7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efa3919218_0_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gefa3919218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f2de4efa49_0_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t/>
            </a:r>
            <a:endParaRPr sz="2000">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181" name="Google Shape;181;gf2de4efa49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efa3919218_1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efa3919218_1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gefa3919218_1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f2de4efa49_0_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4" name="Google Shape;194;gf2de4efa49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f2de4efa49_0_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gf2de4efa49_0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6" name="Shape 26"/>
        <p:cNvGrpSpPr/>
        <p:nvPr/>
      </p:nvGrpSpPr>
      <p:grpSpPr>
        <a:xfrm>
          <a:off x="0" y="0"/>
          <a:ext cx="0" cy="0"/>
          <a:chOff x="0" y="0"/>
          <a:chExt cx="0" cy="0"/>
        </a:xfrm>
      </p:grpSpPr>
      <p:grpSp>
        <p:nvGrpSpPr>
          <p:cNvPr id="27" name="Google Shape;27;p12"/>
          <p:cNvGrpSpPr/>
          <p:nvPr/>
        </p:nvGrpSpPr>
        <p:grpSpPr>
          <a:xfrm>
            <a:off x="0" y="-8467"/>
            <a:ext cx="12192000" cy="6866467"/>
            <a:chOff x="0" y="-8467"/>
            <a:chExt cx="12192000" cy="6866467"/>
          </a:xfrm>
        </p:grpSpPr>
        <p:cxnSp>
          <p:nvCxnSpPr>
            <p:cNvPr id="28" name="Google Shape;28;p12"/>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9" name="Google Shape;29;p12"/>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30" name="Google Shape;30;p1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8627"/>
              </a:schemeClr>
            </a:solidFill>
            <a:ln>
              <a:noFill/>
            </a:ln>
          </p:spPr>
        </p:sp>
        <p:sp>
          <p:nvSpPr>
            <p:cNvPr id="31" name="Google Shape;31;p1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2" name="Google Shape;32;p12"/>
            <p:cNvSpPr/>
            <p:nvPr/>
          </p:nvSpPr>
          <p:spPr>
            <a:xfrm>
              <a:off x="8932333" y="3048000"/>
              <a:ext cx="3259667" cy="3810000"/>
            </a:xfrm>
            <a:prstGeom prst="triangle">
              <a:avLst>
                <a:gd fmla="val 100000" name="adj"/>
              </a:avLst>
            </a:prstGeom>
            <a:solidFill>
              <a:schemeClr val="accent2">
                <a:alpha val="7058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F49C00">
                <a:alpha val="68627"/>
              </a:srgbClr>
            </a:solidFill>
            <a:ln>
              <a:noFill/>
            </a:ln>
          </p:spPr>
        </p:sp>
        <p:sp>
          <p:nvSpPr>
            <p:cNvPr id="34" name="Google Shape;34;p1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F19279">
                <a:alpha val="68627"/>
              </a:srgbClr>
            </a:solidFill>
            <a:ln>
              <a:noFill/>
            </a:ln>
          </p:spPr>
        </p:sp>
        <p:sp>
          <p:nvSpPr>
            <p:cNvPr id="35" name="Google Shape;35;p1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3529"/>
              </a:schemeClr>
            </a:solidFill>
            <a:ln>
              <a:noFill/>
            </a:ln>
          </p:spPr>
        </p:sp>
        <p:sp>
          <p:nvSpPr>
            <p:cNvPr id="36" name="Google Shape;36;p12"/>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2"/>
            <p:cNvSpPr/>
            <p:nvPr/>
          </p:nvSpPr>
          <p:spPr>
            <a:xfrm rot="10800000">
              <a:off x="0" y="0"/>
              <a:ext cx="842596" cy="5666154"/>
            </a:xfrm>
            <a:prstGeom prst="triangle">
              <a:avLst>
                <a:gd fmla="val 100000" name="adj"/>
              </a:avLst>
            </a:prstGeom>
            <a:solidFill>
              <a:schemeClr val="accent1">
                <a:alpha val="8352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 name="Google Shape;38;p12"/>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Clr>
                <a:schemeClr val="accent1"/>
              </a:buClr>
              <a:buSzPts val="5400"/>
              <a:buFont typeface="Trebuchet MS"/>
              <a:buNone/>
              <a:defRPr sz="54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2"/>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lnSpc>
                <a:spcPct val="100000"/>
              </a:lnSpc>
              <a:spcBef>
                <a:spcPts val="1000"/>
              </a:spcBef>
              <a:spcAft>
                <a:spcPts val="0"/>
              </a:spcAft>
              <a:buSzPts val="1440"/>
              <a:buNone/>
              <a:defRPr>
                <a:solidFill>
                  <a:srgbClr val="7F7F7F"/>
                </a:solidFill>
              </a:defRPr>
            </a:lvl1pPr>
            <a:lvl2pPr lvl="1" algn="ctr">
              <a:lnSpc>
                <a:spcPct val="100000"/>
              </a:lnSpc>
              <a:spcBef>
                <a:spcPts val="1000"/>
              </a:spcBef>
              <a:spcAft>
                <a:spcPts val="0"/>
              </a:spcAft>
              <a:buSzPts val="1280"/>
              <a:buNone/>
              <a:defRPr>
                <a:solidFill>
                  <a:srgbClr val="888888"/>
                </a:solidFill>
              </a:defRPr>
            </a:lvl2pPr>
            <a:lvl3pPr lvl="2" algn="ctr">
              <a:lnSpc>
                <a:spcPct val="100000"/>
              </a:lnSpc>
              <a:spcBef>
                <a:spcPts val="1000"/>
              </a:spcBef>
              <a:spcAft>
                <a:spcPts val="0"/>
              </a:spcAft>
              <a:buSzPts val="1120"/>
              <a:buNone/>
              <a:defRPr>
                <a:solidFill>
                  <a:srgbClr val="888888"/>
                </a:solidFill>
              </a:defRPr>
            </a:lvl3pPr>
            <a:lvl4pPr lvl="3" algn="ctr">
              <a:lnSpc>
                <a:spcPct val="100000"/>
              </a:lnSpc>
              <a:spcBef>
                <a:spcPts val="1000"/>
              </a:spcBef>
              <a:spcAft>
                <a:spcPts val="0"/>
              </a:spcAft>
              <a:buSzPts val="960"/>
              <a:buNone/>
              <a:defRPr>
                <a:solidFill>
                  <a:srgbClr val="888888"/>
                </a:solidFill>
              </a:defRPr>
            </a:lvl4pPr>
            <a:lvl5pPr lvl="4" algn="ctr">
              <a:lnSpc>
                <a:spcPct val="100000"/>
              </a:lnSpc>
              <a:spcBef>
                <a:spcPts val="1000"/>
              </a:spcBef>
              <a:spcAft>
                <a:spcPts val="0"/>
              </a:spcAft>
              <a:buSzPts val="960"/>
              <a:buNone/>
              <a:defRPr>
                <a:solidFill>
                  <a:srgbClr val="888888"/>
                </a:solidFill>
              </a:defRPr>
            </a:lvl5pPr>
            <a:lvl6pPr lvl="5" algn="ctr">
              <a:lnSpc>
                <a:spcPct val="100000"/>
              </a:lnSpc>
              <a:spcBef>
                <a:spcPts val="1000"/>
              </a:spcBef>
              <a:spcAft>
                <a:spcPts val="0"/>
              </a:spcAft>
              <a:buSzPts val="960"/>
              <a:buNone/>
              <a:defRPr>
                <a:solidFill>
                  <a:srgbClr val="888888"/>
                </a:solidFill>
              </a:defRPr>
            </a:lvl6pPr>
            <a:lvl7pPr lvl="6" algn="ctr">
              <a:lnSpc>
                <a:spcPct val="100000"/>
              </a:lnSpc>
              <a:spcBef>
                <a:spcPts val="1000"/>
              </a:spcBef>
              <a:spcAft>
                <a:spcPts val="0"/>
              </a:spcAft>
              <a:buSzPts val="960"/>
              <a:buNone/>
              <a:defRPr>
                <a:solidFill>
                  <a:srgbClr val="888888"/>
                </a:solidFill>
              </a:defRPr>
            </a:lvl7pPr>
            <a:lvl8pPr lvl="7" algn="ctr">
              <a:lnSpc>
                <a:spcPct val="100000"/>
              </a:lnSpc>
              <a:spcBef>
                <a:spcPts val="1000"/>
              </a:spcBef>
              <a:spcAft>
                <a:spcPts val="0"/>
              </a:spcAft>
              <a:buSzPts val="960"/>
              <a:buNone/>
              <a:defRPr>
                <a:solidFill>
                  <a:srgbClr val="888888"/>
                </a:solidFill>
              </a:defRPr>
            </a:lvl8pPr>
            <a:lvl9pPr lvl="8" algn="ctr">
              <a:lnSpc>
                <a:spcPct val="100000"/>
              </a:lnSpc>
              <a:spcBef>
                <a:spcPts val="1000"/>
              </a:spcBef>
              <a:spcAft>
                <a:spcPts val="0"/>
              </a:spcAft>
              <a:buSzPts val="960"/>
              <a:buNone/>
              <a:defRPr>
                <a:solidFill>
                  <a:srgbClr val="888888"/>
                </a:solidFill>
              </a:defRPr>
            </a:lvl9pPr>
          </a:lstStyle>
          <a:p/>
        </p:txBody>
      </p:sp>
      <p:sp>
        <p:nvSpPr>
          <p:cNvPr id="40" name="Google Shape;40;p1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4" name="Shape 94"/>
        <p:cNvGrpSpPr/>
        <p:nvPr/>
      </p:nvGrpSpPr>
      <p:grpSpPr>
        <a:xfrm>
          <a:off x="0" y="0"/>
          <a:ext cx="0" cy="0"/>
          <a:chOff x="0" y="0"/>
          <a:chExt cx="0" cy="0"/>
        </a:xfrm>
      </p:grpSpPr>
      <p:sp>
        <p:nvSpPr>
          <p:cNvPr id="95" name="Google Shape;95;p21"/>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21"/>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97" name="Google Shape;97;p2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2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2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00" name="Shape 100"/>
        <p:cNvGrpSpPr/>
        <p:nvPr/>
      </p:nvGrpSpPr>
      <p:grpSpPr>
        <a:xfrm>
          <a:off x="0" y="0"/>
          <a:ext cx="0" cy="0"/>
          <a:chOff x="0" y="0"/>
          <a:chExt cx="0" cy="0"/>
        </a:xfrm>
      </p:grpSpPr>
      <p:sp>
        <p:nvSpPr>
          <p:cNvPr id="101" name="Google Shape;101;p22"/>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22"/>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000"/>
              </a:spcBef>
              <a:spcAft>
                <a:spcPts val="0"/>
              </a:spcAft>
              <a:buSzPts val="1280"/>
              <a:buFont typeface="Trebuchet MS"/>
              <a:buNone/>
              <a:defRPr sz="1600">
                <a:solidFill>
                  <a:srgbClr val="7F7F7F"/>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03" name="Google Shape;103;p22"/>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04" name="Google Shape;104;p2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2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2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07" name="Google Shape;107;p22"/>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F19279"/>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08" name="Google Shape;108;p22"/>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F19279"/>
                </a:solidFill>
                <a:latin typeface="Arial"/>
                <a:ea typeface="Arial"/>
                <a:cs typeface="Arial"/>
                <a:sym typeface="Arial"/>
              </a:rPr>
              <a:t>”</a:t>
            </a:r>
            <a:endParaRPr b="0" i="0" sz="1800" u="none" cap="none" strike="noStrike">
              <a:solidFill>
                <a:srgbClr val="F19279"/>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9" name="Shape 109"/>
        <p:cNvGrpSpPr/>
        <p:nvPr/>
      </p:nvGrpSpPr>
      <p:grpSpPr>
        <a:xfrm>
          <a:off x="0" y="0"/>
          <a:ext cx="0" cy="0"/>
          <a:chOff x="0" y="0"/>
          <a:chExt cx="0" cy="0"/>
        </a:xfrm>
      </p:grpSpPr>
      <p:sp>
        <p:nvSpPr>
          <p:cNvPr id="110" name="Google Shape;110;p23"/>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23"/>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12" name="Google Shape;112;p2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2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2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5" name="Shape 115"/>
        <p:cNvGrpSpPr/>
        <p:nvPr/>
      </p:nvGrpSpPr>
      <p:grpSpPr>
        <a:xfrm>
          <a:off x="0" y="0"/>
          <a:ext cx="0" cy="0"/>
          <a:chOff x="0" y="0"/>
          <a:chExt cx="0" cy="0"/>
        </a:xfrm>
      </p:grpSpPr>
      <p:sp>
        <p:nvSpPr>
          <p:cNvPr id="116" name="Google Shape;116;p24"/>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24"/>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Font typeface="Trebuchet MS"/>
              <a:buNone/>
              <a:defRPr sz="2400">
                <a:solidFill>
                  <a:srgbClr val="3F3F3F"/>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18" name="Google Shape;118;p24"/>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19" name="Google Shape;119;p2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2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2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22" name="Google Shape;122;p24"/>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F19279"/>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23" name="Google Shape;123;p24"/>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F19279"/>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4" name="Shape 124"/>
        <p:cNvGrpSpPr/>
        <p:nvPr/>
      </p:nvGrpSpPr>
      <p:grpSpPr>
        <a:xfrm>
          <a:off x="0" y="0"/>
          <a:ext cx="0" cy="0"/>
          <a:chOff x="0" y="0"/>
          <a:chExt cx="0" cy="0"/>
        </a:xfrm>
      </p:grpSpPr>
      <p:sp>
        <p:nvSpPr>
          <p:cNvPr id="125" name="Google Shape;125;p25"/>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25"/>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Font typeface="Trebuchet MS"/>
              <a:buNone/>
              <a:defRPr sz="2400">
                <a:solidFill>
                  <a:schemeClr val="accent1"/>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27" name="Google Shape;127;p25"/>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28" name="Google Shape;128;p2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2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2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2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26"/>
          <p:cNvSpPr txBox="1"/>
          <p:nvPr>
            <p:ph idx="1" type="body"/>
          </p:nvPr>
        </p:nvSpPr>
        <p:spPr>
          <a:xfrm rot="5400000">
            <a:off x="3035282"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34" name="Google Shape;134;p2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2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2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27"/>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27"/>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40" name="Google Shape;140;p2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2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2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1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8" name="Shape 48"/>
        <p:cNvGrpSpPr/>
        <p:nvPr/>
      </p:nvGrpSpPr>
      <p:grpSpPr>
        <a:xfrm>
          <a:off x="0" y="0"/>
          <a:ext cx="0" cy="0"/>
          <a:chOff x="0" y="0"/>
          <a:chExt cx="0" cy="0"/>
        </a:xfrm>
      </p:grpSpPr>
      <p:sp>
        <p:nvSpPr>
          <p:cNvPr id="49" name="Google Shape;49;p1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3600"/>
              <a:buFont typeface="Trebuchet M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51" name="Google Shape;51;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4" name="Shape 54"/>
        <p:cNvGrpSpPr/>
        <p:nvPr/>
      </p:nvGrpSpPr>
      <p:grpSpPr>
        <a:xfrm>
          <a:off x="0" y="0"/>
          <a:ext cx="0" cy="0"/>
          <a:chOff x="0" y="0"/>
          <a:chExt cx="0" cy="0"/>
        </a:xfrm>
      </p:grpSpPr>
      <p:sp>
        <p:nvSpPr>
          <p:cNvPr id="55" name="Google Shape;55;p14"/>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4000"/>
              <a:buFont typeface="Trebuchet MS"/>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4"/>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600"/>
              <a:buNone/>
              <a:defRPr sz="20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57" name="Google Shape;57;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0" name="Shape 60"/>
        <p:cNvGrpSpPr/>
        <p:nvPr/>
      </p:nvGrpSpPr>
      <p:grpSpPr>
        <a:xfrm>
          <a:off x="0" y="0"/>
          <a:ext cx="0" cy="0"/>
          <a:chOff x="0" y="0"/>
          <a:chExt cx="0" cy="0"/>
        </a:xfrm>
      </p:grpSpPr>
      <p:sp>
        <p:nvSpPr>
          <p:cNvPr id="61" name="Google Shape;61;p1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5"/>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63" name="Google Shape;63;p15"/>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64" name="Google Shape;64;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7" name="Shape 67"/>
        <p:cNvGrpSpPr/>
        <p:nvPr/>
      </p:nvGrpSpPr>
      <p:grpSpPr>
        <a:xfrm>
          <a:off x="0" y="0"/>
          <a:ext cx="0" cy="0"/>
          <a:chOff x="0" y="0"/>
          <a:chExt cx="0" cy="0"/>
        </a:xfrm>
      </p:grpSpPr>
      <p:sp>
        <p:nvSpPr>
          <p:cNvPr id="68" name="Google Shape;68;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3600"/>
              <a:buFont typeface="Trebuchet M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6"/>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70" name="Google Shape;70;p16"/>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71" name="Google Shape;71;p16"/>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72" name="Google Shape;72;p16"/>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73" name="Google Shape;73;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6" name="Shape 76"/>
        <p:cNvGrpSpPr/>
        <p:nvPr/>
      </p:nvGrpSpPr>
      <p:grpSpPr>
        <a:xfrm>
          <a:off x="0" y="0"/>
          <a:ext cx="0" cy="0"/>
          <a:chOff x="0" y="0"/>
          <a:chExt cx="0" cy="0"/>
        </a:xfrm>
      </p:grpSpPr>
      <p:sp>
        <p:nvSpPr>
          <p:cNvPr id="77" name="Google Shape;77;p1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0" name="Shape 80"/>
        <p:cNvGrpSpPr/>
        <p:nvPr/>
      </p:nvGrpSpPr>
      <p:grpSpPr>
        <a:xfrm>
          <a:off x="0" y="0"/>
          <a:ext cx="0" cy="0"/>
          <a:chOff x="0" y="0"/>
          <a:chExt cx="0" cy="0"/>
        </a:xfrm>
      </p:grpSpPr>
      <p:sp>
        <p:nvSpPr>
          <p:cNvPr id="81" name="Google Shape;81;p19"/>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2000"/>
              <a:buFont typeface="Trebuchet MS"/>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9"/>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83" name="Google Shape;83;p19"/>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1120"/>
              <a:buNone/>
              <a:defRPr sz="1400"/>
            </a:lvl2pPr>
            <a:lvl3pPr indent="-228600" lvl="2" marL="1371600" algn="l">
              <a:lnSpc>
                <a:spcPct val="100000"/>
              </a:lnSpc>
              <a:spcBef>
                <a:spcPts val="1000"/>
              </a:spcBef>
              <a:spcAft>
                <a:spcPts val="0"/>
              </a:spcAft>
              <a:buSzPts val="960"/>
              <a:buNone/>
              <a:defRPr sz="1200"/>
            </a:lvl3pPr>
            <a:lvl4pPr indent="-228600" lvl="3" marL="1828800" algn="l">
              <a:lnSpc>
                <a:spcPct val="100000"/>
              </a:lnSpc>
              <a:spcBef>
                <a:spcPts val="1000"/>
              </a:spcBef>
              <a:spcAft>
                <a:spcPts val="0"/>
              </a:spcAft>
              <a:buSzPts val="800"/>
              <a:buNone/>
              <a:defRPr sz="1000"/>
            </a:lvl4pPr>
            <a:lvl5pPr indent="-228600" lvl="4" marL="2286000" algn="l">
              <a:lnSpc>
                <a:spcPct val="100000"/>
              </a:lnSpc>
              <a:spcBef>
                <a:spcPts val="1000"/>
              </a:spcBef>
              <a:spcAft>
                <a:spcPts val="0"/>
              </a:spcAft>
              <a:buSzPts val="800"/>
              <a:buNone/>
              <a:defRPr sz="1000"/>
            </a:lvl5pPr>
            <a:lvl6pPr indent="-228600" lvl="5" marL="2743200" algn="l">
              <a:lnSpc>
                <a:spcPct val="100000"/>
              </a:lnSpc>
              <a:spcBef>
                <a:spcPts val="1000"/>
              </a:spcBef>
              <a:spcAft>
                <a:spcPts val="0"/>
              </a:spcAft>
              <a:buSzPts val="800"/>
              <a:buNone/>
              <a:defRPr sz="1000"/>
            </a:lvl6pPr>
            <a:lvl7pPr indent="-228600" lvl="6" marL="3200400" algn="l">
              <a:lnSpc>
                <a:spcPct val="100000"/>
              </a:lnSpc>
              <a:spcBef>
                <a:spcPts val="1000"/>
              </a:spcBef>
              <a:spcAft>
                <a:spcPts val="0"/>
              </a:spcAft>
              <a:buSzPts val="800"/>
              <a:buNone/>
              <a:defRPr sz="1000"/>
            </a:lvl7pPr>
            <a:lvl8pPr indent="-228600" lvl="7" marL="3657600" algn="l">
              <a:lnSpc>
                <a:spcPct val="100000"/>
              </a:lnSpc>
              <a:spcBef>
                <a:spcPts val="1000"/>
              </a:spcBef>
              <a:spcAft>
                <a:spcPts val="0"/>
              </a:spcAft>
              <a:buSzPts val="800"/>
              <a:buNone/>
              <a:defRPr sz="1000"/>
            </a:lvl8pPr>
            <a:lvl9pPr indent="-228600" lvl="8" marL="4114800" algn="l">
              <a:lnSpc>
                <a:spcPct val="100000"/>
              </a:lnSpc>
              <a:spcBef>
                <a:spcPts val="1000"/>
              </a:spcBef>
              <a:spcAft>
                <a:spcPts val="0"/>
              </a:spcAft>
              <a:buSzPts val="800"/>
              <a:buNone/>
              <a:defRPr sz="1000"/>
            </a:lvl9pPr>
          </a:lstStyle>
          <a:p/>
        </p:txBody>
      </p:sp>
      <p:sp>
        <p:nvSpPr>
          <p:cNvPr id="84" name="Google Shape;84;p1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7" name="Shape 87"/>
        <p:cNvGrpSpPr/>
        <p:nvPr/>
      </p:nvGrpSpPr>
      <p:grpSpPr>
        <a:xfrm>
          <a:off x="0" y="0"/>
          <a:ext cx="0" cy="0"/>
          <a:chOff x="0" y="0"/>
          <a:chExt cx="0" cy="0"/>
        </a:xfrm>
      </p:grpSpPr>
      <p:sp>
        <p:nvSpPr>
          <p:cNvPr id="88" name="Google Shape;88;p20"/>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2400"/>
              <a:buFont typeface="Trebuchet MS"/>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20"/>
          <p:cNvSpPr/>
          <p:nvPr>
            <p:ph idx="2" type="pic"/>
          </p:nvPr>
        </p:nvSpPr>
        <p:spPr>
          <a:xfrm>
            <a:off x="677334" y="609600"/>
            <a:ext cx="8596668" cy="3845718"/>
          </a:xfrm>
          <a:prstGeom prst="rect">
            <a:avLst/>
          </a:prstGeom>
          <a:noFill/>
          <a:ln>
            <a:noFill/>
          </a:ln>
        </p:spPr>
      </p:sp>
      <p:sp>
        <p:nvSpPr>
          <p:cNvPr id="90" name="Google Shape;90;p20"/>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960"/>
              <a:buNone/>
              <a:defRPr sz="12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91" name="Google Shape;91;p2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2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2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1"/>
          <p:cNvGrpSpPr/>
          <p:nvPr/>
        </p:nvGrpSpPr>
        <p:grpSpPr>
          <a:xfrm>
            <a:off x="0" y="-8467"/>
            <a:ext cx="12192000" cy="6866467"/>
            <a:chOff x="0" y="-8467"/>
            <a:chExt cx="12192000" cy="6866467"/>
          </a:xfrm>
        </p:grpSpPr>
        <p:cxnSp>
          <p:nvCxnSpPr>
            <p:cNvPr id="11" name="Google Shape;11;p11"/>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12" name="Google Shape;12;p11"/>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13" name="Google Shape;13;p1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8627"/>
              </a:schemeClr>
            </a:solidFill>
            <a:ln>
              <a:noFill/>
            </a:ln>
          </p:spPr>
        </p:sp>
        <p:sp>
          <p:nvSpPr>
            <p:cNvPr id="14" name="Google Shape;14;p1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11"/>
            <p:cNvSpPr/>
            <p:nvPr/>
          </p:nvSpPr>
          <p:spPr>
            <a:xfrm>
              <a:off x="8932333" y="3048000"/>
              <a:ext cx="3259667" cy="3810000"/>
            </a:xfrm>
            <a:prstGeom prst="triangle">
              <a:avLst>
                <a:gd fmla="val 100000" name="adj"/>
              </a:avLst>
            </a:prstGeom>
            <a:solidFill>
              <a:schemeClr val="accent2">
                <a:alpha val="7058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F49C00">
                <a:alpha val="68627"/>
              </a:srgbClr>
            </a:solidFill>
            <a:ln>
              <a:noFill/>
            </a:ln>
          </p:spPr>
        </p:sp>
        <p:sp>
          <p:nvSpPr>
            <p:cNvPr id="17" name="Google Shape;17;p1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F19279">
                <a:alpha val="68627"/>
              </a:srgbClr>
            </a:solidFill>
            <a:ln>
              <a:noFill/>
            </a:ln>
          </p:spPr>
        </p:sp>
        <p:sp>
          <p:nvSpPr>
            <p:cNvPr id="18" name="Google Shape;18;p1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3529"/>
              </a:schemeClr>
            </a:solidFill>
            <a:ln>
              <a:noFill/>
            </a:ln>
          </p:spPr>
        </p:sp>
        <p:sp>
          <p:nvSpPr>
            <p:cNvPr id="19" name="Google Shape;19;p11"/>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1"/>
            <p:cNvSpPr/>
            <p:nvPr/>
          </p:nvSpPr>
          <p:spPr>
            <a:xfrm>
              <a:off x="0" y="4013200"/>
              <a:ext cx="448733" cy="2844800"/>
            </a:xfrm>
            <a:prstGeom prst="triangle">
              <a:avLst>
                <a:gd fmla="val 0" name="adj"/>
              </a:avLst>
            </a:prstGeom>
            <a:solidFill>
              <a:schemeClr val="accent1">
                <a:alpha val="8352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 name="Google Shape;21;p1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22" name="Google Shape;22;p1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lnSpc>
                <a:spcPct val="100000"/>
              </a:lnSpc>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lnSpc>
                <a:spcPct val="100000"/>
              </a:lnSpc>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lnSpc>
                <a:spcPct val="100000"/>
              </a:lnSpc>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23" name="Google Shape;23;p1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24" name="Google Shape;24;p1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25" name="Google Shape;25;p1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elecsafety.co.uk/standards-for-electrical-test-instruments-and-test-leads/" TargetMode="External"/><Relationship Id="rId4" Type="http://schemas.openxmlformats.org/officeDocument/2006/relationships/hyperlink" Target="https://www.osha.gov/laws-regs/regulations/standardnumber/1926/1926.441" TargetMode="External"/><Relationship Id="rId5" Type="http://schemas.openxmlformats.org/officeDocument/2006/relationships/hyperlink" Target="https://www.osha.gov/laws-regs/regulations/standardnumber/1926/1926.441" TargetMode="External"/><Relationship Id="rId6" Type="http://schemas.openxmlformats.org/officeDocument/2006/relationships/hyperlink" Target="https://www.osha.gov/laws-regs/regulations/standardnumber/1926/1926.44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efa3919218_0_9"/>
          <p:cNvSpPr txBox="1"/>
          <p:nvPr>
            <p:ph type="ctrTitle"/>
          </p:nvPr>
        </p:nvSpPr>
        <p:spPr>
          <a:xfrm>
            <a:off x="1507075" y="490425"/>
            <a:ext cx="7767000" cy="22680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MADWEC 3.0 - </a:t>
            </a:r>
            <a:r>
              <a:rPr lang="en-US" sz="3900"/>
              <a:t>Using Renewable Energy to Power Autonomous Underwater Vehicles </a:t>
            </a:r>
            <a:endParaRPr sz="3900"/>
          </a:p>
        </p:txBody>
      </p:sp>
      <p:sp>
        <p:nvSpPr>
          <p:cNvPr id="149" name="Google Shape;149;gefa3919218_0_9"/>
          <p:cNvSpPr txBox="1"/>
          <p:nvPr>
            <p:ph idx="1" type="subTitle"/>
          </p:nvPr>
        </p:nvSpPr>
        <p:spPr>
          <a:xfrm>
            <a:off x="1507075" y="3077152"/>
            <a:ext cx="7767000" cy="3376200"/>
          </a:xfrm>
          <a:prstGeom prst="rect">
            <a:avLst/>
          </a:prstGeom>
        </p:spPr>
        <p:txBody>
          <a:bodyPr anchorCtr="0" anchor="t" bIns="45700" lIns="91425" spcFirstLastPara="1" rIns="91425" wrap="square" tIns="45700">
            <a:normAutofit fontScale="25000" lnSpcReduction="20000"/>
          </a:bodyPr>
          <a:lstStyle/>
          <a:p>
            <a:pPr indent="0" lvl="0" marL="0" rtl="0" algn="ctr">
              <a:spcBef>
                <a:spcPts val="1000"/>
              </a:spcBef>
              <a:spcAft>
                <a:spcPts val="0"/>
              </a:spcAft>
              <a:buNone/>
            </a:pPr>
            <a:r>
              <a:rPr lang="en-US" sz="4786">
                <a:solidFill>
                  <a:schemeClr val="dk1"/>
                </a:solidFill>
              </a:rPr>
              <a:t>Sponsor:</a:t>
            </a:r>
            <a:endParaRPr sz="4786">
              <a:solidFill>
                <a:schemeClr val="dk1"/>
              </a:solidFill>
            </a:endParaRPr>
          </a:p>
          <a:p>
            <a:pPr indent="0" lvl="0" marL="0" rtl="0" algn="ctr">
              <a:spcBef>
                <a:spcPts val="1000"/>
              </a:spcBef>
              <a:spcAft>
                <a:spcPts val="0"/>
              </a:spcAft>
              <a:buNone/>
            </a:pPr>
            <a:r>
              <a:rPr lang="en-US" sz="4786"/>
              <a:t>Daniel MacDonald</a:t>
            </a:r>
            <a:endParaRPr sz="4786"/>
          </a:p>
          <a:p>
            <a:pPr indent="0" lvl="0" marL="0" rtl="0" algn="ctr">
              <a:spcBef>
                <a:spcPts val="1000"/>
              </a:spcBef>
              <a:spcAft>
                <a:spcPts val="0"/>
              </a:spcAft>
              <a:buNone/>
            </a:pPr>
            <a:r>
              <a:rPr lang="en-US" sz="4786"/>
              <a:t>Mehdi Raessi</a:t>
            </a:r>
            <a:endParaRPr sz="4786"/>
          </a:p>
          <a:p>
            <a:pPr indent="0" lvl="0" marL="0" rtl="0" algn="ctr">
              <a:spcBef>
                <a:spcPts val="1000"/>
              </a:spcBef>
              <a:spcAft>
                <a:spcPts val="0"/>
              </a:spcAft>
              <a:buNone/>
            </a:pPr>
            <a:r>
              <a:t/>
            </a:r>
            <a:endParaRPr sz="4786"/>
          </a:p>
          <a:p>
            <a:pPr indent="0" lvl="0" marL="0" rtl="0" algn="ctr">
              <a:spcBef>
                <a:spcPts val="1000"/>
              </a:spcBef>
              <a:spcAft>
                <a:spcPts val="0"/>
              </a:spcAft>
              <a:buNone/>
            </a:pPr>
            <a:r>
              <a:rPr lang="en-US" sz="4786">
                <a:solidFill>
                  <a:schemeClr val="dk1"/>
                </a:solidFill>
              </a:rPr>
              <a:t>Advisor</a:t>
            </a:r>
            <a:r>
              <a:rPr lang="en-US" sz="4786">
                <a:solidFill>
                  <a:schemeClr val="dk1"/>
                </a:solidFill>
              </a:rPr>
              <a:t>:</a:t>
            </a:r>
            <a:endParaRPr sz="4786">
              <a:solidFill>
                <a:schemeClr val="dk1"/>
              </a:solidFill>
            </a:endParaRPr>
          </a:p>
          <a:p>
            <a:pPr indent="0" lvl="0" marL="0" rtl="0" algn="ctr">
              <a:spcBef>
                <a:spcPts val="1000"/>
              </a:spcBef>
              <a:spcAft>
                <a:spcPts val="0"/>
              </a:spcAft>
              <a:buNone/>
            </a:pPr>
            <a:r>
              <a:rPr lang="en-US" sz="4786"/>
              <a:t>David Rancour</a:t>
            </a:r>
            <a:endParaRPr sz="4786"/>
          </a:p>
          <a:p>
            <a:pPr indent="0" lvl="0" marL="0" rtl="0" algn="ctr">
              <a:spcBef>
                <a:spcPts val="1000"/>
              </a:spcBef>
              <a:spcAft>
                <a:spcPts val="0"/>
              </a:spcAft>
              <a:buNone/>
            </a:pPr>
            <a:r>
              <a:t/>
            </a:r>
            <a:endParaRPr sz="4786"/>
          </a:p>
          <a:p>
            <a:pPr indent="0" lvl="0" marL="0" rtl="0" algn="ctr">
              <a:spcBef>
                <a:spcPts val="1000"/>
              </a:spcBef>
              <a:spcAft>
                <a:spcPts val="0"/>
              </a:spcAft>
              <a:buNone/>
            </a:pPr>
            <a:r>
              <a:rPr lang="en-US" sz="4786">
                <a:solidFill>
                  <a:schemeClr val="dk1"/>
                </a:solidFill>
              </a:rPr>
              <a:t>Team Members:</a:t>
            </a:r>
            <a:endParaRPr sz="4786">
              <a:solidFill>
                <a:schemeClr val="dk1"/>
              </a:solidFill>
            </a:endParaRPr>
          </a:p>
          <a:p>
            <a:pPr indent="0" lvl="0" marL="0" rtl="0" algn="ctr">
              <a:spcBef>
                <a:spcPts val="1000"/>
              </a:spcBef>
              <a:spcAft>
                <a:spcPts val="0"/>
              </a:spcAft>
              <a:buNone/>
            </a:pPr>
            <a:r>
              <a:rPr lang="en-US" sz="4786"/>
              <a:t>Spencer Dowty (Team Leader)</a:t>
            </a:r>
            <a:endParaRPr sz="4786"/>
          </a:p>
          <a:p>
            <a:pPr indent="0" lvl="0" marL="0" rtl="0" algn="ctr">
              <a:spcBef>
                <a:spcPts val="1000"/>
              </a:spcBef>
              <a:spcAft>
                <a:spcPts val="0"/>
              </a:spcAft>
              <a:buNone/>
            </a:pPr>
            <a:r>
              <a:rPr lang="en-US" sz="4786"/>
              <a:t>Thomas Lattanzi</a:t>
            </a:r>
            <a:endParaRPr sz="4786"/>
          </a:p>
          <a:p>
            <a:pPr indent="0" lvl="0" marL="0" rtl="0" algn="ctr">
              <a:spcBef>
                <a:spcPts val="1000"/>
              </a:spcBef>
              <a:spcAft>
                <a:spcPts val="0"/>
              </a:spcAft>
              <a:buNone/>
            </a:pPr>
            <a:r>
              <a:rPr lang="en-US" sz="4786"/>
              <a:t>Antz-Lee Francois</a:t>
            </a:r>
            <a:endParaRPr sz="4786"/>
          </a:p>
          <a:p>
            <a:pPr indent="0" lvl="0" marL="0" rtl="0" algn="ctr">
              <a:spcBef>
                <a:spcPts val="1000"/>
              </a:spcBef>
              <a:spcAft>
                <a:spcPts val="0"/>
              </a:spcAft>
              <a:buNone/>
            </a:pPr>
            <a:r>
              <a:rPr lang="en-US" sz="4786"/>
              <a:t>Arthur Grizotte</a:t>
            </a:r>
            <a:endParaRPr sz="4786"/>
          </a:p>
          <a:p>
            <a:pPr indent="0" lvl="0" marL="0" rtl="0" algn="ctr">
              <a:spcBef>
                <a:spcPts val="1000"/>
              </a:spcBef>
              <a:spcAft>
                <a:spcPts val="0"/>
              </a:spcAft>
              <a:buNone/>
            </a:pPr>
            <a:r>
              <a:t/>
            </a:r>
            <a:endParaRPr sz="4786"/>
          </a:p>
          <a:p>
            <a:pPr indent="0" lvl="0" marL="0" rtl="0" algn="ctr">
              <a:spcBef>
                <a:spcPts val="1000"/>
              </a:spcBef>
              <a:spcAft>
                <a:spcPts val="0"/>
              </a:spcAft>
              <a:buNone/>
            </a:pPr>
            <a:r>
              <a:t/>
            </a:r>
            <a:endParaRPr/>
          </a:p>
          <a:p>
            <a:pPr indent="0" lvl="0" marL="0" rtl="0" algn="ctr">
              <a:spcBef>
                <a:spcPts val="100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0079"/>
        </a:solidFill>
      </p:bgPr>
    </p:bg>
    <p:spTree>
      <p:nvGrpSpPr>
        <p:cNvPr id="208" name="Shape 208"/>
        <p:cNvGrpSpPr/>
        <p:nvPr/>
      </p:nvGrpSpPr>
      <p:grpSpPr>
        <a:xfrm>
          <a:off x="0" y="0"/>
          <a:ext cx="0" cy="0"/>
          <a:chOff x="0" y="0"/>
          <a:chExt cx="0" cy="0"/>
        </a:xfrm>
      </p:grpSpPr>
      <p:sp>
        <p:nvSpPr>
          <p:cNvPr id="209" name="Google Shape;209;gf2de4efa49_0_23"/>
          <p:cNvSpPr txBox="1"/>
          <p:nvPr/>
        </p:nvSpPr>
        <p:spPr>
          <a:xfrm>
            <a:off x="948425" y="321000"/>
            <a:ext cx="107685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5500">
                <a:solidFill>
                  <a:schemeClr val="lt1"/>
                </a:solidFill>
                <a:latin typeface="Trebuchet MS"/>
                <a:ea typeface="Trebuchet MS"/>
                <a:cs typeface="Trebuchet MS"/>
                <a:sym typeface="Trebuchet MS"/>
              </a:rPr>
              <a:t>Constraints</a:t>
            </a:r>
            <a:endParaRPr b="1" sz="5500">
              <a:solidFill>
                <a:schemeClr val="lt1"/>
              </a:solidFill>
              <a:latin typeface="Trebuchet MS"/>
              <a:ea typeface="Trebuchet MS"/>
              <a:cs typeface="Trebuchet MS"/>
              <a:sym typeface="Trebuchet MS"/>
            </a:endParaRPr>
          </a:p>
        </p:txBody>
      </p:sp>
      <p:sp>
        <p:nvSpPr>
          <p:cNvPr id="210" name="Google Shape;210;gf2de4efa49_0_23"/>
          <p:cNvSpPr txBox="1"/>
          <p:nvPr/>
        </p:nvSpPr>
        <p:spPr>
          <a:xfrm>
            <a:off x="639700" y="1352400"/>
            <a:ext cx="9642600" cy="52641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Clr>
                <a:schemeClr val="lt1"/>
              </a:buClr>
              <a:buSzPts val="2200"/>
              <a:buFont typeface="Trebuchet MS"/>
              <a:buChar char="-"/>
            </a:pPr>
            <a:r>
              <a:rPr lang="en-US" sz="2200">
                <a:solidFill>
                  <a:schemeClr val="lt1"/>
                </a:solidFill>
                <a:latin typeface="Trebuchet MS"/>
                <a:ea typeface="Trebuchet MS"/>
                <a:cs typeface="Trebuchet MS"/>
                <a:sym typeface="Trebuchet MS"/>
              </a:rPr>
              <a:t>Budget: SMAST East has a stringent account that allocates the money to both the MADWEC MNE and ECE teams of around 5,000 dollars</a:t>
            </a:r>
            <a:endParaRPr sz="2200">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sz="2200">
              <a:solidFill>
                <a:schemeClr val="lt1"/>
              </a:solidFill>
              <a:latin typeface="Trebuchet MS"/>
              <a:ea typeface="Trebuchet MS"/>
              <a:cs typeface="Trebuchet MS"/>
              <a:sym typeface="Trebuchet MS"/>
            </a:endParaRPr>
          </a:p>
          <a:p>
            <a:pPr indent="-368300" lvl="0" marL="457200" rtl="0" algn="l">
              <a:spcBef>
                <a:spcPts val="0"/>
              </a:spcBef>
              <a:spcAft>
                <a:spcPts val="0"/>
              </a:spcAft>
              <a:buClr>
                <a:schemeClr val="lt1"/>
              </a:buClr>
              <a:buSzPts val="2200"/>
              <a:buFont typeface="Trebuchet MS"/>
              <a:buChar char="-"/>
            </a:pPr>
            <a:r>
              <a:rPr lang="en-US" sz="2200">
                <a:solidFill>
                  <a:schemeClr val="lt1"/>
                </a:solidFill>
                <a:latin typeface="Trebuchet MS"/>
                <a:ea typeface="Trebuchet MS"/>
                <a:cs typeface="Trebuchet MS"/>
                <a:sym typeface="Trebuchet MS"/>
              </a:rPr>
              <a:t>Collaboration: Working in parallel with the Mechanical Engineers responsible for Objective 1 who have a different schedule</a:t>
            </a:r>
            <a:endParaRPr sz="2200">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sz="2200">
              <a:solidFill>
                <a:schemeClr val="lt1"/>
              </a:solidFill>
              <a:latin typeface="Trebuchet MS"/>
              <a:ea typeface="Trebuchet MS"/>
              <a:cs typeface="Trebuchet MS"/>
              <a:sym typeface="Trebuchet MS"/>
            </a:endParaRPr>
          </a:p>
          <a:p>
            <a:pPr indent="-368300" lvl="0" marL="457200" rtl="0" algn="l">
              <a:spcBef>
                <a:spcPts val="0"/>
              </a:spcBef>
              <a:spcAft>
                <a:spcPts val="0"/>
              </a:spcAft>
              <a:buClr>
                <a:schemeClr val="lt1"/>
              </a:buClr>
              <a:buSzPts val="2200"/>
              <a:buFont typeface="Trebuchet MS"/>
              <a:buChar char="-"/>
            </a:pPr>
            <a:r>
              <a:rPr lang="en-US" sz="2200">
                <a:solidFill>
                  <a:schemeClr val="lt1"/>
                </a:solidFill>
                <a:latin typeface="Trebuchet MS"/>
                <a:ea typeface="Trebuchet MS"/>
                <a:cs typeface="Trebuchet MS"/>
                <a:sym typeface="Trebuchet MS"/>
              </a:rPr>
              <a:t>Time: Strict deadlines for the project conflicting with SMAST process</a:t>
            </a:r>
            <a:endParaRPr sz="2200">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sz="2200">
              <a:solidFill>
                <a:schemeClr val="lt1"/>
              </a:solidFill>
              <a:latin typeface="Trebuchet MS"/>
              <a:ea typeface="Trebuchet MS"/>
              <a:cs typeface="Trebuchet MS"/>
              <a:sym typeface="Trebuchet MS"/>
            </a:endParaRPr>
          </a:p>
          <a:p>
            <a:pPr indent="-368300" lvl="0" marL="457200" rtl="0" algn="l">
              <a:spcBef>
                <a:spcPts val="0"/>
              </a:spcBef>
              <a:spcAft>
                <a:spcPts val="0"/>
              </a:spcAft>
              <a:buClr>
                <a:schemeClr val="lt1"/>
              </a:buClr>
              <a:buSzPts val="2200"/>
              <a:buFont typeface="Trebuchet MS"/>
              <a:buChar char="-"/>
            </a:pPr>
            <a:r>
              <a:rPr lang="en-US" sz="2200">
                <a:solidFill>
                  <a:schemeClr val="lt1"/>
                </a:solidFill>
                <a:latin typeface="Trebuchet MS"/>
                <a:ea typeface="Trebuchet MS"/>
                <a:cs typeface="Trebuchet MS"/>
                <a:sym typeface="Trebuchet MS"/>
              </a:rPr>
              <a:t>Limited lab space at SMAST East and UMass due to construction</a:t>
            </a:r>
            <a:endParaRPr sz="2200">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sz="2200">
              <a:solidFill>
                <a:schemeClr val="lt1"/>
              </a:solidFill>
              <a:latin typeface="Trebuchet MS"/>
              <a:ea typeface="Trebuchet MS"/>
              <a:cs typeface="Trebuchet MS"/>
              <a:sym typeface="Trebuchet MS"/>
            </a:endParaRPr>
          </a:p>
          <a:p>
            <a:pPr indent="-368300" lvl="0" marL="457200" rtl="0" algn="l">
              <a:spcBef>
                <a:spcPts val="0"/>
              </a:spcBef>
              <a:spcAft>
                <a:spcPts val="0"/>
              </a:spcAft>
              <a:buClr>
                <a:schemeClr val="lt1"/>
              </a:buClr>
              <a:buSzPts val="2200"/>
              <a:buFont typeface="Trebuchet MS"/>
              <a:buChar char="-"/>
            </a:pPr>
            <a:r>
              <a:rPr lang="en-US" sz="2200">
                <a:solidFill>
                  <a:schemeClr val="lt1"/>
                </a:solidFill>
                <a:latin typeface="Trebuchet MS"/>
                <a:ea typeface="Trebuchet MS"/>
                <a:cs typeface="Trebuchet MS"/>
                <a:sym typeface="Trebuchet MS"/>
              </a:rPr>
              <a:t>Limited information on generator output due to inconsistent wave patterns from the in-lab winch and data from the previous year</a:t>
            </a:r>
            <a:endParaRPr sz="2200">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sz="2200">
              <a:solidFill>
                <a:schemeClr val="lt1"/>
              </a:solidFill>
              <a:latin typeface="Trebuchet MS"/>
              <a:ea typeface="Trebuchet MS"/>
              <a:cs typeface="Trebuchet MS"/>
              <a:sym typeface="Trebuchet MS"/>
            </a:endParaRPr>
          </a:p>
          <a:p>
            <a:pPr indent="-368300" lvl="0" marL="457200" rtl="0" algn="l">
              <a:spcBef>
                <a:spcPts val="0"/>
              </a:spcBef>
              <a:spcAft>
                <a:spcPts val="0"/>
              </a:spcAft>
              <a:buClr>
                <a:schemeClr val="lt1"/>
              </a:buClr>
              <a:buSzPts val="2200"/>
              <a:buFont typeface="Trebuchet MS"/>
              <a:buChar char="-"/>
            </a:pPr>
            <a:r>
              <a:rPr lang="en-US" sz="2200">
                <a:solidFill>
                  <a:schemeClr val="lt1"/>
                </a:solidFill>
                <a:latin typeface="Trebuchet MS"/>
                <a:ea typeface="Trebuchet MS"/>
                <a:cs typeface="Trebuchet MS"/>
                <a:sym typeface="Trebuchet MS"/>
              </a:rPr>
              <a:t>Limited alterations to the current MADWEC design from the rope to the one way clutch already being established as the final product</a:t>
            </a:r>
            <a:endParaRPr sz="2200">
              <a:solidFill>
                <a:schemeClr val="lt1"/>
              </a:solidFill>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0079"/>
        </a:solidFill>
      </p:bgPr>
    </p:bg>
    <p:spTree>
      <p:nvGrpSpPr>
        <p:cNvPr id="215" name="Shape 215"/>
        <p:cNvGrpSpPr/>
        <p:nvPr/>
      </p:nvGrpSpPr>
      <p:grpSpPr>
        <a:xfrm>
          <a:off x="0" y="0"/>
          <a:ext cx="0" cy="0"/>
          <a:chOff x="0" y="0"/>
          <a:chExt cx="0" cy="0"/>
        </a:xfrm>
      </p:grpSpPr>
      <p:sp>
        <p:nvSpPr>
          <p:cNvPr id="216" name="Google Shape;216;gf2f16247ca_0_1"/>
          <p:cNvSpPr txBox="1"/>
          <p:nvPr/>
        </p:nvSpPr>
        <p:spPr>
          <a:xfrm>
            <a:off x="948425" y="321000"/>
            <a:ext cx="107685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5000">
                <a:solidFill>
                  <a:schemeClr val="lt1"/>
                </a:solidFill>
                <a:latin typeface="Trebuchet MS"/>
                <a:ea typeface="Trebuchet MS"/>
                <a:cs typeface="Trebuchet MS"/>
                <a:sym typeface="Trebuchet MS"/>
              </a:rPr>
              <a:t>GANTT Chart - September Task List </a:t>
            </a:r>
            <a:endParaRPr b="1" sz="5000">
              <a:solidFill>
                <a:schemeClr val="lt1"/>
              </a:solidFill>
              <a:latin typeface="Trebuchet MS"/>
              <a:ea typeface="Trebuchet MS"/>
              <a:cs typeface="Trebuchet MS"/>
              <a:sym typeface="Trebuchet MS"/>
            </a:endParaRPr>
          </a:p>
        </p:txBody>
      </p:sp>
      <p:sp>
        <p:nvSpPr>
          <p:cNvPr id="217" name="Google Shape;217;gf2f16247ca_0_1"/>
          <p:cNvSpPr txBox="1"/>
          <p:nvPr/>
        </p:nvSpPr>
        <p:spPr>
          <a:xfrm>
            <a:off x="948425" y="1352400"/>
            <a:ext cx="8944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200">
              <a:solidFill>
                <a:schemeClr val="lt1"/>
              </a:solidFill>
              <a:latin typeface="Trebuchet MS"/>
              <a:ea typeface="Trebuchet MS"/>
              <a:cs typeface="Trebuchet MS"/>
              <a:sym typeface="Trebuchet MS"/>
            </a:endParaRPr>
          </a:p>
        </p:txBody>
      </p:sp>
      <p:pic>
        <p:nvPicPr>
          <p:cNvPr id="218" name="Google Shape;218;gf2f16247ca_0_1"/>
          <p:cNvPicPr preferRelativeResize="0"/>
          <p:nvPr/>
        </p:nvPicPr>
        <p:blipFill>
          <a:blip r:embed="rId3">
            <a:alphaModFix/>
          </a:blip>
          <a:stretch>
            <a:fillRect/>
          </a:stretch>
        </p:blipFill>
        <p:spPr>
          <a:xfrm>
            <a:off x="948425" y="1352400"/>
            <a:ext cx="9679500" cy="4623300"/>
          </a:xfrm>
          <a:prstGeom prst="roundRect">
            <a:avLst>
              <a:gd fmla="val 3193" name="adj"/>
            </a:avLst>
          </a:prstGeom>
          <a:noFill/>
          <a:ln cap="flat" cmpd="sng" w="19050">
            <a:solidFill>
              <a:srgbClr val="073763"/>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0079"/>
        </a:solidFill>
      </p:bgPr>
    </p:bg>
    <p:spTree>
      <p:nvGrpSpPr>
        <p:cNvPr id="223" name="Shape 223"/>
        <p:cNvGrpSpPr/>
        <p:nvPr/>
      </p:nvGrpSpPr>
      <p:grpSpPr>
        <a:xfrm>
          <a:off x="0" y="0"/>
          <a:ext cx="0" cy="0"/>
          <a:chOff x="0" y="0"/>
          <a:chExt cx="0" cy="0"/>
        </a:xfrm>
      </p:grpSpPr>
      <p:sp>
        <p:nvSpPr>
          <p:cNvPr id="224" name="Google Shape;224;gf2de4efa49_0_51"/>
          <p:cNvSpPr txBox="1"/>
          <p:nvPr/>
        </p:nvSpPr>
        <p:spPr>
          <a:xfrm>
            <a:off x="948425" y="321000"/>
            <a:ext cx="107685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5500">
                <a:solidFill>
                  <a:schemeClr val="lt1"/>
                </a:solidFill>
                <a:latin typeface="Trebuchet MS"/>
                <a:ea typeface="Trebuchet MS"/>
                <a:cs typeface="Trebuchet MS"/>
                <a:sym typeface="Trebuchet MS"/>
              </a:rPr>
              <a:t>GANTT Chart - October Task List </a:t>
            </a:r>
            <a:endParaRPr b="1" sz="5500">
              <a:solidFill>
                <a:schemeClr val="lt1"/>
              </a:solidFill>
              <a:latin typeface="Trebuchet MS"/>
              <a:ea typeface="Trebuchet MS"/>
              <a:cs typeface="Trebuchet MS"/>
              <a:sym typeface="Trebuchet MS"/>
            </a:endParaRPr>
          </a:p>
        </p:txBody>
      </p:sp>
      <p:pic>
        <p:nvPicPr>
          <p:cNvPr id="225" name="Google Shape;225;gf2de4efa49_0_51"/>
          <p:cNvPicPr preferRelativeResize="0"/>
          <p:nvPr/>
        </p:nvPicPr>
        <p:blipFill rotWithShape="1">
          <a:blip r:embed="rId3">
            <a:alphaModFix/>
          </a:blip>
          <a:srcRect b="0" l="0" r="26519" t="0"/>
          <a:stretch/>
        </p:blipFill>
        <p:spPr>
          <a:xfrm>
            <a:off x="948425" y="1935800"/>
            <a:ext cx="10875000" cy="3366900"/>
          </a:xfrm>
          <a:prstGeom prst="roundRect">
            <a:avLst>
              <a:gd fmla="val 5458" name="adj"/>
            </a:avLst>
          </a:prstGeom>
          <a:noFill/>
          <a:ln cap="flat" cmpd="sng" w="19050">
            <a:solidFill>
              <a:srgbClr val="073763"/>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0079"/>
        </a:solidFill>
      </p:bgPr>
    </p:bg>
    <p:spTree>
      <p:nvGrpSpPr>
        <p:cNvPr id="230" name="Shape 230"/>
        <p:cNvGrpSpPr/>
        <p:nvPr/>
      </p:nvGrpSpPr>
      <p:grpSpPr>
        <a:xfrm>
          <a:off x="0" y="0"/>
          <a:ext cx="0" cy="0"/>
          <a:chOff x="0" y="0"/>
          <a:chExt cx="0" cy="0"/>
        </a:xfrm>
      </p:grpSpPr>
      <p:sp>
        <p:nvSpPr>
          <p:cNvPr id="231" name="Google Shape;231;gf2f16247ca_0_9"/>
          <p:cNvSpPr txBox="1"/>
          <p:nvPr/>
        </p:nvSpPr>
        <p:spPr>
          <a:xfrm>
            <a:off x="948425" y="321000"/>
            <a:ext cx="107685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5000">
                <a:solidFill>
                  <a:schemeClr val="lt1"/>
                </a:solidFill>
                <a:latin typeface="Trebuchet MS"/>
                <a:ea typeface="Trebuchet MS"/>
                <a:cs typeface="Trebuchet MS"/>
                <a:sym typeface="Trebuchet MS"/>
              </a:rPr>
              <a:t>Slack - MADWEC Workspace</a:t>
            </a:r>
            <a:endParaRPr b="1" sz="5000">
              <a:solidFill>
                <a:schemeClr val="lt1"/>
              </a:solidFill>
              <a:latin typeface="Trebuchet MS"/>
              <a:ea typeface="Trebuchet MS"/>
              <a:cs typeface="Trebuchet MS"/>
              <a:sym typeface="Trebuchet MS"/>
            </a:endParaRPr>
          </a:p>
        </p:txBody>
      </p:sp>
      <p:pic>
        <p:nvPicPr>
          <p:cNvPr id="232" name="Google Shape;232;gf2f16247ca_0_9"/>
          <p:cNvPicPr preferRelativeResize="0"/>
          <p:nvPr/>
        </p:nvPicPr>
        <p:blipFill>
          <a:blip r:embed="rId3">
            <a:alphaModFix/>
          </a:blip>
          <a:stretch>
            <a:fillRect/>
          </a:stretch>
        </p:blipFill>
        <p:spPr>
          <a:xfrm>
            <a:off x="948425" y="1348823"/>
            <a:ext cx="9943800" cy="5094900"/>
          </a:xfrm>
          <a:prstGeom prst="roundRect">
            <a:avLst>
              <a:gd fmla="val 5776" name="adj"/>
            </a:avLst>
          </a:prstGeom>
          <a:noFill/>
          <a:ln cap="flat" cmpd="sng" w="19050">
            <a:solidFill>
              <a:srgbClr val="073763"/>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0079"/>
        </a:solidFill>
      </p:bgPr>
    </p:bg>
    <p:spTree>
      <p:nvGrpSpPr>
        <p:cNvPr id="237" name="Shape 237"/>
        <p:cNvGrpSpPr/>
        <p:nvPr/>
      </p:nvGrpSpPr>
      <p:grpSpPr>
        <a:xfrm>
          <a:off x="0" y="0"/>
          <a:ext cx="0" cy="0"/>
          <a:chOff x="0" y="0"/>
          <a:chExt cx="0" cy="0"/>
        </a:xfrm>
      </p:grpSpPr>
      <p:sp>
        <p:nvSpPr>
          <p:cNvPr id="238" name="Google Shape;238;gf2de4efa49_0_29"/>
          <p:cNvSpPr txBox="1"/>
          <p:nvPr/>
        </p:nvSpPr>
        <p:spPr>
          <a:xfrm>
            <a:off x="948425" y="321000"/>
            <a:ext cx="107685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5500">
                <a:solidFill>
                  <a:schemeClr val="lt1"/>
                </a:solidFill>
                <a:latin typeface="Trebuchet MS"/>
                <a:ea typeface="Trebuchet MS"/>
                <a:cs typeface="Trebuchet MS"/>
                <a:sym typeface="Trebuchet MS"/>
              </a:rPr>
              <a:t>Applicable Standards</a:t>
            </a:r>
            <a:endParaRPr b="1" sz="5500">
              <a:solidFill>
                <a:schemeClr val="lt1"/>
              </a:solidFill>
              <a:latin typeface="Trebuchet MS"/>
              <a:ea typeface="Trebuchet MS"/>
              <a:cs typeface="Trebuchet MS"/>
              <a:sym typeface="Trebuchet MS"/>
            </a:endParaRPr>
          </a:p>
        </p:txBody>
      </p:sp>
      <p:sp>
        <p:nvSpPr>
          <p:cNvPr id="239" name="Google Shape;239;gf2de4efa49_0_29"/>
          <p:cNvSpPr txBox="1"/>
          <p:nvPr/>
        </p:nvSpPr>
        <p:spPr>
          <a:xfrm>
            <a:off x="948425" y="1352400"/>
            <a:ext cx="8944500" cy="52641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Clr>
                <a:schemeClr val="lt1"/>
              </a:buClr>
              <a:buSzPts val="2200"/>
              <a:buFont typeface="Trebuchet MS"/>
              <a:buChar char="-"/>
            </a:pPr>
            <a:r>
              <a:rPr lang="en-US" sz="2200">
                <a:solidFill>
                  <a:schemeClr val="lt1"/>
                </a:solidFill>
                <a:latin typeface="Trebuchet MS"/>
                <a:ea typeface="Trebuchet MS"/>
                <a:cs typeface="Trebuchet MS"/>
                <a:sym typeface="Trebuchet MS"/>
              </a:rPr>
              <a:t>IP Code - Waterproofing (IP67)</a:t>
            </a:r>
            <a:endParaRPr sz="2200">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sz="2200">
              <a:solidFill>
                <a:schemeClr val="lt1"/>
              </a:solidFill>
              <a:latin typeface="Trebuchet MS"/>
              <a:ea typeface="Trebuchet MS"/>
              <a:cs typeface="Trebuchet MS"/>
              <a:sym typeface="Trebuchet MS"/>
            </a:endParaRPr>
          </a:p>
          <a:p>
            <a:pPr indent="-368300" lvl="0" marL="457200" rtl="0" algn="l">
              <a:spcBef>
                <a:spcPts val="0"/>
              </a:spcBef>
              <a:spcAft>
                <a:spcPts val="0"/>
              </a:spcAft>
              <a:buClr>
                <a:schemeClr val="lt1"/>
              </a:buClr>
              <a:buSzPts val="2200"/>
              <a:buFont typeface="Trebuchet MS"/>
              <a:buChar char="-"/>
            </a:pPr>
            <a:r>
              <a:rPr lang="en-US" sz="2200">
                <a:solidFill>
                  <a:schemeClr val="lt1"/>
                </a:solidFill>
                <a:latin typeface="Trebuchet MS"/>
                <a:ea typeface="Trebuchet MS"/>
                <a:cs typeface="Trebuchet MS"/>
                <a:sym typeface="Trebuchet MS"/>
              </a:rPr>
              <a:t>Institute of Printed Circuits Standards - PCB Design (IPC-2221)</a:t>
            </a:r>
            <a:endParaRPr sz="2200">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sz="2200">
              <a:solidFill>
                <a:schemeClr val="lt1"/>
              </a:solidFill>
              <a:latin typeface="Trebuchet MS"/>
              <a:ea typeface="Trebuchet MS"/>
              <a:cs typeface="Trebuchet MS"/>
              <a:sym typeface="Trebuchet MS"/>
            </a:endParaRPr>
          </a:p>
          <a:p>
            <a:pPr indent="-368300" lvl="0" marL="457200" rtl="0" algn="l">
              <a:spcBef>
                <a:spcPts val="0"/>
              </a:spcBef>
              <a:spcAft>
                <a:spcPts val="0"/>
              </a:spcAft>
              <a:buClr>
                <a:schemeClr val="lt1"/>
              </a:buClr>
              <a:buSzPts val="2200"/>
              <a:buFont typeface="Trebuchet MS"/>
              <a:buChar char="-"/>
            </a:pPr>
            <a:r>
              <a:rPr lang="en-US" sz="2200">
                <a:solidFill>
                  <a:schemeClr val="lt1"/>
                </a:solidFill>
                <a:latin typeface="Trebuchet MS"/>
                <a:ea typeface="Trebuchet MS"/>
                <a:cs typeface="Trebuchet MS"/>
                <a:sym typeface="Trebuchet MS"/>
              </a:rPr>
              <a:t>Lithium Batteries - Battery Safety (IEC 62133-2:2017)</a:t>
            </a:r>
            <a:endParaRPr sz="2200">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sz="2200">
              <a:solidFill>
                <a:schemeClr val="lt1"/>
              </a:solidFill>
              <a:latin typeface="Trebuchet MS"/>
              <a:ea typeface="Trebuchet MS"/>
              <a:cs typeface="Trebuchet MS"/>
              <a:sym typeface="Trebuchet MS"/>
            </a:endParaRPr>
          </a:p>
          <a:p>
            <a:pPr indent="-368300" lvl="0" marL="457200" rtl="0" algn="l">
              <a:spcBef>
                <a:spcPts val="0"/>
              </a:spcBef>
              <a:spcAft>
                <a:spcPts val="0"/>
              </a:spcAft>
              <a:buClr>
                <a:schemeClr val="lt1"/>
              </a:buClr>
              <a:buSzPts val="2200"/>
              <a:buFont typeface="Trebuchet MS"/>
              <a:buChar char="-"/>
            </a:pPr>
            <a:r>
              <a:rPr lang="en-US" sz="2200">
                <a:solidFill>
                  <a:schemeClr val="lt1"/>
                </a:solidFill>
                <a:latin typeface="Trebuchet MS"/>
                <a:ea typeface="Trebuchet MS"/>
                <a:cs typeface="Trebuchet MS"/>
                <a:sym typeface="Trebuchet MS"/>
              </a:rPr>
              <a:t>Storage of Batteries - Battery Safety (OSHA 1926.441)</a:t>
            </a:r>
            <a:endParaRPr sz="2200">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sz="2200">
              <a:solidFill>
                <a:schemeClr val="lt1"/>
              </a:solidFill>
              <a:latin typeface="Trebuchet MS"/>
              <a:ea typeface="Trebuchet MS"/>
              <a:cs typeface="Trebuchet MS"/>
              <a:sym typeface="Trebuchet MS"/>
            </a:endParaRPr>
          </a:p>
          <a:p>
            <a:pPr indent="-368300" lvl="0" marL="457200" rtl="0" algn="l">
              <a:spcBef>
                <a:spcPts val="0"/>
              </a:spcBef>
              <a:spcAft>
                <a:spcPts val="0"/>
              </a:spcAft>
              <a:buClr>
                <a:schemeClr val="lt1"/>
              </a:buClr>
              <a:buSzPts val="2200"/>
              <a:buFont typeface="Trebuchet MS"/>
              <a:buChar char="-"/>
            </a:pPr>
            <a:r>
              <a:rPr lang="en-US" sz="2200">
                <a:solidFill>
                  <a:schemeClr val="lt1"/>
                </a:solidFill>
                <a:latin typeface="Trebuchet MS"/>
                <a:ea typeface="Trebuchet MS"/>
                <a:cs typeface="Trebuchet MS"/>
                <a:sym typeface="Trebuchet MS"/>
              </a:rPr>
              <a:t>RES - Renewable Energy Standard (CMR 14 + 15)</a:t>
            </a:r>
            <a:endParaRPr sz="2200">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sz="2200">
              <a:solidFill>
                <a:schemeClr val="lt1"/>
              </a:solidFill>
              <a:latin typeface="Trebuchet MS"/>
              <a:ea typeface="Trebuchet MS"/>
              <a:cs typeface="Trebuchet MS"/>
              <a:sym typeface="Trebuchet MS"/>
            </a:endParaRPr>
          </a:p>
          <a:p>
            <a:pPr indent="-368300" lvl="0" marL="457200" rtl="0" algn="l">
              <a:spcBef>
                <a:spcPts val="0"/>
              </a:spcBef>
              <a:spcAft>
                <a:spcPts val="0"/>
              </a:spcAft>
              <a:buClr>
                <a:schemeClr val="lt1"/>
              </a:buClr>
              <a:buSzPts val="2200"/>
              <a:buFont typeface="Trebuchet MS"/>
              <a:buChar char="-"/>
            </a:pPr>
            <a:r>
              <a:rPr lang="en-US" sz="2200">
                <a:solidFill>
                  <a:schemeClr val="lt1"/>
                </a:solidFill>
                <a:latin typeface="Trebuchet MS"/>
                <a:ea typeface="Trebuchet MS"/>
                <a:cs typeface="Trebuchet MS"/>
                <a:sym typeface="Trebuchet MS"/>
              </a:rPr>
              <a:t>Cord Sets and Power Supply - (UL 817:Ed 11)</a:t>
            </a:r>
            <a:endParaRPr sz="2200">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sz="2200">
              <a:solidFill>
                <a:schemeClr val="lt1"/>
              </a:solidFill>
              <a:latin typeface="Trebuchet MS"/>
              <a:ea typeface="Trebuchet MS"/>
              <a:cs typeface="Trebuchet MS"/>
              <a:sym typeface="Trebuchet MS"/>
            </a:endParaRPr>
          </a:p>
          <a:p>
            <a:pPr indent="-368300" lvl="0" marL="457200" rtl="0" algn="l">
              <a:spcBef>
                <a:spcPts val="0"/>
              </a:spcBef>
              <a:spcAft>
                <a:spcPts val="0"/>
              </a:spcAft>
              <a:buClr>
                <a:schemeClr val="lt1"/>
              </a:buClr>
              <a:buSzPts val="2200"/>
              <a:buFont typeface="Trebuchet MS"/>
              <a:buChar char="-"/>
            </a:pPr>
            <a:r>
              <a:rPr lang="en-US" sz="2200">
                <a:solidFill>
                  <a:schemeClr val="lt1"/>
                </a:solidFill>
                <a:latin typeface="Trebuchet MS"/>
                <a:ea typeface="Trebuchet MS"/>
                <a:cs typeface="Trebuchet MS"/>
                <a:sym typeface="Trebuchet MS"/>
              </a:rPr>
              <a:t>Electrical</a:t>
            </a:r>
            <a:r>
              <a:rPr lang="en-US" sz="2200">
                <a:solidFill>
                  <a:schemeClr val="lt1"/>
                </a:solidFill>
                <a:latin typeface="Trebuchet MS"/>
                <a:ea typeface="Trebuchet MS"/>
                <a:cs typeface="Trebuchet MS"/>
                <a:sym typeface="Trebuchet MS"/>
              </a:rPr>
              <a:t> Testing - (BS EN 61010)</a:t>
            </a:r>
            <a:endParaRPr sz="2200">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sz="2200">
              <a:solidFill>
                <a:schemeClr val="lt1"/>
              </a:solidFill>
              <a:latin typeface="Trebuchet MS"/>
              <a:ea typeface="Trebuchet MS"/>
              <a:cs typeface="Trebuchet MS"/>
              <a:sym typeface="Trebuchet MS"/>
            </a:endParaRPr>
          </a:p>
          <a:p>
            <a:pPr indent="-368300" lvl="0" marL="457200" rtl="0" algn="l">
              <a:spcBef>
                <a:spcPts val="0"/>
              </a:spcBef>
              <a:spcAft>
                <a:spcPts val="0"/>
              </a:spcAft>
              <a:buClr>
                <a:schemeClr val="lt1"/>
              </a:buClr>
              <a:buSzPts val="2200"/>
              <a:buFont typeface="Trebuchet MS"/>
              <a:buChar char="-"/>
            </a:pPr>
            <a:r>
              <a:rPr lang="en-US" sz="2200">
                <a:solidFill>
                  <a:schemeClr val="lt1"/>
                </a:solidFill>
                <a:latin typeface="Trebuchet MS"/>
                <a:ea typeface="Trebuchet MS"/>
                <a:cs typeface="Trebuchet MS"/>
                <a:sym typeface="Trebuchet MS"/>
              </a:rPr>
              <a:t>IEEE Code of Conduct &amp; Ethics (IEEE 2, 5, 10)</a:t>
            </a:r>
            <a:endParaRPr sz="2200">
              <a:solidFill>
                <a:schemeClr val="lt1"/>
              </a:solidFill>
              <a:latin typeface="Trebuchet MS"/>
              <a:ea typeface="Trebuchet MS"/>
              <a:cs typeface="Trebuchet MS"/>
              <a:sym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0079"/>
        </a:solidFill>
      </p:bgPr>
    </p:bg>
    <p:spTree>
      <p:nvGrpSpPr>
        <p:cNvPr id="244" name="Shape 244"/>
        <p:cNvGrpSpPr/>
        <p:nvPr/>
      </p:nvGrpSpPr>
      <p:grpSpPr>
        <a:xfrm>
          <a:off x="0" y="0"/>
          <a:ext cx="0" cy="0"/>
          <a:chOff x="0" y="0"/>
          <a:chExt cx="0" cy="0"/>
        </a:xfrm>
      </p:grpSpPr>
      <p:sp>
        <p:nvSpPr>
          <p:cNvPr id="245" name="Google Shape;245;gf2de4efa49_0_35"/>
          <p:cNvSpPr txBox="1"/>
          <p:nvPr/>
        </p:nvSpPr>
        <p:spPr>
          <a:xfrm>
            <a:off x="976650" y="292775"/>
            <a:ext cx="107685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5500">
                <a:solidFill>
                  <a:schemeClr val="lt1"/>
                </a:solidFill>
                <a:latin typeface="Trebuchet MS"/>
                <a:ea typeface="Trebuchet MS"/>
                <a:cs typeface="Trebuchet MS"/>
                <a:sym typeface="Trebuchet MS"/>
              </a:rPr>
              <a:t>Ethical Issues</a:t>
            </a:r>
            <a:endParaRPr b="1" sz="5500">
              <a:solidFill>
                <a:schemeClr val="lt1"/>
              </a:solidFill>
              <a:latin typeface="Trebuchet MS"/>
              <a:ea typeface="Trebuchet MS"/>
              <a:cs typeface="Trebuchet MS"/>
              <a:sym typeface="Trebuchet MS"/>
            </a:endParaRPr>
          </a:p>
        </p:txBody>
      </p:sp>
      <p:sp>
        <p:nvSpPr>
          <p:cNvPr id="246" name="Google Shape;246;gf2de4efa49_0_35"/>
          <p:cNvSpPr txBox="1"/>
          <p:nvPr/>
        </p:nvSpPr>
        <p:spPr>
          <a:xfrm>
            <a:off x="976650" y="1408800"/>
            <a:ext cx="8944500" cy="492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200">
              <a:solidFill>
                <a:schemeClr val="lt1"/>
              </a:solidFill>
              <a:latin typeface="Trebuchet MS"/>
              <a:ea typeface="Trebuchet MS"/>
              <a:cs typeface="Trebuchet MS"/>
              <a:sym typeface="Trebuchet MS"/>
            </a:endParaRPr>
          </a:p>
          <a:p>
            <a:pPr indent="-368300" lvl="0" marL="457200" rtl="0" algn="l">
              <a:spcBef>
                <a:spcPts val="0"/>
              </a:spcBef>
              <a:spcAft>
                <a:spcPts val="0"/>
              </a:spcAft>
              <a:buClr>
                <a:schemeClr val="lt1"/>
              </a:buClr>
              <a:buSzPts val="2200"/>
              <a:buFont typeface="Trebuchet MS"/>
              <a:buChar char="-"/>
            </a:pPr>
            <a:r>
              <a:rPr lang="en-US" sz="2200">
                <a:solidFill>
                  <a:schemeClr val="lt1"/>
                </a:solidFill>
                <a:latin typeface="Trebuchet MS"/>
                <a:ea typeface="Trebuchet MS"/>
                <a:cs typeface="Trebuchet MS"/>
                <a:sym typeface="Trebuchet MS"/>
              </a:rPr>
              <a:t>Source of Underwater Noise</a:t>
            </a:r>
            <a:endParaRPr sz="2200">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sz="2200">
              <a:solidFill>
                <a:schemeClr val="lt1"/>
              </a:solidFill>
              <a:latin typeface="Trebuchet MS"/>
              <a:ea typeface="Trebuchet MS"/>
              <a:cs typeface="Trebuchet MS"/>
              <a:sym typeface="Trebuchet MS"/>
            </a:endParaRPr>
          </a:p>
          <a:p>
            <a:pPr indent="-368300" lvl="0" marL="457200" rtl="0" algn="l">
              <a:spcBef>
                <a:spcPts val="0"/>
              </a:spcBef>
              <a:spcAft>
                <a:spcPts val="0"/>
              </a:spcAft>
              <a:buClr>
                <a:schemeClr val="lt1"/>
              </a:buClr>
              <a:buSzPts val="2200"/>
              <a:buFont typeface="Trebuchet MS"/>
              <a:buChar char="-"/>
            </a:pPr>
            <a:r>
              <a:rPr lang="en-US" sz="2200">
                <a:solidFill>
                  <a:schemeClr val="lt1"/>
                </a:solidFill>
                <a:latin typeface="Trebuchet MS"/>
                <a:ea typeface="Trebuchet MS"/>
                <a:cs typeface="Trebuchet MS"/>
                <a:sym typeface="Trebuchet MS"/>
              </a:rPr>
              <a:t>Potential Threat to Marine Animals</a:t>
            </a:r>
            <a:endParaRPr sz="2200">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sz="2200">
              <a:solidFill>
                <a:schemeClr val="lt1"/>
              </a:solidFill>
              <a:latin typeface="Trebuchet MS"/>
              <a:ea typeface="Trebuchet MS"/>
              <a:cs typeface="Trebuchet MS"/>
              <a:sym typeface="Trebuchet MS"/>
            </a:endParaRPr>
          </a:p>
          <a:p>
            <a:pPr indent="-368300" lvl="0" marL="457200" rtl="0" algn="l">
              <a:spcBef>
                <a:spcPts val="0"/>
              </a:spcBef>
              <a:spcAft>
                <a:spcPts val="0"/>
              </a:spcAft>
              <a:buClr>
                <a:schemeClr val="lt1"/>
              </a:buClr>
              <a:buSzPts val="2200"/>
              <a:buFont typeface="Trebuchet MS"/>
              <a:buChar char="-"/>
            </a:pPr>
            <a:r>
              <a:rPr lang="en-US" sz="2200">
                <a:solidFill>
                  <a:schemeClr val="lt1"/>
                </a:solidFill>
                <a:latin typeface="Trebuchet MS"/>
                <a:ea typeface="Trebuchet MS"/>
                <a:cs typeface="Trebuchet MS"/>
                <a:sym typeface="Trebuchet MS"/>
              </a:rPr>
              <a:t>Accidents in the Ocean</a:t>
            </a:r>
            <a:endParaRPr sz="2200">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sz="2200">
              <a:solidFill>
                <a:schemeClr val="lt1"/>
              </a:solidFill>
              <a:latin typeface="Trebuchet MS"/>
              <a:ea typeface="Trebuchet MS"/>
              <a:cs typeface="Trebuchet MS"/>
              <a:sym typeface="Trebuchet MS"/>
            </a:endParaRPr>
          </a:p>
          <a:p>
            <a:pPr indent="-368300" lvl="0" marL="457200" rtl="0" algn="l">
              <a:spcBef>
                <a:spcPts val="0"/>
              </a:spcBef>
              <a:spcAft>
                <a:spcPts val="0"/>
              </a:spcAft>
              <a:buClr>
                <a:schemeClr val="lt1"/>
              </a:buClr>
              <a:buSzPts val="2200"/>
              <a:buFont typeface="Trebuchet MS"/>
              <a:buChar char="-"/>
            </a:pPr>
            <a:r>
              <a:rPr lang="en-US" sz="2200">
                <a:solidFill>
                  <a:schemeClr val="lt1"/>
                </a:solidFill>
                <a:latin typeface="Trebuchet MS"/>
                <a:ea typeface="Trebuchet MS"/>
                <a:cs typeface="Trebuchet MS"/>
                <a:sym typeface="Trebuchet MS"/>
              </a:rPr>
              <a:t>Extreme Overcrowding</a:t>
            </a:r>
            <a:endParaRPr sz="2200">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sz="2200">
              <a:solidFill>
                <a:schemeClr val="lt1"/>
              </a:solidFill>
              <a:latin typeface="Trebuchet MS"/>
              <a:ea typeface="Trebuchet MS"/>
              <a:cs typeface="Trebuchet MS"/>
              <a:sym typeface="Trebuchet MS"/>
            </a:endParaRPr>
          </a:p>
          <a:p>
            <a:pPr indent="-368300" lvl="0" marL="457200" rtl="0" algn="l">
              <a:spcBef>
                <a:spcPts val="0"/>
              </a:spcBef>
              <a:spcAft>
                <a:spcPts val="0"/>
              </a:spcAft>
              <a:buClr>
                <a:schemeClr val="lt1"/>
              </a:buClr>
              <a:buSzPts val="2200"/>
              <a:buFont typeface="Trebuchet MS"/>
              <a:buChar char="-"/>
            </a:pPr>
            <a:r>
              <a:rPr lang="en-US" sz="2200">
                <a:solidFill>
                  <a:schemeClr val="lt1"/>
                </a:solidFill>
                <a:latin typeface="Trebuchet MS"/>
                <a:ea typeface="Trebuchet MS"/>
                <a:cs typeface="Trebuchet MS"/>
                <a:sym typeface="Trebuchet MS"/>
              </a:rPr>
              <a:t>Environmental Pollution</a:t>
            </a:r>
            <a:endParaRPr sz="2200">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sz="2200">
              <a:solidFill>
                <a:schemeClr val="lt1"/>
              </a:solidFill>
              <a:latin typeface="Trebuchet MS"/>
              <a:ea typeface="Trebuchet MS"/>
              <a:cs typeface="Trebuchet MS"/>
              <a:sym typeface="Trebuchet MS"/>
            </a:endParaRPr>
          </a:p>
          <a:p>
            <a:pPr indent="-368300" lvl="0" marL="457200" rtl="0" algn="l">
              <a:spcBef>
                <a:spcPts val="0"/>
              </a:spcBef>
              <a:spcAft>
                <a:spcPts val="0"/>
              </a:spcAft>
              <a:buClr>
                <a:schemeClr val="lt1"/>
              </a:buClr>
              <a:buSzPts val="2200"/>
              <a:buFont typeface="Trebuchet MS"/>
              <a:buChar char="-"/>
            </a:pPr>
            <a:r>
              <a:rPr lang="en-US" sz="2200">
                <a:solidFill>
                  <a:schemeClr val="lt1"/>
                </a:solidFill>
                <a:latin typeface="Trebuchet MS"/>
                <a:ea typeface="Trebuchet MS"/>
                <a:cs typeface="Trebuchet MS"/>
                <a:sym typeface="Trebuchet MS"/>
              </a:rPr>
              <a:t>Job Reallocation</a:t>
            </a:r>
            <a:endParaRPr sz="2200">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sz="2200">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sz="2200">
              <a:solidFill>
                <a:schemeClr val="lt1"/>
              </a:solidFill>
              <a:latin typeface="Trebuchet MS"/>
              <a:ea typeface="Trebuchet MS"/>
              <a:cs typeface="Trebuchet MS"/>
              <a:sym typeface="Trebuchet M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f2de4efa49_0_57"/>
          <p:cNvSpPr txBox="1"/>
          <p:nvPr/>
        </p:nvSpPr>
        <p:spPr>
          <a:xfrm>
            <a:off x="314475" y="411250"/>
            <a:ext cx="9119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600">
                <a:latin typeface="Trebuchet MS"/>
                <a:ea typeface="Trebuchet MS"/>
                <a:cs typeface="Trebuchet MS"/>
                <a:sym typeface="Trebuchet MS"/>
              </a:rPr>
              <a:t>References</a:t>
            </a:r>
            <a:endParaRPr b="1" sz="3600">
              <a:latin typeface="Trebuchet MS"/>
              <a:ea typeface="Trebuchet MS"/>
              <a:cs typeface="Trebuchet MS"/>
              <a:sym typeface="Trebuchet MS"/>
            </a:endParaRPr>
          </a:p>
        </p:txBody>
      </p:sp>
      <p:sp>
        <p:nvSpPr>
          <p:cNvPr id="252" name="Google Shape;252;gf2de4efa49_0_57"/>
          <p:cNvSpPr txBox="1"/>
          <p:nvPr/>
        </p:nvSpPr>
        <p:spPr>
          <a:xfrm>
            <a:off x="459675" y="1150150"/>
            <a:ext cx="8974500" cy="5596500"/>
          </a:xfrm>
          <a:prstGeom prst="rect">
            <a:avLst/>
          </a:prstGeom>
          <a:noFill/>
          <a:ln>
            <a:noFill/>
          </a:ln>
        </p:spPr>
        <p:txBody>
          <a:bodyPr anchorCtr="0" anchor="t" bIns="91425" lIns="91425" spcFirstLastPara="1" rIns="91425" wrap="square" tIns="91425">
            <a:spAutoFit/>
          </a:bodyPr>
          <a:lstStyle/>
          <a:p>
            <a:pPr indent="-411480" lvl="0" marL="411480" rtl="0" algn="l">
              <a:lnSpc>
                <a:spcPct val="115000"/>
              </a:lnSpc>
              <a:spcBef>
                <a:spcPts val="120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“Applying IPC Standards to PCB Layout Design.”  </a:t>
            </a:r>
            <a:r>
              <a:rPr i="1" lang="en-US" sz="1200">
                <a:solidFill>
                  <a:schemeClr val="dk1"/>
                </a:solidFill>
                <a:latin typeface="Times New Roman"/>
                <a:ea typeface="Times New Roman"/>
                <a:cs typeface="Times New Roman"/>
                <a:sym typeface="Times New Roman"/>
              </a:rPr>
              <a:t>Cadence: PCB Design and Analysis</a:t>
            </a:r>
            <a:r>
              <a:rPr lang="en-US" sz="1200">
                <a:solidFill>
                  <a:schemeClr val="dk1"/>
                </a:solidFill>
                <a:latin typeface="Times New Roman"/>
                <a:ea typeface="Times New Roman"/>
                <a:cs typeface="Times New Roman"/>
                <a:sym typeface="Times New Roman"/>
              </a:rPr>
              <a:t>, </a:t>
            </a:r>
            <a:r>
              <a:rPr lang="en-US" sz="1200" u="sng">
                <a:solidFill>
                  <a:schemeClr val="dk1"/>
                </a:solidFill>
                <a:latin typeface="Times New Roman"/>
                <a:ea typeface="Times New Roman"/>
                <a:cs typeface="Times New Roman"/>
                <a:sym typeface="Times New Roman"/>
              </a:rPr>
              <a:t>https://resources.pcb.cadence.com/blog/2021-applying-ipc-standards-to-pcb-layout-design </a:t>
            </a:r>
            <a:endParaRPr sz="1200" u="sng">
              <a:solidFill>
                <a:schemeClr val="dk1"/>
              </a:solidFill>
              <a:latin typeface="Times New Roman"/>
              <a:ea typeface="Times New Roman"/>
              <a:cs typeface="Times New Roman"/>
              <a:sym typeface="Times New Roman"/>
            </a:endParaRPr>
          </a:p>
          <a:p>
            <a:pPr indent="-457200" lvl="0" marL="457200" rtl="0" algn="l">
              <a:lnSpc>
                <a:spcPct val="115000"/>
              </a:lnSpc>
              <a:spcBef>
                <a:spcPts val="120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“Department of Transportation: Transportation of Lithium Batteries.” </a:t>
            </a:r>
            <a:r>
              <a:rPr i="1" lang="en-US" sz="1200">
                <a:solidFill>
                  <a:schemeClr val="dk1"/>
                </a:solidFill>
                <a:latin typeface="Times New Roman"/>
                <a:ea typeface="Times New Roman"/>
                <a:cs typeface="Times New Roman"/>
                <a:sym typeface="Times New Roman"/>
              </a:rPr>
              <a:t>AUVAC</a:t>
            </a:r>
            <a:r>
              <a:rPr lang="en-US" sz="1200">
                <a:solidFill>
                  <a:schemeClr val="dk1"/>
                </a:solidFill>
                <a:latin typeface="Times New Roman"/>
                <a:ea typeface="Times New Roman"/>
                <a:cs typeface="Times New Roman"/>
                <a:sym typeface="Times New Roman"/>
              </a:rPr>
              <a:t>, Department of Transportation, </a:t>
            </a:r>
            <a:r>
              <a:rPr lang="en-US" sz="1200" u="sng">
                <a:solidFill>
                  <a:schemeClr val="dk1"/>
                </a:solidFill>
                <a:latin typeface="Times New Roman"/>
                <a:ea typeface="Times New Roman"/>
                <a:cs typeface="Times New Roman"/>
                <a:sym typeface="Times New Roman"/>
              </a:rPr>
              <a:t>https://auvac.org/files/fdsys/pkg/fr-2014-08-06/pdf/2014-18146.pdf. </a:t>
            </a:r>
            <a:endParaRPr sz="1200" u="sng">
              <a:solidFill>
                <a:schemeClr val="dk1"/>
              </a:solidFill>
              <a:latin typeface="Times New Roman"/>
              <a:ea typeface="Times New Roman"/>
              <a:cs typeface="Times New Roman"/>
              <a:sym typeface="Times New Roman"/>
            </a:endParaRPr>
          </a:p>
          <a:p>
            <a:pPr indent="-457200" lvl="0" marL="457200" rtl="0" algn="l">
              <a:lnSpc>
                <a:spcPct val="115000"/>
              </a:lnSpc>
              <a:spcBef>
                <a:spcPts val="120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“Gantt Chart Template for Excel.” </a:t>
            </a:r>
            <a:r>
              <a:rPr i="1" lang="en-US" sz="1200">
                <a:solidFill>
                  <a:schemeClr val="dk1"/>
                </a:solidFill>
                <a:latin typeface="Times New Roman"/>
                <a:ea typeface="Times New Roman"/>
                <a:cs typeface="Times New Roman"/>
                <a:sym typeface="Times New Roman"/>
              </a:rPr>
              <a:t>Vertex42</a:t>
            </a:r>
            <a:r>
              <a:rPr lang="en-US" sz="1200">
                <a:solidFill>
                  <a:schemeClr val="dk1"/>
                </a:solidFill>
                <a:latin typeface="Times New Roman"/>
                <a:ea typeface="Times New Roman"/>
                <a:cs typeface="Times New Roman"/>
                <a:sym typeface="Times New Roman"/>
              </a:rPr>
              <a:t>, </a:t>
            </a:r>
            <a:r>
              <a:rPr lang="en-US" sz="1200" u="sng">
                <a:solidFill>
                  <a:schemeClr val="dk1"/>
                </a:solidFill>
                <a:latin typeface="Times New Roman"/>
                <a:ea typeface="Times New Roman"/>
                <a:cs typeface="Times New Roman"/>
                <a:sym typeface="Times New Roman"/>
              </a:rPr>
              <a:t>https://www.vertex42.com/ExcelTemplates/excel-gantt-chart.html. </a:t>
            </a:r>
            <a:endParaRPr sz="1200" u="sng">
              <a:solidFill>
                <a:schemeClr val="dk1"/>
              </a:solidFill>
              <a:latin typeface="Times New Roman"/>
              <a:ea typeface="Times New Roman"/>
              <a:cs typeface="Times New Roman"/>
              <a:sym typeface="Times New Roman"/>
            </a:endParaRPr>
          </a:p>
          <a:p>
            <a:pPr indent="-457200" lvl="0" marL="457200" rtl="0" algn="l">
              <a:lnSpc>
                <a:spcPct val="115000"/>
              </a:lnSpc>
              <a:spcBef>
                <a:spcPts val="120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“IP Rating Chart.” </a:t>
            </a:r>
            <a:r>
              <a:rPr i="1" lang="en-US" sz="1200">
                <a:solidFill>
                  <a:schemeClr val="dk1"/>
                </a:solidFill>
                <a:latin typeface="Times New Roman"/>
                <a:ea typeface="Times New Roman"/>
                <a:cs typeface="Times New Roman"/>
                <a:sym typeface="Times New Roman"/>
              </a:rPr>
              <a:t>DSM&amp;T Harsh Environment Connectors and Wire Harnessing,</a:t>
            </a:r>
            <a:r>
              <a:rPr lang="en-US" sz="1200">
                <a:solidFill>
                  <a:schemeClr val="dk1"/>
                </a:solidFill>
                <a:latin typeface="Times New Roman"/>
                <a:ea typeface="Times New Roman"/>
                <a:cs typeface="Times New Roman"/>
                <a:sym typeface="Times New Roman"/>
              </a:rPr>
              <a:t> </a:t>
            </a:r>
            <a:r>
              <a:rPr lang="en-US" sz="1200" u="sng">
                <a:solidFill>
                  <a:schemeClr val="dk1"/>
                </a:solidFill>
                <a:latin typeface="Times New Roman"/>
                <a:ea typeface="Times New Roman"/>
                <a:cs typeface="Times New Roman"/>
                <a:sym typeface="Times New Roman"/>
              </a:rPr>
              <a:t>https://www.dsmt.com/resources/ip-rating-chart/</a:t>
            </a:r>
            <a:endParaRPr sz="1200" u="sng">
              <a:solidFill>
                <a:schemeClr val="dk1"/>
              </a:solidFill>
              <a:latin typeface="Times New Roman"/>
              <a:ea typeface="Times New Roman"/>
              <a:cs typeface="Times New Roman"/>
              <a:sym typeface="Times New Roman"/>
            </a:endParaRPr>
          </a:p>
          <a:p>
            <a:pPr indent="-457200" lvl="0" marL="457200" rtl="0" algn="l">
              <a:lnSpc>
                <a:spcPct val="115000"/>
              </a:lnSpc>
              <a:spcBef>
                <a:spcPts val="120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“Lithium-Ion Battery Standards.” </a:t>
            </a:r>
            <a:r>
              <a:rPr i="1" lang="en-US" sz="1200">
                <a:solidFill>
                  <a:schemeClr val="dk1"/>
                </a:solidFill>
                <a:latin typeface="Times New Roman"/>
                <a:ea typeface="Times New Roman"/>
                <a:cs typeface="Times New Roman"/>
                <a:sym typeface="Times New Roman"/>
              </a:rPr>
              <a:t>USAID</a:t>
            </a:r>
            <a:r>
              <a:rPr lang="en-US" sz="1200">
                <a:solidFill>
                  <a:schemeClr val="dk1"/>
                </a:solidFill>
                <a:latin typeface="Times New Roman"/>
                <a:ea typeface="Times New Roman"/>
                <a:cs typeface="Times New Roman"/>
                <a:sym typeface="Times New Roman"/>
              </a:rPr>
              <a:t>, International Electrotechnical Commission, </a:t>
            </a:r>
            <a:r>
              <a:rPr lang="en-US" sz="1200" u="sng">
                <a:solidFill>
                  <a:schemeClr val="dk1"/>
                </a:solidFill>
                <a:latin typeface="Times New Roman"/>
                <a:ea typeface="Times New Roman"/>
                <a:cs typeface="Times New Roman"/>
                <a:sym typeface="Times New Roman"/>
              </a:rPr>
              <a:t>https://www.usaid.gov/energy/powering-health/technical-standards/lithium-ion-batteries</a:t>
            </a:r>
            <a:endParaRPr sz="1200" u="sng">
              <a:solidFill>
                <a:schemeClr val="dk1"/>
              </a:solidFill>
              <a:latin typeface="Times New Roman"/>
              <a:ea typeface="Times New Roman"/>
              <a:cs typeface="Times New Roman"/>
              <a:sym typeface="Times New Roman"/>
            </a:endParaRPr>
          </a:p>
          <a:p>
            <a:pPr indent="-457200" lvl="0" marL="457200" rtl="0" algn="l">
              <a:spcBef>
                <a:spcPts val="120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“Massachusetts Renewable Energy Requirement.” </a:t>
            </a:r>
            <a:r>
              <a:rPr i="1" lang="en-US" sz="1200">
                <a:solidFill>
                  <a:schemeClr val="dk1"/>
                </a:solidFill>
                <a:latin typeface="Times New Roman"/>
                <a:ea typeface="Times New Roman"/>
                <a:cs typeface="Times New Roman"/>
                <a:sym typeface="Times New Roman"/>
              </a:rPr>
              <a:t>Colonial power Group,</a:t>
            </a:r>
            <a:r>
              <a:rPr lang="en-US" sz="1200">
                <a:solidFill>
                  <a:schemeClr val="dk1"/>
                </a:solidFill>
                <a:latin typeface="Times New Roman"/>
                <a:ea typeface="Times New Roman"/>
                <a:cs typeface="Times New Roman"/>
                <a:sym typeface="Times New Roman"/>
              </a:rPr>
              <a:t> </a:t>
            </a:r>
            <a:r>
              <a:rPr lang="en-US" sz="1200" u="sng">
                <a:solidFill>
                  <a:schemeClr val="dk1"/>
                </a:solidFill>
                <a:latin typeface="Times New Roman"/>
                <a:ea typeface="Times New Roman"/>
                <a:cs typeface="Times New Roman"/>
                <a:sym typeface="Times New Roman"/>
              </a:rPr>
              <a:t>https://colonialpowergroup.com/massachusetts-renewable-energy-requirement/</a:t>
            </a:r>
            <a:endParaRPr sz="1200" u="sng">
              <a:solidFill>
                <a:schemeClr val="dk1"/>
              </a:solidFill>
              <a:latin typeface="Times New Roman"/>
              <a:ea typeface="Times New Roman"/>
              <a:cs typeface="Times New Roman"/>
              <a:sym typeface="Times New Roman"/>
            </a:endParaRPr>
          </a:p>
          <a:p>
            <a:pPr indent="-457200" lvl="0" marL="457200" rtl="0" algn="l">
              <a:lnSpc>
                <a:spcPct val="115000"/>
              </a:lnSpc>
              <a:spcBef>
                <a:spcPts val="120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“REMUS 100h - Hydrographic Variant.” </a:t>
            </a:r>
            <a:r>
              <a:rPr i="1" lang="en-US" sz="1200">
                <a:solidFill>
                  <a:schemeClr val="dk1"/>
                </a:solidFill>
                <a:latin typeface="Times New Roman"/>
                <a:ea typeface="Times New Roman"/>
                <a:cs typeface="Times New Roman"/>
                <a:sym typeface="Times New Roman"/>
              </a:rPr>
              <a:t>HII Technical Solutions</a:t>
            </a:r>
            <a:r>
              <a:rPr lang="en-US" sz="1200">
                <a:solidFill>
                  <a:schemeClr val="dk1"/>
                </a:solidFill>
                <a:latin typeface="Times New Roman"/>
                <a:ea typeface="Times New Roman"/>
                <a:cs typeface="Times New Roman"/>
                <a:sym typeface="Times New Roman"/>
              </a:rPr>
              <a:t>, 23 Mar. 2021, </a:t>
            </a:r>
            <a:r>
              <a:rPr lang="en-US" sz="1200" u="sng">
                <a:solidFill>
                  <a:schemeClr val="dk1"/>
                </a:solidFill>
                <a:latin typeface="Times New Roman"/>
                <a:ea typeface="Times New Roman"/>
                <a:cs typeface="Times New Roman"/>
                <a:sym typeface="Times New Roman"/>
              </a:rPr>
              <a:t>https://tsd.huntingtoningalls.com/capabilities/unmanned-systems/unmanned-underwater-vehicles/remus100variants/remus100h/. </a:t>
            </a:r>
            <a:endParaRPr sz="1200" u="sng">
              <a:solidFill>
                <a:schemeClr val="dk1"/>
              </a:solidFill>
              <a:latin typeface="Times New Roman"/>
              <a:ea typeface="Times New Roman"/>
              <a:cs typeface="Times New Roman"/>
              <a:sym typeface="Times New Roman"/>
            </a:endParaRPr>
          </a:p>
          <a:p>
            <a:pPr indent="-457200" lvl="0" marL="457200" rtl="0" algn="l">
              <a:spcBef>
                <a:spcPts val="120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“Standards for Electrical Test Instruments and Test Leads.” </a:t>
            </a:r>
            <a:r>
              <a:rPr i="1" lang="en-US" sz="1200">
                <a:solidFill>
                  <a:schemeClr val="dk1"/>
                </a:solidFill>
                <a:latin typeface="Times New Roman"/>
                <a:ea typeface="Times New Roman"/>
                <a:cs typeface="Times New Roman"/>
                <a:sym typeface="Times New Roman"/>
              </a:rPr>
              <a:t>Electrical Safety</a:t>
            </a:r>
            <a:r>
              <a:rPr lang="en-US" sz="1200">
                <a:solidFill>
                  <a:schemeClr val="dk1"/>
                </a:solidFill>
                <a:latin typeface="Times New Roman"/>
                <a:ea typeface="Times New Roman"/>
                <a:cs typeface="Times New Roman"/>
                <a:sym typeface="Times New Roman"/>
              </a:rPr>
              <a:t>, </a:t>
            </a:r>
            <a:r>
              <a:rPr lang="en-US" sz="1200" u="sng">
                <a:solidFill>
                  <a:schemeClr val="dk1"/>
                </a:solidFill>
                <a:latin typeface="Times New Roman"/>
                <a:ea typeface="Times New Roman"/>
                <a:cs typeface="Times New Roman"/>
                <a:sym typeface="Times New Roman"/>
                <a:hlinkClick r:id="rId3">
                  <a:extLst>
                    <a:ext uri="{A12FA001-AC4F-418D-AE19-62706E023703}">
                      <ahyp:hlinkClr val="tx"/>
                    </a:ext>
                  </a:extLst>
                </a:hlinkClick>
              </a:rPr>
              <a:t>https://elecsafety.com/standards-for-electrical-test-instruments-and-test-leads/</a:t>
            </a:r>
            <a:endParaRPr sz="1200" u="sng">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“System Diagram.” </a:t>
            </a:r>
            <a:r>
              <a:rPr i="1" lang="en-US" sz="1200">
                <a:solidFill>
                  <a:schemeClr val="dk1"/>
                </a:solidFill>
                <a:latin typeface="Times New Roman"/>
                <a:ea typeface="Times New Roman"/>
                <a:cs typeface="Times New Roman"/>
                <a:sym typeface="Times New Roman"/>
              </a:rPr>
              <a:t>Lucid Chart: Intelligent Diagramming,</a:t>
            </a:r>
            <a:r>
              <a:rPr lang="en-US" sz="1200" u="sng">
                <a:solidFill>
                  <a:schemeClr val="dk1"/>
                </a:solidFill>
                <a:latin typeface="Times New Roman"/>
                <a:ea typeface="Times New Roman"/>
                <a:cs typeface="Times New Roman"/>
                <a:sym typeface="Times New Roman"/>
              </a:rPr>
              <a:t> https://www.lucidchart.com/pages/</a:t>
            </a:r>
            <a:endParaRPr sz="1200" u="sng">
              <a:solidFill>
                <a:schemeClr val="dk1"/>
              </a:solidFill>
              <a:latin typeface="Times New Roman"/>
              <a:ea typeface="Times New Roman"/>
              <a:cs typeface="Times New Roman"/>
              <a:sym typeface="Times New Roman"/>
            </a:endParaRPr>
          </a:p>
          <a:p>
            <a:pPr indent="-457200" lvl="0" marL="457200" rtl="0" algn="l">
              <a:lnSpc>
                <a:spcPct val="115000"/>
              </a:lnSpc>
              <a:spcBef>
                <a:spcPts val="120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a:t>
            </a:r>
            <a:r>
              <a:rPr lang="en-US" sz="1200">
                <a:solidFill>
                  <a:srgbClr val="343434"/>
                </a:solidFill>
                <a:latin typeface="Times New Roman"/>
                <a:ea typeface="Times New Roman"/>
                <a:cs typeface="Times New Roman"/>
                <a:sym typeface="Times New Roman"/>
              </a:rPr>
              <a:t>The Mysteries of IP65, IP66, and IP67 Rated Enclosures Explained.” Bud Industries, </a:t>
            </a:r>
            <a:r>
              <a:rPr lang="en-US" sz="1200" u="sng">
                <a:solidFill>
                  <a:srgbClr val="343434"/>
                </a:solidFill>
                <a:latin typeface="Times New Roman"/>
                <a:ea typeface="Times New Roman"/>
                <a:cs typeface="Times New Roman"/>
                <a:sym typeface="Times New Roman"/>
              </a:rPr>
              <a:t>https://www.budind.com/blog/2014/02/the-mysteries-of-ip65-ip66-and-ip67-rated-enclosures-explained/</a:t>
            </a:r>
            <a:r>
              <a:rPr lang="en-US" sz="1200">
                <a:solidFill>
                  <a:schemeClr val="dk1"/>
                </a:solidFill>
                <a:latin typeface="Times New Roman"/>
                <a:ea typeface="Times New Roman"/>
                <a:cs typeface="Times New Roman"/>
                <a:sym typeface="Times New Roman"/>
              </a:rPr>
              <a:t> </a:t>
            </a:r>
            <a:endParaRPr sz="1200" u="sng">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a:t>
            </a:r>
            <a:r>
              <a:rPr lang="en-US" sz="1200">
                <a:solidFill>
                  <a:schemeClr val="dk1"/>
                </a:solidFill>
                <a:uFill>
                  <a:noFill/>
                </a:uFill>
                <a:latin typeface="Times New Roman"/>
                <a:ea typeface="Times New Roman"/>
                <a:cs typeface="Times New Roman"/>
                <a:sym typeface="Times New Roman"/>
                <a:hlinkClick r:id="rId4">
                  <a:extLst>
                    <a:ext uri="{A12FA001-AC4F-418D-AE19-62706E023703}">
                      <ahyp:hlinkClr val="tx"/>
                    </a:ext>
                  </a:extLst>
                </a:hlinkClick>
              </a:rPr>
              <a:t>1926.441 - Batteries and battery charging.” </a:t>
            </a:r>
            <a:r>
              <a:rPr i="1" lang="en-US" sz="1200">
                <a:solidFill>
                  <a:schemeClr val="dk1"/>
                </a:solidFill>
                <a:uFill>
                  <a:noFill/>
                </a:uFill>
                <a:latin typeface="Times New Roman"/>
                <a:ea typeface="Times New Roman"/>
                <a:cs typeface="Times New Roman"/>
                <a:sym typeface="Times New Roman"/>
                <a:hlinkClick r:id="rId5">
                  <a:extLst>
                    <a:ext uri="{A12FA001-AC4F-418D-AE19-62706E023703}">
                      <ahyp:hlinkClr val="tx"/>
                    </a:ext>
                  </a:extLst>
                </a:hlinkClick>
              </a:rPr>
              <a:t>Occupational Safety and Health Administration</a:t>
            </a:r>
            <a:r>
              <a:rPr lang="en-US"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indent="342900" lvl="0" marL="0" rtl="0" algn="l">
              <a:spcBef>
                <a:spcPts val="0"/>
              </a:spcBef>
              <a:spcAft>
                <a:spcPts val="0"/>
              </a:spcAft>
              <a:buClr>
                <a:schemeClr val="dk1"/>
              </a:buClr>
              <a:buSzPts val="1100"/>
              <a:buFont typeface="Arial"/>
              <a:buNone/>
            </a:pPr>
            <a:r>
              <a:rPr lang="en-US" sz="1200" u="sng">
                <a:solidFill>
                  <a:schemeClr val="dk1"/>
                </a:solidFill>
                <a:latin typeface="Times New Roman"/>
                <a:ea typeface="Times New Roman"/>
                <a:cs typeface="Times New Roman"/>
                <a:sym typeface="Times New Roman"/>
                <a:hlinkClick r:id="rId6">
                  <a:extLst>
                    <a:ext uri="{A12FA001-AC4F-418D-AE19-62706E023703}">
                      <ahyp:hlinkClr val="tx"/>
                    </a:ext>
                  </a:extLst>
                </a:hlinkClick>
              </a:rPr>
              <a:t>https://www.osha.gov/laws-regs/regulations/standardnumber/1926/1926.441</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gf2de4efa49_0_0"/>
          <p:cNvPicPr preferRelativeResize="0"/>
          <p:nvPr/>
        </p:nvPicPr>
        <p:blipFill>
          <a:blip r:embed="rId3">
            <a:alphaModFix/>
          </a:blip>
          <a:stretch>
            <a:fillRect/>
          </a:stretch>
        </p:blipFill>
        <p:spPr>
          <a:xfrm>
            <a:off x="752682" y="1373325"/>
            <a:ext cx="5117100" cy="4659600"/>
          </a:xfrm>
          <a:prstGeom prst="roundRect">
            <a:avLst>
              <a:gd fmla="val 8670" name="adj"/>
            </a:avLst>
          </a:prstGeom>
          <a:noFill/>
          <a:ln cap="flat" cmpd="sng" w="19050">
            <a:solidFill>
              <a:srgbClr val="FF9900"/>
            </a:solidFill>
            <a:prstDash val="solid"/>
            <a:round/>
            <a:headEnd len="sm" w="sm" type="none"/>
            <a:tailEnd len="sm" w="sm" type="none"/>
          </a:ln>
        </p:spPr>
      </p:pic>
      <p:pic>
        <p:nvPicPr>
          <p:cNvPr id="156" name="Google Shape;156;gf2de4efa49_0_0"/>
          <p:cNvPicPr preferRelativeResize="0"/>
          <p:nvPr/>
        </p:nvPicPr>
        <p:blipFill>
          <a:blip r:embed="rId4">
            <a:alphaModFix/>
          </a:blip>
          <a:stretch>
            <a:fillRect/>
          </a:stretch>
        </p:blipFill>
        <p:spPr>
          <a:xfrm>
            <a:off x="7149200" y="1373325"/>
            <a:ext cx="2506500" cy="4659600"/>
          </a:xfrm>
          <a:prstGeom prst="roundRect">
            <a:avLst>
              <a:gd fmla="val 16667" name="adj"/>
            </a:avLst>
          </a:prstGeom>
          <a:noFill/>
          <a:ln cap="flat" cmpd="sng" w="19050">
            <a:solidFill>
              <a:srgbClr val="FF9900"/>
            </a:solidFill>
            <a:prstDash val="solid"/>
            <a:round/>
            <a:headEnd len="sm" w="sm" type="none"/>
            <a:tailEnd len="sm" w="sm" type="none"/>
          </a:ln>
        </p:spPr>
      </p:pic>
      <p:sp>
        <p:nvSpPr>
          <p:cNvPr id="157" name="Google Shape;157;gf2de4efa49_0_0"/>
          <p:cNvSpPr txBox="1"/>
          <p:nvPr/>
        </p:nvSpPr>
        <p:spPr>
          <a:xfrm>
            <a:off x="704975" y="268200"/>
            <a:ext cx="8689200" cy="9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4300">
                <a:solidFill>
                  <a:srgbClr val="FF9900"/>
                </a:solidFill>
                <a:latin typeface="Trebuchet MS"/>
                <a:ea typeface="Trebuchet MS"/>
                <a:cs typeface="Trebuchet MS"/>
                <a:sym typeface="Trebuchet MS"/>
              </a:rPr>
              <a:t>Operational View of MADWEC 3.0</a:t>
            </a:r>
            <a:endParaRPr>
              <a:solidFill>
                <a:schemeClr val="accent2"/>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f4bf770905_0_0"/>
          <p:cNvSpPr txBox="1"/>
          <p:nvPr>
            <p:ph type="title"/>
          </p:nvPr>
        </p:nvSpPr>
        <p:spPr>
          <a:xfrm>
            <a:off x="677334" y="609600"/>
            <a:ext cx="8596800" cy="1320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b="1" lang="en-US"/>
              <a:t>Charging Docking Station</a:t>
            </a:r>
            <a:endParaRPr b="1"/>
          </a:p>
        </p:txBody>
      </p:sp>
      <p:pic>
        <p:nvPicPr>
          <p:cNvPr id="164" name="Google Shape;164;gf4bf770905_0_0"/>
          <p:cNvPicPr preferRelativeResize="0"/>
          <p:nvPr/>
        </p:nvPicPr>
        <p:blipFill rotWithShape="1">
          <a:blip r:embed="rId3">
            <a:alphaModFix/>
          </a:blip>
          <a:srcRect b="0" l="0" r="65431" t="0"/>
          <a:stretch/>
        </p:blipFill>
        <p:spPr>
          <a:xfrm>
            <a:off x="1606775" y="1375525"/>
            <a:ext cx="1824000" cy="4659600"/>
          </a:xfrm>
          <a:prstGeom prst="roundRect">
            <a:avLst>
              <a:gd fmla="val 10255" name="adj"/>
            </a:avLst>
          </a:prstGeom>
          <a:noFill/>
          <a:ln cap="flat" cmpd="sng" w="19050">
            <a:solidFill>
              <a:srgbClr val="FF9900"/>
            </a:solidFill>
            <a:prstDash val="solid"/>
            <a:round/>
            <a:headEnd len="sm" w="sm" type="none"/>
            <a:tailEnd len="sm" w="sm" type="none"/>
          </a:ln>
        </p:spPr>
      </p:pic>
      <p:pic>
        <p:nvPicPr>
          <p:cNvPr id="165" name="Google Shape;165;gf4bf770905_0_0"/>
          <p:cNvPicPr preferRelativeResize="0"/>
          <p:nvPr/>
        </p:nvPicPr>
        <p:blipFill rotWithShape="1">
          <a:blip r:embed="rId3">
            <a:alphaModFix/>
          </a:blip>
          <a:srcRect b="0" l="34185" r="2707" t="0"/>
          <a:stretch/>
        </p:blipFill>
        <p:spPr>
          <a:xfrm>
            <a:off x="4865550" y="1375525"/>
            <a:ext cx="3330000" cy="4659600"/>
          </a:xfrm>
          <a:prstGeom prst="roundRect">
            <a:avLst>
              <a:gd fmla="val 7207" name="adj"/>
            </a:avLst>
          </a:prstGeom>
          <a:noFill/>
          <a:ln cap="flat" cmpd="sng" w="19050">
            <a:solidFill>
              <a:srgbClr val="FF9900"/>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0079"/>
        </a:solidFill>
      </p:bgPr>
    </p:bg>
    <p:spTree>
      <p:nvGrpSpPr>
        <p:cNvPr id="170" name="Shape 170"/>
        <p:cNvGrpSpPr/>
        <p:nvPr/>
      </p:nvGrpSpPr>
      <p:grpSpPr>
        <a:xfrm>
          <a:off x="0" y="0"/>
          <a:ext cx="0" cy="0"/>
          <a:chOff x="0" y="0"/>
          <a:chExt cx="0" cy="0"/>
        </a:xfrm>
      </p:grpSpPr>
      <p:sp>
        <p:nvSpPr>
          <p:cNvPr id="171" name="Google Shape;171;g97224c77d7_0_0"/>
          <p:cNvSpPr txBox="1"/>
          <p:nvPr/>
        </p:nvSpPr>
        <p:spPr>
          <a:xfrm>
            <a:off x="948425" y="321000"/>
            <a:ext cx="107685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5500">
                <a:solidFill>
                  <a:schemeClr val="lt1"/>
                </a:solidFill>
                <a:latin typeface="Trebuchet MS"/>
                <a:ea typeface="Trebuchet MS"/>
                <a:cs typeface="Trebuchet MS"/>
                <a:sym typeface="Trebuchet MS"/>
              </a:rPr>
              <a:t>Purpose</a:t>
            </a:r>
            <a:endParaRPr b="1" sz="5500">
              <a:solidFill>
                <a:schemeClr val="lt1"/>
              </a:solidFill>
              <a:latin typeface="Trebuchet MS"/>
              <a:ea typeface="Trebuchet MS"/>
              <a:cs typeface="Trebuchet MS"/>
              <a:sym typeface="Trebuchet MS"/>
            </a:endParaRPr>
          </a:p>
        </p:txBody>
      </p:sp>
      <p:sp>
        <p:nvSpPr>
          <p:cNvPr id="172" name="Google Shape;172;g97224c77d7_0_0"/>
          <p:cNvSpPr txBox="1"/>
          <p:nvPr/>
        </p:nvSpPr>
        <p:spPr>
          <a:xfrm>
            <a:off x="948425" y="1352400"/>
            <a:ext cx="8944500" cy="52641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Clr>
                <a:schemeClr val="lt1"/>
              </a:buClr>
              <a:buSzPts val="2200"/>
              <a:buFont typeface="Trebuchet MS"/>
              <a:buChar char="-"/>
            </a:pPr>
            <a:r>
              <a:rPr lang="en-US" sz="2200">
                <a:solidFill>
                  <a:schemeClr val="lt1"/>
                </a:solidFill>
                <a:latin typeface="Trebuchet MS"/>
                <a:ea typeface="Trebuchet MS"/>
                <a:cs typeface="Trebuchet MS"/>
                <a:sym typeface="Trebuchet MS"/>
              </a:rPr>
              <a:t>MADWEC, the Maximal Asymmetric Drag Wave Energy Converter, is designed to be a small-scale local power platform for use in remote or deep-ocean locations. </a:t>
            </a:r>
            <a:endParaRPr sz="2200">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sz="2200">
              <a:solidFill>
                <a:schemeClr val="lt1"/>
              </a:solidFill>
              <a:latin typeface="Trebuchet MS"/>
              <a:ea typeface="Trebuchet MS"/>
              <a:cs typeface="Trebuchet MS"/>
              <a:sym typeface="Trebuchet MS"/>
            </a:endParaRPr>
          </a:p>
          <a:p>
            <a:pPr indent="-368300" lvl="0" marL="457200" rtl="0" algn="l">
              <a:spcBef>
                <a:spcPts val="0"/>
              </a:spcBef>
              <a:spcAft>
                <a:spcPts val="0"/>
              </a:spcAft>
              <a:buClr>
                <a:schemeClr val="lt1"/>
              </a:buClr>
              <a:buSzPts val="2200"/>
              <a:buFont typeface="Trebuchet MS"/>
              <a:buChar char="-"/>
            </a:pPr>
            <a:r>
              <a:rPr lang="en-US" sz="2200">
                <a:solidFill>
                  <a:schemeClr val="lt1"/>
                </a:solidFill>
                <a:latin typeface="Trebuchet MS"/>
                <a:ea typeface="Trebuchet MS"/>
                <a:cs typeface="Trebuchet MS"/>
                <a:sym typeface="Trebuchet MS"/>
              </a:rPr>
              <a:t>Use renewable wave energy to charge autonomous underwater vehicles (AUV’s).</a:t>
            </a:r>
            <a:endParaRPr sz="2200">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sz="2200">
              <a:solidFill>
                <a:schemeClr val="lt1"/>
              </a:solidFill>
              <a:latin typeface="Trebuchet MS"/>
              <a:ea typeface="Trebuchet MS"/>
              <a:cs typeface="Trebuchet MS"/>
              <a:sym typeface="Trebuchet MS"/>
            </a:endParaRPr>
          </a:p>
          <a:p>
            <a:pPr indent="-368300" lvl="0" marL="457200" rtl="0" algn="l">
              <a:spcBef>
                <a:spcPts val="0"/>
              </a:spcBef>
              <a:spcAft>
                <a:spcPts val="0"/>
              </a:spcAft>
              <a:buClr>
                <a:schemeClr val="lt1"/>
              </a:buClr>
              <a:buSzPts val="2200"/>
              <a:buFont typeface="Trebuchet MS"/>
              <a:buChar char="-"/>
            </a:pPr>
            <a:r>
              <a:rPr lang="en-US" sz="2200">
                <a:solidFill>
                  <a:schemeClr val="lt1"/>
                </a:solidFill>
                <a:latin typeface="Trebuchet MS"/>
                <a:ea typeface="Trebuchet MS"/>
                <a:cs typeface="Trebuchet MS"/>
                <a:sym typeface="Trebuchet MS"/>
              </a:rPr>
              <a:t>Allow for a decrease in manned missions to </a:t>
            </a:r>
            <a:r>
              <a:rPr lang="en-US" sz="2200">
                <a:solidFill>
                  <a:schemeClr val="lt1"/>
                </a:solidFill>
                <a:latin typeface="Trebuchet MS"/>
                <a:ea typeface="Trebuchet MS"/>
                <a:cs typeface="Trebuchet MS"/>
                <a:sym typeface="Trebuchet MS"/>
              </a:rPr>
              <a:t>recover</a:t>
            </a:r>
            <a:r>
              <a:rPr lang="en-US" sz="2200">
                <a:solidFill>
                  <a:schemeClr val="lt1"/>
                </a:solidFill>
                <a:latin typeface="Trebuchet MS"/>
                <a:ea typeface="Trebuchet MS"/>
                <a:cs typeface="Trebuchet MS"/>
                <a:sym typeface="Trebuchet MS"/>
              </a:rPr>
              <a:t> AUV’s when they are low on charge.</a:t>
            </a:r>
            <a:endParaRPr sz="2200">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sz="2200">
              <a:solidFill>
                <a:schemeClr val="lt1"/>
              </a:solidFill>
              <a:latin typeface="Trebuchet MS"/>
              <a:ea typeface="Trebuchet MS"/>
              <a:cs typeface="Trebuchet MS"/>
              <a:sym typeface="Trebuchet MS"/>
            </a:endParaRPr>
          </a:p>
          <a:p>
            <a:pPr indent="-368300" lvl="0" marL="457200" rtl="0" algn="l">
              <a:spcBef>
                <a:spcPts val="0"/>
              </a:spcBef>
              <a:spcAft>
                <a:spcPts val="0"/>
              </a:spcAft>
              <a:buClr>
                <a:schemeClr val="lt1"/>
              </a:buClr>
              <a:buSzPts val="2200"/>
              <a:buFont typeface="Trebuchet MS"/>
              <a:buChar char="-"/>
            </a:pPr>
            <a:r>
              <a:rPr lang="en-US" sz="2200">
                <a:solidFill>
                  <a:schemeClr val="lt1"/>
                </a:solidFill>
                <a:latin typeface="Trebuchet MS"/>
                <a:ea typeface="Trebuchet MS"/>
                <a:cs typeface="Trebuchet MS"/>
                <a:sym typeface="Trebuchet MS"/>
              </a:rPr>
              <a:t>Reduce the cost and carbon footprint of AUV missions and surveying companies.</a:t>
            </a:r>
            <a:endParaRPr sz="2200">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sz="2200">
              <a:solidFill>
                <a:schemeClr val="lt1"/>
              </a:solidFill>
              <a:latin typeface="Trebuchet MS"/>
              <a:ea typeface="Trebuchet MS"/>
              <a:cs typeface="Trebuchet MS"/>
              <a:sym typeface="Trebuchet MS"/>
            </a:endParaRPr>
          </a:p>
          <a:p>
            <a:pPr indent="-368300" lvl="0" marL="457200" rtl="0" algn="l">
              <a:spcBef>
                <a:spcPts val="0"/>
              </a:spcBef>
              <a:spcAft>
                <a:spcPts val="0"/>
              </a:spcAft>
              <a:buClr>
                <a:schemeClr val="lt1"/>
              </a:buClr>
              <a:buSzPts val="2200"/>
              <a:buFont typeface="Trebuchet MS"/>
              <a:buChar char="-"/>
            </a:pPr>
            <a:r>
              <a:rPr lang="en-US" sz="2200">
                <a:solidFill>
                  <a:schemeClr val="lt1"/>
                </a:solidFill>
                <a:latin typeface="Trebuchet MS"/>
                <a:ea typeface="Trebuchet MS"/>
                <a:cs typeface="Trebuchet MS"/>
                <a:sym typeface="Trebuchet MS"/>
              </a:rPr>
              <a:t>Develop a sustainable way of running underwater missions with small autonomous vehicles.</a:t>
            </a:r>
            <a:endParaRPr sz="2200">
              <a:solidFill>
                <a:schemeClr val="lt1"/>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graphicFrame>
        <p:nvGraphicFramePr>
          <p:cNvPr id="177" name="Google Shape;177;gefa3919218_0_3"/>
          <p:cNvGraphicFramePr/>
          <p:nvPr/>
        </p:nvGraphicFramePr>
        <p:xfrm>
          <a:off x="314475" y="1272550"/>
          <a:ext cx="3000000" cy="3000000"/>
        </p:xfrm>
        <a:graphic>
          <a:graphicData uri="http://schemas.openxmlformats.org/drawingml/2006/table">
            <a:tbl>
              <a:tblPr>
                <a:noFill/>
                <a:tableStyleId>{87E44702-C2F3-4E78-951E-E9108BB4B57A}</a:tableStyleId>
              </a:tblPr>
              <a:tblGrid>
                <a:gridCol w="983975"/>
                <a:gridCol w="8322700"/>
              </a:tblGrid>
              <a:tr h="531925">
                <a:tc>
                  <a:txBody>
                    <a:bodyPr/>
                    <a:lstStyle/>
                    <a:p>
                      <a:pPr indent="0" lvl="0" marL="0" rtl="0" algn="ctr">
                        <a:spcBef>
                          <a:spcPts val="0"/>
                        </a:spcBef>
                        <a:spcAft>
                          <a:spcPts val="0"/>
                        </a:spcAft>
                        <a:buNone/>
                      </a:pPr>
                      <a:r>
                        <a:rPr lang="en-US" sz="2000"/>
                        <a:t>1</a:t>
                      </a:r>
                      <a:endParaRPr sz="20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2000">
                          <a:solidFill>
                            <a:schemeClr val="dk1"/>
                          </a:solidFill>
                        </a:rPr>
                        <a:t>Design a charging station attached to the bottom of the MADWEC</a:t>
                      </a:r>
                      <a:endParaRPr sz="2000"/>
                    </a:p>
                  </a:txBody>
                  <a:tcPr marT="91425" marB="91425" marR="91425" marL="91425"/>
                </a:tc>
              </a:tr>
              <a:tr h="516625">
                <a:tc>
                  <a:txBody>
                    <a:bodyPr/>
                    <a:lstStyle/>
                    <a:p>
                      <a:pPr indent="0" lvl="0" marL="0" rtl="0" algn="ctr">
                        <a:spcBef>
                          <a:spcPts val="0"/>
                        </a:spcBef>
                        <a:spcAft>
                          <a:spcPts val="0"/>
                        </a:spcAft>
                        <a:buNone/>
                      </a:pPr>
                      <a:r>
                        <a:rPr lang="en-US" sz="2000"/>
                        <a:t>2</a:t>
                      </a:r>
                      <a:endParaRPr sz="2000"/>
                    </a:p>
                  </a:txBody>
                  <a:tcPr marT="91425" marB="91425" marR="91425" marL="91425"/>
                </a:tc>
                <a:tc>
                  <a:txBody>
                    <a:bodyPr/>
                    <a:lstStyle/>
                    <a:p>
                      <a:pPr indent="0" lvl="0" marL="0" rtl="0" algn="l">
                        <a:spcBef>
                          <a:spcPts val="0"/>
                        </a:spcBef>
                        <a:spcAft>
                          <a:spcPts val="0"/>
                        </a:spcAft>
                        <a:buNone/>
                      </a:pPr>
                      <a:r>
                        <a:rPr lang="en-US" sz="2000">
                          <a:solidFill>
                            <a:schemeClr val="dk1"/>
                          </a:solidFill>
                        </a:rPr>
                        <a:t>Autonomous underwater vehicle must dock at the station horizontally</a:t>
                      </a:r>
                      <a:endParaRPr sz="2000">
                        <a:solidFill>
                          <a:schemeClr val="dk1"/>
                        </a:solidFill>
                      </a:endParaRPr>
                    </a:p>
                  </a:txBody>
                  <a:tcPr marT="91425" marB="91425" marR="91425" marL="91425"/>
                </a:tc>
              </a:tr>
              <a:tr h="539575">
                <a:tc>
                  <a:txBody>
                    <a:bodyPr/>
                    <a:lstStyle/>
                    <a:p>
                      <a:pPr indent="0" lvl="0" marL="0" rtl="0" algn="ctr">
                        <a:spcBef>
                          <a:spcPts val="0"/>
                        </a:spcBef>
                        <a:spcAft>
                          <a:spcPts val="0"/>
                        </a:spcAft>
                        <a:buNone/>
                      </a:pPr>
                      <a:r>
                        <a:rPr lang="en-US" sz="2000"/>
                        <a:t>3</a:t>
                      </a:r>
                      <a:endParaRPr sz="2000"/>
                    </a:p>
                  </a:txBody>
                  <a:tcPr marT="91425" marB="91425" marR="91425" marL="91425"/>
                </a:tc>
                <a:tc>
                  <a:txBody>
                    <a:bodyPr/>
                    <a:lstStyle/>
                    <a:p>
                      <a:pPr indent="0" lvl="0" marL="0" rtl="0" algn="l">
                        <a:spcBef>
                          <a:spcPts val="0"/>
                        </a:spcBef>
                        <a:spcAft>
                          <a:spcPts val="0"/>
                        </a:spcAft>
                        <a:buNone/>
                      </a:pPr>
                      <a:r>
                        <a:rPr lang="en-US" sz="2000">
                          <a:solidFill>
                            <a:schemeClr val="dk1"/>
                          </a:solidFill>
                        </a:rPr>
                        <a:t>Charging should be compatible with a variety of different AUVs without requiring any alterations to the structure/hardware of the </a:t>
                      </a:r>
                      <a:r>
                        <a:rPr lang="en-US" sz="2000">
                          <a:solidFill>
                            <a:schemeClr val="dk1"/>
                          </a:solidFill>
                        </a:rPr>
                        <a:t>vehicle</a:t>
                      </a:r>
                      <a:r>
                        <a:rPr lang="en-US" sz="2000">
                          <a:solidFill>
                            <a:schemeClr val="dk1"/>
                          </a:solidFill>
                        </a:rPr>
                        <a:t> </a:t>
                      </a:r>
                      <a:endParaRPr sz="2000">
                        <a:solidFill>
                          <a:schemeClr val="dk1"/>
                        </a:solidFill>
                      </a:endParaRPr>
                    </a:p>
                  </a:txBody>
                  <a:tcPr marT="91425" marB="91425" marR="91425" marL="91425"/>
                </a:tc>
              </a:tr>
              <a:tr h="539575">
                <a:tc>
                  <a:txBody>
                    <a:bodyPr/>
                    <a:lstStyle/>
                    <a:p>
                      <a:pPr indent="0" lvl="0" marL="0" rtl="0" algn="ctr">
                        <a:spcBef>
                          <a:spcPts val="0"/>
                        </a:spcBef>
                        <a:spcAft>
                          <a:spcPts val="0"/>
                        </a:spcAft>
                        <a:buNone/>
                      </a:pPr>
                      <a:r>
                        <a:rPr lang="en-US" sz="2000"/>
                        <a:t>4</a:t>
                      </a:r>
                      <a:endParaRPr sz="20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2000">
                          <a:solidFill>
                            <a:schemeClr val="dk1"/>
                          </a:solidFill>
                        </a:rPr>
                        <a:t>S</a:t>
                      </a:r>
                      <a:r>
                        <a:rPr lang="en-US" sz="2000">
                          <a:solidFill>
                            <a:schemeClr val="dk1"/>
                          </a:solidFill>
                        </a:rPr>
                        <a:t>hould accommodate at least one AUV with the potential for expansion</a:t>
                      </a:r>
                      <a:endParaRPr sz="2000">
                        <a:solidFill>
                          <a:schemeClr val="dk1"/>
                        </a:solidFill>
                      </a:endParaRPr>
                    </a:p>
                  </a:txBody>
                  <a:tcPr marT="91425" marB="91425" marR="91425" marL="91425"/>
                </a:tc>
              </a:tr>
              <a:tr h="577900">
                <a:tc>
                  <a:txBody>
                    <a:bodyPr/>
                    <a:lstStyle/>
                    <a:p>
                      <a:pPr indent="0" lvl="0" marL="0" rtl="0" algn="ctr">
                        <a:spcBef>
                          <a:spcPts val="0"/>
                        </a:spcBef>
                        <a:spcAft>
                          <a:spcPts val="0"/>
                        </a:spcAft>
                        <a:buNone/>
                      </a:pPr>
                      <a:r>
                        <a:rPr lang="en-US" sz="2000"/>
                        <a:t>5</a:t>
                      </a:r>
                      <a:endParaRPr sz="2000"/>
                    </a:p>
                  </a:txBody>
                  <a:tcPr marT="91425" marB="91425" marR="91425" marL="91425"/>
                </a:tc>
                <a:tc>
                  <a:txBody>
                    <a:bodyPr/>
                    <a:lstStyle/>
                    <a:p>
                      <a:pPr indent="0" lvl="0" marL="0" rtl="0" algn="l">
                        <a:spcBef>
                          <a:spcPts val="0"/>
                        </a:spcBef>
                        <a:spcAft>
                          <a:spcPts val="0"/>
                        </a:spcAft>
                        <a:buNone/>
                      </a:pPr>
                      <a:r>
                        <a:rPr lang="en-US" sz="2000"/>
                        <a:t>Determine a suitable battery to store the energy from the generators</a:t>
                      </a:r>
                      <a:endParaRPr sz="2000"/>
                    </a:p>
                  </a:txBody>
                  <a:tcPr marT="91425" marB="91425" marR="91425" marL="91425"/>
                </a:tc>
              </a:tr>
              <a:tr h="593025">
                <a:tc>
                  <a:txBody>
                    <a:bodyPr/>
                    <a:lstStyle/>
                    <a:p>
                      <a:pPr indent="0" lvl="0" marL="0" rtl="0" algn="ctr">
                        <a:spcBef>
                          <a:spcPts val="0"/>
                        </a:spcBef>
                        <a:spcAft>
                          <a:spcPts val="0"/>
                        </a:spcAft>
                        <a:buNone/>
                      </a:pPr>
                      <a:r>
                        <a:rPr lang="en-US" sz="2000"/>
                        <a:t>6</a:t>
                      </a:r>
                      <a:endParaRPr sz="2000"/>
                    </a:p>
                  </a:txBody>
                  <a:tcPr marT="91425" marB="91425" marR="91425" marL="91425"/>
                </a:tc>
                <a:tc>
                  <a:txBody>
                    <a:bodyPr/>
                    <a:lstStyle/>
                    <a:p>
                      <a:pPr indent="0" lvl="0" marL="0" rtl="0" algn="l">
                        <a:spcBef>
                          <a:spcPts val="0"/>
                        </a:spcBef>
                        <a:spcAft>
                          <a:spcPts val="0"/>
                        </a:spcAft>
                        <a:buNone/>
                      </a:pPr>
                      <a:r>
                        <a:rPr lang="en-US" sz="2000">
                          <a:solidFill>
                            <a:schemeClr val="dk1"/>
                          </a:solidFill>
                        </a:rPr>
                        <a:t>AC/DC converter to adapt the electrical output of the MADWEC</a:t>
                      </a:r>
                      <a:endParaRPr sz="2000">
                        <a:solidFill>
                          <a:schemeClr val="dk1"/>
                        </a:solidFill>
                      </a:endParaRPr>
                    </a:p>
                  </a:txBody>
                  <a:tcPr marT="91425" marB="91425" marR="91425" marL="91425"/>
                </a:tc>
              </a:tr>
              <a:tr h="593025">
                <a:tc>
                  <a:txBody>
                    <a:bodyPr/>
                    <a:lstStyle/>
                    <a:p>
                      <a:pPr indent="0" lvl="0" marL="0" rtl="0" algn="ctr">
                        <a:spcBef>
                          <a:spcPts val="0"/>
                        </a:spcBef>
                        <a:spcAft>
                          <a:spcPts val="0"/>
                        </a:spcAft>
                        <a:buNone/>
                      </a:pPr>
                      <a:r>
                        <a:rPr lang="en-US" sz="2000"/>
                        <a:t>7</a:t>
                      </a:r>
                      <a:endParaRPr sz="2000"/>
                    </a:p>
                  </a:txBody>
                  <a:tcPr marT="91425" marB="91425" marR="91425" marL="91425"/>
                </a:tc>
                <a:tc>
                  <a:txBody>
                    <a:bodyPr/>
                    <a:lstStyle/>
                    <a:p>
                      <a:pPr indent="0" lvl="0" marL="0" rtl="0" algn="l">
                        <a:spcBef>
                          <a:spcPts val="0"/>
                        </a:spcBef>
                        <a:spcAft>
                          <a:spcPts val="0"/>
                        </a:spcAft>
                        <a:buNone/>
                      </a:pPr>
                      <a:r>
                        <a:rPr lang="en-US" sz="2000">
                          <a:solidFill>
                            <a:schemeClr val="dk1"/>
                          </a:solidFill>
                        </a:rPr>
                        <a:t>Provide working winch to run “dry-testing” simulations in lab</a:t>
                      </a:r>
                      <a:endParaRPr sz="2000">
                        <a:solidFill>
                          <a:schemeClr val="dk1"/>
                        </a:solidFill>
                      </a:endParaRPr>
                    </a:p>
                  </a:txBody>
                  <a:tcPr marT="91425" marB="91425" marR="91425" marL="91425"/>
                </a:tc>
              </a:tr>
              <a:tr h="593025">
                <a:tc>
                  <a:txBody>
                    <a:bodyPr/>
                    <a:lstStyle/>
                    <a:p>
                      <a:pPr indent="0" lvl="0" marL="0" rtl="0" algn="ctr">
                        <a:spcBef>
                          <a:spcPts val="0"/>
                        </a:spcBef>
                        <a:spcAft>
                          <a:spcPts val="0"/>
                        </a:spcAft>
                        <a:buNone/>
                      </a:pPr>
                      <a:r>
                        <a:rPr lang="en-US" sz="2000"/>
                        <a:t>8</a:t>
                      </a:r>
                      <a:endParaRPr sz="2000"/>
                    </a:p>
                  </a:txBody>
                  <a:tcPr marT="91425" marB="91425" marR="91425" marL="91425"/>
                </a:tc>
                <a:tc>
                  <a:txBody>
                    <a:bodyPr/>
                    <a:lstStyle/>
                    <a:p>
                      <a:pPr indent="0" lvl="0" marL="0" rtl="0" algn="l">
                        <a:spcBef>
                          <a:spcPts val="0"/>
                        </a:spcBef>
                        <a:spcAft>
                          <a:spcPts val="0"/>
                        </a:spcAft>
                        <a:buNone/>
                      </a:pPr>
                      <a:r>
                        <a:rPr lang="en-US" sz="2000">
                          <a:solidFill>
                            <a:schemeClr val="dk1"/>
                          </a:solidFill>
                        </a:rPr>
                        <a:t>Accessible design and integration for MADWEC 4.0 team </a:t>
                      </a:r>
                      <a:endParaRPr sz="2000">
                        <a:solidFill>
                          <a:schemeClr val="dk1"/>
                        </a:solidFill>
                      </a:endParaRPr>
                    </a:p>
                    <a:p>
                      <a:pPr indent="0" lvl="0" marL="0" rtl="0" algn="l">
                        <a:spcBef>
                          <a:spcPts val="0"/>
                        </a:spcBef>
                        <a:spcAft>
                          <a:spcPts val="0"/>
                        </a:spcAft>
                        <a:buNone/>
                      </a:pPr>
                      <a:r>
                        <a:t/>
                      </a:r>
                      <a:endParaRPr sz="2000">
                        <a:solidFill>
                          <a:schemeClr val="dk1"/>
                        </a:solidFill>
                      </a:endParaRPr>
                    </a:p>
                  </a:txBody>
                  <a:tcPr marT="91425" marB="91425" marR="91425" marL="91425"/>
                </a:tc>
              </a:tr>
            </a:tbl>
          </a:graphicData>
        </a:graphic>
      </p:graphicFrame>
      <p:sp>
        <p:nvSpPr>
          <p:cNvPr id="178" name="Google Shape;178;gefa3919218_0_3"/>
          <p:cNvSpPr txBox="1"/>
          <p:nvPr/>
        </p:nvSpPr>
        <p:spPr>
          <a:xfrm>
            <a:off x="314475" y="204375"/>
            <a:ext cx="9119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600">
                <a:latin typeface="Trebuchet MS"/>
                <a:ea typeface="Trebuchet MS"/>
                <a:cs typeface="Trebuchet MS"/>
                <a:sym typeface="Trebuchet MS"/>
              </a:rPr>
              <a:t>Customer Requirements</a:t>
            </a:r>
            <a:endParaRPr b="1" sz="3600">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f2de4efa49_0_13"/>
          <p:cNvSpPr txBox="1"/>
          <p:nvPr/>
        </p:nvSpPr>
        <p:spPr>
          <a:xfrm>
            <a:off x="314475" y="92625"/>
            <a:ext cx="9119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600">
                <a:latin typeface="Trebuchet MS"/>
                <a:ea typeface="Trebuchet MS"/>
                <a:cs typeface="Trebuchet MS"/>
                <a:sym typeface="Trebuchet MS"/>
              </a:rPr>
              <a:t>Engineering</a:t>
            </a:r>
            <a:r>
              <a:rPr b="1" lang="en-US" sz="3600">
                <a:latin typeface="Trebuchet MS"/>
                <a:ea typeface="Trebuchet MS"/>
                <a:cs typeface="Trebuchet MS"/>
                <a:sym typeface="Trebuchet MS"/>
              </a:rPr>
              <a:t> Requirements</a:t>
            </a:r>
            <a:endParaRPr b="1" sz="3600">
              <a:latin typeface="Trebuchet MS"/>
              <a:ea typeface="Trebuchet MS"/>
              <a:cs typeface="Trebuchet MS"/>
              <a:sym typeface="Trebuchet MS"/>
            </a:endParaRPr>
          </a:p>
        </p:txBody>
      </p:sp>
      <p:graphicFrame>
        <p:nvGraphicFramePr>
          <p:cNvPr id="184" name="Google Shape;184;gf2de4efa49_0_13"/>
          <p:cNvGraphicFramePr/>
          <p:nvPr/>
        </p:nvGraphicFramePr>
        <p:xfrm>
          <a:off x="444225" y="770475"/>
          <a:ext cx="3000000" cy="3000000"/>
        </p:xfrm>
        <a:graphic>
          <a:graphicData uri="http://schemas.openxmlformats.org/drawingml/2006/table">
            <a:tbl>
              <a:tblPr>
                <a:noFill/>
                <a:tableStyleId>{87E44702-C2F3-4E78-951E-E9108BB4B57A}</a:tableStyleId>
              </a:tblPr>
              <a:tblGrid>
                <a:gridCol w="1340200"/>
                <a:gridCol w="1534675"/>
                <a:gridCol w="2374000"/>
                <a:gridCol w="2640125"/>
                <a:gridCol w="1759850"/>
              </a:tblGrid>
              <a:tr h="718250">
                <a:tc>
                  <a:txBody>
                    <a:bodyPr/>
                    <a:lstStyle/>
                    <a:p>
                      <a:pPr indent="0" lvl="0" marL="0" rtl="0" algn="ctr">
                        <a:spcBef>
                          <a:spcPts val="0"/>
                        </a:spcBef>
                        <a:spcAft>
                          <a:spcPts val="0"/>
                        </a:spcAft>
                        <a:buNone/>
                      </a:pPr>
                      <a:r>
                        <a:rPr b="1" lang="en-US" sz="1500"/>
                        <a:t>Customer Rqmt No.</a:t>
                      </a:r>
                      <a:endParaRPr b="1" sz="1500"/>
                    </a:p>
                  </a:txBody>
                  <a:tcPr marT="91425" marB="91425" marR="91425" marL="91425"/>
                </a:tc>
                <a:tc>
                  <a:txBody>
                    <a:bodyPr/>
                    <a:lstStyle/>
                    <a:p>
                      <a:pPr indent="0" lvl="0" marL="0" rtl="0" algn="ctr">
                        <a:spcBef>
                          <a:spcPts val="0"/>
                        </a:spcBef>
                        <a:spcAft>
                          <a:spcPts val="0"/>
                        </a:spcAft>
                        <a:buNone/>
                      </a:pPr>
                      <a:r>
                        <a:rPr b="1" lang="en-US" sz="1500"/>
                        <a:t>Engineering Rqmt No.</a:t>
                      </a:r>
                      <a:endParaRPr b="1" sz="1500"/>
                    </a:p>
                  </a:txBody>
                  <a:tcPr marT="91425" marB="91425" marR="91425" marL="91425"/>
                </a:tc>
                <a:tc>
                  <a:txBody>
                    <a:bodyPr/>
                    <a:lstStyle/>
                    <a:p>
                      <a:pPr indent="0" lvl="0" marL="0" rtl="0" algn="ctr">
                        <a:spcBef>
                          <a:spcPts val="0"/>
                        </a:spcBef>
                        <a:spcAft>
                          <a:spcPts val="0"/>
                        </a:spcAft>
                        <a:buNone/>
                      </a:pPr>
                      <a:r>
                        <a:rPr b="1" lang="en-US" sz="1500"/>
                        <a:t>Engineering Requirement(s) Description</a:t>
                      </a:r>
                      <a:endParaRPr b="1" sz="1500"/>
                    </a:p>
                  </a:txBody>
                  <a:tcPr marT="91425" marB="91425" marR="91425" marL="91425"/>
                </a:tc>
                <a:tc>
                  <a:txBody>
                    <a:bodyPr/>
                    <a:lstStyle/>
                    <a:p>
                      <a:pPr indent="0" lvl="0" marL="0" rtl="0" algn="ctr">
                        <a:spcBef>
                          <a:spcPts val="0"/>
                        </a:spcBef>
                        <a:spcAft>
                          <a:spcPts val="0"/>
                        </a:spcAft>
                        <a:buNone/>
                      </a:pPr>
                      <a:r>
                        <a:rPr b="1" lang="en-US" sz="1500"/>
                        <a:t>Justification </a:t>
                      </a:r>
                      <a:endParaRPr b="1" sz="1500"/>
                    </a:p>
                    <a:p>
                      <a:pPr indent="0" lvl="0" marL="0" rtl="0" algn="ctr">
                        <a:spcBef>
                          <a:spcPts val="0"/>
                        </a:spcBef>
                        <a:spcAft>
                          <a:spcPts val="0"/>
                        </a:spcAft>
                        <a:buNone/>
                      </a:pPr>
                      <a:r>
                        <a:rPr b="1" lang="en-US" sz="1500"/>
                        <a:t>and / or </a:t>
                      </a:r>
                      <a:endParaRPr b="1" sz="1500"/>
                    </a:p>
                    <a:p>
                      <a:pPr indent="0" lvl="0" marL="0" rtl="0" algn="ctr">
                        <a:spcBef>
                          <a:spcPts val="0"/>
                        </a:spcBef>
                        <a:spcAft>
                          <a:spcPts val="0"/>
                        </a:spcAft>
                        <a:buNone/>
                      </a:pPr>
                      <a:r>
                        <a:rPr b="1" lang="en-US" sz="1500"/>
                        <a:t>Comments </a:t>
                      </a:r>
                      <a:endParaRPr b="1" sz="1500"/>
                    </a:p>
                  </a:txBody>
                  <a:tcPr marT="91425" marB="91425" marR="91425" marL="91425"/>
                </a:tc>
                <a:tc>
                  <a:txBody>
                    <a:bodyPr/>
                    <a:lstStyle/>
                    <a:p>
                      <a:pPr indent="0" lvl="0" marL="0" rtl="0" algn="ctr">
                        <a:spcBef>
                          <a:spcPts val="0"/>
                        </a:spcBef>
                        <a:spcAft>
                          <a:spcPts val="0"/>
                        </a:spcAft>
                        <a:buNone/>
                      </a:pPr>
                      <a:r>
                        <a:rPr b="1" lang="en-US" sz="1500"/>
                        <a:t>Test Method</a:t>
                      </a:r>
                      <a:endParaRPr b="1" sz="1500"/>
                    </a:p>
                    <a:p>
                      <a:pPr indent="0" lvl="0" marL="0" rtl="0" algn="ctr">
                        <a:spcBef>
                          <a:spcPts val="0"/>
                        </a:spcBef>
                        <a:spcAft>
                          <a:spcPts val="0"/>
                        </a:spcAft>
                        <a:buNone/>
                      </a:pPr>
                      <a:r>
                        <a:rPr b="1" lang="en-US" sz="1500"/>
                        <a:t>(IADT)</a:t>
                      </a:r>
                      <a:endParaRPr b="1" sz="1500"/>
                    </a:p>
                  </a:txBody>
                  <a:tcPr marT="91425" marB="91425" marR="91425" marL="91425"/>
                </a:tc>
              </a:tr>
              <a:tr h="722500">
                <a:tc>
                  <a:txBody>
                    <a:bodyPr/>
                    <a:lstStyle/>
                    <a:p>
                      <a:pPr indent="0" lvl="0" marL="0" rtl="0" algn="ctr">
                        <a:spcBef>
                          <a:spcPts val="0"/>
                        </a:spcBef>
                        <a:spcAft>
                          <a:spcPts val="0"/>
                        </a:spcAft>
                        <a:buNone/>
                      </a:pPr>
                      <a:r>
                        <a:t/>
                      </a:r>
                      <a:endParaRPr/>
                    </a:p>
                    <a:p>
                      <a:pPr indent="0" lvl="0" marL="0" rtl="0" algn="ctr">
                        <a:spcBef>
                          <a:spcPts val="0"/>
                        </a:spcBef>
                        <a:spcAft>
                          <a:spcPts val="0"/>
                        </a:spcAft>
                        <a:buNone/>
                      </a:pPr>
                      <a:r>
                        <a:rPr lang="en-US" sz="1100"/>
                        <a:t>1</a:t>
                      </a:r>
                      <a:endParaRPr sz="1100"/>
                    </a:p>
                  </a:txBody>
                  <a:tcPr marT="91425" marB="91425" marR="91425" marL="91425"/>
                </a:tc>
                <a:tc>
                  <a:txBody>
                    <a:bodyPr/>
                    <a:lstStyle/>
                    <a:p>
                      <a:pPr indent="0" lvl="0" marL="0" rtl="0" algn="ctr">
                        <a:spcBef>
                          <a:spcPts val="0"/>
                        </a:spcBef>
                        <a:spcAft>
                          <a:spcPts val="0"/>
                        </a:spcAft>
                        <a:buNone/>
                      </a:pPr>
                      <a:r>
                        <a:t/>
                      </a:r>
                      <a:endParaRPr sz="1100"/>
                    </a:p>
                    <a:p>
                      <a:pPr indent="0" lvl="0" marL="0" rtl="0" algn="ctr">
                        <a:spcBef>
                          <a:spcPts val="0"/>
                        </a:spcBef>
                        <a:spcAft>
                          <a:spcPts val="0"/>
                        </a:spcAft>
                        <a:buNone/>
                      </a:pPr>
                      <a:r>
                        <a:rPr lang="en-US" sz="1100"/>
                        <a:t>1.1</a:t>
                      </a:r>
                      <a:endParaRPr sz="1100"/>
                    </a:p>
                  </a:txBody>
                  <a:tcPr marT="91425" marB="91425" marR="91425" marL="91425"/>
                </a:tc>
                <a:tc>
                  <a:txBody>
                    <a:bodyPr/>
                    <a:lstStyle/>
                    <a:p>
                      <a:pPr indent="0" lvl="0" marL="0" rtl="0" algn="ctr">
                        <a:spcBef>
                          <a:spcPts val="0"/>
                        </a:spcBef>
                        <a:spcAft>
                          <a:spcPts val="0"/>
                        </a:spcAft>
                        <a:buNone/>
                      </a:pPr>
                      <a:r>
                        <a:rPr lang="en-US" sz="1100"/>
                        <a:t>Device i</a:t>
                      </a:r>
                      <a:r>
                        <a:rPr lang="en-US" sz="1100"/>
                        <a:t>nstallation to withstand being located around 55 meters below sea level</a:t>
                      </a:r>
                      <a:endParaRPr sz="1100"/>
                    </a:p>
                  </a:txBody>
                  <a:tcPr marT="91425" marB="91425" marR="91425" marL="91425"/>
                </a:tc>
                <a:tc>
                  <a:txBody>
                    <a:bodyPr/>
                    <a:lstStyle/>
                    <a:p>
                      <a:pPr indent="0" lvl="0" marL="0" rtl="0" algn="ctr">
                        <a:spcBef>
                          <a:spcPts val="0"/>
                        </a:spcBef>
                        <a:spcAft>
                          <a:spcPts val="0"/>
                        </a:spcAft>
                        <a:buNone/>
                      </a:pPr>
                      <a:r>
                        <a:rPr lang="en-US" sz="1100"/>
                        <a:t>How the charging station is interfaced with the MADWEC per sponsor request</a:t>
                      </a:r>
                      <a:endParaRPr sz="1100"/>
                    </a:p>
                  </a:txBody>
                  <a:tcPr marT="91425" marB="91425" marR="91425" marL="91425"/>
                </a:tc>
                <a:tc>
                  <a:txBody>
                    <a:bodyPr/>
                    <a:lstStyle/>
                    <a:p>
                      <a:pPr indent="0" lvl="0" marL="0" rtl="0" algn="ctr">
                        <a:spcBef>
                          <a:spcPts val="0"/>
                        </a:spcBef>
                        <a:spcAft>
                          <a:spcPts val="0"/>
                        </a:spcAft>
                        <a:buNone/>
                      </a:pPr>
                      <a:r>
                        <a:t/>
                      </a:r>
                      <a:endParaRPr b="1" sz="1100"/>
                    </a:p>
                    <a:p>
                      <a:pPr indent="0" lvl="0" marL="0" rtl="0" algn="ctr">
                        <a:spcBef>
                          <a:spcPts val="0"/>
                        </a:spcBef>
                        <a:spcAft>
                          <a:spcPts val="0"/>
                        </a:spcAft>
                        <a:buNone/>
                      </a:pPr>
                      <a:r>
                        <a:rPr b="1" lang="en-US" sz="1100"/>
                        <a:t>Testing</a:t>
                      </a:r>
                      <a:endParaRPr b="1" sz="1100"/>
                    </a:p>
                  </a:txBody>
                  <a:tcPr marT="91425" marB="91425" marR="91425" marL="91425"/>
                </a:tc>
              </a:tr>
              <a:tr h="780100">
                <a:tc>
                  <a:txBody>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sz="1100"/>
                    </a:p>
                  </a:txBody>
                  <a:tcPr marT="91425" marB="91425" marR="91425" marL="91425"/>
                </a:tc>
                <a:tc>
                  <a:txBody>
                    <a:bodyPr/>
                    <a:lstStyle/>
                    <a:p>
                      <a:pPr indent="0" lvl="0" marL="0" rtl="0" algn="ctr">
                        <a:spcBef>
                          <a:spcPts val="0"/>
                        </a:spcBef>
                        <a:spcAft>
                          <a:spcPts val="0"/>
                        </a:spcAft>
                        <a:buNone/>
                      </a:pPr>
                      <a:r>
                        <a:t/>
                      </a:r>
                      <a:endParaRPr sz="1100"/>
                    </a:p>
                    <a:p>
                      <a:pPr indent="0" lvl="0" marL="0" rtl="0" algn="ctr">
                        <a:spcBef>
                          <a:spcPts val="0"/>
                        </a:spcBef>
                        <a:spcAft>
                          <a:spcPts val="0"/>
                        </a:spcAft>
                        <a:buNone/>
                      </a:pPr>
                      <a:r>
                        <a:rPr lang="en-US" sz="1100"/>
                        <a:t>1.2</a:t>
                      </a:r>
                      <a:endParaRPr sz="1100"/>
                    </a:p>
                  </a:txBody>
                  <a:tcPr marT="91425" marB="91425" marR="91425" marL="91425"/>
                </a:tc>
                <a:tc>
                  <a:txBody>
                    <a:bodyPr/>
                    <a:lstStyle/>
                    <a:p>
                      <a:pPr indent="0" lvl="0" marL="0" rtl="0" algn="ctr">
                        <a:spcBef>
                          <a:spcPts val="0"/>
                        </a:spcBef>
                        <a:spcAft>
                          <a:spcPts val="0"/>
                        </a:spcAft>
                        <a:buNone/>
                      </a:pPr>
                      <a:r>
                        <a:rPr lang="en-US" sz="1100"/>
                        <a:t>Charging station should not interfere with power generation of the MADWEC</a:t>
                      </a:r>
                      <a:endParaRPr sz="1100"/>
                    </a:p>
                  </a:txBody>
                  <a:tcPr marT="91425" marB="91425" marR="91425" marL="91425"/>
                </a:tc>
                <a:tc>
                  <a:txBody>
                    <a:bodyPr/>
                    <a:lstStyle/>
                    <a:p>
                      <a:pPr indent="0" lvl="0" marL="0" rtl="0" algn="ctr">
                        <a:spcBef>
                          <a:spcPts val="0"/>
                        </a:spcBef>
                        <a:spcAft>
                          <a:spcPts val="0"/>
                        </a:spcAft>
                        <a:buNone/>
                      </a:pPr>
                      <a:r>
                        <a:rPr lang="en-US" sz="1100"/>
                        <a:t>Maximize power </a:t>
                      </a:r>
                      <a:r>
                        <a:rPr lang="en-US" sz="1100"/>
                        <a:t>stored in battery as the docking mechanism creates more drag</a:t>
                      </a:r>
                      <a:endParaRPr sz="1100"/>
                    </a:p>
                  </a:txBody>
                  <a:tcPr marT="91425" marB="91425" marR="91425" marL="91425"/>
                </a:tc>
                <a:tc>
                  <a:txBody>
                    <a:bodyPr/>
                    <a:lstStyle/>
                    <a:p>
                      <a:pPr indent="0" lvl="0" marL="0" rtl="0" algn="ctr">
                        <a:spcBef>
                          <a:spcPts val="0"/>
                        </a:spcBef>
                        <a:spcAft>
                          <a:spcPts val="0"/>
                        </a:spcAft>
                        <a:buNone/>
                      </a:pPr>
                      <a:r>
                        <a:t/>
                      </a:r>
                      <a:endParaRPr b="1" sz="1100"/>
                    </a:p>
                    <a:p>
                      <a:pPr indent="0" lvl="0" marL="0" rtl="0" algn="ctr">
                        <a:spcBef>
                          <a:spcPts val="0"/>
                        </a:spcBef>
                        <a:spcAft>
                          <a:spcPts val="0"/>
                        </a:spcAft>
                        <a:buNone/>
                      </a:pPr>
                      <a:r>
                        <a:rPr b="1" lang="en-US" sz="1100"/>
                        <a:t>Analysis</a:t>
                      </a:r>
                      <a:endParaRPr b="1" sz="1100"/>
                    </a:p>
                  </a:txBody>
                  <a:tcPr marT="91425" marB="91425" marR="91425" marL="91425"/>
                </a:tc>
              </a:tr>
              <a:tr h="791625">
                <a:tc>
                  <a:txBody>
                    <a:bodyPr/>
                    <a:lstStyle/>
                    <a:p>
                      <a:pPr indent="0" lvl="0" marL="0" rtl="0" algn="ctr">
                        <a:spcBef>
                          <a:spcPts val="0"/>
                        </a:spcBef>
                        <a:spcAft>
                          <a:spcPts val="0"/>
                        </a:spcAft>
                        <a:buNone/>
                      </a:pPr>
                      <a:r>
                        <a:t/>
                      </a:r>
                      <a:endParaRPr/>
                    </a:p>
                    <a:p>
                      <a:pPr indent="0" lvl="0" marL="0" rtl="0" algn="ctr">
                        <a:spcBef>
                          <a:spcPts val="0"/>
                        </a:spcBef>
                        <a:spcAft>
                          <a:spcPts val="0"/>
                        </a:spcAft>
                        <a:buNone/>
                      </a:pPr>
                      <a:r>
                        <a:rPr lang="en-US" sz="1100"/>
                        <a:t>2</a:t>
                      </a:r>
                      <a:endParaRPr sz="11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1100"/>
                    </a:p>
                    <a:p>
                      <a:pPr indent="0" lvl="0" marL="0" rtl="0" algn="ctr">
                        <a:spcBef>
                          <a:spcPts val="0"/>
                        </a:spcBef>
                        <a:spcAft>
                          <a:spcPts val="0"/>
                        </a:spcAft>
                        <a:buNone/>
                      </a:pPr>
                      <a:r>
                        <a:rPr lang="en-US" sz="1100"/>
                        <a:t>2.1</a:t>
                      </a:r>
                      <a:endParaRPr sz="11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1100"/>
                        <a:t>AUVs must dock at a 90 degree angle to the MADWEC system</a:t>
                      </a:r>
                      <a:endParaRPr sz="11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1100"/>
                        <a:t>A</a:t>
                      </a:r>
                      <a:r>
                        <a:rPr lang="en-US" sz="1100"/>
                        <a:t>ccommodate</a:t>
                      </a:r>
                      <a:r>
                        <a:rPr lang="en-US" sz="1100"/>
                        <a:t> for MADWEC’s orientation to allow for easy docking for the AUV </a:t>
                      </a:r>
                      <a:endParaRPr sz="11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b="1" sz="1100"/>
                    </a:p>
                    <a:p>
                      <a:pPr indent="0" lvl="0" marL="0" rtl="0" algn="ctr">
                        <a:spcBef>
                          <a:spcPts val="0"/>
                        </a:spcBef>
                        <a:spcAft>
                          <a:spcPts val="0"/>
                        </a:spcAft>
                        <a:buNone/>
                      </a:pPr>
                      <a:r>
                        <a:rPr b="1" lang="en-US" sz="1100"/>
                        <a:t>Demonstration/Testing</a:t>
                      </a:r>
                      <a:endParaRPr b="1" sz="1100"/>
                    </a:p>
                  </a:txBody>
                  <a:tcPr marT="91425" marB="91425" marR="91425" marL="91425">
                    <a:lnB cap="flat" cmpd="sng" w="9525">
                      <a:solidFill>
                        <a:srgbClr val="9E9E9E"/>
                      </a:solidFill>
                      <a:prstDash val="solid"/>
                      <a:round/>
                      <a:headEnd len="sm" w="sm" type="none"/>
                      <a:tailEnd len="sm" w="sm" type="none"/>
                    </a:lnB>
                  </a:tcPr>
                </a:tc>
              </a:tr>
              <a:tr h="791625">
                <a:tc>
                  <a:txBody>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sz="1100"/>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1100"/>
                    </a:p>
                    <a:p>
                      <a:pPr indent="0" lvl="0" marL="0" rtl="0" algn="ctr">
                        <a:spcBef>
                          <a:spcPts val="0"/>
                        </a:spcBef>
                        <a:spcAft>
                          <a:spcPts val="0"/>
                        </a:spcAft>
                        <a:buNone/>
                      </a:pPr>
                      <a:r>
                        <a:rPr lang="en-US" sz="1100"/>
                        <a:t>2.1</a:t>
                      </a:r>
                      <a:endParaRPr sz="1100"/>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1100"/>
                        <a:t>Mechanism should fall vertically, swinging at a -90 degree angle to minimize drag</a:t>
                      </a:r>
                      <a:endParaRPr sz="1100"/>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1100"/>
                        <a:t>This position would alleviate the additional drag forces introduced by the dock</a:t>
                      </a:r>
                      <a:endParaRPr sz="1100"/>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sz="1100"/>
                        <a:t>Demonstration/Testing</a:t>
                      </a:r>
                      <a:endParaRPr b="1" sz="1100"/>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77150">
                <a:tc>
                  <a:txBody>
                    <a:bodyPr/>
                    <a:lstStyle/>
                    <a:p>
                      <a:pPr indent="0" lvl="0" marL="0" rtl="0" algn="ctr">
                        <a:spcBef>
                          <a:spcPts val="0"/>
                        </a:spcBef>
                        <a:spcAft>
                          <a:spcPts val="0"/>
                        </a:spcAft>
                        <a:buNone/>
                      </a:pPr>
                      <a:r>
                        <a:t/>
                      </a:r>
                      <a:endParaRPr/>
                    </a:p>
                    <a:p>
                      <a:pPr indent="0" lvl="0" marL="0" rtl="0" algn="ctr">
                        <a:spcBef>
                          <a:spcPts val="0"/>
                        </a:spcBef>
                        <a:spcAft>
                          <a:spcPts val="0"/>
                        </a:spcAft>
                        <a:buNone/>
                      </a:pPr>
                      <a:r>
                        <a:rPr lang="en-US" sz="1100"/>
                        <a:t>3</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1100"/>
                    </a:p>
                    <a:p>
                      <a:pPr indent="0" lvl="0" marL="0" rtl="0" algn="ctr">
                        <a:spcBef>
                          <a:spcPts val="0"/>
                        </a:spcBef>
                        <a:spcAft>
                          <a:spcPts val="0"/>
                        </a:spcAft>
                        <a:buNone/>
                      </a:pPr>
                      <a:r>
                        <a:rPr lang="en-US" sz="1100"/>
                        <a:t>3.1</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1100"/>
                        <a:t>Device Compatibility - Universal charging to power 2-3 different types of AUVs</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1100"/>
                        <a:t>Remus 100, Riptide UUV 7, </a:t>
                      </a:r>
                      <a:r>
                        <a:rPr lang="en-US" sz="1100">
                          <a:extLst>
                            <a:ext uri="http://customooxmlschemas.google.com/">
                              <go:slidesCustomData xmlns:go="http://customooxmlschemas.google.com/" textRoundtripDataId="0"/>
                            </a:ext>
                          </a:extLst>
                        </a:rPr>
                        <a:t>Oceanserver</a:t>
                      </a:r>
                      <a:r>
                        <a:rPr lang="en-US" sz="1100"/>
                        <a:t> IVER3, and Bluefin 9 all recommended</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b="1" sz="1100"/>
                    </a:p>
                    <a:p>
                      <a:pPr indent="0" lvl="0" marL="0" rtl="0" algn="ctr">
                        <a:spcBef>
                          <a:spcPts val="0"/>
                        </a:spcBef>
                        <a:spcAft>
                          <a:spcPts val="0"/>
                        </a:spcAft>
                        <a:buNone/>
                      </a:pPr>
                      <a:r>
                        <a:rPr b="1" lang="en-US" sz="1100"/>
                        <a:t>Demonstration/Testing</a:t>
                      </a:r>
                      <a:endParaRPr b="1"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879450">
                <a:tc>
                  <a:txBody>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100"/>
                    </a:p>
                    <a:p>
                      <a:pPr indent="0" lvl="0" marL="0" rtl="0" algn="ctr">
                        <a:spcBef>
                          <a:spcPts val="0"/>
                        </a:spcBef>
                        <a:spcAft>
                          <a:spcPts val="0"/>
                        </a:spcAft>
                        <a:buNone/>
                      </a:pPr>
                      <a:r>
                        <a:rPr lang="en-US" sz="1100"/>
                        <a:t>3.2</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1100"/>
                        <a:t>A</a:t>
                      </a:r>
                      <a:r>
                        <a:rPr lang="en-US" sz="1100"/>
                        <a:t>ccommodate</a:t>
                      </a:r>
                      <a:r>
                        <a:rPr lang="en-US" sz="1100"/>
                        <a:t> chosen AUVs of ~9 inch diameter </a:t>
                      </a:r>
                      <a:r>
                        <a:rPr lang="en-US" sz="1100"/>
                        <a:t>without</a:t>
                      </a:r>
                      <a:r>
                        <a:rPr lang="en-US" sz="1100"/>
                        <a:t> requiring any alterations</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1100"/>
                        <a:t>To avoid any </a:t>
                      </a:r>
                      <a:r>
                        <a:rPr lang="en-US" sz="1100"/>
                        <a:t>installation</a:t>
                      </a:r>
                      <a:r>
                        <a:rPr lang="en-US" sz="1100"/>
                        <a:t> </a:t>
                      </a:r>
                      <a:r>
                        <a:rPr lang="en-US" sz="1100"/>
                        <a:t>constraints by requesting changes to existing AUVs</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b="1" sz="1100"/>
                    </a:p>
                    <a:p>
                      <a:pPr indent="0" lvl="0" marL="0" rtl="0" algn="ctr">
                        <a:spcBef>
                          <a:spcPts val="0"/>
                        </a:spcBef>
                        <a:spcAft>
                          <a:spcPts val="0"/>
                        </a:spcAft>
                        <a:buNone/>
                      </a:pPr>
                      <a:r>
                        <a:rPr b="1" lang="en-US" sz="1100"/>
                        <a:t>Inspection</a:t>
                      </a:r>
                      <a:endParaRPr b="1"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graphicFrame>
        <p:nvGraphicFramePr>
          <p:cNvPr id="190" name="Google Shape;190;gefa3919218_1_10"/>
          <p:cNvGraphicFramePr/>
          <p:nvPr/>
        </p:nvGraphicFramePr>
        <p:xfrm>
          <a:off x="314475" y="956400"/>
          <a:ext cx="3000000" cy="3000000"/>
        </p:xfrm>
        <a:graphic>
          <a:graphicData uri="http://schemas.openxmlformats.org/drawingml/2006/table">
            <a:tbl>
              <a:tblPr>
                <a:noFill/>
                <a:tableStyleId>{87E44702-C2F3-4E78-951E-E9108BB4B57A}</a:tableStyleId>
              </a:tblPr>
              <a:tblGrid>
                <a:gridCol w="1451125"/>
                <a:gridCol w="1543225"/>
                <a:gridCol w="2648650"/>
                <a:gridCol w="2044825"/>
                <a:gridCol w="1840075"/>
              </a:tblGrid>
              <a:tr h="836875">
                <a:tc>
                  <a:txBody>
                    <a:bodyPr/>
                    <a:lstStyle/>
                    <a:p>
                      <a:pPr indent="0" lvl="0" marL="0" rtl="0" algn="ctr">
                        <a:spcBef>
                          <a:spcPts val="0"/>
                        </a:spcBef>
                        <a:spcAft>
                          <a:spcPts val="0"/>
                        </a:spcAft>
                        <a:buNone/>
                      </a:pPr>
                      <a:r>
                        <a:rPr b="1" lang="en-US" sz="1500"/>
                        <a:t>Customer Requirement No.</a:t>
                      </a:r>
                      <a:endParaRPr b="1" sz="1500"/>
                    </a:p>
                  </a:txBody>
                  <a:tcPr marT="91425" marB="91425" marR="91425" marL="91425"/>
                </a:tc>
                <a:tc>
                  <a:txBody>
                    <a:bodyPr/>
                    <a:lstStyle/>
                    <a:p>
                      <a:pPr indent="0" lvl="0" marL="0" rtl="0" algn="ctr">
                        <a:spcBef>
                          <a:spcPts val="0"/>
                        </a:spcBef>
                        <a:spcAft>
                          <a:spcPts val="0"/>
                        </a:spcAft>
                        <a:buNone/>
                      </a:pPr>
                      <a:r>
                        <a:rPr b="1" lang="en-US" sz="1500"/>
                        <a:t>Engineering Requirement No.</a:t>
                      </a:r>
                      <a:endParaRPr b="1" sz="1500"/>
                    </a:p>
                  </a:txBody>
                  <a:tcPr marT="91425" marB="91425" marR="91425" marL="91425"/>
                </a:tc>
                <a:tc>
                  <a:txBody>
                    <a:bodyPr/>
                    <a:lstStyle/>
                    <a:p>
                      <a:pPr indent="0" lvl="0" marL="0" rtl="0" algn="ctr">
                        <a:spcBef>
                          <a:spcPts val="0"/>
                        </a:spcBef>
                        <a:spcAft>
                          <a:spcPts val="0"/>
                        </a:spcAft>
                        <a:buNone/>
                      </a:pPr>
                      <a:r>
                        <a:rPr b="1" lang="en-US" sz="1500"/>
                        <a:t>Engineering Requirement(s) Description</a:t>
                      </a:r>
                      <a:endParaRPr b="1" sz="1500"/>
                    </a:p>
                  </a:txBody>
                  <a:tcPr marT="91425" marB="91425" marR="91425" marL="91425"/>
                </a:tc>
                <a:tc>
                  <a:txBody>
                    <a:bodyPr/>
                    <a:lstStyle/>
                    <a:p>
                      <a:pPr indent="0" lvl="0" marL="0" rtl="0" algn="ctr">
                        <a:spcBef>
                          <a:spcPts val="0"/>
                        </a:spcBef>
                        <a:spcAft>
                          <a:spcPts val="0"/>
                        </a:spcAft>
                        <a:buNone/>
                      </a:pPr>
                      <a:r>
                        <a:rPr b="1" lang="en-US" sz="1500"/>
                        <a:t>Justification </a:t>
                      </a:r>
                      <a:endParaRPr b="1" sz="1500"/>
                    </a:p>
                    <a:p>
                      <a:pPr indent="0" lvl="0" marL="0" rtl="0" algn="ctr">
                        <a:spcBef>
                          <a:spcPts val="0"/>
                        </a:spcBef>
                        <a:spcAft>
                          <a:spcPts val="0"/>
                        </a:spcAft>
                        <a:buNone/>
                      </a:pPr>
                      <a:r>
                        <a:rPr b="1" lang="en-US" sz="1500"/>
                        <a:t>and / or </a:t>
                      </a:r>
                      <a:endParaRPr b="1" sz="1500"/>
                    </a:p>
                    <a:p>
                      <a:pPr indent="0" lvl="0" marL="0" rtl="0" algn="ctr">
                        <a:spcBef>
                          <a:spcPts val="0"/>
                        </a:spcBef>
                        <a:spcAft>
                          <a:spcPts val="0"/>
                        </a:spcAft>
                        <a:buNone/>
                      </a:pPr>
                      <a:r>
                        <a:rPr b="1" lang="en-US" sz="1500"/>
                        <a:t>Comments </a:t>
                      </a:r>
                      <a:endParaRPr b="1" sz="1500"/>
                    </a:p>
                  </a:txBody>
                  <a:tcPr marT="91425" marB="91425" marR="91425" marL="91425"/>
                </a:tc>
                <a:tc>
                  <a:txBody>
                    <a:bodyPr/>
                    <a:lstStyle/>
                    <a:p>
                      <a:pPr indent="0" lvl="0" marL="0" rtl="0" algn="ctr">
                        <a:spcBef>
                          <a:spcPts val="0"/>
                        </a:spcBef>
                        <a:spcAft>
                          <a:spcPts val="0"/>
                        </a:spcAft>
                        <a:buNone/>
                      </a:pPr>
                      <a:r>
                        <a:rPr b="1" lang="en-US" sz="1500"/>
                        <a:t>Test Method</a:t>
                      </a:r>
                      <a:endParaRPr b="1" sz="1500"/>
                    </a:p>
                    <a:p>
                      <a:pPr indent="0" lvl="0" marL="0" rtl="0" algn="ctr">
                        <a:spcBef>
                          <a:spcPts val="0"/>
                        </a:spcBef>
                        <a:spcAft>
                          <a:spcPts val="0"/>
                        </a:spcAft>
                        <a:buNone/>
                      </a:pPr>
                      <a:r>
                        <a:rPr b="1" lang="en-US" sz="1500"/>
                        <a:t>(IADT)</a:t>
                      </a:r>
                      <a:endParaRPr b="1" sz="1500"/>
                    </a:p>
                  </a:txBody>
                  <a:tcPr marT="91425" marB="91425" marR="91425" marL="91425"/>
                </a:tc>
              </a:tr>
              <a:tr h="712125">
                <a:tc>
                  <a:txBody>
                    <a:bodyPr/>
                    <a:lstStyle/>
                    <a:p>
                      <a:pPr indent="0" lvl="0" marL="0" rtl="0" algn="ctr">
                        <a:spcBef>
                          <a:spcPts val="0"/>
                        </a:spcBef>
                        <a:spcAft>
                          <a:spcPts val="0"/>
                        </a:spcAft>
                        <a:buNone/>
                      </a:pPr>
                      <a:r>
                        <a:t/>
                      </a:r>
                      <a:endParaRPr sz="1100"/>
                    </a:p>
                    <a:p>
                      <a:pPr indent="0" lvl="0" marL="0" rtl="0" algn="ctr">
                        <a:spcBef>
                          <a:spcPts val="0"/>
                        </a:spcBef>
                        <a:spcAft>
                          <a:spcPts val="0"/>
                        </a:spcAft>
                        <a:buNone/>
                      </a:pPr>
                      <a:r>
                        <a:rPr lang="en-US" sz="1100"/>
                        <a:t>4</a:t>
                      </a:r>
                      <a:endParaRPr sz="1100"/>
                    </a:p>
                  </a:txBody>
                  <a:tcPr marT="91425" marB="91425" marR="91425" marL="91425"/>
                </a:tc>
                <a:tc>
                  <a:txBody>
                    <a:bodyPr/>
                    <a:lstStyle/>
                    <a:p>
                      <a:pPr indent="0" lvl="0" marL="0" rtl="0" algn="ctr">
                        <a:spcBef>
                          <a:spcPts val="0"/>
                        </a:spcBef>
                        <a:spcAft>
                          <a:spcPts val="0"/>
                        </a:spcAft>
                        <a:buNone/>
                      </a:pPr>
                      <a:r>
                        <a:t/>
                      </a:r>
                      <a:endParaRPr sz="1100"/>
                    </a:p>
                    <a:p>
                      <a:pPr indent="0" lvl="0" marL="0" rtl="0" algn="ctr">
                        <a:spcBef>
                          <a:spcPts val="0"/>
                        </a:spcBef>
                        <a:spcAft>
                          <a:spcPts val="0"/>
                        </a:spcAft>
                        <a:buNone/>
                      </a:pPr>
                      <a:r>
                        <a:rPr lang="en-US" sz="1100"/>
                        <a:t>4.1</a:t>
                      </a:r>
                      <a:endParaRPr sz="1100"/>
                    </a:p>
                  </a:txBody>
                  <a:tcPr marT="91425" marB="91425" marR="91425" marL="91425"/>
                </a:tc>
                <a:tc>
                  <a:txBody>
                    <a:bodyPr/>
                    <a:lstStyle/>
                    <a:p>
                      <a:pPr indent="0" lvl="0" marL="0" rtl="0" algn="ctr">
                        <a:spcBef>
                          <a:spcPts val="0"/>
                        </a:spcBef>
                        <a:spcAft>
                          <a:spcPts val="0"/>
                        </a:spcAft>
                        <a:buNone/>
                      </a:pPr>
                      <a:r>
                        <a:rPr lang="en-US" sz="1100"/>
                        <a:t>Charge at least one AUV while h</a:t>
                      </a:r>
                      <a:r>
                        <a:rPr lang="en-US" sz="1100">
                          <a:solidFill>
                            <a:schemeClr val="dk1"/>
                          </a:solidFill>
                        </a:rPr>
                        <a:t>olding true to the average charge time of 6-8 hours</a:t>
                      </a:r>
                      <a:endParaRPr sz="1100"/>
                    </a:p>
                  </a:txBody>
                  <a:tcPr marT="91425" marB="91425" marR="91425" marL="91425"/>
                </a:tc>
                <a:tc>
                  <a:txBody>
                    <a:bodyPr/>
                    <a:lstStyle/>
                    <a:p>
                      <a:pPr indent="0" lvl="0" marL="0" rtl="0" algn="ctr">
                        <a:spcBef>
                          <a:spcPts val="0"/>
                        </a:spcBef>
                        <a:spcAft>
                          <a:spcPts val="0"/>
                        </a:spcAft>
                        <a:buNone/>
                      </a:pPr>
                      <a:r>
                        <a:rPr lang="en-US" sz="1100"/>
                        <a:t>Guarantee full operation of MADWEC and allow AUV to run more missions.</a:t>
                      </a:r>
                      <a:endParaRPr sz="1100"/>
                    </a:p>
                  </a:txBody>
                  <a:tcPr marT="91425" marB="91425" marR="91425" marL="91425"/>
                </a:tc>
                <a:tc>
                  <a:txBody>
                    <a:bodyPr/>
                    <a:lstStyle/>
                    <a:p>
                      <a:pPr indent="0" lvl="0" marL="0" rtl="0" algn="ctr">
                        <a:spcBef>
                          <a:spcPts val="0"/>
                        </a:spcBef>
                        <a:spcAft>
                          <a:spcPts val="0"/>
                        </a:spcAft>
                        <a:buNone/>
                      </a:pPr>
                      <a:r>
                        <a:t/>
                      </a:r>
                      <a:endParaRPr b="1" sz="1100"/>
                    </a:p>
                    <a:p>
                      <a:pPr indent="0" lvl="0" marL="0" rtl="0" algn="ctr">
                        <a:spcBef>
                          <a:spcPts val="0"/>
                        </a:spcBef>
                        <a:spcAft>
                          <a:spcPts val="0"/>
                        </a:spcAft>
                        <a:buNone/>
                      </a:pPr>
                      <a:r>
                        <a:rPr b="1" lang="en-US" sz="1100"/>
                        <a:t>Analysis/Testing</a:t>
                      </a:r>
                      <a:endParaRPr b="1" sz="1100"/>
                    </a:p>
                  </a:txBody>
                  <a:tcPr marT="91425" marB="91425" marR="91425" marL="91425"/>
                </a:tc>
              </a:tr>
              <a:tr h="712125">
                <a:tc>
                  <a:txBody>
                    <a:bodyPr/>
                    <a:lstStyle/>
                    <a:p>
                      <a:pPr indent="0" lvl="0" marL="0" rtl="0" algn="ctr">
                        <a:spcBef>
                          <a:spcPts val="0"/>
                        </a:spcBef>
                        <a:spcAft>
                          <a:spcPts val="0"/>
                        </a:spcAft>
                        <a:buNone/>
                      </a:pPr>
                      <a:r>
                        <a:t/>
                      </a:r>
                      <a:endParaRPr sz="1100"/>
                    </a:p>
                    <a:p>
                      <a:pPr indent="0" lvl="0" marL="0" rtl="0" algn="ctr">
                        <a:spcBef>
                          <a:spcPts val="0"/>
                        </a:spcBef>
                        <a:spcAft>
                          <a:spcPts val="0"/>
                        </a:spcAft>
                        <a:buNone/>
                      </a:pPr>
                      <a:r>
                        <a:rPr lang="en-US" sz="1100"/>
                        <a:t>5</a:t>
                      </a:r>
                      <a:endParaRPr sz="11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1100"/>
                    </a:p>
                    <a:p>
                      <a:pPr indent="0" lvl="0" marL="0" rtl="0" algn="ctr">
                        <a:spcBef>
                          <a:spcPts val="0"/>
                        </a:spcBef>
                        <a:spcAft>
                          <a:spcPts val="0"/>
                        </a:spcAft>
                        <a:buNone/>
                      </a:pPr>
                      <a:r>
                        <a:rPr lang="en-US" sz="1100"/>
                        <a:t>5.1</a:t>
                      </a:r>
                      <a:endParaRPr sz="11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US" sz="1100">
                          <a:solidFill>
                            <a:schemeClr val="dk1"/>
                          </a:solidFill>
                        </a:rPr>
                        <a:t>Battery with 8kWh-10kWh capacity to store power from the six 50 W generators </a:t>
                      </a:r>
                      <a:endParaRPr sz="11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1100"/>
                        <a:t>More efficiently charge the AUVs while simultaneously not </a:t>
                      </a:r>
                      <a:r>
                        <a:rPr lang="en-US" sz="1100"/>
                        <a:t>damaging the battery</a:t>
                      </a:r>
                      <a:endParaRPr sz="11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b="1" sz="1100"/>
                    </a:p>
                    <a:p>
                      <a:pPr indent="0" lvl="0" marL="0" rtl="0" algn="ctr">
                        <a:spcBef>
                          <a:spcPts val="0"/>
                        </a:spcBef>
                        <a:spcAft>
                          <a:spcPts val="0"/>
                        </a:spcAft>
                        <a:buNone/>
                      </a:pPr>
                      <a:r>
                        <a:rPr b="1" lang="en-US" sz="1100"/>
                        <a:t>Analysis/Testing</a:t>
                      </a:r>
                      <a:endParaRPr b="1" sz="1100"/>
                    </a:p>
                  </a:txBody>
                  <a:tcPr marT="91425" marB="91425" marR="91425" marL="91425">
                    <a:lnB cap="flat" cmpd="sng" w="9525">
                      <a:solidFill>
                        <a:srgbClr val="9E9E9E"/>
                      </a:solidFill>
                      <a:prstDash val="solid"/>
                      <a:round/>
                      <a:headEnd len="sm" w="sm" type="none"/>
                      <a:tailEnd len="sm" w="sm" type="none"/>
                    </a:lnB>
                  </a:tcPr>
                </a:tc>
              </a:tr>
              <a:tr h="712125">
                <a:tc>
                  <a:txBody>
                    <a:bodyPr/>
                    <a:lstStyle/>
                    <a:p>
                      <a:pPr indent="0" lvl="0" marL="0" rtl="0" algn="ctr">
                        <a:spcBef>
                          <a:spcPts val="0"/>
                        </a:spcBef>
                        <a:spcAft>
                          <a:spcPts val="0"/>
                        </a:spcAft>
                        <a:buNone/>
                      </a:pPr>
                      <a:r>
                        <a:t/>
                      </a:r>
                      <a:endParaRPr sz="1100"/>
                    </a:p>
                    <a:p>
                      <a:pPr indent="0" lvl="0" marL="0" rtl="0" algn="ctr">
                        <a:spcBef>
                          <a:spcPts val="0"/>
                        </a:spcBef>
                        <a:spcAft>
                          <a:spcPts val="0"/>
                        </a:spcAft>
                        <a:buNone/>
                      </a:pPr>
                      <a:r>
                        <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1100"/>
                    </a:p>
                    <a:p>
                      <a:pPr indent="0" lvl="0" marL="0" rtl="0" algn="ctr">
                        <a:spcBef>
                          <a:spcPts val="0"/>
                        </a:spcBef>
                        <a:spcAft>
                          <a:spcPts val="0"/>
                        </a:spcAft>
                        <a:buNone/>
                      </a:pPr>
                      <a:r>
                        <a:rPr lang="en-US" sz="1100"/>
                        <a:t>5.2</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1100"/>
                        <a:t>Provide a continuous 5-10 Amps to the AUV during the charge duration </a:t>
                      </a:r>
                      <a:endParaRPr sz="11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1100"/>
                        <a:t>Crucial to recharging the AUV lithium batteries properly to ensure safety</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b="1" sz="1100"/>
                    </a:p>
                    <a:p>
                      <a:pPr indent="0" lvl="0" marL="0" rtl="0" algn="ctr">
                        <a:spcBef>
                          <a:spcPts val="0"/>
                        </a:spcBef>
                        <a:spcAft>
                          <a:spcPts val="0"/>
                        </a:spcAft>
                        <a:buNone/>
                      </a:pPr>
                      <a:r>
                        <a:rPr b="1" lang="en-US" sz="1100"/>
                        <a:t>Testing</a:t>
                      </a:r>
                      <a:endParaRPr b="1"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853950">
                <a:tc>
                  <a:txBody>
                    <a:bodyPr/>
                    <a:lstStyle/>
                    <a:p>
                      <a:pPr indent="0" lvl="0" marL="0" rtl="0" algn="ctr">
                        <a:spcBef>
                          <a:spcPts val="0"/>
                        </a:spcBef>
                        <a:spcAft>
                          <a:spcPts val="0"/>
                        </a:spcAft>
                        <a:buNone/>
                      </a:pPr>
                      <a:r>
                        <a:t/>
                      </a:r>
                      <a:endParaRPr sz="1100"/>
                    </a:p>
                    <a:p>
                      <a:pPr indent="0" lvl="0" marL="0" rtl="0" algn="ctr">
                        <a:spcBef>
                          <a:spcPts val="0"/>
                        </a:spcBef>
                        <a:spcAft>
                          <a:spcPts val="0"/>
                        </a:spcAft>
                        <a:buNone/>
                      </a:pPr>
                      <a:r>
                        <a:rPr lang="en-US" sz="1100"/>
                        <a:t>6</a:t>
                      </a:r>
                      <a:endParaRPr sz="11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t/>
                      </a:r>
                      <a:endParaRPr sz="1100"/>
                    </a:p>
                    <a:p>
                      <a:pPr indent="0" lvl="0" marL="0" rtl="0" algn="ctr">
                        <a:spcBef>
                          <a:spcPts val="0"/>
                        </a:spcBef>
                        <a:spcAft>
                          <a:spcPts val="0"/>
                        </a:spcAft>
                        <a:buNone/>
                      </a:pPr>
                      <a:r>
                        <a:rPr lang="en-US" sz="1100"/>
                        <a:t>6.1</a:t>
                      </a:r>
                      <a:endParaRPr sz="11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US" sz="1100"/>
                        <a:t>Voltage regulator in order to step down/up and </a:t>
                      </a:r>
                      <a:r>
                        <a:rPr lang="en-US" sz="1100"/>
                        <a:t>stabilize</a:t>
                      </a:r>
                      <a:r>
                        <a:rPr lang="en-US" sz="1100"/>
                        <a:t> the AC signal from the generators </a:t>
                      </a:r>
                      <a:r>
                        <a:rPr lang="en-US" sz="1100"/>
                        <a:t>rectifying</a:t>
                      </a:r>
                      <a:r>
                        <a:rPr lang="en-US" sz="1100"/>
                        <a:t> it to 32 Volts DC</a:t>
                      </a:r>
                      <a:endParaRPr sz="11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US" sz="1100"/>
                        <a:t>Need to regulate and </a:t>
                      </a:r>
                      <a:r>
                        <a:rPr lang="en-US" sz="1100"/>
                        <a:t>stabilize</a:t>
                      </a:r>
                      <a:r>
                        <a:rPr lang="en-US" sz="1100"/>
                        <a:t> voltage in order to charge the battery without any damage</a:t>
                      </a:r>
                      <a:endParaRPr sz="11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t/>
                      </a:r>
                      <a:endParaRPr b="1" sz="1100"/>
                    </a:p>
                    <a:p>
                      <a:pPr indent="0" lvl="0" marL="0" rtl="0" algn="ctr">
                        <a:spcBef>
                          <a:spcPts val="0"/>
                        </a:spcBef>
                        <a:spcAft>
                          <a:spcPts val="0"/>
                        </a:spcAft>
                        <a:buNone/>
                      </a:pPr>
                      <a:r>
                        <a:rPr b="1" lang="en-US" sz="1100"/>
                        <a:t>Testing</a:t>
                      </a:r>
                      <a:endParaRPr b="1" sz="1100"/>
                    </a:p>
                  </a:txBody>
                  <a:tcPr marT="91425" marB="91425" marR="91425" marL="91425">
                    <a:lnT cap="flat" cmpd="sng" w="9525">
                      <a:solidFill>
                        <a:srgbClr val="9E9E9E"/>
                      </a:solidFill>
                      <a:prstDash val="solid"/>
                      <a:round/>
                      <a:headEnd len="sm" w="sm" type="none"/>
                      <a:tailEnd len="sm" w="sm" type="none"/>
                    </a:lnT>
                  </a:tcPr>
                </a:tc>
              </a:tr>
              <a:tr h="853950">
                <a:tc>
                  <a:txBody>
                    <a:bodyPr/>
                    <a:lstStyle/>
                    <a:p>
                      <a:pPr indent="0" lvl="0" marL="0" rtl="0" algn="ctr">
                        <a:spcBef>
                          <a:spcPts val="0"/>
                        </a:spcBef>
                        <a:spcAft>
                          <a:spcPts val="0"/>
                        </a:spcAft>
                        <a:buNone/>
                      </a:pPr>
                      <a:r>
                        <a:t/>
                      </a:r>
                      <a:endParaRPr sz="1100"/>
                    </a:p>
                    <a:p>
                      <a:pPr indent="0" lvl="0" marL="0" rtl="0" algn="ctr">
                        <a:spcBef>
                          <a:spcPts val="0"/>
                        </a:spcBef>
                        <a:spcAft>
                          <a:spcPts val="0"/>
                        </a:spcAft>
                        <a:buNone/>
                      </a:pPr>
                      <a:r>
                        <a:rPr lang="en-US" sz="1100"/>
                        <a:t>7</a:t>
                      </a:r>
                      <a:endParaRPr sz="1100"/>
                    </a:p>
                  </a:txBody>
                  <a:tcPr marT="91425" marB="91425" marR="91425" marL="91425"/>
                </a:tc>
                <a:tc>
                  <a:txBody>
                    <a:bodyPr/>
                    <a:lstStyle/>
                    <a:p>
                      <a:pPr indent="0" lvl="0" marL="0" rtl="0" algn="ctr">
                        <a:spcBef>
                          <a:spcPts val="0"/>
                        </a:spcBef>
                        <a:spcAft>
                          <a:spcPts val="0"/>
                        </a:spcAft>
                        <a:buNone/>
                      </a:pPr>
                      <a:r>
                        <a:t/>
                      </a:r>
                      <a:endParaRPr sz="1100"/>
                    </a:p>
                    <a:p>
                      <a:pPr indent="0" lvl="0" marL="0" rtl="0" algn="ctr">
                        <a:spcBef>
                          <a:spcPts val="0"/>
                        </a:spcBef>
                        <a:spcAft>
                          <a:spcPts val="0"/>
                        </a:spcAft>
                        <a:buNone/>
                      </a:pPr>
                      <a:r>
                        <a:rPr lang="en-US" sz="1100"/>
                        <a:t>7.1</a:t>
                      </a:r>
                      <a:endParaRPr sz="1100"/>
                    </a:p>
                  </a:txBody>
                  <a:tcPr marT="91425" marB="91425" marR="91425" marL="91425"/>
                </a:tc>
                <a:tc>
                  <a:txBody>
                    <a:bodyPr/>
                    <a:lstStyle/>
                    <a:p>
                      <a:pPr indent="0" lvl="0" marL="0" rtl="0" algn="ctr">
                        <a:spcBef>
                          <a:spcPts val="0"/>
                        </a:spcBef>
                        <a:spcAft>
                          <a:spcPts val="0"/>
                        </a:spcAft>
                        <a:buNone/>
                      </a:pPr>
                      <a:r>
                        <a:rPr lang="en-US" sz="1100"/>
                        <a:t>Develop program to oscillate in-lab winch with 1-2 meter amplitudes and 8-15 second periods for PTO testing</a:t>
                      </a:r>
                      <a:endParaRPr sz="1100"/>
                    </a:p>
                  </a:txBody>
                  <a:tcPr marT="91425" marB="91425" marR="91425" marL="91425"/>
                </a:tc>
                <a:tc>
                  <a:txBody>
                    <a:bodyPr/>
                    <a:lstStyle/>
                    <a:p>
                      <a:pPr indent="0" lvl="0" marL="0" rtl="0" algn="ctr">
                        <a:spcBef>
                          <a:spcPts val="0"/>
                        </a:spcBef>
                        <a:spcAft>
                          <a:spcPts val="0"/>
                        </a:spcAft>
                        <a:buNone/>
                      </a:pPr>
                      <a:r>
                        <a:rPr lang="en-US" sz="1100"/>
                        <a:t>Allow for more accurate data collection for output of the generators’ technical potential </a:t>
                      </a:r>
                      <a:endParaRPr sz="1100"/>
                    </a:p>
                  </a:txBody>
                  <a:tcPr marT="91425" marB="91425" marR="91425" marL="91425"/>
                </a:tc>
                <a:tc>
                  <a:txBody>
                    <a:bodyPr/>
                    <a:lstStyle/>
                    <a:p>
                      <a:pPr indent="0" lvl="0" marL="0" rtl="0" algn="ctr">
                        <a:spcBef>
                          <a:spcPts val="0"/>
                        </a:spcBef>
                        <a:spcAft>
                          <a:spcPts val="0"/>
                        </a:spcAft>
                        <a:buNone/>
                      </a:pPr>
                      <a:r>
                        <a:t/>
                      </a:r>
                      <a:endParaRPr b="1" sz="1100"/>
                    </a:p>
                    <a:p>
                      <a:pPr indent="0" lvl="0" marL="0" rtl="0" algn="ctr">
                        <a:spcBef>
                          <a:spcPts val="0"/>
                        </a:spcBef>
                        <a:spcAft>
                          <a:spcPts val="0"/>
                        </a:spcAft>
                        <a:buNone/>
                      </a:pPr>
                      <a:r>
                        <a:rPr b="1" lang="en-US" sz="1100"/>
                        <a:t>Demonstration/Testing</a:t>
                      </a:r>
                      <a:endParaRPr b="1" sz="1100"/>
                    </a:p>
                  </a:txBody>
                  <a:tcPr marT="91425" marB="91425" marR="91425" marL="91425"/>
                </a:tc>
              </a:tr>
              <a:tr h="846975">
                <a:tc>
                  <a:txBody>
                    <a:bodyPr/>
                    <a:lstStyle/>
                    <a:p>
                      <a:pPr indent="0" lvl="0" marL="0" rtl="0" algn="ctr">
                        <a:spcBef>
                          <a:spcPts val="0"/>
                        </a:spcBef>
                        <a:spcAft>
                          <a:spcPts val="0"/>
                        </a:spcAft>
                        <a:buNone/>
                      </a:pPr>
                      <a:r>
                        <a:t/>
                      </a:r>
                      <a:endParaRPr sz="1100"/>
                    </a:p>
                    <a:p>
                      <a:pPr indent="0" lvl="0" marL="0" rtl="0" algn="ctr">
                        <a:spcBef>
                          <a:spcPts val="0"/>
                        </a:spcBef>
                        <a:spcAft>
                          <a:spcPts val="0"/>
                        </a:spcAft>
                        <a:buNone/>
                      </a:pPr>
                      <a:r>
                        <a:rPr lang="en-US" sz="1100"/>
                        <a:t>8</a:t>
                      </a:r>
                      <a:endParaRPr sz="1100"/>
                    </a:p>
                  </a:txBody>
                  <a:tcPr marT="91425" marB="91425" marR="91425" marL="91425"/>
                </a:tc>
                <a:tc>
                  <a:txBody>
                    <a:bodyPr/>
                    <a:lstStyle/>
                    <a:p>
                      <a:pPr indent="0" lvl="0" marL="0" rtl="0" algn="ctr">
                        <a:spcBef>
                          <a:spcPts val="0"/>
                        </a:spcBef>
                        <a:spcAft>
                          <a:spcPts val="0"/>
                        </a:spcAft>
                        <a:buNone/>
                      </a:pPr>
                      <a:r>
                        <a:t/>
                      </a:r>
                      <a:endParaRPr sz="1100"/>
                    </a:p>
                    <a:p>
                      <a:pPr indent="0" lvl="0" marL="0" rtl="0" algn="ctr">
                        <a:spcBef>
                          <a:spcPts val="0"/>
                        </a:spcBef>
                        <a:spcAft>
                          <a:spcPts val="0"/>
                        </a:spcAft>
                        <a:buNone/>
                      </a:pPr>
                      <a:r>
                        <a:rPr lang="en-US" sz="1100"/>
                        <a:t>8.1</a:t>
                      </a:r>
                      <a:endParaRPr sz="1100"/>
                    </a:p>
                  </a:txBody>
                  <a:tcPr marT="91425" marB="91425" marR="91425" marL="91425"/>
                </a:tc>
                <a:tc>
                  <a:txBody>
                    <a:bodyPr/>
                    <a:lstStyle/>
                    <a:p>
                      <a:pPr indent="0" lvl="0" marL="0" rtl="0" algn="ctr">
                        <a:spcBef>
                          <a:spcPts val="0"/>
                        </a:spcBef>
                        <a:spcAft>
                          <a:spcPts val="0"/>
                        </a:spcAft>
                        <a:buNone/>
                      </a:pPr>
                      <a:r>
                        <a:rPr lang="en-US" sz="1100"/>
                        <a:t>Utilize obtainable software and hardware that will remain </a:t>
                      </a:r>
                      <a:r>
                        <a:rPr lang="en-US" sz="1100"/>
                        <a:t>accessible</a:t>
                      </a:r>
                      <a:r>
                        <a:rPr lang="en-US" sz="1100"/>
                        <a:t> for at least the next 3 years (MADWEC 4.0)</a:t>
                      </a:r>
                      <a:endParaRPr sz="1100"/>
                    </a:p>
                  </a:txBody>
                  <a:tcPr marT="91425" marB="91425" marR="91425" marL="91425"/>
                </a:tc>
                <a:tc>
                  <a:txBody>
                    <a:bodyPr/>
                    <a:lstStyle/>
                    <a:p>
                      <a:pPr indent="0" lvl="0" marL="0" rtl="0" algn="ctr">
                        <a:spcBef>
                          <a:spcPts val="0"/>
                        </a:spcBef>
                        <a:spcAft>
                          <a:spcPts val="0"/>
                        </a:spcAft>
                        <a:buNone/>
                      </a:pPr>
                      <a:r>
                        <a:rPr lang="en-US" sz="1100"/>
                        <a:t>Should not be </a:t>
                      </a:r>
                      <a:r>
                        <a:rPr lang="en-US" sz="1100"/>
                        <a:t>obsolete</a:t>
                      </a:r>
                      <a:r>
                        <a:rPr lang="en-US" sz="1100"/>
                        <a:t> within the near future since MADWEC is a long term project</a:t>
                      </a:r>
                      <a:endParaRPr sz="1100"/>
                    </a:p>
                  </a:txBody>
                  <a:tcPr marT="91425" marB="91425" marR="91425" marL="91425"/>
                </a:tc>
                <a:tc>
                  <a:txBody>
                    <a:bodyPr/>
                    <a:lstStyle/>
                    <a:p>
                      <a:pPr indent="0" lvl="0" marL="0" rtl="0" algn="ctr">
                        <a:spcBef>
                          <a:spcPts val="0"/>
                        </a:spcBef>
                        <a:spcAft>
                          <a:spcPts val="0"/>
                        </a:spcAft>
                        <a:buNone/>
                      </a:pPr>
                      <a:r>
                        <a:t/>
                      </a:r>
                      <a:endParaRPr b="1" sz="1100"/>
                    </a:p>
                    <a:p>
                      <a:pPr indent="0" lvl="0" marL="0" rtl="0" algn="ctr">
                        <a:spcBef>
                          <a:spcPts val="0"/>
                        </a:spcBef>
                        <a:spcAft>
                          <a:spcPts val="0"/>
                        </a:spcAft>
                        <a:buNone/>
                      </a:pPr>
                      <a:r>
                        <a:rPr b="1" lang="en-US" sz="1100"/>
                        <a:t>Demonstration</a:t>
                      </a:r>
                      <a:endParaRPr b="1" sz="1100"/>
                    </a:p>
                  </a:txBody>
                  <a:tcPr marT="91425" marB="91425" marR="91425" marL="91425">
                    <a:lnR cap="flat" cmpd="sng" w="9525">
                      <a:solidFill>
                        <a:srgbClr val="FF9900"/>
                      </a:solidFill>
                      <a:prstDash val="solid"/>
                      <a:round/>
                      <a:headEnd len="sm" w="sm" type="none"/>
                      <a:tailEnd len="sm" w="sm" type="none"/>
                    </a:lnR>
                  </a:tcPr>
                </a:tc>
              </a:tr>
            </a:tbl>
          </a:graphicData>
        </a:graphic>
      </p:graphicFrame>
      <p:sp>
        <p:nvSpPr>
          <p:cNvPr id="191" name="Google Shape;191;gefa3919218_1_10"/>
          <p:cNvSpPr txBox="1"/>
          <p:nvPr/>
        </p:nvSpPr>
        <p:spPr>
          <a:xfrm>
            <a:off x="314475" y="92625"/>
            <a:ext cx="9119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600">
                <a:latin typeface="Trebuchet MS"/>
                <a:ea typeface="Trebuchet MS"/>
                <a:cs typeface="Trebuchet MS"/>
                <a:sym typeface="Trebuchet MS"/>
              </a:rPr>
              <a:t>Engineering Requirements</a:t>
            </a:r>
            <a:endParaRPr b="1" sz="3600">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f2de4efa49_0_18"/>
          <p:cNvSpPr txBox="1"/>
          <p:nvPr/>
        </p:nvSpPr>
        <p:spPr>
          <a:xfrm>
            <a:off x="314475" y="411250"/>
            <a:ext cx="9119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600">
                <a:latin typeface="Trebuchet MS"/>
                <a:ea typeface="Trebuchet MS"/>
                <a:cs typeface="Trebuchet MS"/>
                <a:sym typeface="Trebuchet MS"/>
              </a:rPr>
              <a:t>System Diagram</a:t>
            </a:r>
            <a:endParaRPr b="1" sz="3600">
              <a:latin typeface="Trebuchet MS"/>
              <a:ea typeface="Trebuchet MS"/>
              <a:cs typeface="Trebuchet MS"/>
              <a:sym typeface="Trebuchet MS"/>
            </a:endParaRPr>
          </a:p>
        </p:txBody>
      </p:sp>
      <p:pic>
        <p:nvPicPr>
          <p:cNvPr id="197" name="Google Shape;197;gf2de4efa49_0_18"/>
          <p:cNvPicPr preferRelativeResize="0"/>
          <p:nvPr/>
        </p:nvPicPr>
        <p:blipFill>
          <a:blip r:embed="rId3">
            <a:alphaModFix/>
          </a:blip>
          <a:stretch>
            <a:fillRect/>
          </a:stretch>
        </p:blipFill>
        <p:spPr>
          <a:xfrm>
            <a:off x="1118050" y="1150150"/>
            <a:ext cx="6811775" cy="5523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f2de4efa49_0_47"/>
          <p:cNvSpPr txBox="1"/>
          <p:nvPr/>
        </p:nvSpPr>
        <p:spPr>
          <a:xfrm>
            <a:off x="314475" y="411250"/>
            <a:ext cx="9119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600">
                <a:latin typeface="Trebuchet MS"/>
                <a:ea typeface="Trebuchet MS"/>
                <a:cs typeface="Trebuchet MS"/>
                <a:sym typeface="Trebuchet MS"/>
              </a:rPr>
              <a:t>Estimated Resources</a:t>
            </a:r>
            <a:endParaRPr b="1" sz="3600">
              <a:latin typeface="Trebuchet MS"/>
              <a:ea typeface="Trebuchet MS"/>
              <a:cs typeface="Trebuchet MS"/>
              <a:sym typeface="Trebuchet MS"/>
            </a:endParaRPr>
          </a:p>
        </p:txBody>
      </p:sp>
      <p:sp>
        <p:nvSpPr>
          <p:cNvPr id="203" name="Google Shape;203;gf2de4efa49_0_47"/>
          <p:cNvSpPr txBox="1"/>
          <p:nvPr/>
        </p:nvSpPr>
        <p:spPr>
          <a:xfrm>
            <a:off x="406600" y="1387425"/>
            <a:ext cx="9119700" cy="424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latin typeface="Trebuchet MS"/>
                <a:ea typeface="Trebuchet MS"/>
                <a:cs typeface="Trebuchet MS"/>
                <a:sym typeface="Trebuchet MS"/>
              </a:rPr>
              <a:t>Software:</a:t>
            </a:r>
            <a:endParaRPr sz="2200">
              <a:latin typeface="Trebuchet MS"/>
              <a:ea typeface="Trebuchet MS"/>
              <a:cs typeface="Trebuchet MS"/>
              <a:sym typeface="Trebuchet MS"/>
            </a:endParaRPr>
          </a:p>
          <a:p>
            <a:pPr indent="-368300" lvl="0" marL="457200" rtl="0" algn="l">
              <a:spcBef>
                <a:spcPts val="0"/>
              </a:spcBef>
              <a:spcAft>
                <a:spcPts val="0"/>
              </a:spcAft>
              <a:buSzPts val="2200"/>
              <a:buFont typeface="Trebuchet MS"/>
              <a:buChar char="-"/>
            </a:pPr>
            <a:r>
              <a:rPr lang="en-US" sz="2200">
                <a:latin typeface="Trebuchet MS"/>
                <a:ea typeface="Trebuchet MS"/>
                <a:cs typeface="Trebuchet MS"/>
                <a:sym typeface="Trebuchet MS"/>
              </a:rPr>
              <a:t>EAGLE/KiCAD - Schematic and PCB Editing</a:t>
            </a:r>
            <a:endParaRPr sz="2200">
              <a:latin typeface="Trebuchet MS"/>
              <a:ea typeface="Trebuchet MS"/>
              <a:cs typeface="Trebuchet MS"/>
              <a:sym typeface="Trebuchet MS"/>
            </a:endParaRPr>
          </a:p>
          <a:p>
            <a:pPr indent="-368300" lvl="0" marL="457200" rtl="0" algn="l">
              <a:spcBef>
                <a:spcPts val="0"/>
              </a:spcBef>
              <a:spcAft>
                <a:spcPts val="0"/>
              </a:spcAft>
              <a:buSzPts val="2200"/>
              <a:buFont typeface="Trebuchet MS"/>
              <a:buChar char="-"/>
            </a:pPr>
            <a:r>
              <a:rPr lang="en-US" sz="2200">
                <a:latin typeface="Trebuchet MS"/>
                <a:ea typeface="Trebuchet MS"/>
                <a:cs typeface="Trebuchet MS"/>
                <a:sym typeface="Trebuchet MS"/>
              </a:rPr>
              <a:t>Microsoft Visual Studios - Processor Programming</a:t>
            </a:r>
            <a:endParaRPr sz="2200">
              <a:latin typeface="Trebuchet MS"/>
              <a:ea typeface="Trebuchet MS"/>
              <a:cs typeface="Trebuchet MS"/>
              <a:sym typeface="Trebuchet MS"/>
            </a:endParaRPr>
          </a:p>
          <a:p>
            <a:pPr indent="-368300" lvl="0" marL="457200" rtl="0" algn="l">
              <a:spcBef>
                <a:spcPts val="0"/>
              </a:spcBef>
              <a:spcAft>
                <a:spcPts val="0"/>
              </a:spcAft>
              <a:buSzPts val="2200"/>
              <a:buFont typeface="Trebuchet MS"/>
              <a:buChar char="-"/>
            </a:pPr>
            <a:r>
              <a:rPr lang="en-US" sz="2200">
                <a:latin typeface="Trebuchet MS"/>
                <a:ea typeface="Trebuchet MS"/>
                <a:cs typeface="Trebuchet MS"/>
                <a:sym typeface="Trebuchet MS"/>
              </a:rPr>
              <a:t>MATLAB - Oscillating Winch and Analyzing Data Files</a:t>
            </a:r>
            <a:endParaRPr sz="2200">
              <a:latin typeface="Trebuchet MS"/>
              <a:ea typeface="Trebuchet MS"/>
              <a:cs typeface="Trebuchet MS"/>
              <a:sym typeface="Trebuchet MS"/>
            </a:endParaRPr>
          </a:p>
          <a:p>
            <a:pPr indent="-368300" lvl="0" marL="457200" rtl="0" algn="l">
              <a:spcBef>
                <a:spcPts val="0"/>
              </a:spcBef>
              <a:spcAft>
                <a:spcPts val="0"/>
              </a:spcAft>
              <a:buSzPts val="2200"/>
              <a:buFont typeface="Trebuchet MS"/>
              <a:buChar char="-"/>
            </a:pPr>
            <a:r>
              <a:rPr lang="en-US" sz="2200">
                <a:latin typeface="Trebuchet MS"/>
                <a:ea typeface="Trebuchet MS"/>
                <a:cs typeface="Trebuchet MS"/>
                <a:sym typeface="Trebuchet MS"/>
              </a:rPr>
              <a:t>All software is already paid for by the University.</a:t>
            </a:r>
            <a:endParaRPr sz="2200">
              <a:latin typeface="Trebuchet MS"/>
              <a:ea typeface="Trebuchet MS"/>
              <a:cs typeface="Trebuchet MS"/>
              <a:sym typeface="Trebuchet MS"/>
            </a:endParaRPr>
          </a:p>
          <a:p>
            <a:pPr indent="0" lvl="0" marL="0" rtl="0" algn="l">
              <a:spcBef>
                <a:spcPts val="0"/>
              </a:spcBef>
              <a:spcAft>
                <a:spcPts val="0"/>
              </a:spcAft>
              <a:buNone/>
            </a:pPr>
            <a:r>
              <a:t/>
            </a:r>
            <a:endParaRPr sz="2200">
              <a:latin typeface="Trebuchet MS"/>
              <a:ea typeface="Trebuchet MS"/>
              <a:cs typeface="Trebuchet MS"/>
              <a:sym typeface="Trebuchet MS"/>
            </a:endParaRPr>
          </a:p>
          <a:p>
            <a:pPr indent="0" lvl="0" marL="0" rtl="0" algn="l">
              <a:spcBef>
                <a:spcPts val="0"/>
              </a:spcBef>
              <a:spcAft>
                <a:spcPts val="0"/>
              </a:spcAft>
              <a:buNone/>
            </a:pPr>
            <a:r>
              <a:rPr lang="en-US" sz="2200">
                <a:latin typeface="Trebuchet MS"/>
                <a:ea typeface="Trebuchet MS"/>
                <a:cs typeface="Trebuchet MS"/>
                <a:sym typeface="Trebuchet MS"/>
              </a:rPr>
              <a:t>Hardware:</a:t>
            </a:r>
            <a:endParaRPr sz="2200">
              <a:latin typeface="Trebuchet MS"/>
              <a:ea typeface="Trebuchet MS"/>
              <a:cs typeface="Trebuchet MS"/>
              <a:sym typeface="Trebuchet MS"/>
            </a:endParaRPr>
          </a:p>
          <a:p>
            <a:pPr indent="-368300" lvl="0" marL="457200" rtl="0" algn="l">
              <a:spcBef>
                <a:spcPts val="0"/>
              </a:spcBef>
              <a:spcAft>
                <a:spcPts val="0"/>
              </a:spcAft>
              <a:buSzPts val="2200"/>
              <a:buFont typeface="Trebuchet MS"/>
              <a:buChar char="-"/>
            </a:pPr>
            <a:r>
              <a:rPr lang="en-US" sz="2200">
                <a:latin typeface="Trebuchet MS"/>
                <a:ea typeface="Trebuchet MS"/>
                <a:cs typeface="Trebuchet MS"/>
                <a:sym typeface="Trebuchet MS"/>
              </a:rPr>
              <a:t>Components for Voltage Rectifier</a:t>
            </a:r>
            <a:endParaRPr sz="2200">
              <a:latin typeface="Trebuchet MS"/>
              <a:ea typeface="Trebuchet MS"/>
              <a:cs typeface="Trebuchet MS"/>
              <a:sym typeface="Trebuchet MS"/>
            </a:endParaRPr>
          </a:p>
          <a:p>
            <a:pPr indent="-368300" lvl="0" marL="457200" rtl="0" algn="l">
              <a:spcBef>
                <a:spcPts val="0"/>
              </a:spcBef>
              <a:spcAft>
                <a:spcPts val="0"/>
              </a:spcAft>
              <a:buSzPts val="2200"/>
              <a:buFont typeface="Trebuchet MS"/>
              <a:buChar char="-"/>
            </a:pPr>
            <a:r>
              <a:rPr lang="en-US" sz="2200">
                <a:latin typeface="Trebuchet MS"/>
                <a:ea typeface="Trebuchet MS"/>
                <a:cs typeface="Trebuchet MS"/>
                <a:sym typeface="Trebuchet MS"/>
              </a:rPr>
              <a:t>Battery Bank</a:t>
            </a:r>
            <a:endParaRPr sz="2200">
              <a:latin typeface="Trebuchet MS"/>
              <a:ea typeface="Trebuchet MS"/>
              <a:cs typeface="Trebuchet MS"/>
              <a:sym typeface="Trebuchet MS"/>
            </a:endParaRPr>
          </a:p>
          <a:p>
            <a:pPr indent="-368300" lvl="0" marL="457200" rtl="0" algn="l">
              <a:spcBef>
                <a:spcPts val="0"/>
              </a:spcBef>
              <a:spcAft>
                <a:spcPts val="0"/>
              </a:spcAft>
              <a:buSzPts val="2200"/>
              <a:buFont typeface="Trebuchet MS"/>
              <a:buChar char="-"/>
            </a:pPr>
            <a:r>
              <a:rPr lang="en-US" sz="2200">
                <a:latin typeface="Trebuchet MS"/>
                <a:ea typeface="Trebuchet MS"/>
                <a:cs typeface="Trebuchet MS"/>
                <a:sym typeface="Trebuchet MS"/>
              </a:rPr>
              <a:t>Step Motor/Actuator</a:t>
            </a:r>
            <a:endParaRPr sz="2200">
              <a:latin typeface="Trebuchet MS"/>
              <a:ea typeface="Trebuchet MS"/>
              <a:cs typeface="Trebuchet MS"/>
              <a:sym typeface="Trebuchet MS"/>
            </a:endParaRPr>
          </a:p>
          <a:p>
            <a:pPr indent="-368300" lvl="0" marL="457200" rtl="0" algn="l">
              <a:spcBef>
                <a:spcPts val="0"/>
              </a:spcBef>
              <a:spcAft>
                <a:spcPts val="0"/>
              </a:spcAft>
              <a:buSzPts val="2200"/>
              <a:buFont typeface="Trebuchet MS"/>
              <a:buChar char="-"/>
            </a:pPr>
            <a:r>
              <a:rPr lang="en-US" sz="2200">
                <a:latin typeface="Trebuchet MS"/>
                <a:ea typeface="Trebuchet MS"/>
                <a:cs typeface="Trebuchet MS"/>
                <a:sym typeface="Trebuchet MS"/>
              </a:rPr>
              <a:t>Charging Cord for AUV</a:t>
            </a:r>
            <a:endParaRPr sz="2200">
              <a:latin typeface="Trebuchet MS"/>
              <a:ea typeface="Trebuchet MS"/>
              <a:cs typeface="Trebuchet MS"/>
              <a:sym typeface="Trebuchet MS"/>
            </a:endParaRPr>
          </a:p>
          <a:p>
            <a:pPr indent="-368300" lvl="0" marL="457200" rtl="0" algn="l">
              <a:spcBef>
                <a:spcPts val="0"/>
              </a:spcBef>
              <a:spcAft>
                <a:spcPts val="0"/>
              </a:spcAft>
              <a:buSzPts val="2200"/>
              <a:buFont typeface="Trebuchet MS"/>
              <a:buChar char="-"/>
            </a:pPr>
            <a:r>
              <a:rPr lang="en-US" sz="2200">
                <a:latin typeface="Trebuchet MS"/>
                <a:ea typeface="Trebuchet MS"/>
                <a:cs typeface="Trebuchet MS"/>
                <a:sym typeface="Trebuchet MS"/>
              </a:rPr>
              <a:t>Transponder</a:t>
            </a:r>
            <a:endParaRPr sz="2200">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Red Orange">
      <a:dk1>
        <a:srgbClr val="000000"/>
      </a:dk1>
      <a:lt1>
        <a:srgbClr val="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2019-09-19T03:35:39Z</dcterms:created>
  <dc:creator>Roy, Nishita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7cb76b2-10b8-4fe1-93d4-2202842406cd_Enabled">
    <vt:lpwstr>True</vt:lpwstr>
  </property>
  <property fmtid="{D5CDD505-2E9C-101B-9397-08002B2CF9AE}" pid="3" name="MSIP_Label_17cb76b2-10b8-4fe1-93d4-2202842406cd_SiteId">
    <vt:lpwstr>945c199a-83a2-4e80-9f8c-5a91be5752dd</vt:lpwstr>
  </property>
  <property fmtid="{D5CDD505-2E9C-101B-9397-08002B2CF9AE}" pid="4" name="MSIP_Label_17cb76b2-10b8-4fe1-93d4-2202842406cd_Owner">
    <vt:lpwstr>Nishita.Roy@emc.com</vt:lpwstr>
  </property>
  <property fmtid="{D5CDD505-2E9C-101B-9397-08002B2CF9AE}" pid="5" name="MSIP_Label_17cb76b2-10b8-4fe1-93d4-2202842406cd_SetDate">
    <vt:lpwstr>2019-09-19T03:36:38.8174318Z</vt:lpwstr>
  </property>
  <property fmtid="{D5CDD505-2E9C-101B-9397-08002B2CF9AE}" pid="6" name="MSIP_Label_17cb76b2-10b8-4fe1-93d4-2202842406cd_Name">
    <vt:lpwstr>External Public</vt:lpwstr>
  </property>
  <property fmtid="{D5CDD505-2E9C-101B-9397-08002B2CF9AE}" pid="7" name="MSIP_Label_17cb76b2-10b8-4fe1-93d4-2202842406cd_Application">
    <vt:lpwstr>Microsoft Azure Information Protection</vt:lpwstr>
  </property>
  <property fmtid="{D5CDD505-2E9C-101B-9397-08002B2CF9AE}" pid="8" name="MSIP_Label_17cb76b2-10b8-4fe1-93d4-2202842406cd_Extended_MSFT_Method">
    <vt:lpwstr>Manual</vt:lpwstr>
  </property>
  <property fmtid="{D5CDD505-2E9C-101B-9397-08002B2CF9AE}" pid="9" name="aiplabel">
    <vt:lpwstr>External Public</vt:lpwstr>
  </property>
  <property fmtid="{D5CDD505-2E9C-101B-9397-08002B2CF9AE}" pid="10" name="ContentTypeId">
    <vt:lpwstr>0x010100ABDC821B219BC742AEAAC3BB1214213E</vt:lpwstr>
  </property>
</Properties>
</file>