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8" r:id="rId2"/>
    <p:sldId id="257" r:id="rId3"/>
    <p:sldId id="256" r:id="rId4"/>
    <p:sldId id="271" r:id="rId5"/>
    <p:sldId id="272" r:id="rId6"/>
    <p:sldId id="268" r:id="rId7"/>
    <p:sldId id="267" r:id="rId8"/>
    <p:sldId id="274" r:id="rId9"/>
    <p:sldId id="258" r:id="rId10"/>
    <p:sldId id="259" r:id="rId11"/>
    <p:sldId id="275" r:id="rId12"/>
    <p:sldId id="260" r:id="rId13"/>
    <p:sldId id="280" r:id="rId14"/>
    <p:sldId id="276" r:id="rId15"/>
    <p:sldId id="262" r:id="rId16"/>
    <p:sldId id="263" r:id="rId17"/>
    <p:sldId id="277" r:id="rId18"/>
    <p:sldId id="266" r:id="rId19"/>
    <p:sldId id="279" r:id="rId20"/>
    <p:sldId id="264" r:id="rId21"/>
    <p:sldId id="265" r:id="rId22"/>
    <p:sldId id="281" r:id="rId23"/>
    <p:sldId id="269" r:id="rId24"/>
    <p:sldId id="27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CD1C11-5D11-4326-9D2D-B88F3F47781A}"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D57279-2681-4E09-9226-C26DFC665076}" type="slidenum">
              <a:rPr lang="en-IN" smtClean="0"/>
              <a:t>‹#›</a:t>
            </a:fld>
            <a:endParaRPr lang="en-IN"/>
          </a:p>
        </p:txBody>
      </p:sp>
    </p:spTree>
    <p:extLst>
      <p:ext uri="{BB962C8B-B14F-4D97-AF65-F5344CB8AC3E}">
        <p14:creationId xmlns:p14="http://schemas.microsoft.com/office/powerpoint/2010/main" val="1539748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CD1C11-5D11-4326-9D2D-B88F3F47781A}"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D57279-2681-4E09-9226-C26DFC665076}" type="slidenum">
              <a:rPr lang="en-IN" smtClean="0"/>
              <a:t>‹#›</a:t>
            </a:fld>
            <a:endParaRPr lang="en-IN"/>
          </a:p>
        </p:txBody>
      </p:sp>
    </p:spTree>
    <p:extLst>
      <p:ext uri="{BB962C8B-B14F-4D97-AF65-F5344CB8AC3E}">
        <p14:creationId xmlns:p14="http://schemas.microsoft.com/office/powerpoint/2010/main" val="2217078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CD1C11-5D11-4326-9D2D-B88F3F47781A}"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D57279-2681-4E09-9226-C26DFC66507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92242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CD1C11-5D11-4326-9D2D-B88F3F47781A}"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D57279-2681-4E09-9226-C26DFC665076}" type="slidenum">
              <a:rPr lang="en-IN" smtClean="0"/>
              <a:t>‹#›</a:t>
            </a:fld>
            <a:endParaRPr lang="en-IN"/>
          </a:p>
        </p:txBody>
      </p:sp>
    </p:spTree>
    <p:extLst>
      <p:ext uri="{BB962C8B-B14F-4D97-AF65-F5344CB8AC3E}">
        <p14:creationId xmlns:p14="http://schemas.microsoft.com/office/powerpoint/2010/main" val="3975316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CD1C11-5D11-4326-9D2D-B88F3F47781A}"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D57279-2681-4E09-9226-C26DFC66507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78858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CD1C11-5D11-4326-9D2D-B88F3F47781A}"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D57279-2681-4E09-9226-C26DFC665076}" type="slidenum">
              <a:rPr lang="en-IN" smtClean="0"/>
              <a:t>‹#›</a:t>
            </a:fld>
            <a:endParaRPr lang="en-IN"/>
          </a:p>
        </p:txBody>
      </p:sp>
    </p:spTree>
    <p:extLst>
      <p:ext uri="{BB962C8B-B14F-4D97-AF65-F5344CB8AC3E}">
        <p14:creationId xmlns:p14="http://schemas.microsoft.com/office/powerpoint/2010/main" val="1364879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CD1C11-5D11-4326-9D2D-B88F3F47781A}"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D57279-2681-4E09-9226-C26DFC665076}" type="slidenum">
              <a:rPr lang="en-IN" smtClean="0"/>
              <a:t>‹#›</a:t>
            </a:fld>
            <a:endParaRPr lang="en-IN"/>
          </a:p>
        </p:txBody>
      </p:sp>
    </p:spTree>
    <p:extLst>
      <p:ext uri="{BB962C8B-B14F-4D97-AF65-F5344CB8AC3E}">
        <p14:creationId xmlns:p14="http://schemas.microsoft.com/office/powerpoint/2010/main" val="3264132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CD1C11-5D11-4326-9D2D-B88F3F47781A}"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D57279-2681-4E09-9226-C26DFC665076}" type="slidenum">
              <a:rPr lang="en-IN" smtClean="0"/>
              <a:t>‹#›</a:t>
            </a:fld>
            <a:endParaRPr lang="en-IN"/>
          </a:p>
        </p:txBody>
      </p:sp>
    </p:spTree>
    <p:extLst>
      <p:ext uri="{BB962C8B-B14F-4D97-AF65-F5344CB8AC3E}">
        <p14:creationId xmlns:p14="http://schemas.microsoft.com/office/powerpoint/2010/main" val="687738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CD1C11-5D11-4326-9D2D-B88F3F47781A}"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D57279-2681-4E09-9226-C26DFC665076}" type="slidenum">
              <a:rPr lang="en-IN" smtClean="0"/>
              <a:t>‹#›</a:t>
            </a:fld>
            <a:endParaRPr lang="en-IN"/>
          </a:p>
        </p:txBody>
      </p:sp>
    </p:spTree>
    <p:extLst>
      <p:ext uri="{BB962C8B-B14F-4D97-AF65-F5344CB8AC3E}">
        <p14:creationId xmlns:p14="http://schemas.microsoft.com/office/powerpoint/2010/main" val="3291126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CD1C11-5D11-4326-9D2D-B88F3F47781A}"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D57279-2681-4E09-9226-C26DFC665076}" type="slidenum">
              <a:rPr lang="en-IN" smtClean="0"/>
              <a:t>‹#›</a:t>
            </a:fld>
            <a:endParaRPr lang="en-IN"/>
          </a:p>
        </p:txBody>
      </p:sp>
    </p:spTree>
    <p:extLst>
      <p:ext uri="{BB962C8B-B14F-4D97-AF65-F5344CB8AC3E}">
        <p14:creationId xmlns:p14="http://schemas.microsoft.com/office/powerpoint/2010/main" val="260103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CD1C11-5D11-4326-9D2D-B88F3F47781A}" type="datetimeFigureOut">
              <a:rPr lang="en-IN" smtClean="0"/>
              <a:t>25-09-2024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D57279-2681-4E09-9226-C26DFC665076}" type="slidenum">
              <a:rPr lang="en-IN" smtClean="0"/>
              <a:t>‹#›</a:t>
            </a:fld>
            <a:endParaRPr lang="en-IN"/>
          </a:p>
        </p:txBody>
      </p:sp>
    </p:spTree>
    <p:extLst>
      <p:ext uri="{BB962C8B-B14F-4D97-AF65-F5344CB8AC3E}">
        <p14:creationId xmlns:p14="http://schemas.microsoft.com/office/powerpoint/2010/main" val="2314328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CD1C11-5D11-4326-9D2D-B88F3F47781A}" type="datetimeFigureOut">
              <a:rPr lang="en-IN" smtClean="0"/>
              <a:t>25-09-2024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D57279-2681-4E09-9226-C26DFC665076}" type="slidenum">
              <a:rPr lang="en-IN" smtClean="0"/>
              <a:t>‹#›</a:t>
            </a:fld>
            <a:endParaRPr lang="en-IN"/>
          </a:p>
        </p:txBody>
      </p:sp>
    </p:spTree>
    <p:extLst>
      <p:ext uri="{BB962C8B-B14F-4D97-AF65-F5344CB8AC3E}">
        <p14:creationId xmlns:p14="http://schemas.microsoft.com/office/powerpoint/2010/main" val="709685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CD1C11-5D11-4326-9D2D-B88F3F47781A}" type="datetimeFigureOut">
              <a:rPr lang="en-IN" smtClean="0"/>
              <a:t>25-09-2024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D57279-2681-4E09-9226-C26DFC665076}" type="slidenum">
              <a:rPr lang="en-IN" smtClean="0"/>
              <a:t>‹#›</a:t>
            </a:fld>
            <a:endParaRPr lang="en-IN"/>
          </a:p>
        </p:txBody>
      </p:sp>
    </p:spTree>
    <p:extLst>
      <p:ext uri="{BB962C8B-B14F-4D97-AF65-F5344CB8AC3E}">
        <p14:creationId xmlns:p14="http://schemas.microsoft.com/office/powerpoint/2010/main" val="688709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CD1C11-5D11-4326-9D2D-B88F3F47781A}" type="datetimeFigureOut">
              <a:rPr lang="en-IN" smtClean="0"/>
              <a:t>25-09-2024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D57279-2681-4E09-9226-C26DFC665076}" type="slidenum">
              <a:rPr lang="en-IN" smtClean="0"/>
              <a:t>‹#›</a:t>
            </a:fld>
            <a:endParaRPr lang="en-IN"/>
          </a:p>
        </p:txBody>
      </p:sp>
    </p:spTree>
    <p:extLst>
      <p:ext uri="{BB962C8B-B14F-4D97-AF65-F5344CB8AC3E}">
        <p14:creationId xmlns:p14="http://schemas.microsoft.com/office/powerpoint/2010/main" val="374354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CD1C11-5D11-4326-9D2D-B88F3F47781A}" type="datetimeFigureOut">
              <a:rPr lang="en-IN" smtClean="0"/>
              <a:t>25-09-2024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D57279-2681-4E09-9226-C26DFC665076}" type="slidenum">
              <a:rPr lang="en-IN" smtClean="0"/>
              <a:t>‹#›</a:t>
            </a:fld>
            <a:endParaRPr lang="en-IN"/>
          </a:p>
        </p:txBody>
      </p:sp>
    </p:spTree>
    <p:extLst>
      <p:ext uri="{BB962C8B-B14F-4D97-AF65-F5344CB8AC3E}">
        <p14:creationId xmlns:p14="http://schemas.microsoft.com/office/powerpoint/2010/main" val="107838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CD1C11-5D11-4326-9D2D-B88F3F47781A}" type="datetimeFigureOut">
              <a:rPr lang="en-IN" smtClean="0"/>
              <a:t>25-09-2024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D57279-2681-4E09-9226-C26DFC665076}" type="slidenum">
              <a:rPr lang="en-IN" smtClean="0"/>
              <a:t>‹#›</a:t>
            </a:fld>
            <a:endParaRPr lang="en-IN"/>
          </a:p>
        </p:txBody>
      </p:sp>
    </p:spTree>
    <p:extLst>
      <p:ext uri="{BB962C8B-B14F-4D97-AF65-F5344CB8AC3E}">
        <p14:creationId xmlns:p14="http://schemas.microsoft.com/office/powerpoint/2010/main" val="3327393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CD1C11-5D11-4326-9D2D-B88F3F47781A}" type="datetimeFigureOut">
              <a:rPr lang="en-IN" smtClean="0"/>
              <a:t>25-09-2024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FD57279-2681-4E09-9226-C26DFC665076}" type="slidenum">
              <a:rPr lang="en-IN" smtClean="0"/>
              <a:t>‹#›</a:t>
            </a:fld>
            <a:endParaRPr lang="en-IN"/>
          </a:p>
        </p:txBody>
      </p:sp>
    </p:spTree>
    <p:extLst>
      <p:ext uri="{BB962C8B-B14F-4D97-AF65-F5344CB8AC3E}">
        <p14:creationId xmlns:p14="http://schemas.microsoft.com/office/powerpoint/2010/main" val="14164264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3041-D45D-470C-BE0F-6ED0F88906D2}"/>
              </a:ext>
            </a:extLst>
          </p:cNvPr>
          <p:cNvSpPr>
            <a:spLocks noGrp="1"/>
          </p:cNvSpPr>
          <p:nvPr>
            <p:ph type="title"/>
          </p:nvPr>
        </p:nvSpPr>
        <p:spPr>
          <a:xfrm>
            <a:off x="1401234" y="2219325"/>
            <a:ext cx="6799792" cy="2320925"/>
          </a:xfrm>
        </p:spPr>
        <p:txBody>
          <a:bodyPr>
            <a:normAutofit/>
          </a:bodyPr>
          <a:lstStyle/>
          <a:p>
            <a:r>
              <a:rPr lang="en-IN" sz="7200" dirty="0"/>
              <a:t>Travel, Tourism </a:t>
            </a:r>
            <a:br>
              <a:rPr lang="en-IN" sz="7200" dirty="0"/>
            </a:br>
            <a:r>
              <a:rPr lang="en-IN" sz="7200" dirty="0"/>
              <a:t> and Hospitality</a:t>
            </a:r>
          </a:p>
        </p:txBody>
      </p:sp>
    </p:spTree>
    <p:extLst>
      <p:ext uri="{BB962C8B-B14F-4D97-AF65-F5344CB8AC3E}">
        <p14:creationId xmlns:p14="http://schemas.microsoft.com/office/powerpoint/2010/main" val="1553642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website&#10;&#10;Description automatically generated">
            <a:extLst>
              <a:ext uri="{FF2B5EF4-FFF2-40B4-BE49-F238E27FC236}">
                <a16:creationId xmlns:a16="http://schemas.microsoft.com/office/drawing/2014/main" id="{101D3A23-AE11-4E93-B0D9-1FB5E33AC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59687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44973-1B32-40B3-8021-CC74305B72F9}"/>
              </a:ext>
            </a:extLst>
          </p:cNvPr>
          <p:cNvSpPr>
            <a:spLocks noGrp="1"/>
          </p:cNvSpPr>
          <p:nvPr>
            <p:ph type="title"/>
          </p:nvPr>
        </p:nvSpPr>
        <p:spPr>
          <a:xfrm>
            <a:off x="1053255" y="1602419"/>
            <a:ext cx="8596668" cy="1130621"/>
          </a:xfrm>
        </p:spPr>
        <p:txBody>
          <a:bodyPr>
            <a:normAutofit/>
          </a:bodyPr>
          <a:lstStyle/>
          <a:p>
            <a:pPr algn="ctr"/>
            <a:r>
              <a:rPr lang="en-IN" sz="5400" dirty="0"/>
              <a:t>Customer Journey Maps</a:t>
            </a:r>
          </a:p>
        </p:txBody>
      </p:sp>
      <p:sp>
        <p:nvSpPr>
          <p:cNvPr id="3" name="Text Placeholder 2">
            <a:extLst>
              <a:ext uri="{FF2B5EF4-FFF2-40B4-BE49-F238E27FC236}">
                <a16:creationId xmlns:a16="http://schemas.microsoft.com/office/drawing/2014/main" id="{BE81CCB4-E729-4BAB-BD0D-ADDD54EC8F9B}"/>
              </a:ext>
            </a:extLst>
          </p:cNvPr>
          <p:cNvSpPr>
            <a:spLocks noGrp="1"/>
          </p:cNvSpPr>
          <p:nvPr>
            <p:ph type="body" idx="1"/>
          </p:nvPr>
        </p:nvSpPr>
        <p:spPr>
          <a:xfrm>
            <a:off x="753535" y="3827027"/>
            <a:ext cx="8596668" cy="860400"/>
          </a:xfrm>
        </p:spPr>
        <p:txBody>
          <a:bodyPr/>
          <a:lstStyle/>
          <a:p>
            <a:r>
              <a:rPr lang="en-US" dirty="0"/>
              <a:t>Process of creating visual story of user interaction with business system</a:t>
            </a:r>
            <a:endParaRPr lang="en-IN" dirty="0"/>
          </a:p>
        </p:txBody>
      </p:sp>
    </p:spTree>
    <p:extLst>
      <p:ext uri="{BB962C8B-B14F-4D97-AF65-F5344CB8AC3E}">
        <p14:creationId xmlns:p14="http://schemas.microsoft.com/office/powerpoint/2010/main" val="3639319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 website&#10;&#10;Description automatically generated">
            <a:extLst>
              <a:ext uri="{FF2B5EF4-FFF2-40B4-BE49-F238E27FC236}">
                <a16:creationId xmlns:a16="http://schemas.microsoft.com/office/drawing/2014/main" id="{DB464238-3994-45A0-BB75-E4D100F2C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41517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 website&#10;&#10;Description automatically generated">
            <a:extLst>
              <a:ext uri="{FF2B5EF4-FFF2-40B4-BE49-F238E27FC236}">
                <a16:creationId xmlns:a16="http://schemas.microsoft.com/office/drawing/2014/main" id="{E9A83CDF-2EB2-4EA9-BD23-1818E2936E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39250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25603-76A1-4622-8A6E-3DD48FFA879A}"/>
              </a:ext>
            </a:extLst>
          </p:cNvPr>
          <p:cNvSpPr>
            <a:spLocks noGrp="1"/>
          </p:cNvSpPr>
          <p:nvPr>
            <p:ph type="title"/>
          </p:nvPr>
        </p:nvSpPr>
        <p:spPr>
          <a:xfrm>
            <a:off x="839895" y="1247987"/>
            <a:ext cx="8596668" cy="1393613"/>
          </a:xfrm>
        </p:spPr>
        <p:txBody>
          <a:bodyPr>
            <a:normAutofit/>
          </a:bodyPr>
          <a:lstStyle/>
          <a:p>
            <a:pPr algn="ctr"/>
            <a:r>
              <a:rPr lang="en-IN" sz="6000" dirty="0"/>
              <a:t>Empathy Maps</a:t>
            </a:r>
          </a:p>
        </p:txBody>
      </p:sp>
      <p:sp>
        <p:nvSpPr>
          <p:cNvPr id="3" name="Text Placeholder 2">
            <a:extLst>
              <a:ext uri="{FF2B5EF4-FFF2-40B4-BE49-F238E27FC236}">
                <a16:creationId xmlns:a16="http://schemas.microsoft.com/office/drawing/2014/main" id="{FAD80791-F677-4074-A48B-630A442F0BFF}"/>
              </a:ext>
            </a:extLst>
          </p:cNvPr>
          <p:cNvSpPr>
            <a:spLocks noGrp="1"/>
          </p:cNvSpPr>
          <p:nvPr>
            <p:ph type="body" idx="1"/>
          </p:nvPr>
        </p:nvSpPr>
        <p:spPr>
          <a:xfrm>
            <a:off x="953560" y="3786201"/>
            <a:ext cx="8596668" cy="860400"/>
          </a:xfrm>
        </p:spPr>
        <p:txBody>
          <a:bodyPr/>
          <a:lstStyle/>
          <a:p>
            <a:r>
              <a:rPr lang="en-US" dirty="0"/>
              <a:t>Captures user behavior and attitude towards business system</a:t>
            </a:r>
            <a:endParaRPr lang="en-IN" dirty="0"/>
          </a:p>
        </p:txBody>
      </p:sp>
    </p:spTree>
    <p:extLst>
      <p:ext uri="{BB962C8B-B14F-4D97-AF65-F5344CB8AC3E}">
        <p14:creationId xmlns:p14="http://schemas.microsoft.com/office/powerpoint/2010/main" val="2423924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23F2D2E5-602D-4268-AA46-955F3D1CA2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33377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DA29AD69-90C5-41AB-9C4A-647583EC8C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24759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2E7A8-98C9-48B2-8EF5-25745D70C134}"/>
              </a:ext>
            </a:extLst>
          </p:cNvPr>
          <p:cNvSpPr>
            <a:spLocks noGrp="1"/>
          </p:cNvSpPr>
          <p:nvPr>
            <p:ph type="title"/>
          </p:nvPr>
        </p:nvSpPr>
        <p:spPr>
          <a:xfrm>
            <a:off x="1500294" y="686012"/>
            <a:ext cx="7410025" cy="1826581"/>
          </a:xfrm>
        </p:spPr>
        <p:txBody>
          <a:bodyPr>
            <a:normAutofit/>
          </a:bodyPr>
          <a:lstStyle/>
          <a:p>
            <a:pPr algn="ctr"/>
            <a:r>
              <a:rPr lang="en-IN" sz="6000" dirty="0"/>
              <a:t>Affinity Diagram</a:t>
            </a:r>
          </a:p>
        </p:txBody>
      </p:sp>
      <p:sp>
        <p:nvSpPr>
          <p:cNvPr id="3" name="Text Placeholder 2">
            <a:extLst>
              <a:ext uri="{FF2B5EF4-FFF2-40B4-BE49-F238E27FC236}">
                <a16:creationId xmlns:a16="http://schemas.microsoft.com/office/drawing/2014/main" id="{B12F6DDE-F7FB-49C7-B7DA-7C3F2CB418DD}"/>
              </a:ext>
            </a:extLst>
          </p:cNvPr>
          <p:cNvSpPr>
            <a:spLocks noGrp="1"/>
          </p:cNvSpPr>
          <p:nvPr>
            <p:ph type="body" idx="1"/>
          </p:nvPr>
        </p:nvSpPr>
        <p:spPr>
          <a:xfrm>
            <a:off x="906973" y="3841648"/>
            <a:ext cx="8596668" cy="860400"/>
          </a:xfrm>
        </p:spPr>
        <p:txBody>
          <a:bodyPr/>
          <a:lstStyle/>
          <a:p>
            <a:r>
              <a:rPr lang="en-US" dirty="0"/>
              <a:t>Grouping all our ideas according to their similarity usually from a brainstorming session</a:t>
            </a:r>
            <a:endParaRPr lang="en-IN" dirty="0"/>
          </a:p>
        </p:txBody>
      </p:sp>
    </p:spTree>
    <p:extLst>
      <p:ext uri="{BB962C8B-B14F-4D97-AF65-F5344CB8AC3E}">
        <p14:creationId xmlns:p14="http://schemas.microsoft.com/office/powerpoint/2010/main" val="128490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B835E778-C205-4285-935B-234F4AA3AE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454" y="0"/>
            <a:ext cx="7619091" cy="6858000"/>
          </a:xfrm>
          <a:prstGeom prst="rect">
            <a:avLst/>
          </a:prstGeom>
        </p:spPr>
      </p:pic>
    </p:spTree>
    <p:extLst>
      <p:ext uri="{BB962C8B-B14F-4D97-AF65-F5344CB8AC3E}">
        <p14:creationId xmlns:p14="http://schemas.microsoft.com/office/powerpoint/2010/main" val="3560513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E1809-CE42-4744-B325-1F0338CA62F6}"/>
              </a:ext>
            </a:extLst>
          </p:cNvPr>
          <p:cNvSpPr>
            <a:spLocks noGrp="1"/>
          </p:cNvSpPr>
          <p:nvPr>
            <p:ph type="title"/>
          </p:nvPr>
        </p:nvSpPr>
        <p:spPr>
          <a:xfrm>
            <a:off x="1693335" y="933027"/>
            <a:ext cx="6048585" cy="1826581"/>
          </a:xfrm>
        </p:spPr>
        <p:txBody>
          <a:bodyPr>
            <a:normAutofit/>
          </a:bodyPr>
          <a:lstStyle/>
          <a:p>
            <a:pPr algn="ctr"/>
            <a:r>
              <a:rPr lang="en-IN" sz="6000" dirty="0"/>
              <a:t>User Stories</a:t>
            </a:r>
          </a:p>
        </p:txBody>
      </p:sp>
      <p:sp>
        <p:nvSpPr>
          <p:cNvPr id="3" name="Text Placeholder 2">
            <a:extLst>
              <a:ext uri="{FF2B5EF4-FFF2-40B4-BE49-F238E27FC236}">
                <a16:creationId xmlns:a16="http://schemas.microsoft.com/office/drawing/2014/main" id="{E3352663-12A8-4E2B-B8A5-6D8DCF5D011B}"/>
              </a:ext>
            </a:extLst>
          </p:cNvPr>
          <p:cNvSpPr>
            <a:spLocks noGrp="1"/>
          </p:cNvSpPr>
          <p:nvPr>
            <p:ph type="body" idx="1"/>
          </p:nvPr>
        </p:nvSpPr>
        <p:spPr>
          <a:xfrm>
            <a:off x="1172635" y="3668193"/>
            <a:ext cx="8596668" cy="860400"/>
          </a:xfrm>
        </p:spPr>
        <p:txBody>
          <a:bodyPr/>
          <a:lstStyle/>
          <a:p>
            <a:r>
              <a:rPr lang="en-US" dirty="0"/>
              <a:t>Description of business system from end user's perspective</a:t>
            </a:r>
            <a:endParaRPr lang="en-IN" dirty="0"/>
          </a:p>
        </p:txBody>
      </p:sp>
    </p:spTree>
    <p:extLst>
      <p:ext uri="{BB962C8B-B14F-4D97-AF65-F5344CB8AC3E}">
        <p14:creationId xmlns:p14="http://schemas.microsoft.com/office/powerpoint/2010/main" val="122270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FFDCE-22D8-468B-A1B9-CCA009C864E1}"/>
              </a:ext>
            </a:extLst>
          </p:cNvPr>
          <p:cNvSpPr>
            <a:spLocks noGrp="1"/>
          </p:cNvSpPr>
          <p:nvPr>
            <p:ph type="title"/>
          </p:nvPr>
        </p:nvSpPr>
        <p:spPr>
          <a:xfrm>
            <a:off x="677334" y="816638"/>
            <a:ext cx="8596668" cy="897862"/>
          </a:xfrm>
        </p:spPr>
        <p:txBody>
          <a:bodyPr>
            <a:normAutofit fontScale="90000"/>
          </a:bodyPr>
          <a:lstStyle/>
          <a:p>
            <a:r>
              <a:rPr lang="en-IN" sz="5400" dirty="0"/>
              <a:t>Contents</a:t>
            </a:r>
          </a:p>
        </p:txBody>
      </p:sp>
      <p:sp>
        <p:nvSpPr>
          <p:cNvPr id="3" name="Content Placeholder 2">
            <a:extLst>
              <a:ext uri="{FF2B5EF4-FFF2-40B4-BE49-F238E27FC236}">
                <a16:creationId xmlns:a16="http://schemas.microsoft.com/office/drawing/2014/main" id="{C417FD35-7238-40BD-9A09-0553729046F3}"/>
              </a:ext>
            </a:extLst>
          </p:cNvPr>
          <p:cNvSpPr>
            <a:spLocks noGrp="1"/>
          </p:cNvSpPr>
          <p:nvPr>
            <p:ph idx="1"/>
          </p:nvPr>
        </p:nvSpPr>
        <p:spPr/>
        <p:txBody>
          <a:bodyPr>
            <a:normAutofit fontScale="85000" lnSpcReduction="20000"/>
          </a:bodyPr>
          <a:lstStyle/>
          <a:p>
            <a:r>
              <a:rPr lang="en-IN" sz="2400" dirty="0"/>
              <a:t>Introduction</a:t>
            </a:r>
          </a:p>
          <a:p>
            <a:r>
              <a:rPr lang="en-IN" sz="2400" dirty="0"/>
              <a:t>About business system</a:t>
            </a:r>
          </a:p>
          <a:p>
            <a:r>
              <a:rPr lang="en-IN" sz="2400" dirty="0"/>
              <a:t>About field study</a:t>
            </a:r>
          </a:p>
          <a:p>
            <a:r>
              <a:rPr lang="en-IN" sz="2400" dirty="0"/>
              <a:t>Form</a:t>
            </a:r>
          </a:p>
          <a:p>
            <a:r>
              <a:rPr lang="en-IN" sz="2400" dirty="0"/>
              <a:t>Personas</a:t>
            </a:r>
          </a:p>
          <a:p>
            <a:r>
              <a:rPr lang="en-IN" sz="2400" dirty="0"/>
              <a:t>Customer Journey Maps</a:t>
            </a:r>
          </a:p>
          <a:p>
            <a:r>
              <a:rPr lang="en-IN" sz="2400" dirty="0"/>
              <a:t>Empathy Maps</a:t>
            </a:r>
          </a:p>
          <a:p>
            <a:r>
              <a:rPr lang="en-IN" sz="2400" dirty="0"/>
              <a:t>Affinity Diagram</a:t>
            </a:r>
          </a:p>
          <a:p>
            <a:r>
              <a:rPr lang="en-IN" sz="2400" dirty="0"/>
              <a:t>User Stories</a:t>
            </a:r>
          </a:p>
          <a:p>
            <a:r>
              <a:rPr lang="en-IN" sz="2400" dirty="0"/>
              <a:t>Conclusion</a:t>
            </a:r>
          </a:p>
        </p:txBody>
      </p:sp>
    </p:spTree>
    <p:extLst>
      <p:ext uri="{BB962C8B-B14F-4D97-AF65-F5344CB8AC3E}">
        <p14:creationId xmlns:p14="http://schemas.microsoft.com/office/powerpoint/2010/main" val="3416998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email&#10;&#10;Description automatically generated">
            <a:extLst>
              <a:ext uri="{FF2B5EF4-FFF2-40B4-BE49-F238E27FC236}">
                <a16:creationId xmlns:a16="http://schemas.microsoft.com/office/drawing/2014/main" id="{CED4D007-611B-4B7F-9492-008734C1DB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5" y="857250"/>
            <a:ext cx="11144250" cy="5143500"/>
          </a:xfrm>
          <a:prstGeom prst="rect">
            <a:avLst/>
          </a:prstGeom>
        </p:spPr>
      </p:pic>
    </p:spTree>
    <p:extLst>
      <p:ext uri="{BB962C8B-B14F-4D97-AF65-F5344CB8AC3E}">
        <p14:creationId xmlns:p14="http://schemas.microsoft.com/office/powerpoint/2010/main" val="2778049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10;&#10;Description automatically generated">
            <a:extLst>
              <a:ext uri="{FF2B5EF4-FFF2-40B4-BE49-F238E27FC236}">
                <a16:creationId xmlns:a16="http://schemas.microsoft.com/office/drawing/2014/main" id="{36201B88-20B5-42FB-8793-5B82FFC8CD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5" y="857250"/>
            <a:ext cx="11144250" cy="5143500"/>
          </a:xfrm>
          <a:prstGeom prst="rect">
            <a:avLst/>
          </a:prstGeom>
        </p:spPr>
      </p:pic>
    </p:spTree>
    <p:extLst>
      <p:ext uri="{BB962C8B-B14F-4D97-AF65-F5344CB8AC3E}">
        <p14:creationId xmlns:p14="http://schemas.microsoft.com/office/powerpoint/2010/main" val="4038174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894527-631D-4F8D-B9D9-DC6F25291ABD}"/>
              </a:ext>
            </a:extLst>
          </p:cNvPr>
          <p:cNvSpPr>
            <a:spLocks noGrp="1"/>
          </p:cNvSpPr>
          <p:nvPr>
            <p:ph type="title"/>
          </p:nvPr>
        </p:nvSpPr>
        <p:spPr>
          <a:xfrm>
            <a:off x="2553760" y="795867"/>
            <a:ext cx="4990040" cy="1147233"/>
          </a:xfrm>
        </p:spPr>
        <p:txBody>
          <a:bodyPr>
            <a:normAutofit/>
          </a:bodyPr>
          <a:lstStyle/>
          <a:p>
            <a:pPr algn="ctr"/>
            <a:r>
              <a:rPr lang="en-IN" sz="4800" dirty="0"/>
              <a:t>Concepts Used</a:t>
            </a:r>
          </a:p>
        </p:txBody>
      </p:sp>
      <p:sp>
        <p:nvSpPr>
          <p:cNvPr id="4" name="Text Placeholder 3">
            <a:extLst>
              <a:ext uri="{FF2B5EF4-FFF2-40B4-BE49-F238E27FC236}">
                <a16:creationId xmlns:a16="http://schemas.microsoft.com/office/drawing/2014/main" id="{DFE26691-DB1C-4ECB-ABE4-ADD381EAD11C}"/>
              </a:ext>
            </a:extLst>
          </p:cNvPr>
          <p:cNvSpPr>
            <a:spLocks noGrp="1"/>
          </p:cNvSpPr>
          <p:nvPr>
            <p:ph type="body" idx="1"/>
          </p:nvPr>
        </p:nvSpPr>
        <p:spPr>
          <a:xfrm>
            <a:off x="677335" y="2476500"/>
            <a:ext cx="8596668" cy="1409700"/>
          </a:xfrm>
        </p:spPr>
        <p:txBody>
          <a:bodyPr>
            <a:normAutofit/>
          </a:bodyPr>
          <a:lstStyle/>
          <a:p>
            <a:r>
              <a:rPr lang="en-US" dirty="0"/>
              <a:t>Mathematical programming- providing best and cheapest solution</a:t>
            </a:r>
          </a:p>
          <a:p>
            <a:r>
              <a:rPr lang="en-US" dirty="0"/>
              <a:t>Data science - providing travel support bot</a:t>
            </a:r>
          </a:p>
          <a:p>
            <a:r>
              <a:rPr lang="en-US" dirty="0"/>
              <a:t>Technical skills- Django for preparing frontend and backend</a:t>
            </a:r>
            <a:endParaRPr lang="en-IN" dirty="0"/>
          </a:p>
        </p:txBody>
      </p:sp>
    </p:spTree>
    <p:extLst>
      <p:ext uri="{BB962C8B-B14F-4D97-AF65-F5344CB8AC3E}">
        <p14:creationId xmlns:p14="http://schemas.microsoft.com/office/powerpoint/2010/main" val="2482838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C7E4-E741-4401-926B-41129F78D2E0}"/>
              </a:ext>
            </a:extLst>
          </p:cNvPr>
          <p:cNvSpPr>
            <a:spLocks noGrp="1"/>
          </p:cNvSpPr>
          <p:nvPr>
            <p:ph type="ctrTitle"/>
          </p:nvPr>
        </p:nvSpPr>
        <p:spPr>
          <a:xfrm>
            <a:off x="1524000" y="981076"/>
            <a:ext cx="9144000" cy="1047750"/>
          </a:xfrm>
        </p:spPr>
        <p:txBody>
          <a:bodyPr>
            <a:normAutofit/>
          </a:bodyPr>
          <a:lstStyle/>
          <a:p>
            <a:pPr algn="ctr"/>
            <a:r>
              <a:rPr lang="en-IN" dirty="0"/>
              <a:t>Conclusion</a:t>
            </a:r>
          </a:p>
        </p:txBody>
      </p:sp>
      <p:sp>
        <p:nvSpPr>
          <p:cNvPr id="3" name="Subtitle 2">
            <a:extLst>
              <a:ext uri="{FF2B5EF4-FFF2-40B4-BE49-F238E27FC236}">
                <a16:creationId xmlns:a16="http://schemas.microsoft.com/office/drawing/2014/main" id="{0E66AE46-0395-46D8-9C21-A624EA57B036}"/>
              </a:ext>
            </a:extLst>
          </p:cNvPr>
          <p:cNvSpPr>
            <a:spLocks noGrp="1"/>
          </p:cNvSpPr>
          <p:nvPr>
            <p:ph type="subTitle" idx="1"/>
          </p:nvPr>
        </p:nvSpPr>
        <p:spPr>
          <a:xfrm>
            <a:off x="1038225" y="2581274"/>
            <a:ext cx="9629775" cy="2143125"/>
          </a:xfrm>
        </p:spPr>
        <p:txBody>
          <a:bodyPr>
            <a:normAutofit fontScale="92500" lnSpcReduction="10000"/>
          </a:bodyPr>
          <a:lstStyle/>
          <a:p>
            <a:pPr algn="l" rtl="0" fontAlgn="base"/>
            <a:r>
              <a:rPr lang="en-US" sz="2400" b="0" i="0" dirty="0">
                <a:effectLst/>
                <a:latin typeface="Source Serif Pro"/>
              </a:rPr>
              <a:t>This presentation describes all the user diagrams we have included as part of our user research and field study. All the user diagrams here describes the user views on the business system and how they have responded in the field study we have conducted. </a:t>
            </a:r>
          </a:p>
          <a:p>
            <a:pPr algn="l"/>
            <a:br>
              <a:rPr lang="en-US" sz="2400" b="0" i="0" dirty="0">
                <a:effectLst/>
                <a:latin typeface="-apple-system"/>
              </a:rPr>
            </a:br>
            <a:endParaRPr lang="en-IN" sz="2400" dirty="0"/>
          </a:p>
        </p:txBody>
      </p:sp>
    </p:spTree>
    <p:extLst>
      <p:ext uri="{BB962C8B-B14F-4D97-AF65-F5344CB8AC3E}">
        <p14:creationId xmlns:p14="http://schemas.microsoft.com/office/powerpoint/2010/main" val="2416106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4F20B-D7B9-4F81-94EB-B5619DE0DA22}"/>
              </a:ext>
            </a:extLst>
          </p:cNvPr>
          <p:cNvSpPr>
            <a:spLocks noGrp="1"/>
          </p:cNvSpPr>
          <p:nvPr>
            <p:ph type="title"/>
          </p:nvPr>
        </p:nvSpPr>
        <p:spPr>
          <a:xfrm>
            <a:off x="2600325" y="2600324"/>
            <a:ext cx="5029200" cy="1266826"/>
          </a:xfrm>
        </p:spPr>
        <p:txBody>
          <a:bodyPr>
            <a:normAutofit/>
          </a:bodyPr>
          <a:lstStyle/>
          <a:p>
            <a:r>
              <a:rPr lang="en-IN" sz="6000" dirty="0"/>
              <a:t>    Thank You</a:t>
            </a:r>
          </a:p>
        </p:txBody>
      </p:sp>
    </p:spTree>
    <p:extLst>
      <p:ext uri="{BB962C8B-B14F-4D97-AF65-F5344CB8AC3E}">
        <p14:creationId xmlns:p14="http://schemas.microsoft.com/office/powerpoint/2010/main" val="1808395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4E1B3-E1AB-48C8-A272-83CF3D0A4B5A}"/>
              </a:ext>
            </a:extLst>
          </p:cNvPr>
          <p:cNvSpPr>
            <a:spLocks noGrp="1"/>
          </p:cNvSpPr>
          <p:nvPr>
            <p:ph type="ctrTitle"/>
          </p:nvPr>
        </p:nvSpPr>
        <p:spPr>
          <a:xfrm>
            <a:off x="923925" y="703263"/>
            <a:ext cx="9144000" cy="830262"/>
          </a:xfrm>
        </p:spPr>
        <p:txBody>
          <a:bodyPr>
            <a:normAutofit fontScale="90000"/>
          </a:bodyPr>
          <a:lstStyle/>
          <a:p>
            <a:pPr algn="ctr"/>
            <a:r>
              <a:rPr lang="en-IN" dirty="0"/>
              <a:t>Introduction</a:t>
            </a:r>
          </a:p>
        </p:txBody>
      </p:sp>
      <p:sp>
        <p:nvSpPr>
          <p:cNvPr id="3" name="Subtitle 2">
            <a:extLst>
              <a:ext uri="{FF2B5EF4-FFF2-40B4-BE49-F238E27FC236}">
                <a16:creationId xmlns:a16="http://schemas.microsoft.com/office/drawing/2014/main" id="{5D76BC45-E84C-42AD-9F17-4934018B84F4}"/>
              </a:ext>
            </a:extLst>
          </p:cNvPr>
          <p:cNvSpPr>
            <a:spLocks noGrp="1"/>
          </p:cNvSpPr>
          <p:nvPr>
            <p:ph type="subTitle" idx="1"/>
          </p:nvPr>
        </p:nvSpPr>
        <p:spPr>
          <a:xfrm>
            <a:off x="1323975" y="1868488"/>
            <a:ext cx="8001000" cy="4286249"/>
          </a:xfrm>
        </p:spPr>
        <p:txBody>
          <a:bodyPr>
            <a:noAutofit/>
          </a:bodyPr>
          <a:lstStyle/>
          <a:p>
            <a:endParaRPr lang="en-IN" sz="2000" dirty="0"/>
          </a:p>
          <a:p>
            <a:pPr algn="ctr"/>
            <a:r>
              <a:rPr lang="en-US" sz="2000" b="0" i="0" dirty="0">
                <a:effectLst/>
                <a:latin typeface="Source Serif Pro"/>
              </a:rPr>
              <a:t>The industry of travel and hospitality is witnessing massive changes and high competition. The sector has a very challenging and complex operational environment. The industry demands superlative customer experience and companies in this business strive hard to achieve customer loyalty and their following. Customers today want customized travel experiences and demand best levels of service. The customers can always choose from many options and go for the one that provides them better experience at a price lower than competition.</a:t>
            </a:r>
            <a:endParaRPr lang="en-IN" sz="2000" dirty="0"/>
          </a:p>
          <a:p>
            <a:pPr algn="ctr"/>
            <a:r>
              <a:rPr lang="en-IN" sz="2000" dirty="0"/>
              <a:t>As part of the field study, we have interviewed several users who are  constantly in need of better websites in the field and collected some insights based on them</a:t>
            </a:r>
          </a:p>
        </p:txBody>
      </p:sp>
    </p:spTree>
    <p:extLst>
      <p:ext uri="{BB962C8B-B14F-4D97-AF65-F5344CB8AC3E}">
        <p14:creationId xmlns:p14="http://schemas.microsoft.com/office/powerpoint/2010/main" val="3635893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B7F2EC-FDA7-41D6-BACE-9B79B7F4E9F5}"/>
              </a:ext>
            </a:extLst>
          </p:cNvPr>
          <p:cNvPicPr>
            <a:picLocks noChangeAspect="1"/>
          </p:cNvPicPr>
          <p:nvPr/>
        </p:nvPicPr>
        <p:blipFill rotWithShape="1">
          <a:blip r:embed="rId2">
            <a:extLst>
              <a:ext uri="{28A0092B-C50C-407E-A947-70E740481C1C}">
                <a14:useLocalDpi xmlns:a14="http://schemas.microsoft.com/office/drawing/2010/main" val="0"/>
              </a:ext>
            </a:extLst>
          </a:blip>
          <a:srcRect t="5154"/>
          <a:stretch/>
        </p:blipFill>
        <p:spPr>
          <a:xfrm>
            <a:off x="148919" y="885825"/>
            <a:ext cx="11894161" cy="5378595"/>
          </a:xfrm>
          <a:prstGeom prst="rect">
            <a:avLst/>
          </a:prstGeom>
        </p:spPr>
      </p:pic>
    </p:spTree>
    <p:extLst>
      <p:ext uri="{BB962C8B-B14F-4D97-AF65-F5344CB8AC3E}">
        <p14:creationId xmlns:p14="http://schemas.microsoft.com/office/powerpoint/2010/main" val="1163932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EF094090-9BD9-486B-BB59-811CCC34B0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69" y="679308"/>
            <a:ext cx="11881461" cy="5499383"/>
          </a:xfrm>
          <a:prstGeom prst="rect">
            <a:avLst/>
          </a:prstGeom>
        </p:spPr>
      </p:pic>
    </p:spTree>
    <p:extLst>
      <p:ext uri="{BB962C8B-B14F-4D97-AF65-F5344CB8AC3E}">
        <p14:creationId xmlns:p14="http://schemas.microsoft.com/office/powerpoint/2010/main" val="3648229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10CC4-D2DB-4C76-8F98-B9180C6567B2}"/>
              </a:ext>
            </a:extLst>
          </p:cNvPr>
          <p:cNvSpPr>
            <a:spLocks noGrp="1"/>
          </p:cNvSpPr>
          <p:nvPr>
            <p:ph type="ctrTitle"/>
          </p:nvPr>
        </p:nvSpPr>
        <p:spPr>
          <a:xfrm>
            <a:off x="2381250" y="857249"/>
            <a:ext cx="5768803" cy="1199919"/>
          </a:xfrm>
        </p:spPr>
        <p:txBody>
          <a:bodyPr/>
          <a:lstStyle/>
          <a:p>
            <a:pPr algn="ctr"/>
            <a:r>
              <a:rPr lang="en-IN" dirty="0"/>
              <a:t>About Field Study</a:t>
            </a:r>
          </a:p>
        </p:txBody>
      </p:sp>
      <p:sp>
        <p:nvSpPr>
          <p:cNvPr id="4" name="Subtitle 3">
            <a:extLst>
              <a:ext uri="{FF2B5EF4-FFF2-40B4-BE49-F238E27FC236}">
                <a16:creationId xmlns:a16="http://schemas.microsoft.com/office/drawing/2014/main" id="{D5012074-95F0-48EA-AFBE-D0481E30AE3C}"/>
              </a:ext>
            </a:extLst>
          </p:cNvPr>
          <p:cNvSpPr>
            <a:spLocks noGrp="1"/>
          </p:cNvSpPr>
          <p:nvPr>
            <p:ph type="subTitle" idx="1"/>
          </p:nvPr>
        </p:nvSpPr>
        <p:spPr>
          <a:xfrm>
            <a:off x="971550" y="2162174"/>
            <a:ext cx="8302453" cy="3943351"/>
          </a:xfrm>
        </p:spPr>
        <p:txBody>
          <a:bodyPr>
            <a:normAutofit/>
          </a:bodyPr>
          <a:lstStyle/>
          <a:p>
            <a:endParaRPr lang="en-US" dirty="0"/>
          </a:p>
          <a:p>
            <a:pPr algn="ctr"/>
            <a:r>
              <a:rPr lang="en-US" sz="2000" dirty="0"/>
              <a:t>Firstly, we have visited online websites and got an overview of our business system in the project. After that we have conducted a field study related to our business system by conducting surveys through forms and interviews. Through these surveys we collected many pros and cons for the existing websites. We have gathered common issues that people face while traveling and the problems they have faced with accommodation and hospitality. Then we have extracted persons, journey maps, empathy maps, affinity diagram which explains their emotions in a detailed manner.  We have described the user stories which describe types of users using the business systems. We have crafted all our findings creatively in a LinkedIn article.</a:t>
            </a:r>
            <a:endParaRPr lang="en-IN" dirty="0"/>
          </a:p>
        </p:txBody>
      </p:sp>
    </p:spTree>
    <p:extLst>
      <p:ext uri="{BB962C8B-B14F-4D97-AF65-F5344CB8AC3E}">
        <p14:creationId xmlns:p14="http://schemas.microsoft.com/office/powerpoint/2010/main" val="2472905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5985D9-3338-478A-8BBA-7B0FBF8B1B86}"/>
              </a:ext>
            </a:extLst>
          </p:cNvPr>
          <p:cNvSpPr>
            <a:spLocks noGrp="1"/>
          </p:cNvSpPr>
          <p:nvPr>
            <p:ph type="ctrTitle"/>
          </p:nvPr>
        </p:nvSpPr>
        <p:spPr>
          <a:xfrm>
            <a:off x="1383242" y="1280584"/>
            <a:ext cx="7766936" cy="1646302"/>
          </a:xfrm>
        </p:spPr>
        <p:txBody>
          <a:bodyPr/>
          <a:lstStyle/>
          <a:p>
            <a:pPr algn="ctr"/>
            <a:r>
              <a:rPr lang="en-IN" dirty="0"/>
              <a:t>Form</a:t>
            </a:r>
          </a:p>
        </p:txBody>
      </p:sp>
      <p:sp>
        <p:nvSpPr>
          <p:cNvPr id="7" name="Subtitle 6">
            <a:extLst>
              <a:ext uri="{FF2B5EF4-FFF2-40B4-BE49-F238E27FC236}">
                <a16:creationId xmlns:a16="http://schemas.microsoft.com/office/drawing/2014/main" id="{15F32DCA-CABD-4476-9CAF-57A925AEBB4D}"/>
              </a:ext>
            </a:extLst>
          </p:cNvPr>
          <p:cNvSpPr>
            <a:spLocks noGrp="1"/>
          </p:cNvSpPr>
          <p:nvPr>
            <p:ph type="subTitle" idx="1"/>
          </p:nvPr>
        </p:nvSpPr>
        <p:spPr/>
        <p:txBody>
          <a:bodyPr/>
          <a:lstStyle/>
          <a:p>
            <a:r>
              <a:rPr lang="en-IN" dirty="0"/>
              <a:t>https://docs.google.com/forms/d/1W2yyNUZTIsiw3GYl0oxUgUISA40l7tmIcxkgNUGH_ZI/edit#responses</a:t>
            </a:r>
          </a:p>
        </p:txBody>
      </p:sp>
    </p:spTree>
    <p:extLst>
      <p:ext uri="{BB962C8B-B14F-4D97-AF65-F5344CB8AC3E}">
        <p14:creationId xmlns:p14="http://schemas.microsoft.com/office/powerpoint/2010/main" val="2042427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C44DC-D01B-4631-9B62-7F9B161EAF8D}"/>
              </a:ext>
            </a:extLst>
          </p:cNvPr>
          <p:cNvSpPr>
            <a:spLocks noGrp="1"/>
          </p:cNvSpPr>
          <p:nvPr>
            <p:ph type="title"/>
          </p:nvPr>
        </p:nvSpPr>
        <p:spPr>
          <a:xfrm>
            <a:off x="1410760" y="1571625"/>
            <a:ext cx="6275915" cy="1250848"/>
          </a:xfrm>
        </p:spPr>
        <p:txBody>
          <a:bodyPr/>
          <a:lstStyle/>
          <a:p>
            <a:pPr algn="ctr"/>
            <a:r>
              <a:rPr lang="en-IN" sz="6600" dirty="0"/>
              <a:t>User Personas</a:t>
            </a:r>
          </a:p>
        </p:txBody>
      </p:sp>
      <p:sp>
        <p:nvSpPr>
          <p:cNvPr id="3" name="Text Placeholder 2">
            <a:extLst>
              <a:ext uri="{FF2B5EF4-FFF2-40B4-BE49-F238E27FC236}">
                <a16:creationId xmlns:a16="http://schemas.microsoft.com/office/drawing/2014/main" id="{5EA45D64-959D-48E5-8780-C0CBAD0BDC73}"/>
              </a:ext>
            </a:extLst>
          </p:cNvPr>
          <p:cNvSpPr>
            <a:spLocks noGrp="1"/>
          </p:cNvSpPr>
          <p:nvPr>
            <p:ph type="body" idx="1"/>
          </p:nvPr>
        </p:nvSpPr>
        <p:spPr>
          <a:xfrm>
            <a:off x="877360" y="3508273"/>
            <a:ext cx="8596668" cy="860400"/>
          </a:xfrm>
        </p:spPr>
        <p:txBody>
          <a:bodyPr/>
          <a:lstStyle/>
          <a:p>
            <a:r>
              <a:rPr lang="en-US" dirty="0"/>
              <a:t>User centered design of his ideologies and usage of business system</a:t>
            </a:r>
            <a:endParaRPr lang="en-IN" dirty="0"/>
          </a:p>
        </p:txBody>
      </p:sp>
    </p:spTree>
    <p:extLst>
      <p:ext uri="{BB962C8B-B14F-4D97-AF65-F5344CB8AC3E}">
        <p14:creationId xmlns:p14="http://schemas.microsoft.com/office/powerpoint/2010/main" val="134716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21C28A33-6FCF-4B0C-A6C4-4637BA1F72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21992947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154</TotalTime>
  <Words>428</Words>
  <Application>Microsoft Office PowerPoint</Application>
  <PresentationFormat>Widescreen</PresentationFormat>
  <Paragraphs>39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Facet</vt:lpstr>
      <vt:lpstr>Travel, Tourism   and Hospitality</vt:lpstr>
      <vt:lpstr>Contents</vt:lpstr>
      <vt:lpstr>Introduction</vt:lpstr>
      <vt:lpstr>PowerPoint Presentation</vt:lpstr>
      <vt:lpstr>PowerPoint Presentation</vt:lpstr>
      <vt:lpstr>About Field Study</vt:lpstr>
      <vt:lpstr>Form</vt:lpstr>
      <vt:lpstr>User Personas</vt:lpstr>
      <vt:lpstr>PowerPoint Presentation</vt:lpstr>
      <vt:lpstr>PowerPoint Presentation</vt:lpstr>
      <vt:lpstr>Customer Journey Maps</vt:lpstr>
      <vt:lpstr>PowerPoint Presentation</vt:lpstr>
      <vt:lpstr>PowerPoint Presentation</vt:lpstr>
      <vt:lpstr>Empathy Maps</vt:lpstr>
      <vt:lpstr>PowerPoint Presentation</vt:lpstr>
      <vt:lpstr>PowerPoint Presentation</vt:lpstr>
      <vt:lpstr>Affinity Diagram</vt:lpstr>
      <vt:lpstr>PowerPoint Presentation</vt:lpstr>
      <vt:lpstr>User Stories</vt:lpstr>
      <vt:lpstr>PowerPoint Presentation</vt:lpstr>
      <vt:lpstr>PowerPoint Presentation</vt:lpstr>
      <vt:lpstr>Concepts Used</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Tourism and Hospitslity</dc:title>
  <dc:creator>G G SANJANA</dc:creator>
  <cp:lastModifiedBy>G G Sanjana</cp:lastModifiedBy>
  <cp:revision>12</cp:revision>
  <dcterms:created xsi:type="dcterms:W3CDTF">2021-03-19T02:23:53Z</dcterms:created>
  <dcterms:modified xsi:type="dcterms:W3CDTF">2024-09-24T19:45:51Z</dcterms:modified>
</cp:coreProperties>
</file>