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6D47C-1E8B-44F4-8818-E4CB5E57F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6559FD-E37B-4D16-9908-4ED9890DF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701E7C-E949-467B-93A2-5DEF61DC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4670-E724-4AC1-95D6-35AA7048E65E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48E37-B4D2-40AB-BDB6-67BC80ED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5C41A-74BB-4C5E-8A52-9BCFB466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1849-A6FC-4537-8776-A2796B9BC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8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42C23-C0FF-42F2-BB4D-D370C6A5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ED4087-AAC0-425F-A815-9F2D78D14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3142F-8317-493A-88A9-D6B740BF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4670-E724-4AC1-95D6-35AA7048E65E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C81D7-B3F2-491B-A834-4285E9A3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FDC45-54BC-49AA-B129-C4DFB841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1849-A6FC-4537-8776-A2796B9BC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2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52FC40-8BE1-4621-A363-4A506B96E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747A6F-BCCC-45C8-8598-00173D49F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1015B-0FE5-4421-B883-6D283F03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4670-E724-4AC1-95D6-35AA7048E65E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8B4A27-C749-4C84-8E3D-DB137DBE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7D268-FFAA-41C8-B569-672CBA52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1849-A6FC-4537-8776-A2796B9BC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21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E59B8-BD80-40AD-8F2B-2E7DDB5C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D45BD-5124-4CCF-AF81-129C51D45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142E5-61A7-453E-9D87-1232E236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4670-E724-4AC1-95D6-35AA7048E65E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BE68E7-6C2B-41C3-954B-667F56D1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4DA7A0-FA34-4D69-A63A-C0C25C52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1849-A6FC-4537-8776-A2796B9BC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8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ED200-5A08-4463-80CE-4132A837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670259-A007-4129-8DF1-A949F8606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EA75E-EC09-4080-B77A-1BCA5A84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4670-E724-4AC1-95D6-35AA7048E65E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605B2F-19C6-48DE-83ED-478C4AA4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3BC202-D754-4159-8BB5-64263954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1849-A6FC-4537-8776-A2796B9BC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91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8FE3F-1FD0-4947-AA98-229CAF6D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DA80C-5B1F-4010-9531-EEC3B2590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E33626-51FB-45F1-A63D-D0C9B612A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D2C644-5FC3-4142-A6CD-01994D9BA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4670-E724-4AC1-95D6-35AA7048E65E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1774E0-B163-4D27-8AD6-056B0130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710960-8A1C-4DF1-A25D-00566D78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1849-A6FC-4537-8776-A2796B9BC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0C66-72D7-4A74-8D31-923480158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AF90AF-E0F1-419D-968A-22A6B268F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DAD560-7483-43D9-A3BA-3BE30526B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74AC9C-171B-4E42-B18C-3EE8F6288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96E3CE-1CA4-4683-8894-69D348CDC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D00360-D872-48B7-8855-0A8A83B2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4670-E724-4AC1-95D6-35AA7048E65E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389794-F20B-44B4-A754-E4DAC626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C9087B-FC67-4F08-8271-98B86492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1849-A6FC-4537-8776-A2796B9BC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30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7245-E6FB-4298-98AA-EFB4A93F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3C8E99-CBEC-4EA7-9212-119CB2EE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4670-E724-4AC1-95D6-35AA7048E65E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13F591-650A-470C-AF01-0B36B36C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AD960D-D89C-4CD4-9E96-90408A0D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1849-A6FC-4537-8776-A2796B9BC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280BE7-BCBE-432D-BB03-BFFF1C81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4670-E724-4AC1-95D6-35AA7048E65E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4F2486-7AE2-47B0-B7CA-441ECB5A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ED6262-7F12-4D41-B6EC-8B5D7621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1849-A6FC-4537-8776-A2796B9BC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21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79600-8178-4E23-9BE6-9B98F2F2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31094-4DC1-48B3-925C-05BDB4685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128F5C-4483-4D48-BCD9-3AB475A1F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08E7DD-91E4-40CD-853E-DFBACCB3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4670-E724-4AC1-95D6-35AA7048E65E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D4D160-8E73-48DF-A8D8-43FF2816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251F3-C20C-489A-B106-21A1C6D5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1849-A6FC-4537-8776-A2796B9BC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27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EF84B-0539-43E6-A80A-592FB16B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E0D145-AD4A-4CDE-BF2A-7CB6C8C33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C45490-28FD-4978-8C42-38C16B52D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4E596A-941A-4FA5-AAD1-8648398E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4670-E724-4AC1-95D6-35AA7048E65E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1B2DD5-E8F3-4448-9D2D-8382D5FA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018D99-28B2-48AB-A14C-8327EB4B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1849-A6FC-4537-8776-A2796B9BC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0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0589FA-4730-4CF4-8988-834FA560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4D9AF3-068A-44F2-856E-C566FA0B6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6AF1F-56BC-41B4-937B-48C1FF22B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84670-E724-4AC1-95D6-35AA7048E65E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2B9D82-E301-4D66-B944-44A9371A3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7253C-D88B-477A-AC15-B7A19B8B1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81849-A6FC-4537-8776-A2796B9BC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4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10732A-9E2B-4060-8A62-BB319BEBDD20}"/>
              </a:ext>
            </a:extLst>
          </p:cNvPr>
          <p:cNvSpPr txBox="1"/>
          <p:nvPr/>
        </p:nvSpPr>
        <p:spPr>
          <a:xfrm>
            <a:off x="3890210" y="2074783"/>
            <a:ext cx="441157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스터디 대체과제 </a:t>
            </a:r>
            <a:r>
              <a:rPr lang="en-US" altLang="ko-KR" sz="35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</a:p>
          <a:p>
            <a:pPr algn="ctr"/>
            <a:endParaRPr lang="en-US" altLang="ko-KR" sz="35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5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 basic</a:t>
            </a:r>
          </a:p>
          <a:p>
            <a:pPr algn="ctr"/>
            <a:endParaRPr lang="en-US" altLang="ko-KR" sz="35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00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건국대학교</a:t>
            </a:r>
            <a:r>
              <a:rPr lang="en-US" altLang="ko-KR" sz="300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00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</a:t>
            </a:r>
            <a:r>
              <a:rPr lang="en-US" altLang="ko-KR" sz="300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300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김범식</a:t>
            </a:r>
            <a:endParaRPr lang="en-US" altLang="ko-KR" sz="3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8246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A9BA64E-29F5-4AA5-8514-C5C4BFAEF191}"/>
              </a:ext>
            </a:extLst>
          </p:cNvPr>
          <p:cNvSpPr/>
          <p:nvPr/>
        </p:nvSpPr>
        <p:spPr>
          <a:xfrm>
            <a:off x="1331495" y="-401054"/>
            <a:ext cx="352926" cy="19365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0732A-9E2B-4060-8A62-BB319BEBDD20}"/>
              </a:ext>
            </a:extLst>
          </p:cNvPr>
          <p:cNvSpPr txBox="1"/>
          <p:nvPr/>
        </p:nvSpPr>
        <p:spPr>
          <a:xfrm>
            <a:off x="1684421" y="673768"/>
            <a:ext cx="44115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파이썬 기본 다지기</a:t>
            </a:r>
            <a:endParaRPr lang="en-US" altLang="ko-KR" sz="25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5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리스트</a:t>
            </a:r>
            <a:endParaRPr lang="en-US" altLang="ko-KR" sz="25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2342D-0FE4-4B44-8FBB-1710DCECA921}"/>
              </a:ext>
            </a:extLst>
          </p:cNvPr>
          <p:cNvSpPr txBox="1"/>
          <p:nvPr/>
        </p:nvSpPr>
        <p:spPr>
          <a:xfrm>
            <a:off x="1515979" y="2181725"/>
            <a:ext cx="9160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컬랙션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(Collection)</a:t>
            </a: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-&gt;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하나의 변수에 여러 값이 들어 있는 것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(List)</a:t>
            </a: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-&gt;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리스트는 컬렉션의 한 종류이다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/>
              <a:t>a = [1, 2, 3]</a:t>
            </a:r>
          </a:p>
          <a:p>
            <a:r>
              <a:rPr lang="pt-BR" altLang="ko-KR"/>
              <a:t>print(a[0] + a[2]) # 4</a:t>
            </a:r>
            <a:r>
              <a:rPr lang="ko-KR" altLang="en-US"/>
              <a:t>를 출력</a:t>
            </a:r>
            <a:endParaRPr lang="en-US" altLang="ko-KR"/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/>
              <a:t>a = [1, 2, 3, ['a', 'b', 'c’]] # list </a:t>
            </a:r>
            <a:r>
              <a:rPr lang="ko-KR" altLang="en-US"/>
              <a:t>안에 </a:t>
            </a:r>
            <a:r>
              <a:rPr lang="en-US" altLang="ko-KR"/>
              <a:t>list</a:t>
            </a:r>
            <a:r>
              <a:rPr lang="ko-KR" altLang="en-US"/>
              <a:t> 포함 가능하다</a:t>
            </a:r>
            <a:r>
              <a:rPr lang="en-US" altLang="ko-KR"/>
              <a:t>.</a:t>
            </a:r>
          </a:p>
          <a:p>
            <a:r>
              <a:rPr lang="en-US" altLang="ko-KR"/>
              <a:t>print(a[3]) # ['a', 'b', 'c’]</a:t>
            </a:r>
            <a:r>
              <a:rPr lang="ko-KR" altLang="en-US"/>
              <a:t>를 출력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20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A9BA64E-29F5-4AA5-8514-C5C4BFAEF191}"/>
              </a:ext>
            </a:extLst>
          </p:cNvPr>
          <p:cNvSpPr/>
          <p:nvPr/>
        </p:nvSpPr>
        <p:spPr>
          <a:xfrm>
            <a:off x="1331495" y="-401054"/>
            <a:ext cx="352926" cy="19365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0732A-9E2B-4060-8A62-BB319BEBDD20}"/>
              </a:ext>
            </a:extLst>
          </p:cNvPr>
          <p:cNvSpPr txBox="1"/>
          <p:nvPr/>
        </p:nvSpPr>
        <p:spPr>
          <a:xfrm>
            <a:off x="1684421" y="673768"/>
            <a:ext cx="44115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파이썬 기본 다지기</a:t>
            </a:r>
            <a:endParaRPr lang="en-US" altLang="ko-KR" sz="25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50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딕셔너리</a:t>
            </a:r>
            <a:endParaRPr lang="en-US" altLang="ko-KR" sz="25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93C61-E47B-4E85-B79B-3DE25A08D647}"/>
              </a:ext>
            </a:extLst>
          </p:cNvPr>
          <p:cNvSpPr txBox="1"/>
          <p:nvPr/>
        </p:nvSpPr>
        <p:spPr>
          <a:xfrm>
            <a:off x="1515979" y="2181725"/>
            <a:ext cx="9160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딕셔너리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(Dictionary)</a:t>
            </a: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-&gt;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딕셔너리에는 순서가 없고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(key)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존재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/>
          </a:p>
          <a:p>
            <a:r>
              <a:rPr lang="en-US" altLang="ko-KR"/>
              <a:t>dic = {'name':'pey', 'phone':'0119993323', 'birth': '1118’}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/>
              <a:t>print(dic['name’]) # pey</a:t>
            </a:r>
            <a:r>
              <a:rPr lang="ko-KR" altLang="en-US"/>
              <a:t>를 출력</a:t>
            </a:r>
            <a:endParaRPr lang="en-US" altLang="ko-KR"/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딕셔너리 요소 삭제하기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-&gt; </a:t>
            </a:r>
            <a:r>
              <a:rPr lang="en-US" altLang="ko-KR" b="1"/>
              <a:t>del</a:t>
            </a:r>
            <a:r>
              <a:rPr lang="en-US" altLang="ko-KR"/>
              <a:t> dic[name]</a:t>
            </a:r>
          </a:p>
          <a:p>
            <a:endParaRPr lang="en-US" altLang="ko-KR"/>
          </a:p>
          <a:p>
            <a:r>
              <a:rPr lang="en-US" altLang="ko-KR"/>
              <a:t>print(dic) # {'phone':'0119993323', 'birth': '1118’} </a:t>
            </a:r>
            <a:r>
              <a:rPr lang="ko-KR" altLang="en-US"/>
              <a:t>출력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96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A9BA64E-29F5-4AA5-8514-C5C4BFAEF191}"/>
              </a:ext>
            </a:extLst>
          </p:cNvPr>
          <p:cNvSpPr/>
          <p:nvPr/>
        </p:nvSpPr>
        <p:spPr>
          <a:xfrm>
            <a:off x="1331495" y="-401054"/>
            <a:ext cx="352926" cy="19365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0732A-9E2B-4060-8A62-BB319BEBDD20}"/>
              </a:ext>
            </a:extLst>
          </p:cNvPr>
          <p:cNvSpPr txBox="1"/>
          <p:nvPr/>
        </p:nvSpPr>
        <p:spPr>
          <a:xfrm>
            <a:off x="1684421" y="673768"/>
            <a:ext cx="44115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파이썬 기본 다지기</a:t>
            </a:r>
            <a:endParaRPr lang="en-US" altLang="ko-KR" sz="25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50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튜플</a:t>
            </a:r>
            <a:endParaRPr lang="en-US" altLang="ko-KR" sz="25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75EDD-841C-456C-AFD6-9FC67CC1466F}"/>
              </a:ext>
            </a:extLst>
          </p:cNvPr>
          <p:cNvSpPr txBox="1"/>
          <p:nvPr/>
        </p:nvSpPr>
        <p:spPr>
          <a:xfrm>
            <a:off x="1515979" y="2181725"/>
            <a:ext cx="91600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(Set)</a:t>
            </a: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-&gt;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튜플은 리스트와 비슷하지만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변경이 불가능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/>
          </a:p>
          <a:p>
            <a:r>
              <a:rPr lang="en-US" altLang="ko-KR"/>
              <a:t>tu = (1, 2, 'a', 'b’)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b="1"/>
              <a:t>del</a:t>
            </a:r>
            <a:r>
              <a:rPr lang="en-US" altLang="ko-KR"/>
              <a:t> tu[0]</a:t>
            </a: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-&gt;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 요소값 삭제 시 오류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/>
              <a:t>tu[0] = ‘c’</a:t>
            </a: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-&gt;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 요소값 변경 시 오류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8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A9BA64E-29F5-4AA5-8514-C5C4BFAEF191}"/>
              </a:ext>
            </a:extLst>
          </p:cNvPr>
          <p:cNvSpPr/>
          <p:nvPr/>
        </p:nvSpPr>
        <p:spPr>
          <a:xfrm>
            <a:off x="1331495" y="-401054"/>
            <a:ext cx="352926" cy="19365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0732A-9E2B-4060-8A62-BB319BEBDD20}"/>
              </a:ext>
            </a:extLst>
          </p:cNvPr>
          <p:cNvSpPr txBox="1"/>
          <p:nvPr/>
        </p:nvSpPr>
        <p:spPr>
          <a:xfrm>
            <a:off x="1684421" y="673768"/>
            <a:ext cx="44115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파이썬 기본 다지기</a:t>
            </a:r>
            <a:endParaRPr lang="en-US" altLang="ko-KR" sz="25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5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altLang="ko-KR" sz="25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B4385-4236-42BE-9452-1A2FD3F8DD39}"/>
              </a:ext>
            </a:extLst>
          </p:cNvPr>
          <p:cNvSpPr txBox="1"/>
          <p:nvPr/>
        </p:nvSpPr>
        <p:spPr>
          <a:xfrm>
            <a:off x="3136231" y="1854456"/>
            <a:ext cx="591953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</a:t>
            </a:r>
            <a:r>
              <a:rPr lang="en-US" altLang="ko-KR" sz="2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	 ----------------------		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연산자</a:t>
            </a:r>
            <a:r>
              <a:rPr lang="en-US" altLang="ko-KR" sz="2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타입</a:t>
            </a:r>
            <a:r>
              <a:rPr lang="en-US" altLang="ko-KR" sz="2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 ----------------------		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조건문</a:t>
            </a:r>
            <a:r>
              <a:rPr lang="en-US" altLang="ko-KR" sz="2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 ----------------------		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</a:t>
            </a:r>
            <a:r>
              <a:rPr lang="en-US" altLang="ko-KR" sz="2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 ----------------------		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</a:t>
            </a:r>
            <a:r>
              <a:rPr lang="en-US" altLang="ko-KR" sz="2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	 ----------------------		7</a:t>
            </a:r>
          </a:p>
          <a:p>
            <a:endParaRPr lang="en-US" altLang="ko-KR" sz="22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문자열</a:t>
            </a:r>
            <a:r>
              <a:rPr lang="en-US" altLang="ko-KR" sz="2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 ----------------------		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</a:t>
            </a:r>
            <a:r>
              <a:rPr lang="en-US" altLang="ko-KR" sz="2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	 ----------------------		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리스트</a:t>
            </a:r>
            <a:r>
              <a:rPr lang="en-US" altLang="ko-KR" sz="2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 ----------------------	          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딕셔너리</a:t>
            </a:r>
            <a:r>
              <a:rPr lang="en-US" altLang="ko-KR" sz="2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 ----------------------	           11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튜플</a:t>
            </a:r>
            <a:r>
              <a:rPr lang="en-US" altLang="ko-KR" sz="2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	 ----------------------	           12</a:t>
            </a:r>
          </a:p>
        </p:txBody>
      </p:sp>
    </p:spTree>
    <p:extLst>
      <p:ext uri="{BB962C8B-B14F-4D97-AF65-F5344CB8AC3E}">
        <p14:creationId xmlns:p14="http://schemas.microsoft.com/office/powerpoint/2010/main" val="377792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A9BA64E-29F5-4AA5-8514-C5C4BFAEF191}"/>
              </a:ext>
            </a:extLst>
          </p:cNvPr>
          <p:cNvSpPr/>
          <p:nvPr/>
        </p:nvSpPr>
        <p:spPr>
          <a:xfrm>
            <a:off x="1331495" y="-401054"/>
            <a:ext cx="352926" cy="19365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0732A-9E2B-4060-8A62-BB319BEBDD20}"/>
              </a:ext>
            </a:extLst>
          </p:cNvPr>
          <p:cNvSpPr txBox="1"/>
          <p:nvPr/>
        </p:nvSpPr>
        <p:spPr>
          <a:xfrm>
            <a:off x="1684421" y="673768"/>
            <a:ext cx="44115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파이썬 기본 다지기</a:t>
            </a:r>
            <a:endParaRPr lang="en-US" altLang="ko-KR" sz="25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5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</a:t>
            </a:r>
            <a:endParaRPr lang="en-US" altLang="ko-KR" sz="25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CF0DF5-418E-4B3B-86AA-CB276A1A3540}"/>
              </a:ext>
            </a:extLst>
          </p:cNvPr>
          <p:cNvSpPr txBox="1"/>
          <p:nvPr/>
        </p:nvSpPr>
        <p:spPr>
          <a:xfrm>
            <a:off x="1515979" y="2181725"/>
            <a:ext cx="91600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상수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(Constants)</a:t>
            </a: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-&gt;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값이 변하지 않음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(Variables)</a:t>
            </a: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-&gt;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사람이 이해 할 수 있는 변수명으로 원하는 데이터를 넣을 공간을 확보 할 수 있음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할당문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(Assignment Statements)</a:t>
            </a: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-&gt;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오른쪽에 있는 값을 왼쪽 변수에 저장하는 형식이다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print(123) #123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출력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123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상수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 = 12.2</a:t>
            </a: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print(x) # 12.2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출력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x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변수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18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A9BA64E-29F5-4AA5-8514-C5C4BFAEF191}"/>
              </a:ext>
            </a:extLst>
          </p:cNvPr>
          <p:cNvSpPr/>
          <p:nvPr/>
        </p:nvSpPr>
        <p:spPr>
          <a:xfrm>
            <a:off x="1331495" y="-401054"/>
            <a:ext cx="352926" cy="19365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0732A-9E2B-4060-8A62-BB319BEBDD20}"/>
              </a:ext>
            </a:extLst>
          </p:cNvPr>
          <p:cNvSpPr txBox="1"/>
          <p:nvPr/>
        </p:nvSpPr>
        <p:spPr>
          <a:xfrm>
            <a:off x="1684421" y="673768"/>
            <a:ext cx="44115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파이썬 기본 다지기</a:t>
            </a:r>
            <a:endParaRPr lang="en-US" altLang="ko-KR" sz="25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5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연산자</a:t>
            </a:r>
            <a:r>
              <a:rPr lang="en-US" altLang="ko-KR" sz="25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5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타입</a:t>
            </a:r>
            <a:endParaRPr lang="en-US" altLang="ko-KR" sz="25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62AF7-C22C-4F42-BD71-9E4B281F904C}"/>
              </a:ext>
            </a:extLst>
          </p:cNvPr>
          <p:cNvSpPr txBox="1"/>
          <p:nvPr/>
        </p:nvSpPr>
        <p:spPr>
          <a:xfrm>
            <a:off x="1515979" y="2181725"/>
            <a:ext cx="91600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연산자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-&gt;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사칙연산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(+, -, *, /),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제곱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(**),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나머지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(%),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몫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(//)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타입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숫자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-&gt; 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타입변환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-&gt;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변환시키고 싶은 타입 형식으로 감싸주면 타입이 변환됨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x = 123</a:t>
            </a: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float(x) # x = 123.0,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실수로 타입변환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E1B11B7-FFA0-4B5F-9FE0-BF3A3FE44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531149"/>
              </p:ext>
            </p:extLst>
          </p:nvPr>
        </p:nvGraphicFramePr>
        <p:xfrm>
          <a:off x="2105527" y="3429000"/>
          <a:ext cx="5979694" cy="1554480"/>
        </p:xfrm>
        <a:graphic>
          <a:graphicData uri="http://schemas.openxmlformats.org/drawingml/2006/table">
            <a:tbl>
              <a:tblPr/>
              <a:tblGrid>
                <a:gridCol w="2989847">
                  <a:extLst>
                    <a:ext uri="{9D8B030D-6E8A-4147-A177-3AD203B41FA5}">
                      <a16:colId xmlns:a16="http://schemas.microsoft.com/office/drawing/2014/main" val="3913130795"/>
                    </a:ext>
                  </a:extLst>
                </a:gridCol>
                <a:gridCol w="2989847">
                  <a:extLst>
                    <a:ext uri="{9D8B030D-6E8A-4147-A177-3AD203B41FA5}">
                      <a16:colId xmlns:a16="http://schemas.microsoft.com/office/drawing/2014/main" val="3079859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정수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123, -345, 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161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실수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123.45, -1234.5, 3.4e10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002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8</a:t>
                      </a:r>
                      <a:r>
                        <a:rPr lang="ko-KR" altLang="en-US">
                          <a:effectLst/>
                        </a:rPr>
                        <a:t>진수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0o34, 0o25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979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16</a:t>
                      </a:r>
                      <a:r>
                        <a:rPr lang="ko-KR" altLang="en-US">
                          <a:effectLst/>
                        </a:rPr>
                        <a:t>진수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0x2A, 0xFF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13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11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A9BA64E-29F5-4AA5-8514-C5C4BFAEF191}"/>
              </a:ext>
            </a:extLst>
          </p:cNvPr>
          <p:cNvSpPr/>
          <p:nvPr/>
        </p:nvSpPr>
        <p:spPr>
          <a:xfrm>
            <a:off x="1331495" y="-401054"/>
            <a:ext cx="352926" cy="19365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0732A-9E2B-4060-8A62-BB319BEBDD20}"/>
              </a:ext>
            </a:extLst>
          </p:cNvPr>
          <p:cNvSpPr txBox="1"/>
          <p:nvPr/>
        </p:nvSpPr>
        <p:spPr>
          <a:xfrm>
            <a:off x="1684421" y="673768"/>
            <a:ext cx="44115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파이썬 기본 다지기</a:t>
            </a:r>
            <a:endParaRPr lang="en-US" altLang="ko-KR" sz="25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50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조건문</a:t>
            </a:r>
            <a:endParaRPr lang="en-US" altLang="ko-KR" sz="25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D212D-931A-4948-8C25-C7C0C3397F8D}"/>
              </a:ext>
            </a:extLst>
          </p:cNvPr>
          <p:cNvSpPr txBox="1"/>
          <p:nvPr/>
        </p:nvSpPr>
        <p:spPr>
          <a:xfrm>
            <a:off x="1515979" y="2181725"/>
            <a:ext cx="91600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조건부 실행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(Conditional Execution)</a:t>
            </a: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-&gt;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무언가를 검사하거나 결정을 내릴 때 사용한다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-&gt; </a:t>
            </a:r>
            <a:r>
              <a:rPr lang="en-US" altLang="ko-KR" b="1"/>
              <a:t>if</a:t>
            </a:r>
            <a:r>
              <a:rPr lang="ko-KR" altLang="en-US"/>
              <a:t> </a:t>
            </a:r>
            <a:r>
              <a:rPr lang="ko-KR" altLang="en-US" err="1"/>
              <a:t>조건문</a:t>
            </a:r>
            <a:r>
              <a:rPr lang="en-US" altLang="ko-KR"/>
              <a:t>: </a:t>
            </a:r>
          </a:p>
          <a:p>
            <a:r>
              <a:rPr lang="en-US" altLang="ko-KR"/>
              <a:t>	</a:t>
            </a:r>
            <a:r>
              <a:rPr lang="ko-KR" altLang="en-US"/>
              <a:t>수행할 문장</a:t>
            </a:r>
            <a:r>
              <a:rPr lang="en-US" altLang="ko-KR"/>
              <a:t>1</a:t>
            </a:r>
          </a:p>
          <a:p>
            <a:r>
              <a:rPr lang="ko-KR" altLang="en-US"/>
              <a:t> </a:t>
            </a:r>
            <a:r>
              <a:rPr lang="en-US" altLang="ko-KR"/>
              <a:t>	</a:t>
            </a:r>
            <a:r>
              <a:rPr lang="ko-KR" altLang="en-US"/>
              <a:t>수행할 문장</a:t>
            </a:r>
            <a:r>
              <a:rPr lang="en-US" altLang="ko-KR"/>
              <a:t>2</a:t>
            </a:r>
          </a:p>
          <a:p>
            <a:r>
              <a:rPr lang="en-US" altLang="ko-KR"/>
              <a:t>	... </a:t>
            </a:r>
          </a:p>
          <a:p>
            <a:r>
              <a:rPr lang="en-US" altLang="ko-KR" b="1"/>
              <a:t>    else</a:t>
            </a:r>
            <a:r>
              <a:rPr lang="en-US" altLang="ko-KR"/>
              <a:t>:</a:t>
            </a:r>
          </a:p>
          <a:p>
            <a:r>
              <a:rPr lang="en-US" altLang="ko-KR"/>
              <a:t>	</a:t>
            </a:r>
            <a:r>
              <a:rPr lang="ko-KR" altLang="en-US"/>
              <a:t>수행할 문장</a:t>
            </a:r>
            <a:r>
              <a:rPr lang="en-US" altLang="ko-KR"/>
              <a:t>A</a:t>
            </a:r>
          </a:p>
          <a:p>
            <a:r>
              <a:rPr lang="en-US" altLang="ko-KR"/>
              <a:t> 	</a:t>
            </a:r>
            <a:r>
              <a:rPr lang="ko-KR" altLang="en-US"/>
              <a:t>수행할 문장</a:t>
            </a:r>
            <a:r>
              <a:rPr lang="en-US" altLang="ko-KR"/>
              <a:t>B</a:t>
            </a:r>
          </a:p>
          <a:p>
            <a:r>
              <a:rPr lang="en-US" altLang="ko-KR"/>
              <a:t> 	...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들여쓰기에 주의해야한다</a:t>
            </a:r>
            <a:r>
              <a:rPr lang="en-US" altLang="ko-KR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3E0556-55BB-47E1-BB21-3FE4BAB7F80C}"/>
              </a:ext>
            </a:extLst>
          </p:cNvPr>
          <p:cNvSpPr txBox="1"/>
          <p:nvPr/>
        </p:nvSpPr>
        <p:spPr>
          <a:xfrm>
            <a:off x="6793832" y="2760331"/>
            <a:ext cx="38821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 = 11</a:t>
            </a:r>
          </a:p>
          <a:p>
            <a:endParaRPr lang="en-US" altLang="ko-KR"/>
          </a:p>
          <a:p>
            <a:r>
              <a:rPr lang="en-US" altLang="ko-KR"/>
              <a:t>if x &lt; 10:</a:t>
            </a:r>
          </a:p>
          <a:p>
            <a:r>
              <a:rPr lang="en-US" altLang="ko-KR"/>
              <a:t>	print(“Smaller”)</a:t>
            </a:r>
          </a:p>
          <a:p>
            <a:r>
              <a:rPr lang="en-US" altLang="ko-KR"/>
              <a:t>else:</a:t>
            </a:r>
          </a:p>
          <a:p>
            <a:r>
              <a:rPr lang="en-US" altLang="ko-KR"/>
              <a:t>	print(“Bigger”)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01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A9BA64E-29F5-4AA5-8514-C5C4BFAEF191}"/>
              </a:ext>
            </a:extLst>
          </p:cNvPr>
          <p:cNvSpPr/>
          <p:nvPr/>
        </p:nvSpPr>
        <p:spPr>
          <a:xfrm>
            <a:off x="1331495" y="-401054"/>
            <a:ext cx="352926" cy="19365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0732A-9E2B-4060-8A62-BB319BEBDD20}"/>
              </a:ext>
            </a:extLst>
          </p:cNvPr>
          <p:cNvSpPr txBox="1"/>
          <p:nvPr/>
        </p:nvSpPr>
        <p:spPr>
          <a:xfrm>
            <a:off x="1684421" y="673768"/>
            <a:ext cx="44115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파이썬 기본 다지기</a:t>
            </a:r>
            <a:endParaRPr lang="en-US" altLang="ko-KR" sz="25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50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</a:t>
            </a:r>
            <a:endParaRPr lang="en-US" altLang="ko-KR" sz="25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06633-1DE3-4072-9760-B33C7AC22727}"/>
              </a:ext>
            </a:extLst>
          </p:cNvPr>
          <p:cNvSpPr txBox="1"/>
          <p:nvPr/>
        </p:nvSpPr>
        <p:spPr>
          <a:xfrm>
            <a:off x="1515979" y="2181725"/>
            <a:ext cx="91600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-&gt; </a:t>
            </a:r>
            <a:r>
              <a:rPr lang="en-US" altLang="ko-KR" b="1"/>
              <a:t>while</a:t>
            </a:r>
            <a:r>
              <a:rPr lang="ko-KR" altLang="en-US"/>
              <a:t> </a:t>
            </a:r>
            <a:r>
              <a:rPr lang="en-US" altLang="ko-KR"/>
              <a:t>&lt;</a:t>
            </a:r>
            <a:r>
              <a:rPr lang="ko-KR" altLang="en-US" err="1"/>
              <a:t>조건문</a:t>
            </a:r>
            <a:r>
              <a:rPr lang="en-US" altLang="ko-KR"/>
              <a:t>&gt;:</a:t>
            </a:r>
          </a:p>
          <a:p>
            <a:r>
              <a:rPr lang="en-US" altLang="ko-KR"/>
              <a:t>	&lt;</a:t>
            </a:r>
            <a:r>
              <a:rPr lang="ko-KR" altLang="en-US"/>
              <a:t>수행할 문장</a:t>
            </a:r>
            <a:r>
              <a:rPr lang="en-US" altLang="ko-KR"/>
              <a:t>1&gt;</a:t>
            </a:r>
          </a:p>
          <a:p>
            <a:r>
              <a:rPr lang="en-US" altLang="ko-KR"/>
              <a:t>	&lt;</a:t>
            </a:r>
            <a:r>
              <a:rPr lang="ko-KR" altLang="en-US"/>
              <a:t>수행할 문장</a:t>
            </a:r>
            <a:r>
              <a:rPr lang="en-US" altLang="ko-KR"/>
              <a:t>2&gt;</a:t>
            </a:r>
          </a:p>
          <a:p>
            <a:r>
              <a:rPr lang="en-US" altLang="ko-KR"/>
              <a:t>	&lt;</a:t>
            </a:r>
            <a:r>
              <a:rPr lang="ko-KR" altLang="en-US"/>
              <a:t>수행할 문장</a:t>
            </a:r>
            <a:r>
              <a:rPr lang="en-US" altLang="ko-KR"/>
              <a:t>3&gt;</a:t>
            </a:r>
          </a:p>
          <a:p>
            <a:r>
              <a:rPr lang="en-US" altLang="ko-KR"/>
              <a:t>	...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-&gt; </a:t>
            </a:r>
            <a:r>
              <a:rPr lang="en-US" altLang="ko-KR" b="1"/>
              <a:t>for</a:t>
            </a:r>
            <a:r>
              <a:rPr lang="ko-KR" altLang="en-US"/>
              <a:t> 변수 </a:t>
            </a:r>
            <a:r>
              <a:rPr lang="en-US" altLang="ko-KR" b="1"/>
              <a:t>in</a:t>
            </a:r>
            <a:r>
              <a:rPr lang="ko-KR" altLang="en-US"/>
              <a:t> 리스트</a:t>
            </a:r>
            <a:r>
              <a:rPr lang="en-US" altLang="ko-KR"/>
              <a:t>(</a:t>
            </a:r>
            <a:r>
              <a:rPr lang="ko-KR" altLang="en-US"/>
              <a:t>또는 </a:t>
            </a:r>
            <a:r>
              <a:rPr lang="ko-KR" altLang="en-US" err="1"/>
              <a:t>튜플</a:t>
            </a:r>
            <a:r>
              <a:rPr lang="en-US" altLang="ko-KR"/>
              <a:t>, </a:t>
            </a:r>
            <a:r>
              <a:rPr lang="ko-KR" altLang="en-US"/>
              <a:t>문자열</a:t>
            </a:r>
            <a:r>
              <a:rPr lang="en-US" altLang="ko-KR"/>
              <a:t>):</a:t>
            </a:r>
          </a:p>
          <a:p>
            <a:r>
              <a:rPr lang="en-US" altLang="ko-KR"/>
              <a:t>	</a:t>
            </a:r>
            <a:r>
              <a:rPr lang="ko-KR" altLang="en-US"/>
              <a:t>수행할 문장</a:t>
            </a:r>
            <a:r>
              <a:rPr lang="en-US" altLang="ko-KR"/>
              <a:t>1</a:t>
            </a:r>
          </a:p>
          <a:p>
            <a:r>
              <a:rPr lang="en-US" altLang="ko-KR"/>
              <a:t>	</a:t>
            </a:r>
            <a:r>
              <a:rPr lang="ko-KR" altLang="en-US"/>
              <a:t>수행할 문장</a:t>
            </a:r>
            <a:r>
              <a:rPr lang="en-US" altLang="ko-KR"/>
              <a:t>2</a:t>
            </a:r>
          </a:p>
          <a:p>
            <a:r>
              <a:rPr lang="en-US" altLang="ko-KR"/>
              <a:t>	...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들여쓰기에 주의해야한다</a:t>
            </a:r>
            <a:r>
              <a:rPr lang="en-US" altLang="ko-KR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BCEDD-CADE-4812-86F2-73DBC00897FA}"/>
              </a:ext>
            </a:extLst>
          </p:cNvPr>
          <p:cNvSpPr txBox="1"/>
          <p:nvPr/>
        </p:nvSpPr>
        <p:spPr>
          <a:xfrm>
            <a:off x="6793832" y="2471574"/>
            <a:ext cx="38821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 = 5</a:t>
            </a:r>
          </a:p>
          <a:p>
            <a:endParaRPr lang="en-US" altLang="ko-KR"/>
          </a:p>
          <a:p>
            <a:r>
              <a:rPr lang="en-US" altLang="ko-KR"/>
              <a:t>while n &gt; 0:</a:t>
            </a:r>
          </a:p>
          <a:p>
            <a:r>
              <a:rPr lang="en-US" altLang="ko-KR"/>
              <a:t>	print(n)</a:t>
            </a:r>
          </a:p>
          <a:p>
            <a:r>
              <a:rPr lang="en-US" altLang="ko-KR"/>
              <a:t>	n = n – 1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for I in [5, 4, 3, 2, 1]:</a:t>
            </a:r>
          </a:p>
          <a:p>
            <a:r>
              <a:rPr lang="en-US" altLang="ko-KR"/>
              <a:t>	print(</a:t>
            </a:r>
            <a:r>
              <a:rPr lang="en-US" altLang="ko-KR" err="1"/>
              <a:t>i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3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A9BA64E-29F5-4AA5-8514-C5C4BFAEF191}"/>
              </a:ext>
            </a:extLst>
          </p:cNvPr>
          <p:cNvSpPr/>
          <p:nvPr/>
        </p:nvSpPr>
        <p:spPr>
          <a:xfrm>
            <a:off x="1331495" y="-401054"/>
            <a:ext cx="352926" cy="19365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0732A-9E2B-4060-8A62-BB319BEBDD20}"/>
              </a:ext>
            </a:extLst>
          </p:cNvPr>
          <p:cNvSpPr txBox="1"/>
          <p:nvPr/>
        </p:nvSpPr>
        <p:spPr>
          <a:xfrm>
            <a:off x="1684421" y="673768"/>
            <a:ext cx="44115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파이썬 기본 다지기</a:t>
            </a:r>
            <a:endParaRPr lang="en-US" altLang="ko-KR" sz="25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5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</a:t>
            </a:r>
            <a:endParaRPr lang="en-US" altLang="ko-KR" sz="25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2DB7EC-D3A0-4B63-B257-62C824F82402}"/>
              </a:ext>
            </a:extLst>
          </p:cNvPr>
          <p:cNvSpPr txBox="1"/>
          <p:nvPr/>
        </p:nvSpPr>
        <p:spPr>
          <a:xfrm>
            <a:off x="1515979" y="2181725"/>
            <a:ext cx="9160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(Function)</a:t>
            </a: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-&gt;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함수는 반복적으로 호출해야 하는 코드를 하나의 블록으로 만든 것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구조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-&gt; </a:t>
            </a:r>
            <a:r>
              <a:rPr lang="en-US" altLang="ko-KR" b="1"/>
              <a:t>def</a:t>
            </a:r>
            <a:r>
              <a:rPr lang="ko-KR" altLang="en-US"/>
              <a:t> </a:t>
            </a:r>
            <a:r>
              <a:rPr lang="ko-KR" altLang="en-US" err="1"/>
              <a:t>함수명</a:t>
            </a:r>
            <a:r>
              <a:rPr lang="en-US" altLang="ko-KR"/>
              <a:t>(</a:t>
            </a:r>
            <a:r>
              <a:rPr lang="ko-KR" altLang="en-US"/>
              <a:t>매개변수</a:t>
            </a:r>
            <a:r>
              <a:rPr lang="en-US" altLang="ko-KR"/>
              <a:t>):</a:t>
            </a:r>
          </a:p>
          <a:p>
            <a:r>
              <a:rPr lang="en-US" altLang="ko-KR"/>
              <a:t>	&lt;</a:t>
            </a:r>
            <a:r>
              <a:rPr lang="ko-KR" altLang="en-US"/>
              <a:t>수행할 문장</a:t>
            </a:r>
            <a:r>
              <a:rPr lang="en-US" altLang="ko-KR"/>
              <a:t>1&gt;</a:t>
            </a:r>
          </a:p>
          <a:p>
            <a:r>
              <a:rPr lang="en-US" altLang="ko-KR"/>
              <a:t>	&lt;</a:t>
            </a:r>
            <a:r>
              <a:rPr lang="ko-KR" altLang="en-US"/>
              <a:t>수행할 문장</a:t>
            </a:r>
            <a:r>
              <a:rPr lang="en-US" altLang="ko-KR"/>
              <a:t>2&gt;</a:t>
            </a:r>
          </a:p>
          <a:p>
            <a:r>
              <a:rPr lang="en-US" altLang="ko-KR"/>
              <a:t>	...</a:t>
            </a:r>
          </a:p>
          <a:p>
            <a:r>
              <a:rPr lang="en-US" altLang="ko-KR"/>
              <a:t>	</a:t>
            </a:r>
            <a:r>
              <a:rPr lang="en-US" altLang="ko-KR" b="1"/>
              <a:t>return</a:t>
            </a:r>
            <a:r>
              <a:rPr lang="en-US" altLang="ko-KR"/>
              <a:t> </a:t>
            </a:r>
            <a:r>
              <a:rPr lang="ko-KR" altLang="en-US"/>
              <a:t>결과값</a:t>
            </a:r>
            <a:endParaRPr lang="en-US" altLang="ko-KR"/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6C0E4-51BD-4180-8FD4-59B1485448FE}"/>
              </a:ext>
            </a:extLst>
          </p:cNvPr>
          <p:cNvSpPr txBox="1"/>
          <p:nvPr/>
        </p:nvSpPr>
        <p:spPr>
          <a:xfrm>
            <a:off x="6793832" y="3335887"/>
            <a:ext cx="3882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def add(a, b):</a:t>
            </a:r>
          </a:p>
          <a:p>
            <a:r>
              <a:rPr lang="en-US" altLang="ko-KR"/>
              <a:t>	return a + b</a:t>
            </a:r>
          </a:p>
          <a:p>
            <a:endParaRPr lang="en-US" altLang="ko-KR"/>
          </a:p>
          <a:p>
            <a:r>
              <a:rPr lang="en-US" altLang="ko-KR"/>
              <a:t>print(add(3, 4))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3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A9BA64E-29F5-4AA5-8514-C5C4BFAEF191}"/>
              </a:ext>
            </a:extLst>
          </p:cNvPr>
          <p:cNvSpPr/>
          <p:nvPr/>
        </p:nvSpPr>
        <p:spPr>
          <a:xfrm>
            <a:off x="1331495" y="-401054"/>
            <a:ext cx="352926" cy="19365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0732A-9E2B-4060-8A62-BB319BEBDD20}"/>
              </a:ext>
            </a:extLst>
          </p:cNvPr>
          <p:cNvSpPr txBox="1"/>
          <p:nvPr/>
        </p:nvSpPr>
        <p:spPr>
          <a:xfrm>
            <a:off x="1684421" y="673768"/>
            <a:ext cx="44115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파이썬 기본 다지기</a:t>
            </a:r>
            <a:endParaRPr lang="en-US" altLang="ko-KR" sz="25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5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문자열</a:t>
            </a:r>
            <a:endParaRPr lang="en-US" altLang="ko-KR" sz="25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17E712-F658-477A-8C2E-7DF9EBE47259}"/>
              </a:ext>
            </a:extLst>
          </p:cNvPr>
          <p:cNvSpPr txBox="1"/>
          <p:nvPr/>
        </p:nvSpPr>
        <p:spPr>
          <a:xfrm>
            <a:off x="1515979" y="2181725"/>
            <a:ext cx="91600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(String)</a:t>
            </a: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-&gt;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 등으로 구성된 문자들의 집합을 의미한다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인덱싱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-&gt;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인덱스는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시작하며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문자열이 가진 인덱스를 넘으면 오류가 발생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len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-&gt; </a:t>
            </a:r>
            <a:r>
              <a:rPr lang="en-US" altLang="ko-KR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len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통해 문자열의 길이를 알 수 있다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(Slicing)</a:t>
            </a: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-&gt;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인덱스의 범위를 지정해서 출력 가능하다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fruit = ‘banana’</a:t>
            </a: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print(fruit[0]) # b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출력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len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(fruit)) # 6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출력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print(fruit[1:3]) # an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출력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69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E9AB46-75E7-4B74-B79B-83B26FECA27E}"/>
              </a:ext>
            </a:extLst>
          </p:cNvPr>
          <p:cNvSpPr txBox="1"/>
          <p:nvPr/>
        </p:nvSpPr>
        <p:spPr>
          <a:xfrm>
            <a:off x="1515979" y="2181725"/>
            <a:ext cx="9160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open()</a:t>
            </a: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-&gt;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파일을 열기 위해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open()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사용한다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입출력 활용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-&gt;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A9BA64E-29F5-4AA5-8514-C5C4BFAEF191}"/>
              </a:ext>
            </a:extLst>
          </p:cNvPr>
          <p:cNvSpPr/>
          <p:nvPr/>
        </p:nvSpPr>
        <p:spPr>
          <a:xfrm>
            <a:off x="1331495" y="-401054"/>
            <a:ext cx="352926" cy="19365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0732A-9E2B-4060-8A62-BB319BEBDD20}"/>
              </a:ext>
            </a:extLst>
          </p:cNvPr>
          <p:cNvSpPr txBox="1"/>
          <p:nvPr/>
        </p:nvSpPr>
        <p:spPr>
          <a:xfrm>
            <a:off x="1684421" y="673768"/>
            <a:ext cx="44115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파이썬 기본 다지기</a:t>
            </a:r>
            <a:endParaRPr lang="en-US" altLang="ko-KR" sz="25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5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</a:t>
            </a:r>
            <a:endParaRPr lang="en-US" altLang="ko-KR" sz="25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76135F2-1391-4632-A0D2-0F4D05E95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830317"/>
              </p:ext>
            </p:extLst>
          </p:nvPr>
        </p:nvGraphicFramePr>
        <p:xfrm>
          <a:off x="1684421" y="2912549"/>
          <a:ext cx="4539916" cy="1554480"/>
        </p:xfrm>
        <a:graphic>
          <a:graphicData uri="http://schemas.openxmlformats.org/drawingml/2006/table">
            <a:tbl>
              <a:tblPr/>
              <a:tblGrid>
                <a:gridCol w="2269958">
                  <a:extLst>
                    <a:ext uri="{9D8B030D-6E8A-4147-A177-3AD203B41FA5}">
                      <a16:colId xmlns:a16="http://schemas.microsoft.com/office/drawing/2014/main" val="3045384465"/>
                    </a:ext>
                  </a:extLst>
                </a:gridCol>
                <a:gridCol w="2269958">
                  <a:extLst>
                    <a:ext uri="{9D8B030D-6E8A-4147-A177-3AD203B41FA5}">
                      <a16:colId xmlns:a16="http://schemas.microsoft.com/office/drawing/2014/main" val="7311786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b="1">
                          <a:effectLst/>
                        </a:rPr>
                        <a:t>파일열기모드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b="1">
                          <a:effectLst/>
                        </a:rPr>
                        <a:t>설명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376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읽기모드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762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쓰기모드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879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추가모드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5851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FAF867-1EFC-4019-AB98-9B902B18B2BD}"/>
              </a:ext>
            </a:extLst>
          </p:cNvPr>
          <p:cNvSpPr txBox="1"/>
          <p:nvPr/>
        </p:nvSpPr>
        <p:spPr>
          <a:xfrm>
            <a:off x="2037348" y="4963134"/>
            <a:ext cx="7130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file = open(‘hello.txt’, ‘r’) # hello.txt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파일을 읽기모드로 불러온다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 = 0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line in file:</a:t>
            </a: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count = count + 1</a:t>
            </a: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print(‘Line count:’, count)</a:t>
            </a:r>
          </a:p>
        </p:txBody>
      </p:sp>
    </p:spTree>
    <p:extLst>
      <p:ext uri="{BB962C8B-B14F-4D97-AF65-F5344CB8AC3E}">
        <p14:creationId xmlns:p14="http://schemas.microsoft.com/office/powerpoint/2010/main" val="5981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625</Words>
  <Application>Microsoft Office PowerPoint</Application>
  <PresentationFormat>와이드스크린</PresentationFormat>
  <Paragraphs>204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범식 김</dc:creator>
  <cp:lastModifiedBy>범식 김</cp:lastModifiedBy>
  <cp:revision>8</cp:revision>
  <dcterms:created xsi:type="dcterms:W3CDTF">2019-01-26T05:51:25Z</dcterms:created>
  <dcterms:modified xsi:type="dcterms:W3CDTF">2019-01-26T06:48:05Z</dcterms:modified>
</cp:coreProperties>
</file>