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Demonstration</a:t>
            </a:r>
          </a:p>
          <a:p>
            <a:pPr marL="323056" indent="-323056">
              <a:buSzPct val="75000"/>
              <a:buFont typeface="Zapf Dingbats"/>
              <a:buChar char="-"/>
            </a:pPr>
            <a:r>
              <a:t>A custom functional interface (with one function)</a:t>
            </a:r>
          </a:p>
          <a:p>
            <a:pPr marL="323056" indent="-323056">
              <a:buSzPct val="75000"/>
              <a:buFont typeface="Zapf Dingbats"/>
              <a:buChar char="-"/>
            </a:pPr>
            <a:r>
              <a:t>Create a method that takes argument of that functional interface type</a:t>
            </a:r>
          </a:p>
          <a:p>
            <a:pPr marL="323056" indent="-323056">
              <a:buSzPct val="75000"/>
              <a:buFont typeface="Zapf Dingbats"/>
              <a:buChar char="-"/>
            </a:pPr>
            <a:r>
              <a:t>Call that method from main with anonymous class and then with lambda expression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Demonstration</a:t>
            </a:r>
          </a:p>
          <a:p>
            <a:pPr marL="323056" indent="-323056">
              <a:buSzPct val="75000"/>
              <a:buFont typeface="Zapf Dingbats"/>
              <a:buChar char="-"/>
            </a:pPr>
            <a:r>
              <a:t>A custom functional interface (with one function)</a:t>
            </a:r>
          </a:p>
          <a:p>
            <a:pPr marL="323056" indent="-323056">
              <a:buSzPct val="75000"/>
              <a:buFont typeface="Zapf Dingbats"/>
              <a:buChar char="-"/>
            </a:pPr>
            <a:r>
              <a:t>Create a method that takes argument of that functional interface type</a:t>
            </a:r>
          </a:p>
          <a:p>
            <a:pPr marL="323056" indent="-323056">
              <a:buSzPct val="75000"/>
              <a:buFont typeface="Zapf Dingbats"/>
              <a:buChar char="-"/>
            </a:pPr>
            <a:r>
              <a:t>Call that method from main with anonymous class and then with lambda expression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package com.infomover.training.java8.functionalinterfaces;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public class Ch1App0CustomFunctionalInterface {</a:t>
            </a:r>
          </a:p>
          <a:p>
            <a:pPr>
              <a:defRPr sz="1200"/>
            </a:pPr>
            <a:r>
              <a:t>	public static void main(String[] args) {</a:t>
            </a:r>
          </a:p>
          <a:p>
            <a:pPr>
              <a:defRPr sz="1200"/>
            </a:pPr>
            <a:r>
              <a:t>		Adder adder = new Adder() {</a:t>
            </a:r>
          </a:p>
          <a:p>
            <a:pPr>
              <a:defRPr sz="1200"/>
            </a:pPr>
            <a:r>
              <a:t>			public int add(int value) {</a:t>
            </a:r>
          </a:p>
          <a:p>
            <a:pPr>
              <a:defRPr sz="1200"/>
            </a:pPr>
            <a:r>
              <a:t>				return value + 10;</a:t>
            </a:r>
          </a:p>
          <a:p>
            <a:pPr>
              <a:defRPr sz="1200"/>
            </a:pPr>
            <a:r>
              <a:t>			}</a:t>
            </a:r>
          </a:p>
          <a:p>
            <a:pPr>
              <a:defRPr sz="1200"/>
            </a:pPr>
            <a:r>
              <a:t>		};</a:t>
            </a:r>
          </a:p>
          <a:p>
            <a:pPr>
              <a:defRPr sz="1200"/>
            </a:pPr>
            <a:r>
              <a:t>		int value = execute(adder);</a:t>
            </a:r>
          </a:p>
          <a:p>
            <a:pPr>
              <a:defRPr sz="1200"/>
            </a:pPr>
            <a:r>
              <a:t>		System.out.println(value);</a:t>
            </a:r>
          </a:p>
          <a:p>
            <a:pPr>
              <a:defRPr sz="1200"/>
            </a:pPr>
            <a:r>
              <a:t>		value = execute(x -&gt; x + 100);</a:t>
            </a:r>
          </a:p>
          <a:p>
            <a:pPr>
              <a:defRPr sz="1200"/>
            </a:pPr>
            <a:r>
              <a:t>		System.out.println(value);</a:t>
            </a:r>
          </a:p>
          <a:p>
            <a:pPr>
              <a:defRPr sz="1200"/>
            </a:pPr>
            <a:r>
              <a:t>	}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	// can pass instance of anonymous class or a lambda</a:t>
            </a:r>
          </a:p>
          <a:p>
            <a:pPr>
              <a:defRPr sz="1200"/>
            </a:pPr>
            <a:r>
              <a:t>	static int execute(Adder adder) {</a:t>
            </a:r>
          </a:p>
          <a:p>
            <a:pPr>
              <a:defRPr sz="1200"/>
            </a:pPr>
            <a:r>
              <a:t>		return adder.add(500);</a:t>
            </a:r>
          </a:p>
          <a:p>
            <a:pPr>
              <a:defRPr sz="1200"/>
            </a:pPr>
            <a:r>
              <a:t>	}</a:t>
            </a:r>
          </a:p>
          <a:p>
            <a:pPr>
              <a:defRPr sz="1200"/>
            </a:pPr>
            <a:r>
              <a:t>}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interface Adder {</a:t>
            </a:r>
          </a:p>
          <a:p>
            <a:pPr>
              <a:defRPr sz="1200"/>
            </a:pPr>
            <a:r>
              <a:t>	public int add(int value);</a:t>
            </a:r>
          </a:p>
          <a:p>
            <a:pPr>
              <a:defRPr sz="1200"/>
            </a:pPr>
            <a:r>
              <a:t>}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can be multiple values that has same min value; 1st will be returned.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23056" indent="-323056">
              <a:buSzPct val="75000"/>
              <a:buFont typeface="Zapf Dingbats"/>
              <a:buChar char="-"/>
            </a:pPr>
            <a:r>
              <a:t>We use filter to trim down health plans that are comprehensive</a:t>
            </a:r>
          </a:p>
          <a:p>
            <a:pPr marL="323056" indent="-323056">
              <a:buSzPct val="75000"/>
              <a:buFont typeface="Zapf Dingbats"/>
              <a:buChar char="-"/>
            </a:pPr>
            <a:r>
              <a:t>We use map to turn the health plan into state</a:t>
            </a:r>
          </a:p>
          <a:p>
            <a:pPr marL="323056" indent="-323056">
              <a:buSzPct val="75000"/>
              <a:buFont typeface="Zapf Dingbats"/>
              <a:buChar char="-"/>
            </a:pPr>
            <a:r>
              <a:t>We use list to collect the values		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all the dependents in the system where the age is greater than 15 and put their names (just the name) into a Set. In other words we want names of all the dependents who are of age greater than 15 Note that dependents are associated with employees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all the dependents in the system where the age is greater than 15 and put their names (just the name) into a Set. In other words we want names of all the dependents who are of age greater than 15 Note that dependents are associated with employees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13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14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>
              <a:spcBef>
                <a:spcPts val="0"/>
              </a:spcBef>
              <a:defRPr cap="none"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"/>
          <p:cNvSpPr/>
          <p:nvPr/>
        </p:nvSpPr>
        <p:spPr>
          <a:xfrm>
            <a:off x="0" y="9258205"/>
            <a:ext cx="13004800" cy="520299"/>
          </a:xfrm>
          <a:prstGeom prst="rect">
            <a:avLst/>
          </a:prstGeom>
          <a:gradFill>
            <a:gsLst>
              <a:gs pos="0">
                <a:srgbClr val="FFFDFD"/>
              </a:gs>
              <a:gs pos="100000">
                <a:srgbClr val="CDCDD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91" name="infomover-logo-gold.png" descr="infomover-logo-gol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2" y="9258205"/>
            <a:ext cx="684157" cy="520299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InfoMover Technologies"/>
          <p:cNvSpPr txBox="1"/>
          <p:nvPr/>
        </p:nvSpPr>
        <p:spPr>
          <a:xfrm>
            <a:off x="673975" y="9308804"/>
            <a:ext cx="227367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8" sz="1800"/>
            </a:lvl1pPr>
          </a:lstStyle>
          <a:p>
            <a:pPr/>
            <a:r>
              <a:t>InfoMover Technologies</a:t>
            </a:r>
          </a:p>
        </p:txBody>
      </p:sp>
      <p:pic>
        <p:nvPicPr>
          <p:cNvPr id="93" name="Screen Shot 2017-08-31 at 7.00.15 PM.png" descr="Screen Shot 2017-08-31 at 7.00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85432" y="6858"/>
            <a:ext cx="13975664" cy="85767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hyperlink" Target="mailto:jaydatt@infomover.io" TargetMode="External"/><Relationship Id="rId5" Type="http://schemas.openxmlformats.org/officeDocument/2006/relationships/hyperlink" Target="https://www.facebook.com/infomover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spring.io/spring-security/site/docs/5.0.0.BUILD-SNAPSHOT/reference/htmlsingle/#core-services-authentication-manager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api.run.pivotal.io" TargetMode="External"/><Relationship Id="rId3" Type="http://schemas.openxmlformats.org/officeDocument/2006/relationships/hyperlink" Target="https://docs.cloudfoundry.org/devguide/services/user-provided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docs.spring.io/spring-boot/docs/current/reference/html/production-ready-endpoints.html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/>
          <p:nvPr>
            <p:ph type="body" idx="14"/>
          </p:nvPr>
        </p:nvSpPr>
        <p:spPr>
          <a:xfrm>
            <a:off x="0" y="3996885"/>
            <a:ext cx="13004801" cy="36068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49" name="Presented By Jaydatt Desai"/>
          <p:cNvSpPr txBox="1"/>
          <p:nvPr>
            <p:ph type="body" sz="quarter" idx="1"/>
          </p:nvPr>
        </p:nvSpPr>
        <p:spPr>
          <a:xfrm>
            <a:off x="7553555" y="6309741"/>
            <a:ext cx="5008811" cy="715518"/>
          </a:xfrm>
          <a:prstGeom prst="rect">
            <a:avLst/>
          </a:prstGeom>
        </p:spPr>
        <p:txBody>
          <a:bodyPr/>
          <a:lstStyle>
            <a:lvl1pPr algn="l" defTabSz="426466">
              <a:spcBef>
                <a:spcPts val="400"/>
              </a:spcBef>
              <a:defRPr sz="3504"/>
            </a:lvl1pPr>
          </a:lstStyle>
          <a:p>
            <a:pPr/>
            <a:r>
              <a:t>Presented By Jaydatt Desai</a:t>
            </a:r>
          </a:p>
        </p:txBody>
      </p:sp>
      <p:sp>
        <p:nvSpPr>
          <p:cNvPr id="150" name="Straight Connector 13"/>
          <p:cNvSpPr/>
          <p:nvPr/>
        </p:nvSpPr>
        <p:spPr>
          <a:xfrm flipH="1" flipV="1">
            <a:off x="655490" y="4190112"/>
            <a:ext cx="1169382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 defTabSz="974887">
              <a:spcBef>
                <a:spcPts val="0"/>
              </a:spcBef>
              <a:defRPr i="0" spc="0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51" name="infomover-logo-white.png" descr="infomover-logo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29370" y="8918971"/>
            <a:ext cx="1279990" cy="97342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traight Connector 13"/>
          <p:cNvSpPr/>
          <p:nvPr/>
        </p:nvSpPr>
        <p:spPr>
          <a:xfrm flipH="1" flipV="1">
            <a:off x="885636" y="7081302"/>
            <a:ext cx="1169382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 defTabSz="974887">
              <a:spcBef>
                <a:spcPts val="0"/>
              </a:spcBef>
              <a:defRPr i="0" spc="0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" name="Spring MicroServices"/>
          <p:cNvSpPr txBox="1"/>
          <p:nvPr/>
        </p:nvSpPr>
        <p:spPr>
          <a:xfrm>
            <a:off x="1591132" y="4397439"/>
            <a:ext cx="10279736" cy="163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89" sz="8900"/>
            </a:lvl1pPr>
          </a:lstStyle>
          <a:p>
            <a:pPr/>
            <a:r>
              <a:t>Spring MicroServices</a:t>
            </a:r>
          </a:p>
        </p:txBody>
      </p:sp>
      <p:sp>
        <p:nvSpPr>
          <p:cNvPr id="154" name="InfoMover Technologies"/>
          <p:cNvSpPr txBox="1"/>
          <p:nvPr/>
        </p:nvSpPr>
        <p:spPr>
          <a:xfrm>
            <a:off x="163811" y="177270"/>
            <a:ext cx="9488802" cy="1131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79044">
              <a:lnSpc>
                <a:spcPct val="70000"/>
              </a:lnSpc>
              <a:spcBef>
                <a:spcPts val="400"/>
              </a:spcBef>
              <a:defRPr b="1" spc="0" sz="5904">
                <a:solidFill>
                  <a:srgbClr val="FFFFFF"/>
                </a:solidFill>
              </a:defRPr>
            </a:lvl1pPr>
          </a:lstStyle>
          <a:p>
            <a:pPr/>
            <a:r>
              <a:t>InfoMover Technologies</a:t>
            </a:r>
          </a:p>
        </p:txBody>
      </p:sp>
      <p:sp>
        <p:nvSpPr>
          <p:cNvPr id="155" name="its all about technology"/>
          <p:cNvSpPr txBox="1"/>
          <p:nvPr/>
        </p:nvSpPr>
        <p:spPr>
          <a:xfrm>
            <a:off x="3701221" y="1185633"/>
            <a:ext cx="4285110" cy="715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26466">
              <a:lnSpc>
                <a:spcPct val="70000"/>
              </a:lnSpc>
              <a:spcBef>
                <a:spcPts val="400"/>
              </a:spcBef>
              <a:defRPr spc="0" sz="3504">
                <a:solidFill>
                  <a:srgbClr val="FFFFFF"/>
                </a:solidFill>
              </a:defRPr>
            </a:lvl1pPr>
          </a:lstStyle>
          <a:p>
            <a:pPr/>
            <a:r>
              <a:t>its all about technology</a:t>
            </a:r>
          </a:p>
        </p:txBody>
      </p:sp>
      <p:sp>
        <p:nvSpPr>
          <p:cNvPr id="156" name="email : jaydatt@infomover.io"/>
          <p:cNvSpPr txBox="1"/>
          <p:nvPr/>
        </p:nvSpPr>
        <p:spPr>
          <a:xfrm>
            <a:off x="109482" y="9138984"/>
            <a:ext cx="47182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email : </a:t>
            </a:r>
            <a:r>
              <a:rPr u="sng">
                <a:hlinkClick r:id="rId4" invalidUrl="" action="" tgtFrame="" tooltip="" history="1" highlightClick="0" endSnd="0"/>
              </a:rPr>
              <a:t>jaydatt@infomover.io</a:t>
            </a:r>
          </a:p>
        </p:txBody>
      </p:sp>
      <p:sp>
        <p:nvSpPr>
          <p:cNvPr id="157" name="fb : https://www.facebook.com/infomover"/>
          <p:cNvSpPr txBox="1"/>
          <p:nvPr/>
        </p:nvSpPr>
        <p:spPr>
          <a:xfrm>
            <a:off x="5185223" y="9122662"/>
            <a:ext cx="65303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fb : </a:t>
            </a:r>
            <a:r>
              <a:rPr b="1" u="sng">
                <a:hlinkClick r:id="rId5" invalidUrl="" action="" tgtFrame="" tooltip="" history="1" highlightClick="0" endSnd="0"/>
              </a:rPr>
              <a:t>https://www.facebook.com/infomover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pring Cloud Config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Cloud Config</a:t>
            </a:r>
          </a:p>
        </p:txBody>
      </p:sp>
      <p:sp>
        <p:nvSpPr>
          <p:cNvPr id="188" name="@EnableConfigServer…"/>
          <p:cNvSpPr txBox="1"/>
          <p:nvPr>
            <p:ph type="body" idx="4294967295"/>
          </p:nvPr>
        </p:nvSpPr>
        <p:spPr>
          <a:xfrm>
            <a:off x="703379" y="1808670"/>
            <a:ext cx="11772901" cy="47879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i="1"/>
            </a:pPr>
            <a:r>
              <a:t>@EnableConfigServer</a:t>
            </a:r>
          </a:p>
          <a:p>
            <a:pPr>
              <a:spcBef>
                <a:spcPts val="2800"/>
              </a:spcBef>
              <a:defRPr i="1"/>
            </a:pPr>
            <a:r>
              <a:t>Externalizing configuration on GitHub</a:t>
            </a:r>
          </a:p>
          <a:p>
            <a:pPr>
              <a:spcBef>
                <a:spcPts val="2800"/>
              </a:spcBef>
              <a:defRPr i="1"/>
            </a:pPr>
            <a:r>
              <a:t>Creating default and dev profile</a:t>
            </a:r>
          </a:p>
          <a:p>
            <a:pPr>
              <a:spcBef>
                <a:spcPts val="2800"/>
              </a:spcBef>
              <a:defRPr i="1"/>
            </a:pPr>
            <a:r>
              <a:t>Reading config from separate branch</a:t>
            </a:r>
          </a:p>
          <a:p>
            <a:pPr>
              <a:spcBef>
                <a:spcPts val="2800"/>
              </a:spcBef>
              <a:defRPr i="1"/>
            </a:pPr>
            <a:r>
              <a:t>Hands-On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hat is Discovery Server…"/>
          <p:cNvSpPr txBox="1"/>
          <p:nvPr/>
        </p:nvSpPr>
        <p:spPr>
          <a:xfrm>
            <a:off x="702452" y="1810025"/>
            <a:ext cx="11874501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What is Discovery Server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@EnableEurekaServer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@EnableEurekaClient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Peer awareness of Eureka server for high availability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Creating multiple instances of same service with dynamic port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Eureka Dashboard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Hands-On</a:t>
            </a:r>
          </a:p>
        </p:txBody>
      </p:sp>
      <p:sp>
        <p:nvSpPr>
          <p:cNvPr id="191" name="Spring Cloud Eureka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Cloud Eureka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Why Ribbon and what is client side load balancing ?…"/>
          <p:cNvSpPr txBox="1"/>
          <p:nvPr>
            <p:ph type="body" idx="4294967295"/>
          </p:nvPr>
        </p:nvSpPr>
        <p:spPr>
          <a:xfrm>
            <a:off x="698239" y="1926065"/>
            <a:ext cx="11277601" cy="48133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i="1"/>
            </a:pPr>
            <a:r>
              <a:t>Why Ribbon and what is client side load balancing ?</a:t>
            </a:r>
          </a:p>
          <a:p>
            <a:pPr>
              <a:spcBef>
                <a:spcPts val="2800"/>
              </a:spcBef>
              <a:defRPr i="1"/>
            </a:pPr>
            <a:r>
              <a:t>Named client</a:t>
            </a:r>
          </a:p>
          <a:p>
            <a:pPr>
              <a:spcBef>
                <a:spcPts val="2800"/>
              </a:spcBef>
              <a:defRPr i="1"/>
            </a:pPr>
            <a:r>
              <a:t>Resolving Eureka service using Ribbon load balancer</a:t>
            </a:r>
          </a:p>
          <a:p>
            <a:pPr>
              <a:spcBef>
                <a:spcPts val="2800"/>
              </a:spcBef>
              <a:defRPr i="1"/>
            </a:pPr>
            <a:r>
              <a:t>Hands-On</a:t>
            </a:r>
          </a:p>
        </p:txBody>
      </p:sp>
      <p:sp>
        <p:nvSpPr>
          <p:cNvPr id="194" name="Spring Cloud Ribbon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Cloud Ribbon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eclarative REST Client…"/>
          <p:cNvSpPr txBox="1"/>
          <p:nvPr/>
        </p:nvSpPr>
        <p:spPr>
          <a:xfrm>
            <a:off x="692588" y="4088374"/>
            <a:ext cx="1120441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Declarative REST Client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Hands-On</a:t>
            </a:r>
          </a:p>
        </p:txBody>
      </p:sp>
      <p:sp>
        <p:nvSpPr>
          <p:cNvPr id="197" name="Spring Cloud Feign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Cloud Feign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ircuit Breaker…"/>
          <p:cNvSpPr txBox="1"/>
          <p:nvPr>
            <p:ph type="body" sz="quarter" idx="4294967295"/>
          </p:nvPr>
        </p:nvSpPr>
        <p:spPr>
          <a:xfrm>
            <a:off x="702581" y="3728549"/>
            <a:ext cx="7556501" cy="2286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i="1"/>
            </a:pPr>
            <a:r>
              <a:t>Circuit Breaker</a:t>
            </a:r>
          </a:p>
          <a:p>
            <a:pPr>
              <a:spcBef>
                <a:spcPts val="2800"/>
              </a:spcBef>
              <a:defRPr i="1"/>
            </a:pPr>
            <a:r>
              <a:t>Hystrix with Ribbon and Feign</a:t>
            </a:r>
          </a:p>
        </p:txBody>
      </p:sp>
      <p:sp>
        <p:nvSpPr>
          <p:cNvPr id="200" name="Spring Cloud Hystrix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Cloud Hystrix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PI Gateway…"/>
          <p:cNvSpPr txBox="1"/>
          <p:nvPr/>
        </p:nvSpPr>
        <p:spPr>
          <a:xfrm>
            <a:off x="695044" y="3449499"/>
            <a:ext cx="12052301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API Gateway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Edge service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Routing and Filtering</a:t>
            </a:r>
          </a:p>
        </p:txBody>
      </p:sp>
      <p:sp>
        <p:nvSpPr>
          <p:cNvPr id="203" name="Spring Cloud ZUUL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Cloud ZUUL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evelop, Ship and Run…"/>
          <p:cNvSpPr txBox="1"/>
          <p:nvPr/>
        </p:nvSpPr>
        <p:spPr>
          <a:xfrm>
            <a:off x="695044" y="1758801"/>
            <a:ext cx="11950701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Develop, Ship and Run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Separate application from Infrastructure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Container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Running app on container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Accessing container app outside of container</a:t>
            </a:r>
          </a:p>
          <a:p>
            <a:pPr marL="469900" indent="-469900">
              <a:spcBef>
                <a:spcPts val="2800"/>
              </a:spcBef>
              <a:buSzPct val="75000"/>
              <a:buFont typeface="Zapf Dingbats"/>
              <a:buChar char="➤"/>
              <a:defRPr spc="0" sz="3200"/>
            </a:pPr>
            <a:r>
              <a:t>Docker compose</a:t>
            </a:r>
          </a:p>
        </p:txBody>
      </p:sp>
      <p:sp>
        <p:nvSpPr>
          <p:cNvPr id="208" name="Docker"/>
          <p:cNvSpPr txBox="1"/>
          <p:nvPr/>
        </p:nvSpPr>
        <p:spPr>
          <a:xfrm>
            <a:off x="101230" y="155633"/>
            <a:ext cx="6479014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istributed streaming platform…"/>
          <p:cNvSpPr txBox="1"/>
          <p:nvPr/>
        </p:nvSpPr>
        <p:spPr>
          <a:xfrm>
            <a:off x="695399" y="1023911"/>
            <a:ext cx="12065001" cy="812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2892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Distributed streaming platform</a:t>
            </a:r>
          </a:p>
          <a:p>
            <a:pPr lvl="2" marL="98678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Publish, Subscribe, Process, Store</a:t>
            </a:r>
          </a:p>
          <a:p>
            <a:pPr marL="32892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Topics</a:t>
            </a:r>
          </a:p>
          <a:p>
            <a:pPr lvl="2" marL="98678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Partitions</a:t>
            </a:r>
          </a:p>
          <a:p>
            <a:pPr lvl="2" marL="98678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Replications</a:t>
            </a:r>
          </a:p>
          <a:p>
            <a:pPr marL="32892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Producer API</a:t>
            </a:r>
          </a:p>
          <a:p>
            <a:pPr marL="32892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Consumer API</a:t>
            </a:r>
          </a:p>
          <a:p>
            <a:pPr lvl="2" marL="98678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Consumer group</a:t>
            </a:r>
          </a:p>
          <a:p>
            <a:pPr marL="32892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Streams API</a:t>
            </a:r>
          </a:p>
          <a:p>
            <a:pPr marL="32892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Connector API</a:t>
            </a:r>
          </a:p>
          <a:p>
            <a:pPr marL="32892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As messaging system</a:t>
            </a:r>
          </a:p>
          <a:p>
            <a:pPr marL="32892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As storage system</a:t>
            </a:r>
          </a:p>
          <a:p>
            <a:pPr marL="328929" indent="-328929" defTabSz="408940">
              <a:spcBef>
                <a:spcPts val="1900"/>
              </a:spcBef>
              <a:buSzPct val="75000"/>
              <a:buFont typeface="Zapf Dingbats"/>
              <a:buChar char="➤"/>
              <a:defRPr spc="0" sz="2240"/>
            </a:pPr>
            <a:r>
              <a:t>As stream processor</a:t>
            </a:r>
          </a:p>
        </p:txBody>
      </p:sp>
      <p:sp>
        <p:nvSpPr>
          <p:cNvPr id="211" name="Apache Kafka"/>
          <p:cNvSpPr txBox="1"/>
          <p:nvPr/>
        </p:nvSpPr>
        <p:spPr>
          <a:xfrm>
            <a:off x="101230" y="155633"/>
            <a:ext cx="6479014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Apache Kafka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race ID and Span ID…"/>
          <p:cNvSpPr txBox="1"/>
          <p:nvPr>
            <p:ph type="body" idx="4294967295"/>
          </p:nvPr>
        </p:nvSpPr>
        <p:spPr>
          <a:xfrm>
            <a:off x="667259" y="1725629"/>
            <a:ext cx="11925301" cy="67437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i="1"/>
            </a:pPr>
            <a:r>
              <a:t>Trace ID and Span ID</a:t>
            </a:r>
          </a:p>
          <a:p>
            <a:pPr>
              <a:spcBef>
                <a:spcPts val="2800"/>
              </a:spcBef>
              <a:defRPr i="1"/>
            </a:pPr>
            <a:r>
              <a:t>Zipkin Modules :</a:t>
            </a:r>
          </a:p>
          <a:p>
            <a:pPr lvl="2">
              <a:spcBef>
                <a:spcPts val="2800"/>
              </a:spcBef>
              <a:defRPr i="1"/>
            </a:pPr>
            <a:r>
              <a:t>Collector</a:t>
            </a:r>
          </a:p>
          <a:p>
            <a:pPr lvl="2">
              <a:spcBef>
                <a:spcPts val="2800"/>
              </a:spcBef>
              <a:defRPr i="1"/>
            </a:pPr>
            <a:r>
              <a:t>Storage</a:t>
            </a:r>
          </a:p>
          <a:p>
            <a:pPr lvl="2">
              <a:spcBef>
                <a:spcPts val="2800"/>
              </a:spcBef>
              <a:defRPr i="1"/>
            </a:pPr>
            <a:r>
              <a:t>Search</a:t>
            </a:r>
          </a:p>
          <a:p>
            <a:pPr lvl="2">
              <a:spcBef>
                <a:spcPts val="2800"/>
              </a:spcBef>
              <a:defRPr i="1"/>
            </a:pPr>
            <a:r>
              <a:t>Web UI</a:t>
            </a:r>
          </a:p>
          <a:p>
            <a:pPr>
              <a:spcBef>
                <a:spcPts val="2800"/>
              </a:spcBef>
              <a:defRPr i="1"/>
            </a:pPr>
            <a:r>
              <a:t>Sampling</a:t>
            </a:r>
          </a:p>
        </p:txBody>
      </p:sp>
      <p:sp>
        <p:nvSpPr>
          <p:cNvPr id="214" name="Sleuth and Zipkin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Sleuth and Zipkin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uthentication and Authorization (Access-Control)…"/>
          <p:cNvSpPr txBox="1"/>
          <p:nvPr>
            <p:ph type="body" idx="4294967295"/>
          </p:nvPr>
        </p:nvSpPr>
        <p:spPr>
          <a:xfrm>
            <a:off x="670592" y="1227503"/>
            <a:ext cx="12039601" cy="7721601"/>
          </a:xfrm>
          <a:prstGeom prst="rect">
            <a:avLst/>
          </a:prstGeom>
        </p:spPr>
        <p:txBody>
          <a:bodyPr/>
          <a:lstStyle/>
          <a:p>
            <a:pPr marL="332160" indent="-332160" defTabSz="338835">
              <a:spcBef>
                <a:spcPts val="1600"/>
              </a:spcBef>
              <a:defRPr i="1" sz="2262"/>
            </a:pPr>
            <a:r>
              <a:t>Authentication and Authorization (Access-Control)</a:t>
            </a:r>
          </a:p>
          <a:p>
            <a:pPr marL="332160" indent="-332160" defTabSz="338835">
              <a:spcBef>
                <a:spcPts val="1600"/>
              </a:spcBef>
              <a:defRPr i="1" sz="2262"/>
            </a:pPr>
            <a:r>
              <a:t>Authentication</a:t>
            </a:r>
          </a:p>
          <a:p>
            <a:pPr lvl="2" marL="877244" indent="-332160" defTabSz="338835">
              <a:spcBef>
                <a:spcPts val="1600"/>
              </a:spcBef>
              <a:defRPr i="1" sz="2262"/>
            </a:pPr>
            <a:r>
              <a:t>HttpBasicAuthentication</a:t>
            </a:r>
          </a:p>
          <a:p>
            <a:pPr lvl="3" marL="1149786" indent="-332160" defTabSz="338835">
              <a:spcBef>
                <a:spcPts val="1600"/>
              </a:spcBef>
              <a:defRPr i="1" sz="2262"/>
            </a:pPr>
            <a:r>
              <a:t>Base64 encoded but not encrypted or hashed</a:t>
            </a:r>
          </a:p>
          <a:p>
            <a:pPr marL="332160" indent="-332160" defTabSz="338835">
              <a:spcBef>
                <a:spcPts val="1600"/>
              </a:spcBef>
              <a:defRPr i="1" sz="2262"/>
            </a:pPr>
            <a:r>
              <a:t>Form login based Authentication</a:t>
            </a:r>
          </a:p>
          <a:p>
            <a:pPr lvl="2" marL="877244" indent="-332160" defTabSz="338835">
              <a:spcBef>
                <a:spcPts val="1600"/>
              </a:spcBef>
              <a:defRPr i="1" sz="2262"/>
            </a:pPr>
            <a:r>
              <a:t>bCryptPasswordEncoder - bcrypt uses a random 16 byte salt value</a:t>
            </a:r>
          </a:p>
          <a:p>
            <a:pPr marL="332160" indent="-332160" defTabSz="338835">
              <a:spcBef>
                <a:spcPts val="1600"/>
              </a:spcBef>
              <a:defRPr i="1" sz="2262"/>
            </a:pPr>
            <a:r>
              <a:rPr u="sng">
                <a:hlinkClick r:id="rId3" invalidUrl="" action="" tgtFrame="" tooltip="" history="1" highlightClick="0" endSnd="0"/>
              </a:rPr>
              <a:t>https://docs.spring.io/spring-security/site/docs/5.0.0.BUILD-SNAPSHOT/reference/htmlsingle/#core-services-authentication-manager</a:t>
            </a:r>
          </a:p>
          <a:p>
            <a:pPr marL="332160" indent="-332160" defTabSz="338835">
              <a:spcBef>
                <a:spcPts val="1600"/>
              </a:spcBef>
              <a:defRPr i="1" sz="2262"/>
            </a:pPr>
            <a:r>
              <a:t>FilterChainProxy</a:t>
            </a:r>
          </a:p>
          <a:p>
            <a:pPr lvl="2" marL="877244" indent="-332160" defTabSz="338835">
              <a:spcBef>
                <a:spcPts val="1600"/>
              </a:spcBef>
              <a:defRPr i="1" sz="2262"/>
            </a:pPr>
            <a:r>
              <a:t>SecurityContextPersistenceFilter (restores authentication from JSESSIONID)</a:t>
            </a:r>
          </a:p>
          <a:p>
            <a:pPr lvl="2" marL="877244" indent="-332160" defTabSz="338835">
              <a:spcBef>
                <a:spcPts val="1600"/>
              </a:spcBef>
              <a:defRPr i="1" sz="2262"/>
            </a:pPr>
            <a:r>
              <a:t>UsernamePasswordAuthenticationFilter (performs authentication) &amp; BasicAuthenticationFilter</a:t>
            </a:r>
          </a:p>
          <a:p>
            <a:pPr lvl="2" marL="877244" indent="-332160" defTabSz="338835">
              <a:spcBef>
                <a:spcPts val="1600"/>
              </a:spcBef>
              <a:defRPr i="1" sz="2262"/>
            </a:pPr>
            <a:r>
              <a:t>ExceptionTranslationFilter(catch security exceptions from FilterSecurityInterceptor)</a:t>
            </a:r>
          </a:p>
          <a:p>
            <a:pPr lvl="2" marL="877244" indent="-332160" defTabSz="338835">
              <a:spcBef>
                <a:spcPts val="1600"/>
              </a:spcBef>
              <a:defRPr i="1" sz="2262"/>
            </a:pPr>
            <a:r>
              <a:t>FilterSecurityInterceptor (may throw authentication and authorization exceptions)</a:t>
            </a:r>
          </a:p>
        </p:txBody>
      </p:sp>
      <p:sp>
        <p:nvSpPr>
          <p:cNvPr id="219" name="Spring Security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icroServices"/>
          <p:cNvSpPr txBox="1"/>
          <p:nvPr/>
        </p:nvSpPr>
        <p:spPr>
          <a:xfrm>
            <a:off x="191375" y="175552"/>
            <a:ext cx="4747054" cy="58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MicroServices</a:t>
            </a:r>
          </a:p>
        </p:txBody>
      </p:sp>
      <p:sp>
        <p:nvSpPr>
          <p:cNvPr id="160" name="What is Monolith Application and problem with that…"/>
          <p:cNvSpPr txBox="1"/>
          <p:nvPr>
            <p:ph type="body" idx="4294967295"/>
          </p:nvPr>
        </p:nvSpPr>
        <p:spPr>
          <a:xfrm>
            <a:off x="667328" y="1297805"/>
            <a:ext cx="12153901" cy="7331523"/>
          </a:xfrm>
          <a:prstGeom prst="rect">
            <a:avLst/>
          </a:prstGeom>
        </p:spPr>
        <p:txBody>
          <a:bodyPr/>
          <a:lstStyle/>
          <a:p>
            <a:pPr marL="314833" indent="-314833" defTabSz="391414">
              <a:defRPr i="1" sz="2144"/>
            </a:pPr>
            <a:r>
              <a:t>What is Monolith Application and problem with that</a:t>
            </a:r>
          </a:p>
          <a:p>
            <a:pPr lvl="1" marL="629666" indent="-314833" defTabSz="391414">
              <a:defRPr i="1" sz="2144"/>
            </a:pPr>
            <a:r>
              <a:t>Difficult to change the technology stack. e.g., java to node js</a:t>
            </a:r>
          </a:p>
          <a:p>
            <a:pPr lvl="1" marL="629666" indent="-314833" defTabSz="391414">
              <a:defRPr i="1" sz="2144"/>
            </a:pPr>
            <a:r>
              <a:t>Single application/component fails , entire application goes down</a:t>
            </a:r>
          </a:p>
          <a:p>
            <a:pPr lvl="1" marL="629666" indent="-314833" defTabSz="391414">
              <a:defRPr i="1" sz="2144"/>
            </a:pPr>
            <a:r>
              <a:t>X- axis scaling, no Y- axis scaling</a:t>
            </a:r>
          </a:p>
          <a:p>
            <a:pPr lvl="1" marL="629666" indent="-314833" defTabSz="391414">
              <a:defRPr i="1" sz="2144"/>
            </a:pPr>
            <a:r>
              <a:t>Difficult to work individually on different components</a:t>
            </a:r>
          </a:p>
          <a:p>
            <a:pPr marL="314833" indent="-314833" defTabSz="391414">
              <a:defRPr i="1" sz="2144"/>
            </a:pPr>
            <a:r>
              <a:t>What are MicroServices </a:t>
            </a:r>
          </a:p>
          <a:p>
            <a:pPr lvl="1" marL="629666" indent="-314833" defTabSz="391414">
              <a:defRPr i="1" sz="2144"/>
            </a:pPr>
            <a:r>
              <a:t>Single service failure wont effect entire Architecture</a:t>
            </a:r>
          </a:p>
          <a:p>
            <a:pPr lvl="1" marL="629666" indent="-314833" defTabSz="391414">
              <a:defRPr i="1" sz="2144"/>
            </a:pPr>
            <a:r>
              <a:t>Can use any technology for developing micro services. e.g. node js and java </a:t>
            </a:r>
          </a:p>
          <a:p>
            <a:pPr lvl="1" marL="629666" indent="-314833" defTabSz="391414">
              <a:defRPr i="1" sz="2144"/>
            </a:pPr>
            <a:r>
              <a:t>Developers can work/manage independently</a:t>
            </a:r>
          </a:p>
          <a:p>
            <a:pPr lvl="1" marL="629666" indent="-314833" defTabSz="391414">
              <a:defRPr i="1" sz="2144"/>
            </a:pPr>
            <a:r>
              <a:t>Vertical scaling</a:t>
            </a:r>
          </a:p>
          <a:p>
            <a:pPr marL="314833" indent="-314833" defTabSz="391414">
              <a:defRPr i="1" sz="2144"/>
            </a:pPr>
            <a:r>
              <a:t>Pros and Cons of MicroServices</a:t>
            </a:r>
          </a:p>
          <a:p>
            <a:pPr marL="314833" indent="-314833" defTabSz="391414">
              <a:defRPr i="1" sz="2144"/>
            </a:pPr>
            <a:r>
              <a:t>Use case: shopping service, inventory service, shipping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Auth 2.0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OAuth 2.0</a:t>
            </a:r>
          </a:p>
        </p:txBody>
      </p:sp>
      <p:sp>
        <p:nvSpPr>
          <p:cNvPr id="224" name="Authentication server…"/>
          <p:cNvSpPr txBox="1"/>
          <p:nvPr/>
        </p:nvSpPr>
        <p:spPr>
          <a:xfrm>
            <a:off x="695044" y="1111102"/>
            <a:ext cx="12001501" cy="796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31279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Authentication server</a:t>
            </a:r>
          </a:p>
          <a:p>
            <a:pPr lvl="1" marL="552132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Provides you bearer token</a:t>
            </a:r>
          </a:p>
          <a:p>
            <a:pPr marL="331279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Resource server</a:t>
            </a:r>
          </a:p>
          <a:p>
            <a:pPr lvl="1" marL="552132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give access to the bearer of this token.</a:t>
            </a:r>
          </a:p>
          <a:p>
            <a:pPr marL="331279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Applications</a:t>
            </a:r>
          </a:p>
          <a:p>
            <a:pPr marL="331279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Resource Owner</a:t>
            </a:r>
          </a:p>
          <a:p>
            <a:pPr marL="331279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Grant types</a:t>
            </a:r>
          </a:p>
          <a:p>
            <a:pPr lvl="2" marL="772985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Authorization Code Grant - FB, Google. Flow 1 - get auth code from auth server using client id, Flow 2 - get access token for auth server using client id, secret key and auth code</a:t>
            </a:r>
          </a:p>
          <a:p>
            <a:pPr lvl="2" marL="772985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Implicit Grant - Single page web app. Flow - get auth token directly by passing client id</a:t>
            </a:r>
          </a:p>
          <a:p>
            <a:pPr lvl="2" marL="772985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Resource Owner Credentials Grant - Trusted third party clients. Flow - send client_id, client_secret, username and password</a:t>
            </a:r>
          </a:p>
          <a:p>
            <a:pPr lvl="2" marL="772985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https://alexbible.com/guide-to-oauth-2-grants/</a:t>
            </a:r>
          </a:p>
          <a:p>
            <a:pPr marL="331279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Consuming resource through Oauth2RestTemplate</a:t>
            </a:r>
          </a:p>
          <a:p>
            <a:pPr marL="331279" indent="-331279" defTabSz="274574">
              <a:spcBef>
                <a:spcPts val="1300"/>
              </a:spcBef>
              <a:buSzPct val="75000"/>
              <a:buFont typeface="Zapf Dingbats"/>
              <a:buChar char="➤"/>
              <a:defRPr spc="0" sz="2256"/>
            </a:pPr>
            <a:r>
              <a:t>Securing Zuul proxy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pring Cloud Stream"/>
          <p:cNvSpPr txBox="1"/>
          <p:nvPr/>
        </p:nvSpPr>
        <p:spPr>
          <a:xfrm>
            <a:off x="5108" y="175552"/>
            <a:ext cx="4046261" cy="58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Cloud Stream</a:t>
            </a:r>
          </a:p>
        </p:txBody>
      </p:sp>
      <p:sp>
        <p:nvSpPr>
          <p:cNvPr id="229" name="For building message driven microservices…"/>
          <p:cNvSpPr txBox="1"/>
          <p:nvPr>
            <p:ph type="body" idx="4294967295"/>
          </p:nvPr>
        </p:nvSpPr>
        <p:spPr>
          <a:xfrm>
            <a:off x="700335" y="1782367"/>
            <a:ext cx="11887201" cy="66167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i="1"/>
            </a:pPr>
            <a:r>
              <a:t>For building message driven microservices</a:t>
            </a:r>
          </a:p>
          <a:p>
            <a:pPr>
              <a:spcBef>
                <a:spcPts val="2800"/>
              </a:spcBef>
              <a:defRPr i="1"/>
            </a:pPr>
            <a:r>
              <a:t>Binding channels and changing default name</a:t>
            </a:r>
          </a:p>
          <a:p>
            <a:pPr>
              <a:spcBef>
                <a:spcPts val="2800"/>
              </a:spcBef>
              <a:defRPr i="1"/>
            </a:pPr>
            <a:r>
              <a:t>Source, Processor and Sink</a:t>
            </a:r>
          </a:p>
          <a:p>
            <a:pPr>
              <a:spcBef>
                <a:spcPts val="2800"/>
              </a:spcBef>
              <a:defRPr i="1"/>
            </a:pPr>
            <a:r>
              <a:t>Kafka / RabbitMQ Binder Detection</a:t>
            </a:r>
          </a:p>
          <a:p>
            <a:pPr>
              <a:spcBef>
                <a:spcPts val="2800"/>
              </a:spcBef>
              <a:defRPr i="1"/>
            </a:pPr>
            <a:r>
              <a:t>Binder Config</a:t>
            </a:r>
          </a:p>
          <a:p>
            <a:pPr>
              <a:spcBef>
                <a:spcPts val="2800"/>
              </a:spcBef>
              <a:defRPr i="1"/>
            </a:pPr>
            <a:r>
              <a:t>Partitioning</a:t>
            </a:r>
          </a:p>
          <a:p>
            <a:pPr>
              <a:spcBef>
                <a:spcPts val="2800"/>
              </a:spcBef>
              <a:defRPr i="1"/>
            </a:pPr>
            <a:r>
              <a:t>Event Sourcing - each event is recorded in append only stream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loud Foundry"/>
          <p:cNvSpPr txBox="1"/>
          <p:nvPr/>
        </p:nvSpPr>
        <p:spPr>
          <a:xfrm>
            <a:off x="5108" y="142933"/>
            <a:ext cx="5880101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Cloud Foundry</a:t>
            </a:r>
          </a:p>
        </p:txBody>
      </p:sp>
      <p:sp>
        <p:nvSpPr>
          <p:cNvPr id="232" name="https://run.pivotal.io…"/>
          <p:cNvSpPr txBox="1"/>
          <p:nvPr/>
        </p:nvSpPr>
        <p:spPr>
          <a:xfrm>
            <a:off x="669644" y="1054517"/>
            <a:ext cx="12204701" cy="801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89429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https://run.pivotal.io</a:t>
            </a:r>
          </a:p>
          <a:p>
            <a:pPr marL="389429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cf login -a </a:t>
            </a:r>
            <a:r>
              <a:rPr u="sng">
                <a:hlinkClick r:id="rId2" invalidUrl="" action="" tgtFrame="" tooltip="" history="1" highlightClick="0" endSnd="0"/>
              </a:rPr>
              <a:t>https://api.run.pivotal.io</a:t>
            </a:r>
          </a:p>
          <a:p>
            <a:pPr marL="389429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Create manifest.yml file</a:t>
            </a:r>
          </a:p>
          <a:p>
            <a:pPr marL="389429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Optional : cf create-route development cfapps.io --hostname employee-eureka-server</a:t>
            </a:r>
          </a:p>
          <a:p>
            <a:pPr marL="389429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cf push -p target/EmployeeEurekaServer-0.0.1-SNAPSHOT.jar</a:t>
            </a:r>
          </a:p>
          <a:p>
            <a:pPr marL="389429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cf logs cf-spring-eureka-server</a:t>
            </a:r>
          </a:p>
          <a:p>
            <a:pPr marL="389429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Integrating service instances with applications</a:t>
            </a:r>
          </a:p>
          <a:p>
            <a:pPr lvl="2" marL="1028493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Bind ElephantSQL and restart App</a:t>
            </a:r>
          </a:p>
          <a:p>
            <a:pPr marL="389429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Custom service :</a:t>
            </a:r>
          </a:p>
          <a:p>
            <a:pPr lvl="2" marL="1028493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t>cf cups SERVICE_INSTANCE -p '{"username":"admin", "password":"pa55woRD"}'</a:t>
            </a:r>
          </a:p>
          <a:p>
            <a:pPr lvl="2" marL="1028493" indent="-389429" defTabSz="397256">
              <a:spcBef>
                <a:spcPts val="1900"/>
              </a:spcBef>
              <a:buSzPct val="75000"/>
              <a:buFont typeface="Zapf Dingbats"/>
              <a:buChar char="➤"/>
              <a:defRPr spc="0" sz="2652"/>
            </a:pPr>
            <a:r>
              <a:rPr u="sng">
                <a:hlinkClick r:id="rId3" invalidUrl="" action="" tgtFrame="" tooltip="" history="1" highlightClick="0" endSnd="0"/>
              </a:rPr>
              <a:t>https://docs.cloudfoundry.org/devguide/services/user-provided.html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pring Boot"/>
          <p:cNvSpPr txBox="1"/>
          <p:nvPr/>
        </p:nvSpPr>
        <p:spPr>
          <a:xfrm>
            <a:off x="119789" y="142933"/>
            <a:ext cx="3960865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Boot</a:t>
            </a:r>
          </a:p>
        </p:txBody>
      </p:sp>
      <p:sp>
        <p:nvSpPr>
          <p:cNvPr id="163" name="Standalone Spring applications…"/>
          <p:cNvSpPr txBox="1"/>
          <p:nvPr>
            <p:ph type="body" idx="4294967295"/>
          </p:nvPr>
        </p:nvSpPr>
        <p:spPr>
          <a:xfrm>
            <a:off x="560635" y="2195054"/>
            <a:ext cx="11883530" cy="5732628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700"/>
              </a:spcBef>
              <a:defRPr i="1" sz="3168"/>
            </a:pPr>
            <a:r>
              <a:t>Standalone Spring applications</a:t>
            </a:r>
          </a:p>
          <a:p>
            <a:pPr marL="465201" indent="-465201" defTabSz="578358">
              <a:spcBef>
                <a:spcPts val="2700"/>
              </a:spcBef>
              <a:defRPr i="1" sz="3168"/>
            </a:pPr>
            <a:r>
              <a:t>Embedded Tomcat, Jetty</a:t>
            </a:r>
          </a:p>
          <a:p>
            <a:pPr marL="465201" indent="-465201" defTabSz="578358">
              <a:spcBef>
                <a:spcPts val="2700"/>
              </a:spcBef>
              <a:defRPr i="1" sz="3168"/>
            </a:pPr>
            <a:r>
              <a:t>Starter pom's</a:t>
            </a:r>
          </a:p>
          <a:p>
            <a:pPr marL="465201" indent="-465201" defTabSz="578358">
              <a:spcBef>
                <a:spcPts val="2700"/>
              </a:spcBef>
              <a:defRPr i="1" sz="3168"/>
            </a:pPr>
            <a:r>
              <a:t>Autoconfigure</a:t>
            </a:r>
          </a:p>
          <a:p>
            <a:pPr marL="465201" indent="-465201" defTabSz="578358">
              <a:spcBef>
                <a:spcPts val="2700"/>
              </a:spcBef>
              <a:defRPr i="1" sz="3168"/>
            </a:pPr>
            <a:r>
              <a:t>Production ready features : Metrics, Health checks &amp; Externalized Config</a:t>
            </a:r>
          </a:p>
          <a:p>
            <a:pPr marL="465201" indent="-465201" defTabSz="578358">
              <a:spcBef>
                <a:spcPts val="2700"/>
              </a:spcBef>
              <a:defRPr i="1" sz="3168"/>
            </a:pPr>
            <a:r>
              <a:t>No code generation and no XML config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tarter parent and starter pom…"/>
          <p:cNvSpPr txBox="1"/>
          <p:nvPr>
            <p:ph type="body" idx="4294967295"/>
          </p:nvPr>
        </p:nvSpPr>
        <p:spPr>
          <a:xfrm>
            <a:off x="692389" y="1546943"/>
            <a:ext cx="11836401" cy="7277101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2200"/>
              </a:spcBef>
              <a:defRPr i="1" sz="2624"/>
            </a:pPr>
            <a:r>
              <a:t>Starter parent and starter pom</a:t>
            </a:r>
          </a:p>
          <a:p>
            <a:pPr marL="385318" indent="-385318" defTabSz="479044">
              <a:spcBef>
                <a:spcPts val="2200"/>
              </a:spcBef>
              <a:defRPr i="1" sz="2624"/>
            </a:pPr>
            <a:r>
              <a:t>@EnableAutoConfiguration - "guess" how to configure Spring - based on jar dependencies</a:t>
            </a:r>
          </a:p>
          <a:p>
            <a:pPr lvl="2" marL="1155953" indent="-385318" defTabSz="479044">
              <a:spcBef>
                <a:spcPts val="2200"/>
              </a:spcBef>
              <a:defRPr i="1" sz="2624"/>
            </a:pPr>
            <a:r>
              <a:t>e.g, DataSourceAutoConfiguration, OAuth2AuthorizationServerConfiguration</a:t>
            </a:r>
          </a:p>
          <a:p>
            <a:pPr marL="385318" indent="-385318" defTabSz="479044">
              <a:spcBef>
                <a:spcPts val="2200"/>
              </a:spcBef>
              <a:defRPr i="1" sz="2624"/>
            </a:pPr>
            <a:r>
              <a:t>@SpringBootApplication</a:t>
            </a:r>
          </a:p>
          <a:p>
            <a:pPr lvl="2" marL="1155953" indent="-385318" defTabSz="479044">
              <a:spcBef>
                <a:spcPts val="2200"/>
              </a:spcBef>
              <a:defRPr i="1" sz="2624"/>
            </a:pPr>
            <a:r>
              <a:t>@Configuration</a:t>
            </a:r>
          </a:p>
          <a:p>
            <a:pPr lvl="2" marL="1155953" indent="-385318" defTabSz="479044">
              <a:spcBef>
                <a:spcPts val="2200"/>
              </a:spcBef>
              <a:defRPr i="1" sz="2624"/>
            </a:pPr>
            <a:r>
              <a:t>@EnableAutoConfiguration</a:t>
            </a:r>
          </a:p>
          <a:p>
            <a:pPr lvl="2" marL="1155953" indent="-385318" defTabSz="479044">
              <a:spcBef>
                <a:spcPts val="2200"/>
              </a:spcBef>
              <a:defRPr i="1" sz="2624"/>
            </a:pPr>
            <a:r>
              <a:t>@ComponentScan</a:t>
            </a:r>
          </a:p>
          <a:p>
            <a:pPr marL="385318" indent="-385318" defTabSz="479044">
              <a:spcBef>
                <a:spcPts val="2200"/>
              </a:spcBef>
              <a:defRPr i="1" sz="2624"/>
            </a:pPr>
            <a:r>
              <a:t>Externalizing configuration in Spring Boot</a:t>
            </a:r>
          </a:p>
          <a:p>
            <a:pPr marL="385318" indent="-385318" defTabSz="479044">
              <a:spcBef>
                <a:spcPts val="2200"/>
              </a:spcBef>
              <a:defRPr i="1" sz="2624"/>
            </a:pPr>
            <a:r>
              <a:t>Accessing command line properties</a:t>
            </a:r>
          </a:p>
        </p:txBody>
      </p:sp>
      <p:sp>
        <p:nvSpPr>
          <p:cNvPr id="168" name="Spring Boot Continuation - 1"/>
          <p:cNvSpPr txBox="1"/>
          <p:nvPr/>
        </p:nvSpPr>
        <p:spPr>
          <a:xfrm>
            <a:off x="119789" y="142933"/>
            <a:ext cx="6121401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Boot Continuation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pplication properties…"/>
          <p:cNvSpPr txBox="1"/>
          <p:nvPr>
            <p:ph type="body" idx="4294967295"/>
          </p:nvPr>
        </p:nvSpPr>
        <p:spPr>
          <a:xfrm>
            <a:off x="668287" y="1278809"/>
            <a:ext cx="12534901" cy="7632701"/>
          </a:xfrm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2200"/>
              </a:spcBef>
              <a:defRPr i="1" sz="2560"/>
            </a:pPr>
            <a:r>
              <a:t>Application properties</a:t>
            </a:r>
          </a:p>
          <a:p>
            <a:pPr lvl="2" marL="1127760" indent="-375920" defTabSz="467359">
              <a:spcBef>
                <a:spcPts val="2200"/>
              </a:spcBef>
              <a:defRPr i="1" sz="2560"/>
            </a:pPr>
            <a:r>
              <a:t>A /config subdirectory of the current directory</a:t>
            </a:r>
          </a:p>
          <a:p>
            <a:pPr lvl="2" marL="1127760" indent="-375920" defTabSz="467359">
              <a:spcBef>
                <a:spcPts val="2200"/>
              </a:spcBef>
              <a:defRPr i="1" sz="2560"/>
            </a:pPr>
            <a:r>
              <a:t>The current directory</a:t>
            </a:r>
          </a:p>
          <a:p>
            <a:pPr lvl="2" marL="1127760" indent="-375920" defTabSz="467359">
              <a:spcBef>
                <a:spcPts val="2200"/>
              </a:spcBef>
              <a:defRPr i="1" sz="2560"/>
            </a:pPr>
            <a:r>
              <a:t>A classpath /config package</a:t>
            </a:r>
          </a:p>
          <a:p>
            <a:pPr lvl="2" marL="1127760" indent="-375920" defTabSz="467359">
              <a:spcBef>
                <a:spcPts val="2200"/>
              </a:spcBef>
              <a:defRPr i="1" sz="2560"/>
            </a:pPr>
            <a:r>
              <a:t>The classpath root</a:t>
            </a:r>
          </a:p>
          <a:p>
            <a:pPr marL="375920" indent="-375920" defTabSz="467359">
              <a:spcBef>
                <a:spcPts val="2200"/>
              </a:spcBef>
              <a:defRPr i="1" sz="2560"/>
            </a:pPr>
            <a:r>
              <a:t>Configuring DataSource using Spring Boot</a:t>
            </a:r>
          </a:p>
          <a:p>
            <a:pPr marL="375920" indent="-375920" defTabSz="467359">
              <a:spcBef>
                <a:spcPts val="2200"/>
              </a:spcBef>
              <a:defRPr i="1" sz="2560"/>
            </a:pPr>
            <a:r>
              <a:t>Profile specific properties - spring.profiles.active</a:t>
            </a:r>
          </a:p>
          <a:p>
            <a:pPr marL="375920" indent="-375920" defTabSz="467359">
              <a:spcBef>
                <a:spcPts val="2200"/>
              </a:spcBef>
              <a:defRPr i="1" sz="2560"/>
            </a:pPr>
            <a:r>
              <a:t>Type-safe configuration properties</a:t>
            </a:r>
          </a:p>
          <a:p>
            <a:pPr marL="375920" indent="-375920" defTabSz="467359">
              <a:spcBef>
                <a:spcPts val="2200"/>
              </a:spcBef>
              <a:defRPr i="1" sz="2560"/>
            </a:pPr>
            <a:r>
              <a:t>Actuator - Health, Metrics, Info, Dump, Env etc</a:t>
            </a:r>
          </a:p>
          <a:p>
            <a:pPr lvl="1" marL="751840" indent="-375920" defTabSz="467359">
              <a:spcBef>
                <a:spcPts val="2200"/>
              </a:spcBef>
              <a:defRPr i="1" sz="2560"/>
            </a:pPr>
            <a:r>
              <a:rPr u="sng">
                <a:hlinkClick r:id="rId2" invalidUrl="" action="" tgtFrame="" tooltip="" history="1" highlightClick="0" endSnd="0"/>
              </a:rPr>
              <a:t>https://docs.spring.io/spring-boot/docs/current/reference/html/production-ready-endpoints.html</a:t>
            </a:r>
          </a:p>
        </p:txBody>
      </p:sp>
      <p:sp>
        <p:nvSpPr>
          <p:cNvPr id="173" name="Spring Boot Continuation - 2"/>
          <p:cNvSpPr txBox="1"/>
          <p:nvPr/>
        </p:nvSpPr>
        <p:spPr>
          <a:xfrm>
            <a:off x="119789" y="142933"/>
            <a:ext cx="5283201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Boot Continuation - 2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pring MVC using Spring Boot"/>
          <p:cNvSpPr txBox="1"/>
          <p:nvPr/>
        </p:nvSpPr>
        <p:spPr>
          <a:xfrm>
            <a:off x="119789" y="142933"/>
            <a:ext cx="5651501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MVC using Spring Boot</a:t>
            </a:r>
          </a:p>
        </p:txBody>
      </p:sp>
      <p:sp>
        <p:nvSpPr>
          <p:cNvPr id="176" name="Message convertors - HttpMessageConvertersAutoConfiguration…"/>
          <p:cNvSpPr txBox="1"/>
          <p:nvPr/>
        </p:nvSpPr>
        <p:spPr>
          <a:xfrm>
            <a:off x="673100" y="2438400"/>
            <a:ext cx="125857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71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Message convertors - HttpMessageConvertersAutoConfiguration</a:t>
            </a:r>
          </a:p>
          <a:p>
            <a:pPr marL="3671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Template Engines :</a:t>
            </a:r>
          </a:p>
          <a:p>
            <a:pPr lvl="2" marL="13069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FreeMarker, Groovy, Thymeleaf, Mustache</a:t>
            </a:r>
          </a:p>
          <a:p>
            <a:pPr marL="3671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DispatcherServletAutoConfiguration</a:t>
            </a:r>
          </a:p>
          <a:p>
            <a:pPr lvl="2" marL="13069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DispatcherServlet - uses multiple handler adapters</a:t>
            </a:r>
          </a:p>
          <a:p>
            <a:pPr lvl="2" marL="13069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HandlerAdapter</a:t>
            </a:r>
          </a:p>
          <a:p>
            <a:pPr lvl="3" marL="17768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SimpleControllerHandlerAdapter SimpleServletHandlerAdapter - @Controller</a:t>
            </a:r>
          </a:p>
          <a:p>
            <a:pPr lvl="3" marL="17768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RequestMappingHandlerAdapter. -@RequestMapping</a:t>
            </a:r>
          </a:p>
          <a:p>
            <a:pPr lvl="3" marL="17768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HttpRequestHandlerAdapter - handles that process HttpRequests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pring MVC using Spring Boot cont 2"/>
          <p:cNvSpPr txBox="1"/>
          <p:nvPr/>
        </p:nvSpPr>
        <p:spPr>
          <a:xfrm>
            <a:off x="119789" y="142933"/>
            <a:ext cx="714518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MVC using Spring Boot cont 2</a:t>
            </a:r>
          </a:p>
        </p:txBody>
      </p:sp>
      <p:sp>
        <p:nvSpPr>
          <p:cNvPr id="179" name="SpringBootServletInitializer - run spring application from a WAR deployment…"/>
          <p:cNvSpPr txBox="1"/>
          <p:nvPr/>
        </p:nvSpPr>
        <p:spPr>
          <a:xfrm>
            <a:off x="209550" y="1079499"/>
            <a:ext cx="125857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pc="0" sz="2500"/>
            </a:pPr>
          </a:p>
          <a:p>
            <a:pPr marL="3671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SpringBootServletInitializer - run spring application from a WAR deployment</a:t>
            </a:r>
          </a:p>
          <a:p>
            <a:pPr marL="3671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AutoConfiguration of InternalResourceViewResolver -SpringBootMvcPocApplication</a:t>
            </a:r>
          </a:p>
          <a:p>
            <a:pPr marL="3671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WebMvcAutoConfiguration</a:t>
            </a:r>
          </a:p>
          <a:p>
            <a:pPr marL="3671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  <a:r>
              <a:t>Adding resource handler to Spring Boot. - static resource handler</a:t>
            </a:r>
          </a:p>
          <a:p>
            <a:pPr marL="367109" indent="-367109">
              <a:spcBef>
                <a:spcPts val="2800"/>
              </a:spcBef>
              <a:buSzPct val="75000"/>
              <a:buFont typeface="Zapf Dingbats"/>
              <a:buChar char="➤"/>
              <a:defRPr spc="0" sz="2500"/>
            </a:pPr>
          </a:p>
          <a:p>
            <a:pPr>
              <a:spcBef>
                <a:spcPts val="2800"/>
              </a:spcBef>
              <a:defRPr spc="0"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is REST (REpresentational State Transfer)?…"/>
          <p:cNvSpPr txBox="1"/>
          <p:nvPr>
            <p:ph type="body" idx="4294967295"/>
          </p:nvPr>
        </p:nvSpPr>
        <p:spPr>
          <a:xfrm>
            <a:off x="702453" y="1081769"/>
            <a:ext cx="12077701" cy="8013701"/>
          </a:xfrm>
          <a:prstGeom prst="rect">
            <a:avLst/>
          </a:prstGeom>
        </p:spPr>
        <p:txBody>
          <a:bodyPr/>
          <a:lstStyle/>
          <a:p>
            <a:pPr marL="330398" indent="-330398" defTabSz="292100">
              <a:spcBef>
                <a:spcPts val="1400"/>
              </a:spcBef>
              <a:defRPr i="1" sz="2250"/>
            </a:pPr>
            <a:r>
              <a:t>What is REST (REpresentational State Transfer)?</a:t>
            </a:r>
          </a:p>
          <a:p>
            <a:pPr lvl="2" marL="800298" indent="-330398" defTabSz="292100">
              <a:spcBef>
                <a:spcPts val="1400"/>
              </a:spcBef>
              <a:defRPr i="1" sz="2250"/>
            </a:pPr>
            <a:r>
              <a:t>Client server communication,Stateless, Cacheable, Uniform Interface, Layered system</a:t>
            </a:r>
          </a:p>
          <a:p>
            <a:pPr marL="330398" indent="-330398" defTabSz="292100">
              <a:spcBef>
                <a:spcPts val="1400"/>
              </a:spcBef>
              <a:defRPr i="1" sz="2250"/>
            </a:pPr>
            <a:r>
              <a:t>@RequestBody and @ResponseBody</a:t>
            </a:r>
          </a:p>
          <a:p>
            <a:pPr marL="330398" indent="-330398" defTabSz="292100">
              <a:spcBef>
                <a:spcPts val="1400"/>
              </a:spcBef>
              <a:defRPr i="1" sz="2250"/>
            </a:pPr>
            <a:r>
              <a:t>HttpMessageConvertors</a:t>
            </a:r>
          </a:p>
          <a:p>
            <a:pPr marL="330398" indent="-330398" defTabSz="292100">
              <a:spcBef>
                <a:spcPts val="1400"/>
              </a:spcBef>
              <a:defRPr i="1" sz="2250"/>
            </a:pPr>
            <a:r>
              <a:t>Content Negotiation </a:t>
            </a:r>
          </a:p>
          <a:p>
            <a:pPr lvl="1" marL="565348" indent="-330398" defTabSz="292100">
              <a:spcBef>
                <a:spcPts val="1400"/>
              </a:spcBef>
              <a:defRPr i="1" sz="2250"/>
            </a:pPr>
            <a:r>
              <a:t>URL suffix .xml/.json</a:t>
            </a:r>
          </a:p>
          <a:p>
            <a:pPr lvl="1" marL="565348" indent="-330398" defTabSz="292100">
              <a:spcBef>
                <a:spcPts val="1400"/>
              </a:spcBef>
              <a:defRPr i="1" sz="2250"/>
            </a:pPr>
            <a:r>
              <a:t>URL parameter ?format=json</a:t>
            </a:r>
          </a:p>
          <a:p>
            <a:pPr lvl="1" marL="565348" indent="-330398" defTabSz="292100">
              <a:spcBef>
                <a:spcPts val="1400"/>
              </a:spcBef>
              <a:defRPr i="1" sz="2250"/>
            </a:pPr>
            <a:r>
              <a:t>Accept header </a:t>
            </a:r>
          </a:p>
          <a:p>
            <a:pPr marL="330398" indent="-330398" defTabSz="292100">
              <a:spcBef>
                <a:spcPts val="1400"/>
              </a:spcBef>
              <a:defRPr i="1" sz="2250"/>
            </a:pPr>
            <a:r>
              <a:t>Exception Handling</a:t>
            </a:r>
          </a:p>
          <a:p>
            <a:pPr lvl="2" marL="800298" indent="-330398" defTabSz="292100">
              <a:spcBef>
                <a:spcPts val="1400"/>
              </a:spcBef>
              <a:defRPr i="1" sz="2250"/>
            </a:pPr>
            <a:r>
              <a:t>@ExceptionHandler</a:t>
            </a:r>
          </a:p>
          <a:p>
            <a:pPr marL="330398" indent="-330398" defTabSz="292100">
              <a:spcBef>
                <a:spcPts val="1400"/>
              </a:spcBef>
              <a:defRPr i="1" sz="2250"/>
            </a:pPr>
            <a:r>
              <a:t>Pagination</a:t>
            </a:r>
          </a:p>
          <a:p>
            <a:pPr marL="330398" indent="-330398" defTabSz="292100">
              <a:spcBef>
                <a:spcPts val="1400"/>
              </a:spcBef>
              <a:defRPr i="1" sz="2250"/>
            </a:pPr>
            <a:r>
              <a:t>Http Entity - represents request or response entity, with headers and body </a:t>
            </a:r>
          </a:p>
          <a:p>
            <a:pPr marL="330398" indent="-330398" defTabSz="292100">
              <a:spcBef>
                <a:spcPts val="1400"/>
              </a:spcBef>
              <a:defRPr i="1" sz="2250"/>
            </a:pPr>
            <a:r>
              <a:t>Response Entity - Extension to Http Entity which adds HttpStatus code</a:t>
            </a:r>
          </a:p>
          <a:p>
            <a:pPr marL="330398" indent="-330398" defTabSz="292100">
              <a:spcBef>
                <a:spcPts val="1400"/>
              </a:spcBef>
              <a:defRPr i="1" sz="2250"/>
            </a:pPr>
            <a:r>
              <a:t>RestTemplate &amp; UriBuilder</a:t>
            </a:r>
          </a:p>
        </p:txBody>
      </p:sp>
      <p:sp>
        <p:nvSpPr>
          <p:cNvPr id="182" name="Spring MVC REST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MVC 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verview and Modules…"/>
          <p:cNvSpPr txBox="1"/>
          <p:nvPr>
            <p:ph type="body" idx="4294967295"/>
          </p:nvPr>
        </p:nvSpPr>
        <p:spPr>
          <a:xfrm>
            <a:off x="703378" y="1133883"/>
            <a:ext cx="11598044" cy="74858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i="1"/>
            </a:pPr>
            <a:r>
              <a:t>Overview and Modules</a:t>
            </a:r>
          </a:p>
          <a:p>
            <a:pPr lvl="1">
              <a:spcBef>
                <a:spcPts val="2800"/>
              </a:spcBef>
              <a:defRPr i="1"/>
            </a:pPr>
            <a:r>
              <a:t>Spring Cloud Config</a:t>
            </a:r>
          </a:p>
          <a:p>
            <a:pPr lvl="1">
              <a:spcBef>
                <a:spcPts val="2800"/>
              </a:spcBef>
              <a:defRPr i="1"/>
            </a:pPr>
            <a:r>
              <a:t>Spring Cloud Eureka</a:t>
            </a:r>
          </a:p>
          <a:p>
            <a:pPr lvl="1">
              <a:spcBef>
                <a:spcPts val="2800"/>
              </a:spcBef>
              <a:defRPr i="1"/>
            </a:pPr>
            <a:r>
              <a:t>Spring Cloud Ribbon</a:t>
            </a:r>
          </a:p>
          <a:p>
            <a:pPr lvl="1">
              <a:spcBef>
                <a:spcPts val="2800"/>
              </a:spcBef>
              <a:defRPr i="1"/>
            </a:pPr>
            <a:r>
              <a:t>Spring Cloud Feign</a:t>
            </a:r>
          </a:p>
          <a:p>
            <a:pPr lvl="1">
              <a:spcBef>
                <a:spcPts val="2800"/>
              </a:spcBef>
              <a:defRPr i="1"/>
            </a:pPr>
            <a:r>
              <a:t>Spring Cloud Hystrix</a:t>
            </a:r>
          </a:p>
          <a:p>
            <a:pPr lvl="1">
              <a:spcBef>
                <a:spcPts val="2800"/>
              </a:spcBef>
              <a:defRPr i="1"/>
            </a:pPr>
            <a:r>
              <a:t>API gateway Zuul</a:t>
            </a:r>
          </a:p>
        </p:txBody>
      </p:sp>
      <p:sp>
        <p:nvSpPr>
          <p:cNvPr id="185" name="Spring Cloud"/>
          <p:cNvSpPr txBox="1"/>
          <p:nvPr/>
        </p:nvSpPr>
        <p:spPr>
          <a:xfrm>
            <a:off x="83996" y="142933"/>
            <a:ext cx="6604519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pc="32" sz="3200">
                <a:solidFill>
                  <a:srgbClr val="FFFFFF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Spring Cloud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