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93"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4" r:id="rId38"/>
    <p:sldId id="295" r:id="rId39"/>
    <p:sldId id="296" r:id="rId40"/>
    <p:sldId id="297" r:id="rId41"/>
    <p:sldId id="298" r:id="rId42"/>
    <p:sldId id="299" r:id="rId43"/>
    <p:sldId id="300" r:id="rId44"/>
    <p:sldId id="301" r:id="rId45"/>
    <p:sldId id="315" r:id="rId46"/>
    <p:sldId id="316" r:id="rId47"/>
    <p:sldId id="317" r:id="rId48"/>
    <p:sldId id="318" r:id="rId49"/>
    <p:sldId id="319" r:id="rId50"/>
    <p:sldId id="320" r:id="rId51"/>
    <p:sldId id="321" r:id="rId52"/>
    <p:sldId id="322" r:id="rId53"/>
    <p:sldId id="323" r:id="rId54"/>
    <p:sldId id="324" r:id="rId55"/>
    <p:sldId id="325" r:id="rId56"/>
    <p:sldId id="326" r:id="rId57"/>
    <p:sldId id="327" r:id="rId58"/>
    <p:sldId id="328" r:id="rId59"/>
    <p:sldId id="329" r:id="rId60"/>
    <p:sldId id="330" r:id="rId61"/>
    <p:sldId id="331" r:id="rId62"/>
    <p:sldId id="332" r:id="rId63"/>
    <p:sldId id="333" r:id="rId64"/>
    <p:sldId id="334" r:id="rId65"/>
    <p:sldId id="335" r:id="rId66"/>
    <p:sldId id="336" r:id="rId67"/>
    <p:sldId id="337" r:id="rId68"/>
    <p:sldId id="338" r:id="rId69"/>
    <p:sldId id="339" r:id="rId70"/>
    <p:sldId id="340" r:id="rId71"/>
    <p:sldId id="302" r:id="rId72"/>
    <p:sldId id="303" r:id="rId73"/>
    <p:sldId id="304" r:id="rId74"/>
    <p:sldId id="305" r:id="rId75"/>
    <p:sldId id="306" r:id="rId76"/>
    <p:sldId id="307" r:id="rId77"/>
    <p:sldId id="308" r:id="rId78"/>
    <p:sldId id="309" r:id="rId79"/>
    <p:sldId id="310" r:id="rId80"/>
    <p:sldId id="311" r:id="rId81"/>
    <p:sldId id="312" r:id="rId82"/>
    <p:sldId id="313" r:id="rId83"/>
    <p:sldId id="314" r:id="rId84"/>
    <p:sldId id="292" r:id="rId85"/>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6"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C2DE493D-59DC-41C9-B9B1-D85FDA54C62C}" type="datetimeFigureOut">
              <a:rPr lang="en-IN" smtClean="0"/>
              <a:pPr/>
              <a:t>22-01-2020</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710F9D33-DD89-4206-97E1-CC02C8BF6560}" type="slidenum">
              <a:rPr lang="en-IN" smtClean="0"/>
              <a:pPr/>
              <a:t>‹#›</a:t>
            </a:fld>
            <a:endParaRPr lang="en-IN"/>
          </a:p>
        </p:txBody>
      </p:sp>
    </p:spTree>
    <p:extLst>
      <p:ext uri="{BB962C8B-B14F-4D97-AF65-F5344CB8AC3E}">
        <p14:creationId xmlns="" xmlns:p14="http://schemas.microsoft.com/office/powerpoint/2010/main" val="648446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10F9D33-DD89-4206-97E1-CC02C8BF6560}" type="slidenum">
              <a:rPr lang="en-IN" smtClean="0"/>
              <a:pPr/>
              <a:t>29</a:t>
            </a:fld>
            <a:endParaRPr lang="en-IN"/>
          </a:p>
        </p:txBody>
      </p:sp>
    </p:spTree>
    <p:extLst>
      <p:ext uri="{BB962C8B-B14F-4D97-AF65-F5344CB8AC3E}">
        <p14:creationId xmlns="" xmlns:p14="http://schemas.microsoft.com/office/powerpoint/2010/main" val="1931100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155520"/>
            <a:ext cx="10972440" cy="125244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29" name="PlaceHolder 2"/>
          <p:cNvSpPr>
            <a:spLocks noGrp="1"/>
          </p:cNvSpPr>
          <p:nvPr>
            <p:ph type="body"/>
          </p:nvPr>
        </p:nvSpPr>
        <p:spPr>
          <a:xfrm>
            <a:off x="609480" y="1775160"/>
            <a:ext cx="10972440" cy="220608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30" name="PlaceHolder 3"/>
          <p:cNvSpPr>
            <a:spLocks noGrp="1"/>
          </p:cNvSpPr>
          <p:nvPr>
            <p:ph type="body"/>
          </p:nvPr>
        </p:nvSpPr>
        <p:spPr>
          <a:xfrm>
            <a:off x="609480" y="4191120"/>
            <a:ext cx="10972440" cy="220608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155520"/>
            <a:ext cx="10972440" cy="125244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32" name="PlaceHolder 2"/>
          <p:cNvSpPr>
            <a:spLocks noGrp="1"/>
          </p:cNvSpPr>
          <p:nvPr>
            <p:ph type="body"/>
          </p:nvPr>
        </p:nvSpPr>
        <p:spPr>
          <a:xfrm>
            <a:off x="609480" y="1775160"/>
            <a:ext cx="5354280" cy="220608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33" name="PlaceHolder 3"/>
          <p:cNvSpPr>
            <a:spLocks noGrp="1"/>
          </p:cNvSpPr>
          <p:nvPr>
            <p:ph type="body"/>
          </p:nvPr>
        </p:nvSpPr>
        <p:spPr>
          <a:xfrm>
            <a:off x="6231960" y="1775160"/>
            <a:ext cx="5354280" cy="220608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34" name="PlaceHolder 4"/>
          <p:cNvSpPr>
            <a:spLocks noGrp="1"/>
          </p:cNvSpPr>
          <p:nvPr>
            <p:ph type="body"/>
          </p:nvPr>
        </p:nvSpPr>
        <p:spPr>
          <a:xfrm>
            <a:off x="6231960" y="4191120"/>
            <a:ext cx="5354280" cy="220608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35" name="PlaceHolder 5"/>
          <p:cNvSpPr>
            <a:spLocks noGrp="1"/>
          </p:cNvSpPr>
          <p:nvPr>
            <p:ph type="body"/>
          </p:nvPr>
        </p:nvSpPr>
        <p:spPr>
          <a:xfrm>
            <a:off x="609480" y="4191120"/>
            <a:ext cx="5354280" cy="220608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155520"/>
            <a:ext cx="10972440" cy="125244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37" name="PlaceHolder 2"/>
          <p:cNvSpPr>
            <a:spLocks noGrp="1"/>
          </p:cNvSpPr>
          <p:nvPr>
            <p:ph type="body"/>
          </p:nvPr>
        </p:nvSpPr>
        <p:spPr>
          <a:xfrm>
            <a:off x="609480" y="1775160"/>
            <a:ext cx="10972440" cy="462528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38" name="PlaceHolder 3"/>
          <p:cNvSpPr>
            <a:spLocks noGrp="1"/>
          </p:cNvSpPr>
          <p:nvPr>
            <p:ph type="body"/>
          </p:nvPr>
        </p:nvSpPr>
        <p:spPr>
          <a:xfrm>
            <a:off x="609480" y="1775160"/>
            <a:ext cx="10972440" cy="462528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pic>
        <p:nvPicPr>
          <p:cNvPr id="39" name="Picture 38"/>
          <p:cNvPicPr/>
          <p:nvPr/>
        </p:nvPicPr>
        <p:blipFill>
          <a:blip r:embed="rId2"/>
          <a:stretch/>
        </p:blipFill>
        <p:spPr>
          <a:xfrm>
            <a:off x="3197160" y="1775160"/>
            <a:ext cx="5796720" cy="4625280"/>
          </a:xfrm>
          <a:prstGeom prst="rect">
            <a:avLst/>
          </a:prstGeom>
          <a:ln>
            <a:noFill/>
          </a:ln>
        </p:spPr>
      </p:pic>
      <p:pic>
        <p:nvPicPr>
          <p:cNvPr id="40" name="Picture 39"/>
          <p:cNvPicPr/>
          <p:nvPr/>
        </p:nvPicPr>
        <p:blipFill>
          <a:blip r:embed="rId2"/>
          <a:stretch/>
        </p:blipFill>
        <p:spPr>
          <a:xfrm>
            <a:off x="3197160" y="1775160"/>
            <a:ext cx="5796720" cy="46252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155520"/>
            <a:ext cx="10972440" cy="125244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8" name="PlaceHolder 2"/>
          <p:cNvSpPr>
            <a:spLocks noGrp="1"/>
          </p:cNvSpPr>
          <p:nvPr>
            <p:ph type="subTitle"/>
          </p:nvPr>
        </p:nvSpPr>
        <p:spPr>
          <a:xfrm>
            <a:off x="609480" y="1775160"/>
            <a:ext cx="10972440" cy="4625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155520"/>
            <a:ext cx="10972440" cy="125244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10" name="PlaceHolder 2"/>
          <p:cNvSpPr>
            <a:spLocks noGrp="1"/>
          </p:cNvSpPr>
          <p:nvPr>
            <p:ph type="body"/>
          </p:nvPr>
        </p:nvSpPr>
        <p:spPr>
          <a:xfrm>
            <a:off x="609480" y="1775160"/>
            <a:ext cx="10972440" cy="462528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155520"/>
            <a:ext cx="10972440" cy="125244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12" name="PlaceHolder 2"/>
          <p:cNvSpPr>
            <a:spLocks noGrp="1"/>
          </p:cNvSpPr>
          <p:nvPr>
            <p:ph type="body"/>
          </p:nvPr>
        </p:nvSpPr>
        <p:spPr>
          <a:xfrm>
            <a:off x="609480" y="1775160"/>
            <a:ext cx="5354280" cy="462528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13" name="PlaceHolder 3"/>
          <p:cNvSpPr>
            <a:spLocks noGrp="1"/>
          </p:cNvSpPr>
          <p:nvPr>
            <p:ph type="body"/>
          </p:nvPr>
        </p:nvSpPr>
        <p:spPr>
          <a:xfrm>
            <a:off x="6231960" y="1775160"/>
            <a:ext cx="5354280" cy="462528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155520"/>
            <a:ext cx="10972440" cy="125244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155520"/>
            <a:ext cx="10972440" cy="580680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155520"/>
            <a:ext cx="10972440" cy="125244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17" name="PlaceHolder 2"/>
          <p:cNvSpPr>
            <a:spLocks noGrp="1"/>
          </p:cNvSpPr>
          <p:nvPr>
            <p:ph type="body"/>
          </p:nvPr>
        </p:nvSpPr>
        <p:spPr>
          <a:xfrm>
            <a:off x="609480" y="1775160"/>
            <a:ext cx="5354280" cy="220608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18" name="PlaceHolder 3"/>
          <p:cNvSpPr>
            <a:spLocks noGrp="1"/>
          </p:cNvSpPr>
          <p:nvPr>
            <p:ph type="body"/>
          </p:nvPr>
        </p:nvSpPr>
        <p:spPr>
          <a:xfrm>
            <a:off x="609480" y="4191120"/>
            <a:ext cx="5354280" cy="220608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19" name="PlaceHolder 4"/>
          <p:cNvSpPr>
            <a:spLocks noGrp="1"/>
          </p:cNvSpPr>
          <p:nvPr>
            <p:ph type="body"/>
          </p:nvPr>
        </p:nvSpPr>
        <p:spPr>
          <a:xfrm>
            <a:off x="6231960" y="1775160"/>
            <a:ext cx="5354280" cy="462528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155520"/>
            <a:ext cx="10972440" cy="125244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21" name="PlaceHolder 2"/>
          <p:cNvSpPr>
            <a:spLocks noGrp="1"/>
          </p:cNvSpPr>
          <p:nvPr>
            <p:ph type="body"/>
          </p:nvPr>
        </p:nvSpPr>
        <p:spPr>
          <a:xfrm>
            <a:off x="609480" y="1775160"/>
            <a:ext cx="5354280" cy="462528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22" name="PlaceHolder 3"/>
          <p:cNvSpPr>
            <a:spLocks noGrp="1"/>
          </p:cNvSpPr>
          <p:nvPr>
            <p:ph type="body"/>
          </p:nvPr>
        </p:nvSpPr>
        <p:spPr>
          <a:xfrm>
            <a:off x="6231960" y="1775160"/>
            <a:ext cx="5354280" cy="220608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23" name="PlaceHolder 4"/>
          <p:cNvSpPr>
            <a:spLocks noGrp="1"/>
          </p:cNvSpPr>
          <p:nvPr>
            <p:ph type="body"/>
          </p:nvPr>
        </p:nvSpPr>
        <p:spPr>
          <a:xfrm>
            <a:off x="6231960" y="4191120"/>
            <a:ext cx="5354280" cy="220608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155520"/>
            <a:ext cx="10972440" cy="1252440"/>
          </a:xfrm>
          <a:prstGeom prst="rect">
            <a:avLst/>
          </a:prstGeom>
        </p:spPr>
        <p:txBody>
          <a:bodyPr lIns="0" tIns="0" rIns="0" bIns="0" anchor="ctr"/>
          <a:lstStyle/>
          <a:p>
            <a:endParaRPr lang="en-US" sz="1800" b="0" strike="noStrike" spc="-1">
              <a:solidFill>
                <a:srgbClr val="000000"/>
              </a:solidFill>
              <a:uFill>
                <a:solidFill>
                  <a:srgbClr val="FFFFFF"/>
                </a:solidFill>
              </a:uFill>
              <a:latin typeface="Corbel"/>
            </a:endParaRPr>
          </a:p>
        </p:txBody>
      </p:sp>
      <p:sp>
        <p:nvSpPr>
          <p:cNvPr id="25" name="PlaceHolder 2"/>
          <p:cNvSpPr>
            <a:spLocks noGrp="1"/>
          </p:cNvSpPr>
          <p:nvPr>
            <p:ph type="body"/>
          </p:nvPr>
        </p:nvSpPr>
        <p:spPr>
          <a:xfrm>
            <a:off x="609480" y="1775160"/>
            <a:ext cx="5354280" cy="220608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26" name="PlaceHolder 3"/>
          <p:cNvSpPr>
            <a:spLocks noGrp="1"/>
          </p:cNvSpPr>
          <p:nvPr>
            <p:ph type="body"/>
          </p:nvPr>
        </p:nvSpPr>
        <p:spPr>
          <a:xfrm>
            <a:off x="6231960" y="1775160"/>
            <a:ext cx="5354280" cy="220608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27" name="PlaceHolder 4"/>
          <p:cNvSpPr>
            <a:spLocks noGrp="1"/>
          </p:cNvSpPr>
          <p:nvPr>
            <p:ph type="body"/>
          </p:nvPr>
        </p:nvSpPr>
        <p:spPr>
          <a:xfrm>
            <a:off x="609480" y="4191120"/>
            <a:ext cx="10972440" cy="220608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CustomShape 1"/>
          <p:cNvSpPr/>
          <p:nvPr/>
        </p:nvSpPr>
        <p:spPr>
          <a:xfrm>
            <a:off x="0" y="1436040"/>
            <a:ext cx="12191760" cy="45360"/>
          </a:xfrm>
          <a:prstGeom prst="rect">
            <a:avLst/>
          </a:prstGeom>
          <a:solidFill>
            <a:srgbClr val="FFFFFF"/>
          </a:solidFill>
          <a:ln>
            <a:noFill/>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p:style>
      </p:sp>
      <p:sp>
        <p:nvSpPr>
          <p:cNvPr id="8" name="CustomShape 2"/>
          <p:cNvSpPr/>
          <p:nvPr/>
        </p:nvSpPr>
        <p:spPr>
          <a:xfrm>
            <a:off x="0" y="0"/>
            <a:ext cx="12191760" cy="1433520"/>
          </a:xfrm>
          <a:prstGeom prst="rect">
            <a:avLst/>
          </a:prstGeom>
          <a:solidFill>
            <a:srgbClr val="000000"/>
          </a:solidFill>
          <a:ln>
            <a:noFill/>
          </a:ln>
        </p:spPr>
        <p:style>
          <a:lnRef idx="2">
            <a:schemeClr val="accent1"/>
          </a:lnRef>
          <a:fillRef idx="1">
            <a:schemeClr val="accent1"/>
          </a:fillRef>
          <a:effectRef idx="0">
            <a:schemeClr val="accent1"/>
          </a:effectRef>
          <a:fontRef idx="minor"/>
        </p:style>
      </p:sp>
      <p:sp>
        <p:nvSpPr>
          <p:cNvPr id="2" name="PlaceHolder 3"/>
          <p:cNvSpPr>
            <a:spLocks noGrp="1"/>
          </p:cNvSpPr>
          <p:nvPr>
            <p:ph type="title"/>
          </p:nvPr>
        </p:nvSpPr>
        <p:spPr>
          <a:xfrm>
            <a:off x="609480" y="155520"/>
            <a:ext cx="10972440" cy="1252440"/>
          </a:xfrm>
          <a:prstGeom prst="rect">
            <a:avLst/>
          </a:prstGeom>
        </p:spPr>
        <p:txBody>
          <a:bodyPr tIns="45000" rIns="45720" bIns="45000" anchor="ctr"/>
          <a:lstStyle/>
          <a:p>
            <a:pPr>
              <a:lnSpc>
                <a:spcPct val="100000"/>
              </a:lnSpc>
            </a:pPr>
            <a:r>
              <a:rPr lang="en-US" sz="4500" b="1" strike="noStrike" spc="-1">
                <a:solidFill>
                  <a:srgbClr val="F0AD00"/>
                </a:solidFill>
                <a:uFill>
                  <a:solidFill>
                    <a:srgbClr val="FFFFFF"/>
                  </a:solidFill>
                </a:uFill>
                <a:latin typeface="Corbel"/>
              </a:rPr>
              <a:t>Click to edit Master title style</a:t>
            </a:r>
            <a:endParaRPr lang="en-US" sz="1800" b="0" strike="noStrike" spc="-1">
              <a:solidFill>
                <a:srgbClr val="000000"/>
              </a:solidFill>
              <a:uFill>
                <a:solidFill>
                  <a:srgbClr val="FFFFFF"/>
                </a:solidFill>
              </a:uFill>
              <a:latin typeface="Corbel"/>
            </a:endParaRPr>
          </a:p>
        </p:txBody>
      </p:sp>
      <p:sp>
        <p:nvSpPr>
          <p:cNvPr id="3" name="PlaceHolder 4"/>
          <p:cNvSpPr>
            <a:spLocks noGrp="1"/>
          </p:cNvSpPr>
          <p:nvPr>
            <p:ph type="body"/>
          </p:nvPr>
        </p:nvSpPr>
        <p:spPr>
          <a:xfrm>
            <a:off x="609480" y="1775160"/>
            <a:ext cx="10972440" cy="4625280"/>
          </a:xfrm>
          <a:prstGeom prst="rect">
            <a:avLst/>
          </a:prstGeom>
        </p:spPr>
        <p:txBody>
          <a:bodyPr lIns="54720" tIns="91440" rIns="90000" bIns="4500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Corbel"/>
              </a:rPr>
              <a:t>Click to edit the outline text format</a:t>
            </a:r>
          </a:p>
          <a:p>
            <a:pPr marL="864000" lvl="1" indent="-324000">
              <a:buClr>
                <a:srgbClr val="000000"/>
              </a:buClr>
              <a:buSzPct val="75000"/>
              <a:buFont typeface="Symbol" charset="2"/>
              <a:buChar char=""/>
            </a:pPr>
            <a:r>
              <a:rPr lang="en-US" sz="3200" b="0" strike="noStrike" spc="-1">
                <a:solidFill>
                  <a:srgbClr val="000000"/>
                </a:solidFill>
                <a:uFill>
                  <a:solidFill>
                    <a:srgbClr val="FFFFFF"/>
                  </a:solidFill>
                </a:uFill>
                <a:latin typeface="Corbel"/>
              </a:rPr>
              <a:t>Second Outline Level</a:t>
            </a:r>
          </a:p>
          <a:p>
            <a:pPr marL="1296000" lvl="2" indent="-288000">
              <a:buClr>
                <a:srgbClr val="000000"/>
              </a:buClr>
              <a:buSzPct val="45000"/>
              <a:buFont typeface="Wingdings" charset="2"/>
              <a:buChar char=""/>
            </a:pPr>
            <a:r>
              <a:rPr lang="en-US" sz="3200" b="0" strike="noStrike" spc="-1">
                <a:solidFill>
                  <a:srgbClr val="000000"/>
                </a:solidFill>
                <a:uFill>
                  <a:solidFill>
                    <a:srgbClr val="FFFFFF"/>
                  </a:solidFill>
                </a:uFill>
                <a:latin typeface="Corbel"/>
              </a:rPr>
              <a:t>Third Outline Level</a:t>
            </a:r>
          </a:p>
          <a:p>
            <a:pPr marL="1728000" lvl="3" indent="-216000">
              <a:buClr>
                <a:srgbClr val="000000"/>
              </a:buClr>
              <a:buSzPct val="75000"/>
              <a:buFont typeface="Symbol" charset="2"/>
              <a:buChar char=""/>
            </a:pPr>
            <a:r>
              <a:rPr lang="en-US" sz="3200" b="0" strike="noStrike" spc="-1">
                <a:solidFill>
                  <a:srgbClr val="000000"/>
                </a:solidFill>
                <a:uFill>
                  <a:solidFill>
                    <a:srgbClr val="FFFFFF"/>
                  </a:solidFill>
                </a:uFill>
                <a:latin typeface="Corbel"/>
              </a:rPr>
              <a:t>Fourth Outline Level</a:t>
            </a:r>
          </a:p>
          <a:p>
            <a:pPr marL="2160000" lvl="4" indent="-216000">
              <a:buClr>
                <a:srgbClr val="000000"/>
              </a:buClr>
              <a:buSzPct val="45000"/>
              <a:buFont typeface="Wingdings" charset="2"/>
              <a:buChar char=""/>
            </a:pPr>
            <a:r>
              <a:rPr lang="en-US" sz="3200" b="0" strike="noStrike" spc="-1">
                <a:solidFill>
                  <a:srgbClr val="000000"/>
                </a:solidFill>
                <a:uFill>
                  <a:solidFill>
                    <a:srgbClr val="FFFFFF"/>
                  </a:solidFill>
                </a:uFill>
                <a:latin typeface="Corbel"/>
              </a:rPr>
              <a:t>Fifth Outline Level</a:t>
            </a:r>
          </a:p>
          <a:p>
            <a:pPr marL="2592000" lvl="5" indent="-216000">
              <a:buClr>
                <a:srgbClr val="000000"/>
              </a:buClr>
              <a:buSzPct val="45000"/>
              <a:buFont typeface="Wingdings" charset="2"/>
              <a:buChar char=""/>
            </a:pPr>
            <a:r>
              <a:rPr lang="en-US" sz="3200" b="0" strike="noStrike" spc="-1">
                <a:solidFill>
                  <a:srgbClr val="000000"/>
                </a:solidFill>
                <a:uFill>
                  <a:solidFill>
                    <a:srgbClr val="FFFFFF"/>
                  </a:solidFill>
                </a:uFill>
                <a:latin typeface="Corbel"/>
              </a:rPr>
              <a:t>Sixth Outline Level</a:t>
            </a:r>
          </a:p>
          <a:p>
            <a:pPr marL="438840" indent="-319680">
              <a:lnSpc>
                <a:spcPct val="100000"/>
              </a:lnSpc>
              <a:buClr>
                <a:srgbClr val="F0AD00"/>
              </a:buClr>
              <a:buSzPct val="80000"/>
              <a:buFont typeface="Wingdings 2" charset="2"/>
              <a:buChar char=""/>
            </a:pPr>
            <a:r>
              <a:rPr lang="en-US" sz="3200" b="0" strike="noStrike" spc="-1">
                <a:solidFill>
                  <a:srgbClr val="000000"/>
                </a:solidFill>
                <a:uFill>
                  <a:solidFill>
                    <a:srgbClr val="FFFFFF"/>
                  </a:solidFill>
                </a:uFill>
                <a:latin typeface="Corbel"/>
              </a:rPr>
              <a:t>Seventh Outline LevelClick to edit Master text styles</a:t>
            </a:r>
          </a:p>
          <a:p>
            <a:pPr marL="731520" lvl="1" indent="-273960">
              <a:lnSpc>
                <a:spcPct val="100000"/>
              </a:lnSpc>
              <a:buClr>
                <a:srgbClr val="60B5CC"/>
              </a:buClr>
              <a:buSzPct val="90000"/>
              <a:buFont typeface="Wingdings" charset="2"/>
              <a:buChar char=""/>
            </a:pPr>
            <a:r>
              <a:rPr lang="en-US" sz="2800" b="0" strike="noStrike" spc="-1">
                <a:solidFill>
                  <a:srgbClr val="000000"/>
                </a:solidFill>
                <a:uFill>
                  <a:solidFill>
                    <a:srgbClr val="FFFFFF"/>
                  </a:solidFill>
                </a:uFill>
                <a:latin typeface="Corbel"/>
              </a:rPr>
              <a:t>Second level</a:t>
            </a:r>
            <a:endParaRPr lang="en-US" sz="3200" b="0" strike="noStrike" spc="-1">
              <a:solidFill>
                <a:srgbClr val="000000"/>
              </a:solidFill>
              <a:uFill>
                <a:solidFill>
                  <a:srgbClr val="FFFFFF"/>
                </a:solidFill>
              </a:uFill>
              <a:latin typeface="Corbel"/>
            </a:endParaRPr>
          </a:p>
          <a:p>
            <a:pPr marL="996840" lvl="2" indent="-228240">
              <a:lnSpc>
                <a:spcPct val="100000"/>
              </a:lnSpc>
              <a:buClr>
                <a:srgbClr val="E66C7D"/>
              </a:buClr>
              <a:buFont typeface="Arial"/>
              <a:buChar char="▪"/>
            </a:pPr>
            <a:r>
              <a:rPr lang="en-US" sz="2400" b="0" strike="noStrike" spc="-1">
                <a:solidFill>
                  <a:srgbClr val="000000"/>
                </a:solidFill>
                <a:uFill>
                  <a:solidFill>
                    <a:srgbClr val="FFFFFF"/>
                  </a:solidFill>
                </a:uFill>
                <a:latin typeface="Corbel"/>
              </a:rPr>
              <a:t>Third level</a:t>
            </a:r>
            <a:endParaRPr lang="en-US" sz="3200" b="0" strike="noStrike" spc="-1">
              <a:solidFill>
                <a:srgbClr val="000000"/>
              </a:solidFill>
              <a:uFill>
                <a:solidFill>
                  <a:srgbClr val="FFFFFF"/>
                </a:solidFill>
              </a:uFill>
              <a:latin typeface="Corbel"/>
            </a:endParaRPr>
          </a:p>
          <a:p>
            <a:pPr marL="1216080" lvl="3" indent="-182520">
              <a:lnSpc>
                <a:spcPct val="100000"/>
              </a:lnSpc>
              <a:buClr>
                <a:srgbClr val="6BB76D"/>
              </a:buClr>
              <a:buFont typeface="Arial"/>
              <a:buChar char="▪"/>
            </a:pPr>
            <a:r>
              <a:rPr lang="en-US" sz="2000" b="0" strike="noStrike" spc="-1">
                <a:solidFill>
                  <a:srgbClr val="000000"/>
                </a:solidFill>
                <a:uFill>
                  <a:solidFill>
                    <a:srgbClr val="FFFFFF"/>
                  </a:solidFill>
                </a:uFill>
                <a:latin typeface="Corbel"/>
              </a:rPr>
              <a:t>Fourth level</a:t>
            </a:r>
            <a:endParaRPr lang="en-US" sz="3200" b="0" strike="noStrike" spc="-1">
              <a:solidFill>
                <a:srgbClr val="000000"/>
              </a:solidFill>
              <a:uFill>
                <a:solidFill>
                  <a:srgbClr val="FFFFFF"/>
                </a:solidFill>
              </a:uFill>
              <a:latin typeface="Corbel"/>
            </a:endParaRPr>
          </a:p>
          <a:p>
            <a:pPr marL="1426320" lvl="4" indent="-182520">
              <a:lnSpc>
                <a:spcPct val="100000"/>
              </a:lnSpc>
              <a:buClr>
                <a:srgbClr val="E88651"/>
              </a:buClr>
              <a:buFont typeface="Wingdings 3" charset="2"/>
              <a:buChar char=""/>
            </a:pPr>
            <a:r>
              <a:rPr lang="en-US" sz="2000" b="0" strike="noStrike" spc="-1">
                <a:solidFill>
                  <a:srgbClr val="000000"/>
                </a:solidFill>
                <a:uFill>
                  <a:solidFill>
                    <a:srgbClr val="FFFFFF"/>
                  </a:solidFill>
                </a:uFill>
                <a:latin typeface="Corbel"/>
              </a:rPr>
              <a:t>Fifth level</a:t>
            </a:r>
            <a:endParaRPr lang="en-US" sz="3200" b="0" strike="noStrike" spc="-1">
              <a:solidFill>
                <a:srgbClr val="000000"/>
              </a:solidFill>
              <a:uFill>
                <a:solidFill>
                  <a:srgbClr val="FFFFFF"/>
                </a:solidFill>
              </a:uFill>
              <a:latin typeface="Corbel"/>
            </a:endParaRPr>
          </a:p>
        </p:txBody>
      </p:sp>
      <p:sp>
        <p:nvSpPr>
          <p:cNvPr id="4" name="PlaceHolder 5"/>
          <p:cNvSpPr>
            <a:spLocks noGrp="1"/>
          </p:cNvSpPr>
          <p:nvPr>
            <p:ph type="dt"/>
          </p:nvPr>
        </p:nvSpPr>
        <p:spPr>
          <a:xfrm>
            <a:off x="609480" y="6477120"/>
            <a:ext cx="2844360" cy="273960"/>
          </a:xfrm>
          <a:prstGeom prst="rect">
            <a:avLst/>
          </a:prstGeom>
        </p:spPr>
        <p:txBody>
          <a:bodyPr lIns="109800" tIns="45000" rIns="45720" bIns="0" anchor="b"/>
          <a:lstStyle/>
          <a:p>
            <a:pPr>
              <a:lnSpc>
                <a:spcPct val="100000"/>
              </a:lnSpc>
            </a:pPr>
            <a:r>
              <a:rPr lang="en-IN" sz="1200" b="0" strike="noStrike" spc="-1">
                <a:solidFill>
                  <a:srgbClr val="454545"/>
                </a:solidFill>
                <a:uFill>
                  <a:solidFill>
                    <a:srgbClr val="FFFFFF"/>
                  </a:solidFill>
                </a:uFill>
                <a:latin typeface="Corbel"/>
              </a:rPr>
              <a:t>25/12/19</a:t>
            </a:r>
            <a:endParaRPr lang="en-IN" sz="1400" b="0" strike="noStrike" spc="-1">
              <a:solidFill>
                <a:srgbClr val="000000"/>
              </a:solidFill>
              <a:uFill>
                <a:solidFill>
                  <a:srgbClr val="FFFFFF"/>
                </a:solidFill>
              </a:uFill>
              <a:latin typeface="Times New Roman"/>
            </a:endParaRPr>
          </a:p>
        </p:txBody>
      </p:sp>
      <p:sp>
        <p:nvSpPr>
          <p:cNvPr id="5" name="PlaceHolder 6"/>
          <p:cNvSpPr>
            <a:spLocks noGrp="1"/>
          </p:cNvSpPr>
          <p:nvPr>
            <p:ph type="ftr"/>
          </p:nvPr>
        </p:nvSpPr>
        <p:spPr>
          <a:xfrm>
            <a:off x="3520800" y="6477120"/>
            <a:ext cx="7343280" cy="273960"/>
          </a:xfrm>
          <a:prstGeom prst="rect">
            <a:avLst/>
          </a:prstGeom>
        </p:spPr>
        <p:txBody>
          <a:bodyPr lIns="45720" tIns="45000" rIns="45720" bIns="0" anchor="b"/>
          <a:lstStyle/>
          <a:p>
            <a:endParaRPr lang="en-IN" sz="2400" b="0" strike="noStrike" spc="-1">
              <a:solidFill>
                <a:srgbClr val="000000"/>
              </a:solidFill>
              <a:uFill>
                <a:solidFill>
                  <a:srgbClr val="FFFFFF"/>
                </a:solidFill>
              </a:uFill>
              <a:latin typeface="Times New Roman"/>
            </a:endParaRPr>
          </a:p>
        </p:txBody>
      </p:sp>
      <p:sp>
        <p:nvSpPr>
          <p:cNvPr id="6" name="PlaceHolder 7"/>
          <p:cNvSpPr>
            <a:spLocks noGrp="1"/>
          </p:cNvSpPr>
          <p:nvPr>
            <p:ph type="sldNum"/>
          </p:nvPr>
        </p:nvSpPr>
        <p:spPr>
          <a:xfrm>
            <a:off x="10939320" y="6477120"/>
            <a:ext cx="978120" cy="273960"/>
          </a:xfrm>
          <a:prstGeom prst="rect">
            <a:avLst/>
          </a:prstGeom>
        </p:spPr>
        <p:txBody>
          <a:bodyPr lIns="90000" tIns="45000" rIns="90000" bIns="0" anchor="b"/>
          <a:lstStyle/>
          <a:p>
            <a:pPr algn="r">
              <a:lnSpc>
                <a:spcPct val="100000"/>
              </a:lnSpc>
            </a:pPr>
            <a:fld id="{89A6D39F-460E-42B3-AE58-33DDA65065A4}" type="slidenum">
              <a:rPr lang="en-IN" sz="1200" b="0" strike="noStrike" spc="-1">
                <a:solidFill>
                  <a:srgbClr val="454545"/>
                </a:solidFill>
                <a:uFill>
                  <a:solidFill>
                    <a:srgbClr val="FFFFFF"/>
                  </a:solidFill>
                </a:uFill>
                <a:latin typeface="Corbel"/>
              </a:rPr>
              <a:pPr algn="r">
                <a:lnSpc>
                  <a:spcPct val="100000"/>
                </a:lnSpc>
              </a:pPr>
              <a:t>‹#›</a:t>
            </a:fld>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668880" y="185400"/>
            <a:ext cx="9603000" cy="1049040"/>
          </a:xfrm>
          <a:prstGeom prst="rect">
            <a:avLst/>
          </a:prstGeom>
          <a:solidFill>
            <a:srgbClr val="FF0000"/>
          </a:solidFill>
          <a:ln>
            <a:noFill/>
          </a:ln>
        </p:spPr>
        <p:txBody>
          <a:bodyPr tIns="45000" rIns="45720" bIns="45000" anchor="ctr"/>
          <a:lstStyle/>
          <a:p>
            <a:pPr>
              <a:lnSpc>
                <a:spcPct val="100000"/>
              </a:lnSpc>
            </a:pPr>
            <a:r>
              <a:rPr lang="en-US" sz="3600" b="1" strike="noStrike" spc="-1">
                <a:solidFill>
                  <a:srgbClr val="000000"/>
                </a:solidFill>
                <a:uFill>
                  <a:solidFill>
                    <a:srgbClr val="FFFFFF"/>
                  </a:solidFill>
                </a:uFill>
                <a:latin typeface="Corbel"/>
              </a:rPr>
              <a:t>COMBINING SOA WITH WEB SERVICES</a:t>
            </a:r>
            <a:endParaRPr lang="en-US" sz="1800" b="0" strike="noStrike" spc="-1">
              <a:solidFill>
                <a:srgbClr val="000000"/>
              </a:solidFill>
              <a:uFill>
                <a:solidFill>
                  <a:srgbClr val="FFFFFF"/>
                </a:solidFill>
              </a:uFill>
              <a:latin typeface="Corbel"/>
            </a:endParaRPr>
          </a:p>
        </p:txBody>
      </p:sp>
      <p:sp>
        <p:nvSpPr>
          <p:cNvPr id="42" name="TextShape 2"/>
          <p:cNvSpPr txBox="1"/>
          <p:nvPr/>
        </p:nvSpPr>
        <p:spPr>
          <a:xfrm>
            <a:off x="646200" y="1371600"/>
            <a:ext cx="10822680" cy="4876560"/>
          </a:xfrm>
          <a:prstGeom prst="rect">
            <a:avLst/>
          </a:prstGeom>
          <a:noFill/>
          <a:ln>
            <a:noFill/>
          </a:ln>
        </p:spPr>
        <p:txBody>
          <a:bodyPr lIns="54720" tIns="91440" rIns="90000" bIns="45000"/>
          <a:lstStyle/>
          <a:p>
            <a:pPr marL="438840" indent="-319680">
              <a:lnSpc>
                <a:spcPct val="100000"/>
              </a:lnSpc>
              <a:buClr>
                <a:srgbClr val="F0AD00"/>
              </a:buClr>
              <a:buSzPct val="80000"/>
              <a:buFont typeface="Wingdings" charset="2"/>
              <a:buChar char=""/>
            </a:pPr>
            <a:r>
              <a:rPr lang="en-US" sz="3200" b="1" strike="noStrike" spc="-1" dirty="0">
                <a:solidFill>
                  <a:srgbClr val="68686D"/>
                </a:solidFill>
                <a:uFill>
                  <a:solidFill>
                    <a:srgbClr val="FFFFFF"/>
                  </a:solidFill>
                </a:uFill>
                <a:latin typeface="Corbel"/>
              </a:rPr>
              <a:t> In MODULE </a:t>
            </a:r>
            <a:r>
              <a:rPr lang="en-US" sz="3200" b="1" spc="-1" dirty="0">
                <a:solidFill>
                  <a:srgbClr val="68686D"/>
                </a:solidFill>
                <a:uFill>
                  <a:solidFill>
                    <a:srgbClr val="FFFFFF"/>
                  </a:solidFill>
                </a:uFill>
                <a:latin typeface="Corbel"/>
              </a:rPr>
              <a:t>1</a:t>
            </a:r>
            <a:r>
              <a:rPr lang="en-US" sz="3200" b="1" strike="noStrike" spc="-1" dirty="0" smtClean="0">
                <a:solidFill>
                  <a:srgbClr val="68686D"/>
                </a:solidFill>
                <a:uFill>
                  <a:solidFill>
                    <a:srgbClr val="FFFFFF"/>
                  </a:solidFill>
                </a:uFill>
                <a:latin typeface="Corbel"/>
              </a:rPr>
              <a:t> </a:t>
            </a:r>
            <a:r>
              <a:rPr lang="en-US" sz="3200" b="1" strike="noStrike" spc="-1" dirty="0">
                <a:solidFill>
                  <a:srgbClr val="68686D"/>
                </a:solidFill>
                <a:uFill>
                  <a:solidFill>
                    <a:srgbClr val="FFFFFF"/>
                  </a:solidFill>
                </a:uFill>
                <a:latin typeface="Corbel"/>
              </a:rPr>
              <a:t>, We focused on defining the core concepts and principles of SOA in a technology-neutral manner. In this chapter, we consider the relationship between SOA and Web services.</a:t>
            </a:r>
            <a:endParaRPr lang="en-US" sz="3200" b="0" strike="noStrike" spc="-1" dirty="0">
              <a:solidFill>
                <a:srgbClr val="000000"/>
              </a:solidFill>
              <a:uFill>
                <a:solidFill>
                  <a:srgbClr val="FFFFFF"/>
                </a:solidFill>
              </a:uFill>
              <a:latin typeface="Corbel"/>
            </a:endParaRPr>
          </a:p>
          <a:p>
            <a:pPr>
              <a:lnSpc>
                <a:spcPct val="100000"/>
              </a:lnSpc>
            </a:pPr>
            <a:endParaRPr lang="en-US" sz="3200" b="0" strike="noStrike" spc="-1" dirty="0">
              <a:solidFill>
                <a:srgbClr val="000000"/>
              </a:solidFill>
              <a:uFill>
                <a:solidFill>
                  <a:srgbClr val="FFFFFF"/>
                </a:solidFill>
              </a:uFill>
              <a:latin typeface="Corbel"/>
            </a:endParaRPr>
          </a:p>
          <a:p>
            <a:pPr marL="438840" indent="-319680">
              <a:lnSpc>
                <a:spcPct val="100000"/>
              </a:lnSpc>
              <a:buClr>
                <a:srgbClr val="F0AD00"/>
              </a:buClr>
              <a:buSzPct val="80000"/>
              <a:buFont typeface="Wingdings 2" charset="2"/>
              <a:buChar char=""/>
            </a:pPr>
            <a:r>
              <a:rPr lang="en-US" sz="3200" b="1" strike="noStrike" spc="-1" dirty="0">
                <a:solidFill>
                  <a:srgbClr val="68686D"/>
                </a:solidFill>
                <a:uFill>
                  <a:solidFill>
                    <a:srgbClr val="FFFFFF"/>
                  </a:solidFill>
                </a:uFill>
                <a:latin typeface="Corbel"/>
              </a:rPr>
              <a:t>Web services (SOAP, WSDL, UDDI, and the extended Web services specifications) are a set of open standards that will lead to widespread adoption of SOAs and serve as the basis for a new generation of service oriented development.</a:t>
            </a:r>
            <a:endParaRPr lang="en-US" sz="3200" b="0" strike="noStrike" spc="-1" dirty="0">
              <a:solidFill>
                <a:srgbClr val="000000"/>
              </a:solidFill>
              <a:uFill>
                <a:solidFill>
                  <a:srgbClr val="FFFFFF"/>
                </a:solidFill>
              </a:uFill>
              <a:latin typeface="Corbe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711360" y="192600"/>
            <a:ext cx="9603000" cy="1049040"/>
          </a:xfrm>
          <a:prstGeom prst="rect">
            <a:avLst/>
          </a:prstGeom>
          <a:solidFill>
            <a:srgbClr val="FF0000"/>
          </a:solidFill>
          <a:ln>
            <a:noFill/>
          </a:ln>
        </p:spPr>
        <p:txBody>
          <a:bodyPr tIns="45000" rIns="45720" bIns="45000" anchor="ctr"/>
          <a:lstStyle/>
          <a:p>
            <a:pPr>
              <a:lnSpc>
                <a:spcPct val="100000"/>
              </a:lnSpc>
            </a:pPr>
            <a:r>
              <a:rPr lang="en-US" sz="4500" b="1" strike="noStrike" spc="-1">
                <a:solidFill>
                  <a:srgbClr val="F0AD00"/>
                </a:solidFill>
                <a:uFill>
                  <a:solidFill>
                    <a:srgbClr val="FFFFFF"/>
                  </a:solidFill>
                </a:uFill>
                <a:latin typeface="Corbel"/>
              </a:rPr>
              <a:t>Elements of the Web Services Platform</a:t>
            </a:r>
            <a:endParaRPr lang="en-US" sz="1800" b="0" strike="noStrike" spc="-1">
              <a:solidFill>
                <a:srgbClr val="000000"/>
              </a:solidFill>
              <a:uFill>
                <a:solidFill>
                  <a:srgbClr val="FFFFFF"/>
                </a:solidFill>
              </a:uFill>
              <a:latin typeface="Corbel"/>
            </a:endParaRPr>
          </a:p>
        </p:txBody>
      </p:sp>
      <p:sp>
        <p:nvSpPr>
          <p:cNvPr id="60" name="TextShape 2"/>
          <p:cNvSpPr txBox="1"/>
          <p:nvPr/>
        </p:nvSpPr>
        <p:spPr>
          <a:xfrm>
            <a:off x="659160" y="1489320"/>
            <a:ext cx="10822680" cy="4876560"/>
          </a:xfrm>
          <a:prstGeom prst="rect">
            <a:avLst/>
          </a:prstGeom>
          <a:noFill/>
          <a:ln>
            <a:noFill/>
          </a:ln>
        </p:spPr>
        <p:txBody>
          <a:bodyPr lIns="54720" tIns="91440" rIns="90000" bIns="45000"/>
          <a:lstStyle/>
          <a:p>
            <a:pPr marL="438840" indent="-319680">
              <a:lnSpc>
                <a:spcPct val="100000"/>
              </a:lnSpc>
              <a:buClr>
                <a:srgbClr val="F0AD00"/>
              </a:buClr>
              <a:buSzPct val="80000"/>
              <a:buFont typeface="Wingdings 2" charset="2"/>
              <a:buChar char=""/>
            </a:pPr>
            <a:r>
              <a:rPr lang="en-US" sz="2400" b="1" strike="noStrike" spc="-1" dirty="0">
                <a:solidFill>
                  <a:srgbClr val="000000"/>
                </a:solidFill>
                <a:uFill>
                  <a:solidFill>
                    <a:srgbClr val="FFFFFF"/>
                  </a:solidFill>
                </a:uFill>
                <a:latin typeface="Corbel"/>
              </a:rPr>
              <a:t>Support for multiple programming languages—. </a:t>
            </a:r>
            <a:r>
              <a:rPr lang="en-US" sz="2400" b="0" strike="noStrike" spc="-1" dirty="0">
                <a:solidFill>
                  <a:srgbClr val="000000"/>
                </a:solidFill>
                <a:uFill>
                  <a:solidFill>
                    <a:srgbClr val="FFFFFF"/>
                  </a:solidFill>
                </a:uFill>
                <a:latin typeface="Corbel"/>
              </a:rPr>
              <a:t>Bindings for multiple programming languages—To fully support a wide</a:t>
            </a:r>
          </a:p>
          <a:p>
            <a:pPr marL="438840" indent="-319680">
              <a:lnSpc>
                <a:spcPct val="100000"/>
              </a:lnSpc>
              <a:buClr>
                <a:srgbClr val="F0AD00"/>
              </a:buClr>
              <a:buSzPct val="80000"/>
              <a:buFont typeface="Wingdings 2" charset="2"/>
              <a:buChar char=""/>
            </a:pPr>
            <a:r>
              <a:rPr lang="en-US" sz="2400" b="0" strike="noStrike" spc="-1" dirty="0">
                <a:solidFill>
                  <a:srgbClr val="000000"/>
                </a:solidFill>
                <a:uFill>
                  <a:solidFill>
                    <a:srgbClr val="FFFFFF"/>
                  </a:solidFill>
                </a:uFill>
                <a:latin typeface="Corbel"/>
              </a:rPr>
              <a:t>range of applications and execution platforms, the Web services platform needs to support multiple programming languages,</a:t>
            </a:r>
          </a:p>
          <a:p>
            <a:pPr marL="438840" indent="-319680">
              <a:lnSpc>
                <a:spcPct val="100000"/>
              </a:lnSpc>
              <a:buClr>
                <a:srgbClr val="F0AD00"/>
              </a:buClr>
              <a:buSzPct val="80000"/>
              <a:buFont typeface="Wingdings 2" charset="2"/>
              <a:buChar char=""/>
            </a:pPr>
            <a:r>
              <a:rPr lang="en-US" sz="2400" b="0" strike="noStrike" spc="-1" dirty="0">
                <a:solidFill>
                  <a:srgbClr val="000000"/>
                </a:solidFill>
                <a:uFill>
                  <a:solidFill>
                    <a:srgbClr val="FFFFFF"/>
                  </a:solidFill>
                </a:uFill>
                <a:latin typeface="Corbel"/>
              </a:rPr>
              <a:t>including generating service proxies and service skeletons for all supported programming languages.</a:t>
            </a:r>
          </a:p>
          <a:p>
            <a:pPr marL="438840" indent="-319680">
              <a:lnSpc>
                <a:spcPct val="100000"/>
              </a:lnSpc>
              <a:buClr>
                <a:srgbClr val="F0AD00"/>
              </a:buClr>
              <a:buSzPct val="80000"/>
              <a:buFont typeface="Wingdings 2" charset="2"/>
              <a:buChar char=""/>
            </a:pPr>
            <a:r>
              <a:rPr lang="en-US" sz="2400" b="1" strike="noStrike" spc="-1" dirty="0">
                <a:solidFill>
                  <a:srgbClr val="000000"/>
                </a:solidFill>
                <a:uFill>
                  <a:solidFill>
                    <a:srgbClr val="FFFFFF"/>
                  </a:solidFill>
                </a:uFill>
                <a:latin typeface="Corbel"/>
              </a:rPr>
              <a:t>Service programming interfaces—. </a:t>
            </a:r>
            <a:r>
              <a:rPr lang="en-US" sz="2400" b="0" strike="noStrike" spc="-1" dirty="0">
                <a:solidFill>
                  <a:srgbClr val="000000"/>
                </a:solidFill>
                <a:uFill>
                  <a:solidFill>
                    <a:srgbClr val="FFFFFF"/>
                  </a:solidFill>
                </a:uFill>
                <a:latin typeface="Corbel"/>
              </a:rPr>
              <a:t>Typically, the Web services platform will provide service programming interfaces so that</a:t>
            </a:r>
          </a:p>
          <a:p>
            <a:pPr marL="438840" indent="-319680">
              <a:lnSpc>
                <a:spcPct val="100000"/>
              </a:lnSpc>
              <a:buClr>
                <a:srgbClr val="F0AD00"/>
              </a:buClr>
              <a:buSzPct val="80000"/>
              <a:buFont typeface="Wingdings 2" charset="2"/>
              <a:buChar char=""/>
            </a:pPr>
            <a:r>
              <a:rPr lang="en-US" sz="2400" b="0" strike="noStrike" spc="-1" dirty="0">
                <a:solidFill>
                  <a:srgbClr val="000000"/>
                </a:solidFill>
                <a:uFill>
                  <a:solidFill>
                    <a:srgbClr val="FFFFFF"/>
                  </a:solidFill>
                </a:uFill>
                <a:latin typeface="Corbel"/>
              </a:rPr>
              <a:t>developers can access the facilities of the Web services platform from their favorite programming language(s) and so that developers</a:t>
            </a:r>
          </a:p>
          <a:p>
            <a:pPr marL="438840" indent="-319680">
              <a:lnSpc>
                <a:spcPct val="100000"/>
              </a:lnSpc>
              <a:buClr>
                <a:srgbClr val="F0AD00"/>
              </a:buClr>
              <a:buSzPct val="80000"/>
              <a:buFont typeface="Wingdings 2" charset="2"/>
              <a:buChar char=""/>
            </a:pPr>
            <a:r>
              <a:rPr lang="en-US" sz="2400" b="0" strike="noStrike" spc="-1" dirty="0">
                <a:solidFill>
                  <a:srgbClr val="000000"/>
                </a:solidFill>
                <a:uFill>
                  <a:solidFill>
                    <a:srgbClr val="FFFFFF"/>
                  </a:solidFill>
                </a:uFill>
                <a:latin typeface="Corbel"/>
              </a:rPr>
              <a:t>can be isolated from the complexity of the underlying technical infrastructure.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Shape 1"/>
          <p:cNvSpPr txBox="1"/>
          <p:nvPr/>
        </p:nvSpPr>
        <p:spPr>
          <a:xfrm>
            <a:off x="0" y="426600"/>
            <a:ext cx="10249200" cy="1049040"/>
          </a:xfrm>
          <a:prstGeom prst="rect">
            <a:avLst/>
          </a:prstGeom>
          <a:solidFill>
            <a:srgbClr val="FF0000"/>
          </a:solidFill>
          <a:ln>
            <a:noFill/>
          </a:ln>
        </p:spPr>
        <p:txBody>
          <a:bodyPr tIns="45000" rIns="45720" bIns="45000" anchor="ctr"/>
          <a:lstStyle/>
          <a:p>
            <a:pPr>
              <a:lnSpc>
                <a:spcPct val="100000"/>
              </a:lnSpc>
            </a:pPr>
            <a:r>
              <a:rPr lang="en-US" sz="4500" b="1" strike="noStrike" spc="-1" dirty="0">
                <a:solidFill>
                  <a:srgbClr val="F0AD00"/>
                </a:solidFill>
                <a:uFill>
                  <a:solidFill>
                    <a:srgbClr val="FFFFFF"/>
                  </a:solidFill>
                </a:uFill>
                <a:latin typeface="Corbel"/>
              </a:rPr>
              <a:t>Elements of the Web Services Platform</a:t>
            </a:r>
            <a:endParaRPr lang="en-US" sz="1800" b="0" strike="noStrike" spc="-1" dirty="0">
              <a:solidFill>
                <a:srgbClr val="000000"/>
              </a:solidFill>
              <a:uFill>
                <a:solidFill>
                  <a:srgbClr val="FFFFFF"/>
                </a:solidFill>
              </a:uFill>
              <a:latin typeface="Corbel"/>
            </a:endParaRPr>
          </a:p>
        </p:txBody>
      </p:sp>
      <p:sp>
        <p:nvSpPr>
          <p:cNvPr id="62" name="TextShape 2"/>
          <p:cNvSpPr txBox="1"/>
          <p:nvPr/>
        </p:nvSpPr>
        <p:spPr>
          <a:xfrm>
            <a:off x="646200" y="1371600"/>
            <a:ext cx="10822680" cy="4876560"/>
          </a:xfrm>
          <a:prstGeom prst="rect">
            <a:avLst/>
          </a:prstGeom>
          <a:noFill/>
          <a:ln>
            <a:noFill/>
          </a:ln>
        </p:spPr>
        <p:txBody>
          <a:bodyPr lIns="54720" tIns="91440" rIns="90000" bIns="45000"/>
          <a:lstStyle/>
          <a:p>
            <a:pPr>
              <a:lnSpc>
                <a:spcPct val="100000"/>
              </a:lnSpc>
            </a:pPr>
            <a:endParaRPr lang="en-US" sz="2400" b="0" strike="noStrike" spc="-1" dirty="0">
              <a:solidFill>
                <a:srgbClr val="000000"/>
              </a:solidFill>
              <a:uFill>
                <a:solidFill>
                  <a:srgbClr val="FFFFFF"/>
                </a:solidFill>
              </a:uFill>
              <a:latin typeface="Corbel"/>
            </a:endParaRPr>
          </a:p>
          <a:p>
            <a:pPr marL="438840" indent="-319680">
              <a:lnSpc>
                <a:spcPct val="100000"/>
              </a:lnSpc>
              <a:buClr>
                <a:srgbClr val="F0AD00"/>
              </a:buClr>
              <a:buSzPct val="80000"/>
              <a:buFont typeface="Wingdings 2" charset="2"/>
              <a:buChar char=""/>
            </a:pPr>
            <a:r>
              <a:rPr lang="en-US" sz="2400" b="1" strike="noStrike" spc="-1" dirty="0">
                <a:solidFill>
                  <a:srgbClr val="000000"/>
                </a:solidFill>
                <a:uFill>
                  <a:solidFill>
                    <a:srgbClr val="FFFFFF"/>
                  </a:solidFill>
                </a:uFill>
                <a:latin typeface="Corbel"/>
              </a:rPr>
              <a:t>Support for multiple programming languages—. </a:t>
            </a:r>
            <a:r>
              <a:rPr lang="en-US" sz="2400" b="0" strike="noStrike" spc="-1" dirty="0">
                <a:solidFill>
                  <a:srgbClr val="000000"/>
                </a:solidFill>
                <a:uFill>
                  <a:solidFill>
                    <a:srgbClr val="FFFFFF"/>
                  </a:solidFill>
                </a:uFill>
                <a:latin typeface="Corbel"/>
              </a:rPr>
              <a:t>Bindings for multiple programming languages—To fully support a wide range of applications and execution platforms, the Web services platform needs to support multiple programming languages, including generating service proxies and service skeletons for all supported programming languages.</a:t>
            </a:r>
          </a:p>
          <a:p>
            <a:pPr>
              <a:lnSpc>
                <a:spcPct val="100000"/>
              </a:lnSpc>
            </a:pPr>
            <a:endParaRPr lang="en-US" sz="2400" b="0" strike="noStrike" spc="-1" dirty="0">
              <a:solidFill>
                <a:srgbClr val="000000"/>
              </a:solidFill>
              <a:uFill>
                <a:solidFill>
                  <a:srgbClr val="FFFFFF"/>
                </a:solidFill>
              </a:uFill>
              <a:latin typeface="Corbel"/>
            </a:endParaRPr>
          </a:p>
          <a:p>
            <a:pPr marL="438840" indent="-319680">
              <a:lnSpc>
                <a:spcPct val="100000"/>
              </a:lnSpc>
              <a:buClr>
                <a:srgbClr val="F0AD00"/>
              </a:buClr>
              <a:buSzPct val="80000"/>
              <a:buFont typeface="Wingdings 2" charset="2"/>
              <a:buChar char=""/>
            </a:pPr>
            <a:r>
              <a:rPr lang="en-US" sz="2400" b="1" strike="noStrike" spc="-1" dirty="0">
                <a:solidFill>
                  <a:srgbClr val="000000"/>
                </a:solidFill>
                <a:uFill>
                  <a:solidFill>
                    <a:srgbClr val="FFFFFF"/>
                  </a:solidFill>
                </a:uFill>
                <a:latin typeface="Corbel"/>
              </a:rPr>
              <a:t>Service programming interfaces—. </a:t>
            </a:r>
            <a:r>
              <a:rPr lang="en-US" sz="2400" b="0" strike="noStrike" spc="-1" dirty="0">
                <a:solidFill>
                  <a:srgbClr val="000000"/>
                </a:solidFill>
                <a:uFill>
                  <a:solidFill>
                    <a:srgbClr val="FFFFFF"/>
                  </a:solidFill>
                </a:uFill>
                <a:latin typeface="Corbel"/>
              </a:rPr>
              <a:t>Typically, the Web services platform will provide service programming interfaces so that developers can access the facilities of the Web services platform from their favorite programming language(s) and so that developers can be isolated from the complexity of the underlying technical infrastructure.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Shape 1"/>
          <p:cNvSpPr txBox="1"/>
          <p:nvPr/>
        </p:nvSpPr>
        <p:spPr>
          <a:xfrm>
            <a:off x="757800" y="0"/>
            <a:ext cx="9603000" cy="1049040"/>
          </a:xfrm>
          <a:prstGeom prst="rect">
            <a:avLst/>
          </a:prstGeom>
          <a:solidFill>
            <a:srgbClr val="FF0000"/>
          </a:solidFill>
          <a:ln>
            <a:noFill/>
          </a:ln>
        </p:spPr>
        <p:txBody>
          <a:bodyPr tIns="45000" rIns="45720" bIns="45000" anchor="ctr"/>
          <a:lstStyle/>
          <a:p>
            <a:pPr>
              <a:lnSpc>
                <a:spcPct val="100000"/>
              </a:lnSpc>
            </a:pPr>
            <a:r>
              <a:rPr lang="en-US" sz="4500" b="1" strike="noStrike" spc="-1" dirty="0">
                <a:solidFill>
                  <a:srgbClr val="F0AD00"/>
                </a:solidFill>
                <a:uFill>
                  <a:solidFill>
                    <a:srgbClr val="FFFFFF"/>
                  </a:solidFill>
                </a:uFill>
                <a:latin typeface="Corbel"/>
              </a:rPr>
              <a:t>Web Services Platform Principles</a:t>
            </a:r>
            <a:endParaRPr lang="en-US" sz="1800" b="0" strike="noStrike" spc="-1" dirty="0">
              <a:solidFill>
                <a:srgbClr val="000000"/>
              </a:solidFill>
              <a:uFill>
                <a:solidFill>
                  <a:srgbClr val="FFFFFF"/>
                </a:solidFill>
              </a:uFill>
              <a:latin typeface="Corbel"/>
            </a:endParaRPr>
          </a:p>
        </p:txBody>
      </p:sp>
      <p:sp>
        <p:nvSpPr>
          <p:cNvPr id="64" name="TextShape 2"/>
          <p:cNvSpPr txBox="1"/>
          <p:nvPr/>
        </p:nvSpPr>
        <p:spPr>
          <a:xfrm>
            <a:off x="646200" y="1371600"/>
            <a:ext cx="10822680" cy="5486400"/>
          </a:xfrm>
          <a:prstGeom prst="rect">
            <a:avLst/>
          </a:prstGeom>
          <a:noFill/>
          <a:ln>
            <a:noFill/>
          </a:ln>
        </p:spPr>
        <p:txBody>
          <a:bodyPr lIns="54720" tIns="91440" rIns="90000" bIns="45000"/>
          <a:lstStyle/>
          <a:p>
            <a:pPr marL="438840" indent="-319680">
              <a:lnSpc>
                <a:spcPct val="100000"/>
              </a:lnSpc>
              <a:buClr>
                <a:srgbClr val="F0AD00"/>
              </a:buClr>
              <a:buSzPct val="80000"/>
              <a:buFont typeface="Wingdings 2" charset="2"/>
              <a:buChar char=""/>
            </a:pPr>
            <a:r>
              <a:rPr lang="en-US" sz="2800" b="1" strike="noStrike" spc="-1" dirty="0">
                <a:solidFill>
                  <a:srgbClr val="000000"/>
                </a:solidFill>
                <a:uFill>
                  <a:solidFill>
                    <a:srgbClr val="FFFFFF"/>
                  </a:solidFill>
                </a:uFill>
                <a:latin typeface="Corbel"/>
              </a:rPr>
              <a:t>The main principle that applies to the Web services platform is that it should</a:t>
            </a:r>
            <a:endParaRPr lang="en-US" sz="2800" b="0" strike="noStrike" spc="-1" dirty="0">
              <a:solidFill>
                <a:srgbClr val="000000"/>
              </a:solidFill>
              <a:uFill>
                <a:solidFill>
                  <a:srgbClr val="FFFFFF"/>
                </a:solidFill>
              </a:uFill>
              <a:latin typeface="Corbel"/>
            </a:endParaRPr>
          </a:p>
          <a:p>
            <a:pPr>
              <a:lnSpc>
                <a:spcPct val="100000"/>
              </a:lnSpc>
            </a:pPr>
            <a:endParaRPr lang="en-US" sz="2800" b="0" strike="noStrike" spc="-1" dirty="0">
              <a:solidFill>
                <a:srgbClr val="000000"/>
              </a:solidFill>
              <a:uFill>
                <a:solidFill>
                  <a:srgbClr val="FFFFFF"/>
                </a:solidFill>
              </a:uFill>
              <a:latin typeface="Corbel"/>
            </a:endParaRPr>
          </a:p>
          <a:p>
            <a:pPr>
              <a:lnSpc>
                <a:spcPct val="100000"/>
              </a:lnSpc>
            </a:pPr>
            <a:r>
              <a:rPr lang="en-US" sz="2800" b="0" strike="noStrike" spc="-1" dirty="0">
                <a:solidFill>
                  <a:srgbClr val="000000"/>
                </a:solidFill>
                <a:uFill>
                  <a:solidFill>
                    <a:srgbClr val="FFFFFF"/>
                  </a:solidFill>
                </a:uFill>
                <a:latin typeface="Corbel"/>
              </a:rPr>
              <a:t> (a) only provide the facilities necessary for allowing service requesters and service providers to interact in a consistent manner independent of the underlying technology platforms, </a:t>
            </a:r>
          </a:p>
          <a:p>
            <a:pPr>
              <a:lnSpc>
                <a:spcPct val="100000"/>
              </a:lnSpc>
            </a:pPr>
            <a:endParaRPr lang="en-US" sz="2800" b="0" strike="noStrike" spc="-1" dirty="0">
              <a:solidFill>
                <a:srgbClr val="000000"/>
              </a:solidFill>
              <a:uFill>
                <a:solidFill>
                  <a:srgbClr val="FFFFFF"/>
                </a:solidFill>
              </a:uFill>
              <a:latin typeface="Corbel"/>
            </a:endParaRPr>
          </a:p>
          <a:p>
            <a:pPr>
              <a:lnSpc>
                <a:spcPct val="100000"/>
              </a:lnSpc>
            </a:pPr>
            <a:r>
              <a:rPr lang="en-US" sz="2800" b="0" strike="noStrike" spc="-1" dirty="0">
                <a:solidFill>
                  <a:srgbClr val="000000"/>
                </a:solidFill>
                <a:uFill>
                  <a:solidFill>
                    <a:srgbClr val="FFFFFF"/>
                  </a:solidFill>
                </a:uFill>
                <a:latin typeface="Corbel"/>
              </a:rPr>
              <a:t>(b) Enforce service-level business rules (sometimes called policy enforcement points or PEPs), and </a:t>
            </a:r>
          </a:p>
          <a:p>
            <a:pPr>
              <a:lnSpc>
                <a:spcPct val="100000"/>
              </a:lnSpc>
            </a:pPr>
            <a:endParaRPr lang="en-US" sz="2800" b="0" strike="noStrike" spc="-1" dirty="0">
              <a:solidFill>
                <a:srgbClr val="000000"/>
              </a:solidFill>
              <a:uFill>
                <a:solidFill>
                  <a:srgbClr val="FFFFFF"/>
                </a:solidFill>
              </a:uFill>
              <a:latin typeface="Corbel"/>
            </a:endParaRPr>
          </a:p>
          <a:p>
            <a:pPr>
              <a:lnSpc>
                <a:spcPct val="100000"/>
              </a:lnSpc>
            </a:pPr>
            <a:r>
              <a:rPr lang="en-US" sz="2800" b="0" strike="noStrike" spc="-1" dirty="0">
                <a:solidFill>
                  <a:srgbClr val="000000"/>
                </a:solidFill>
                <a:uFill>
                  <a:solidFill>
                    <a:srgbClr val="FFFFFF"/>
                  </a:solidFill>
                </a:uFill>
                <a:latin typeface="Corbel"/>
              </a:rPr>
              <a:t>(c) scale up to handle enterprise-wide, mission critical business requirements.</a:t>
            </a:r>
            <a:endParaRPr lang="en-US" sz="3200" b="0" strike="noStrike" spc="-1" dirty="0">
              <a:solidFill>
                <a:srgbClr val="000000"/>
              </a:solidFill>
              <a:uFill>
                <a:solidFill>
                  <a:srgbClr val="FFFFFF"/>
                </a:solidFill>
              </a:uFill>
              <a:latin typeface="Corbe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Shape 1"/>
          <p:cNvSpPr txBox="1"/>
          <p:nvPr/>
        </p:nvSpPr>
        <p:spPr>
          <a:xfrm>
            <a:off x="295422" y="267285"/>
            <a:ext cx="11896578" cy="1049040"/>
          </a:xfrm>
          <a:prstGeom prst="rect">
            <a:avLst/>
          </a:prstGeom>
          <a:solidFill>
            <a:srgbClr val="FF0000"/>
          </a:solidFill>
          <a:ln>
            <a:noFill/>
          </a:ln>
        </p:spPr>
        <p:txBody>
          <a:bodyPr tIns="45000" rIns="45720" bIns="45000" anchor="ctr"/>
          <a:lstStyle/>
          <a:p>
            <a:pPr>
              <a:lnSpc>
                <a:spcPct val="100000"/>
              </a:lnSpc>
            </a:pPr>
            <a:r>
              <a:rPr lang="en-US" sz="4500" b="1" strike="noStrike" spc="-1" dirty="0">
                <a:solidFill>
                  <a:schemeClr val="bg1"/>
                </a:solidFill>
                <a:uFill>
                  <a:solidFill>
                    <a:srgbClr val="FFFFFF"/>
                  </a:solidFill>
                </a:uFill>
                <a:latin typeface="Corbel"/>
              </a:rPr>
              <a:t>Service Contracts</a:t>
            </a:r>
            <a:endParaRPr lang="en-US" sz="1800" b="1" strike="noStrike" spc="-1" dirty="0">
              <a:solidFill>
                <a:schemeClr val="bg1"/>
              </a:solidFill>
              <a:uFill>
                <a:solidFill>
                  <a:srgbClr val="FFFFFF"/>
                </a:solidFill>
              </a:uFill>
              <a:latin typeface="Corbel"/>
            </a:endParaRPr>
          </a:p>
        </p:txBody>
      </p:sp>
      <p:sp>
        <p:nvSpPr>
          <p:cNvPr id="66" name="TextShape 2"/>
          <p:cNvSpPr txBox="1"/>
          <p:nvPr/>
        </p:nvSpPr>
        <p:spPr>
          <a:xfrm>
            <a:off x="415135" y="1497156"/>
            <a:ext cx="10822680" cy="5360843"/>
          </a:xfrm>
          <a:prstGeom prst="rect">
            <a:avLst/>
          </a:prstGeom>
          <a:noFill/>
          <a:ln>
            <a:noFill/>
          </a:ln>
        </p:spPr>
        <p:txBody>
          <a:bodyPr lIns="54720" tIns="91440" rIns="90000" bIns="45000"/>
          <a:lstStyle/>
          <a:p>
            <a:pPr marL="438840" indent="-319680">
              <a:lnSpc>
                <a:spcPct val="100000"/>
              </a:lnSpc>
              <a:buClr>
                <a:srgbClr val="F0AD00"/>
              </a:buClr>
              <a:buSzPct val="80000"/>
              <a:buFont typeface="Wingdings 2" charset="2"/>
              <a:buChar char=""/>
            </a:pPr>
            <a:r>
              <a:rPr lang="en-US" sz="2800" b="0" strike="noStrike" spc="-1" dirty="0">
                <a:solidFill>
                  <a:srgbClr val="000000"/>
                </a:solidFill>
                <a:uFill>
                  <a:solidFill>
                    <a:srgbClr val="FFFFFF"/>
                  </a:solidFill>
                </a:uFill>
                <a:latin typeface="Corbel"/>
              </a:rPr>
              <a:t>Every service (i.e., line of business service or reusable technical service) has a well-defined, formal interface called its service contract that </a:t>
            </a:r>
          </a:p>
          <a:p>
            <a:pPr marL="457200" indent="-456840">
              <a:lnSpc>
                <a:spcPct val="100000"/>
              </a:lnSpc>
              <a:buClr>
                <a:srgbClr val="F0AD00"/>
              </a:buClr>
              <a:buSzPct val="80000"/>
              <a:buFont typeface="Wingdings 2" charset="2"/>
              <a:buAutoNum type="alphaLcParenR"/>
            </a:pPr>
            <a:r>
              <a:rPr lang="en-US" sz="2800" b="0" strike="noStrike" spc="-1" dirty="0">
                <a:solidFill>
                  <a:srgbClr val="000000"/>
                </a:solidFill>
                <a:uFill>
                  <a:solidFill>
                    <a:srgbClr val="FFFFFF"/>
                  </a:solidFill>
                </a:uFill>
                <a:latin typeface="Corbel"/>
              </a:rPr>
              <a:t> Clearly defines what the service does and </a:t>
            </a:r>
          </a:p>
          <a:p>
            <a:pPr marL="457200" indent="-456840">
              <a:lnSpc>
                <a:spcPct val="100000"/>
              </a:lnSpc>
              <a:buClr>
                <a:srgbClr val="F0AD00"/>
              </a:buClr>
              <a:buSzPct val="80000"/>
              <a:buFont typeface="Wingdings 2" charset="2"/>
              <a:buAutoNum type="alphaLcParenR"/>
            </a:pPr>
            <a:r>
              <a:rPr lang="en-US" sz="2800" b="0" strike="noStrike" spc="-1" dirty="0">
                <a:solidFill>
                  <a:srgbClr val="000000"/>
                </a:solidFill>
                <a:uFill>
                  <a:solidFill>
                    <a:srgbClr val="FFFFFF"/>
                  </a:solidFill>
                </a:uFill>
                <a:latin typeface="Corbel"/>
              </a:rPr>
              <a:t> Clearly separates the service’s externally accessible interface from the service’s technical implementation.</a:t>
            </a:r>
          </a:p>
          <a:p>
            <a:pPr marL="438840" indent="-319680">
              <a:lnSpc>
                <a:spcPct val="100000"/>
              </a:lnSpc>
              <a:buClr>
                <a:srgbClr val="F0AD00"/>
              </a:buClr>
              <a:buSzPct val="80000"/>
              <a:buFont typeface="Wingdings 2" charset="2"/>
              <a:buChar char=""/>
            </a:pPr>
            <a:r>
              <a:rPr lang="en-US" sz="2800" b="0" strike="noStrike" spc="-1" dirty="0">
                <a:solidFill>
                  <a:srgbClr val="000000"/>
                </a:solidFill>
                <a:uFill>
                  <a:solidFill>
                    <a:srgbClr val="FFFFFF"/>
                  </a:solidFill>
                </a:uFill>
                <a:latin typeface="Corbel"/>
              </a:rPr>
              <a:t>Some elements of the service contract apply to the entire service, while other elements apply to the operations that make up the service.</a:t>
            </a:r>
          </a:p>
          <a:p>
            <a:pPr marL="438840" indent="-319680">
              <a:lnSpc>
                <a:spcPct val="100000"/>
              </a:lnSpc>
              <a:buClr>
                <a:srgbClr val="F0AD00"/>
              </a:buClr>
              <a:buSzPct val="80000"/>
              <a:buFont typeface="Wingdings 2" charset="2"/>
              <a:buChar char=""/>
            </a:pPr>
            <a:r>
              <a:rPr lang="en-US" sz="2800" b="0" strike="noStrike" spc="-1" dirty="0">
                <a:solidFill>
                  <a:srgbClr val="000000"/>
                </a:solidFill>
                <a:uFill>
                  <a:solidFill>
                    <a:srgbClr val="FFFFFF"/>
                  </a:solidFill>
                </a:uFill>
                <a:latin typeface="Corbel"/>
              </a:rPr>
              <a:t>The elements of the service contract should be machine-readable so that tools can be used to automate development, run-time, and management activities.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Shape 1"/>
          <p:cNvSpPr txBox="1"/>
          <p:nvPr/>
        </p:nvSpPr>
        <p:spPr>
          <a:xfrm>
            <a:off x="0" y="-1"/>
            <a:ext cx="9377003" cy="1420837"/>
          </a:xfrm>
          <a:prstGeom prst="rect">
            <a:avLst/>
          </a:prstGeom>
          <a:solidFill>
            <a:srgbClr val="FF0000"/>
          </a:solidFill>
          <a:ln>
            <a:noFill/>
          </a:ln>
        </p:spPr>
        <p:txBody>
          <a:bodyPr tIns="45000" rIns="45720" bIns="45000" anchor="ctr"/>
          <a:lstStyle/>
          <a:p>
            <a:pPr>
              <a:lnSpc>
                <a:spcPct val="100000"/>
              </a:lnSpc>
            </a:pPr>
            <a:r>
              <a:rPr lang="en-US" sz="4500" b="1" strike="noStrike" spc="-1" dirty="0">
                <a:solidFill>
                  <a:schemeClr val="bg1"/>
                </a:solidFill>
                <a:uFill>
                  <a:solidFill>
                    <a:srgbClr val="FFFFFF"/>
                  </a:solidFill>
                </a:uFill>
                <a:latin typeface="Corbel"/>
              </a:rPr>
              <a:t>Elements of Service Contract</a:t>
            </a:r>
            <a:endParaRPr lang="en-US" sz="1800" b="0" strike="noStrike" spc="-1" dirty="0">
              <a:solidFill>
                <a:schemeClr val="bg1"/>
              </a:solidFill>
              <a:uFill>
                <a:solidFill>
                  <a:srgbClr val="FFFFFF"/>
                </a:solidFill>
              </a:uFill>
              <a:latin typeface="Corbel"/>
            </a:endParaRPr>
          </a:p>
        </p:txBody>
      </p:sp>
      <p:sp>
        <p:nvSpPr>
          <p:cNvPr id="68" name="TextShape 2"/>
          <p:cNvSpPr txBox="1"/>
          <p:nvPr/>
        </p:nvSpPr>
        <p:spPr>
          <a:xfrm>
            <a:off x="0" y="1452489"/>
            <a:ext cx="10822680" cy="4876560"/>
          </a:xfrm>
          <a:prstGeom prst="rect">
            <a:avLst/>
          </a:prstGeom>
          <a:noFill/>
          <a:ln>
            <a:noFill/>
          </a:ln>
        </p:spPr>
        <p:txBody>
          <a:bodyPr lIns="54720" tIns="91440" rIns="90000" bIns="45000"/>
          <a:lstStyle/>
          <a:p>
            <a:pPr marL="438840" indent="-319680">
              <a:lnSpc>
                <a:spcPct val="100000"/>
              </a:lnSpc>
              <a:buClr>
                <a:srgbClr val="F0AD00"/>
              </a:buClr>
              <a:buSzPct val="80000"/>
              <a:buFont typeface="Wingdings 2" charset="2"/>
              <a:buChar char=""/>
            </a:pPr>
            <a:r>
              <a:rPr lang="en-US" sz="3200" b="1" strike="noStrike" spc="-1" dirty="0">
                <a:solidFill>
                  <a:srgbClr val="000000"/>
                </a:solidFill>
                <a:uFill>
                  <a:solidFill>
                    <a:srgbClr val="FFFFFF"/>
                  </a:solidFill>
                </a:uFill>
                <a:latin typeface="Corbel"/>
              </a:rPr>
              <a:t>Service names—. </a:t>
            </a:r>
            <a:r>
              <a:rPr lang="en-US" sz="3200" b="0" strike="noStrike" spc="-1" dirty="0">
                <a:solidFill>
                  <a:srgbClr val="000000"/>
                </a:solidFill>
                <a:uFill>
                  <a:solidFill>
                    <a:srgbClr val="FFFFFF"/>
                  </a:solidFill>
                </a:uFill>
                <a:latin typeface="Corbel"/>
              </a:rPr>
              <a:t>Human-friendly name (plus aliases) as well as a unique machine-readable name.</a:t>
            </a:r>
          </a:p>
          <a:p>
            <a:pPr marL="438840" indent="-319680">
              <a:lnSpc>
                <a:spcPct val="100000"/>
              </a:lnSpc>
              <a:buClr>
                <a:srgbClr val="F0AD00"/>
              </a:buClr>
              <a:buSzPct val="80000"/>
              <a:buFont typeface="Wingdings 2" charset="2"/>
              <a:buChar char=""/>
            </a:pPr>
            <a:r>
              <a:rPr lang="en-US" sz="3200" b="1" strike="noStrike" spc="-1" dirty="0">
                <a:solidFill>
                  <a:srgbClr val="000000"/>
                </a:solidFill>
                <a:uFill>
                  <a:solidFill>
                    <a:srgbClr val="FFFFFF"/>
                  </a:solidFill>
                </a:uFill>
                <a:latin typeface="Corbel"/>
              </a:rPr>
              <a:t>Version number—. </a:t>
            </a:r>
            <a:r>
              <a:rPr lang="en-US" sz="3200" b="0" strike="noStrike" spc="-1" dirty="0">
                <a:solidFill>
                  <a:srgbClr val="000000"/>
                </a:solidFill>
                <a:uFill>
                  <a:solidFill>
                    <a:srgbClr val="FFFFFF"/>
                  </a:solidFill>
                </a:uFill>
                <a:latin typeface="Corbel"/>
              </a:rPr>
              <a:t>Supports the service lifecycle.</a:t>
            </a:r>
          </a:p>
          <a:p>
            <a:pPr marL="438840" indent="-319680">
              <a:lnSpc>
                <a:spcPct val="100000"/>
              </a:lnSpc>
              <a:buClr>
                <a:srgbClr val="F0AD00"/>
              </a:buClr>
              <a:buSzPct val="80000"/>
              <a:buFont typeface="Wingdings 2" charset="2"/>
              <a:buChar char=""/>
            </a:pPr>
            <a:r>
              <a:rPr lang="en-US" sz="3200" b="1" strike="noStrike" spc="-1" dirty="0">
                <a:solidFill>
                  <a:srgbClr val="000000"/>
                </a:solidFill>
                <a:uFill>
                  <a:solidFill>
                    <a:srgbClr val="FFFFFF"/>
                  </a:solidFill>
                </a:uFill>
                <a:latin typeface="Corbel"/>
              </a:rPr>
              <a:t>Pre-conditions—. </a:t>
            </a:r>
            <a:r>
              <a:rPr lang="en-US" sz="3200" b="0" strike="noStrike" spc="-1" dirty="0">
                <a:solidFill>
                  <a:srgbClr val="000000"/>
                </a:solidFill>
                <a:uFill>
                  <a:solidFill>
                    <a:srgbClr val="FFFFFF"/>
                  </a:solidFill>
                </a:uFill>
                <a:latin typeface="Corbel"/>
              </a:rPr>
              <a:t>Conditions that must be satisfied prior to using the service—for example, an operation may not be accessible between midnight and 2 am.</a:t>
            </a:r>
          </a:p>
          <a:p>
            <a:pPr marL="438840" indent="-319680">
              <a:lnSpc>
                <a:spcPct val="100000"/>
              </a:lnSpc>
              <a:buClr>
                <a:srgbClr val="F0AD00"/>
              </a:buClr>
              <a:buSzPct val="80000"/>
              <a:buFont typeface="Wingdings 2" charset="2"/>
              <a:buChar char=""/>
            </a:pPr>
            <a:r>
              <a:rPr lang="en-US" sz="3200" b="1" strike="noStrike" spc="-1" dirty="0">
                <a:solidFill>
                  <a:srgbClr val="000000"/>
                </a:solidFill>
                <a:uFill>
                  <a:solidFill>
                    <a:srgbClr val="FFFFFF"/>
                  </a:solidFill>
                </a:uFill>
                <a:latin typeface="Corbel"/>
              </a:rPr>
              <a:t>Service classification—. </a:t>
            </a:r>
            <a:r>
              <a:rPr lang="en-US" sz="3200" b="0" strike="noStrike" spc="-1" dirty="0">
                <a:solidFill>
                  <a:srgbClr val="000000"/>
                </a:solidFill>
                <a:uFill>
                  <a:solidFill>
                    <a:srgbClr val="FFFFFF"/>
                  </a:solidFill>
                </a:uFill>
                <a:latin typeface="Corbel"/>
              </a:rPr>
              <a:t>Notes and keywords that identify the business domain(s) that the service supports—”yellow page” entries for the service.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Shape 1"/>
          <p:cNvSpPr txBox="1"/>
          <p:nvPr/>
        </p:nvSpPr>
        <p:spPr>
          <a:xfrm>
            <a:off x="393895" y="0"/>
            <a:ext cx="9115865" cy="1266092"/>
          </a:xfrm>
          <a:prstGeom prst="rect">
            <a:avLst/>
          </a:prstGeom>
          <a:solidFill>
            <a:srgbClr val="FF0000"/>
          </a:solidFill>
          <a:ln>
            <a:noFill/>
          </a:ln>
        </p:spPr>
        <p:txBody>
          <a:bodyPr tIns="45000" rIns="45720" bIns="45000" anchor="ctr"/>
          <a:lstStyle/>
          <a:p>
            <a:pPr>
              <a:lnSpc>
                <a:spcPct val="100000"/>
              </a:lnSpc>
            </a:pPr>
            <a:r>
              <a:rPr lang="en-US" sz="4500" b="1" strike="noStrike" spc="-1" dirty="0">
                <a:solidFill>
                  <a:schemeClr val="bg1"/>
                </a:solidFill>
                <a:uFill>
                  <a:solidFill>
                    <a:srgbClr val="FFFFFF"/>
                  </a:solidFill>
                </a:uFill>
                <a:latin typeface="Corbel"/>
              </a:rPr>
              <a:t>For Each operation ..</a:t>
            </a:r>
            <a:endParaRPr lang="en-US" sz="1800" b="0" strike="noStrike" spc="-1" dirty="0">
              <a:solidFill>
                <a:schemeClr val="bg1"/>
              </a:solidFill>
              <a:uFill>
                <a:solidFill>
                  <a:srgbClr val="FFFFFF"/>
                </a:solidFill>
              </a:uFill>
              <a:latin typeface="Corbel"/>
            </a:endParaRPr>
          </a:p>
        </p:txBody>
      </p:sp>
      <p:sp>
        <p:nvSpPr>
          <p:cNvPr id="70" name="TextShape 2"/>
          <p:cNvSpPr txBox="1"/>
          <p:nvPr/>
        </p:nvSpPr>
        <p:spPr>
          <a:xfrm>
            <a:off x="562708" y="1406768"/>
            <a:ext cx="10906172" cy="4841391"/>
          </a:xfrm>
          <a:prstGeom prst="rect">
            <a:avLst/>
          </a:prstGeom>
          <a:noFill/>
          <a:ln>
            <a:noFill/>
          </a:ln>
        </p:spPr>
        <p:txBody>
          <a:bodyPr lIns="54720" tIns="91440" rIns="90000" bIns="45000"/>
          <a:lstStyle/>
          <a:p>
            <a:pPr marL="438840" indent="-319680">
              <a:lnSpc>
                <a:spcPct val="100000"/>
              </a:lnSpc>
              <a:buClr>
                <a:srgbClr val="F0AD00"/>
              </a:buClr>
              <a:buSzPct val="80000"/>
              <a:buFont typeface="Wingdings 2" charset="2"/>
              <a:buChar char=""/>
            </a:pPr>
            <a:r>
              <a:rPr lang="en-US" sz="2800" b="1" strike="noStrike" spc="-1" dirty="0" smtClean="0">
                <a:solidFill>
                  <a:srgbClr val="000000"/>
                </a:solidFill>
                <a:uFill>
                  <a:solidFill>
                    <a:srgbClr val="FFFFFF"/>
                  </a:solidFill>
                </a:uFill>
                <a:latin typeface="Corbel"/>
              </a:rPr>
              <a:t>Interaction </a:t>
            </a:r>
            <a:r>
              <a:rPr lang="en-US" sz="2800" b="1" strike="noStrike" spc="-1" dirty="0">
                <a:solidFill>
                  <a:srgbClr val="000000"/>
                </a:solidFill>
                <a:uFill>
                  <a:solidFill>
                    <a:srgbClr val="FFFFFF"/>
                  </a:solidFill>
                </a:uFill>
                <a:latin typeface="Corbel"/>
              </a:rPr>
              <a:t>profile—. </a:t>
            </a:r>
            <a:r>
              <a:rPr lang="en-US" sz="2800" b="0" strike="noStrike" spc="-1" dirty="0">
                <a:solidFill>
                  <a:srgbClr val="000000"/>
                </a:solidFill>
                <a:uFill>
                  <a:solidFill>
                    <a:srgbClr val="FFFFFF"/>
                  </a:solidFill>
                </a:uFill>
                <a:latin typeface="Corbel"/>
              </a:rPr>
              <a:t>What invocation modes does the operation support—request/reply, request/poll for results, request with callback, one-way asynchronous invocations? How are correlation identifiers handled for matching requests and responses? Is the operation conversational in nature, and how is session management handled? Is the operation id-</a:t>
            </a:r>
            <a:r>
              <a:rPr lang="en-US" sz="2800" b="0" strike="noStrike" spc="-1" dirty="0" err="1">
                <a:solidFill>
                  <a:srgbClr val="000000"/>
                </a:solidFill>
                <a:uFill>
                  <a:solidFill>
                    <a:srgbClr val="FFFFFF"/>
                  </a:solidFill>
                </a:uFill>
                <a:latin typeface="Corbel"/>
              </a:rPr>
              <a:t>empotent</a:t>
            </a:r>
            <a:r>
              <a:rPr lang="en-US" sz="2800" b="0" strike="noStrike" spc="-1" dirty="0">
                <a:solidFill>
                  <a:srgbClr val="000000"/>
                </a:solidFill>
                <a:uFill>
                  <a:solidFill>
                    <a:srgbClr val="FFFFFF"/>
                  </a:solidFill>
                </a:uFill>
                <a:latin typeface="Corbel"/>
              </a:rPr>
              <a:t>?</a:t>
            </a:r>
          </a:p>
          <a:p>
            <a:pPr marL="438840" indent="-319680">
              <a:lnSpc>
                <a:spcPct val="100000"/>
              </a:lnSpc>
              <a:buClr>
                <a:srgbClr val="F0AD00"/>
              </a:buClr>
              <a:buSzPct val="80000"/>
              <a:buFont typeface="Wingdings 2" charset="2"/>
              <a:buChar char=""/>
            </a:pPr>
            <a:r>
              <a:rPr lang="en-US" sz="2800" b="1" strike="noStrike" spc="-1" dirty="0">
                <a:solidFill>
                  <a:srgbClr val="000000"/>
                </a:solidFill>
                <a:uFill>
                  <a:solidFill>
                    <a:srgbClr val="FFFFFF"/>
                  </a:solidFill>
                </a:uFill>
                <a:latin typeface="Corbel"/>
              </a:rPr>
              <a:t>Exception conditions and error handling—. </a:t>
            </a:r>
            <a:r>
              <a:rPr lang="en-US" sz="2800" b="0" strike="noStrike" spc="-1" dirty="0">
                <a:solidFill>
                  <a:srgbClr val="000000"/>
                </a:solidFill>
                <a:uFill>
                  <a:solidFill>
                    <a:srgbClr val="FFFFFF"/>
                  </a:solidFill>
                </a:uFill>
                <a:latin typeface="Corbel"/>
              </a:rPr>
              <a:t>Error codes and mappings to error messages. State changes that occur under error conditions. Which output fields, if any, contain useful data under error conditions?</a:t>
            </a:r>
            <a:endParaRPr lang="en-US" sz="3200" b="0" strike="noStrike" spc="-1" dirty="0">
              <a:solidFill>
                <a:srgbClr val="000000"/>
              </a:solidFill>
              <a:uFill>
                <a:solidFill>
                  <a:srgbClr val="FFFFFF"/>
                </a:solidFill>
              </a:uFill>
              <a:latin typeface="Corbe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281354" y="1561514"/>
            <a:ext cx="11356837" cy="5296486"/>
          </a:xfrm>
        </p:spPr>
        <p:txBody>
          <a:bodyPr/>
          <a:lstStyle/>
          <a:p>
            <a:pPr marL="438840" indent="-319680">
              <a:lnSpc>
                <a:spcPct val="100000"/>
              </a:lnSpc>
              <a:buClr>
                <a:srgbClr val="F0AD00"/>
              </a:buClr>
              <a:buSzPct val="80000"/>
              <a:buFont typeface="Wingdings 2" charset="2"/>
              <a:buChar char=""/>
            </a:pPr>
            <a:r>
              <a:rPr lang="en-US" sz="2400" b="1" spc="-1" dirty="0" smtClean="0">
                <a:solidFill>
                  <a:srgbClr val="000000"/>
                </a:solidFill>
                <a:uFill>
                  <a:solidFill>
                    <a:srgbClr val="FFFFFF"/>
                  </a:solidFill>
                </a:uFill>
                <a:latin typeface="Corbel"/>
              </a:rPr>
              <a:t>Operation name—. </a:t>
            </a:r>
            <a:r>
              <a:rPr lang="en-US" sz="2400" spc="-1" dirty="0" smtClean="0">
                <a:solidFill>
                  <a:srgbClr val="000000"/>
                </a:solidFill>
                <a:uFill>
                  <a:solidFill>
                    <a:srgbClr val="FFFFFF"/>
                  </a:solidFill>
                </a:uFill>
                <a:latin typeface="Corbel"/>
              </a:rPr>
              <a:t>Human-understandable name, plus aliases.</a:t>
            </a:r>
          </a:p>
          <a:p>
            <a:pPr marL="438840" indent="-319680">
              <a:lnSpc>
                <a:spcPct val="100000"/>
              </a:lnSpc>
              <a:buClr>
                <a:srgbClr val="F0AD00"/>
              </a:buClr>
              <a:buSzPct val="80000"/>
              <a:buFont typeface="Wingdings 2" charset="2"/>
              <a:buChar char=""/>
            </a:pPr>
            <a:r>
              <a:rPr lang="en-US" sz="2400" b="1" spc="-1" dirty="0" smtClean="0">
                <a:solidFill>
                  <a:srgbClr val="000000"/>
                </a:solidFill>
                <a:uFill>
                  <a:solidFill>
                    <a:srgbClr val="FFFFFF"/>
                  </a:solidFill>
                </a:uFill>
                <a:latin typeface="Corbel"/>
              </a:rPr>
              <a:t>Pre-conditions—. </a:t>
            </a:r>
            <a:r>
              <a:rPr lang="en-US" sz="2400" spc="-1" dirty="0" smtClean="0">
                <a:solidFill>
                  <a:srgbClr val="000000"/>
                </a:solidFill>
                <a:uFill>
                  <a:solidFill>
                    <a:srgbClr val="FFFFFF"/>
                  </a:solidFill>
                </a:uFill>
                <a:latin typeface="Corbel"/>
              </a:rPr>
              <a:t>Conditions that must be satisfied prior to invoking the operation.</a:t>
            </a:r>
          </a:p>
          <a:p>
            <a:pPr marL="438840" indent="-319680">
              <a:lnSpc>
                <a:spcPct val="100000"/>
              </a:lnSpc>
              <a:buClr>
                <a:srgbClr val="F0AD00"/>
              </a:buClr>
              <a:buSzPct val="80000"/>
              <a:buFont typeface="Wingdings 2" charset="2"/>
              <a:buChar char=""/>
            </a:pPr>
            <a:r>
              <a:rPr lang="en-US" sz="2400" b="1" spc="-1" dirty="0" smtClean="0">
                <a:solidFill>
                  <a:srgbClr val="000000"/>
                </a:solidFill>
                <a:uFill>
                  <a:solidFill>
                    <a:srgbClr val="FFFFFF"/>
                  </a:solidFill>
                </a:uFill>
                <a:latin typeface="Corbel"/>
              </a:rPr>
              <a:t>Post-conditions—. </a:t>
            </a:r>
            <a:r>
              <a:rPr lang="en-US" sz="2400" spc="-1" dirty="0" smtClean="0">
                <a:solidFill>
                  <a:srgbClr val="000000"/>
                </a:solidFill>
                <a:uFill>
                  <a:solidFill>
                    <a:srgbClr val="FFFFFF"/>
                  </a:solidFill>
                </a:uFill>
                <a:latin typeface="Corbel"/>
              </a:rPr>
              <a:t>State changes that occur when the operation completes successfully.</a:t>
            </a:r>
          </a:p>
          <a:p>
            <a:pPr marL="438840" indent="-319680">
              <a:lnSpc>
                <a:spcPct val="100000"/>
              </a:lnSpc>
              <a:buClr>
                <a:srgbClr val="F0AD00"/>
              </a:buClr>
              <a:buSzPct val="80000"/>
              <a:buFont typeface="Wingdings 2" charset="2"/>
              <a:buChar char=""/>
            </a:pPr>
            <a:r>
              <a:rPr lang="en-US" sz="2400" b="1" spc="-1" dirty="0" smtClean="0">
                <a:solidFill>
                  <a:srgbClr val="000000"/>
                </a:solidFill>
                <a:uFill>
                  <a:solidFill>
                    <a:srgbClr val="FFFFFF"/>
                  </a:solidFill>
                </a:uFill>
                <a:latin typeface="Corbel"/>
              </a:rPr>
              <a:t>Input data profile . </a:t>
            </a:r>
            <a:r>
              <a:rPr lang="en-US" sz="2400" spc="-1" dirty="0" smtClean="0">
                <a:solidFill>
                  <a:srgbClr val="000000"/>
                </a:solidFill>
                <a:uFill>
                  <a:solidFill>
                    <a:srgbClr val="FFFFFF"/>
                  </a:solidFill>
                </a:uFill>
                <a:latin typeface="Corbel"/>
              </a:rPr>
              <a:t>(i.e., documents/messages)—Name, type, structure, constraints, and meaning of each input document. Also indicate required fields, optional fields, cardinality of fields, dependencies among fields, and data validation rules.</a:t>
            </a:r>
          </a:p>
          <a:p>
            <a:pPr marL="438840" indent="-319680">
              <a:lnSpc>
                <a:spcPct val="100000"/>
              </a:lnSpc>
              <a:buClr>
                <a:srgbClr val="F0AD00"/>
              </a:buClr>
              <a:buSzPct val="80000"/>
              <a:buFont typeface="Wingdings 2" charset="2"/>
              <a:buChar char=""/>
            </a:pPr>
            <a:r>
              <a:rPr lang="en-US" sz="2400" b="1" spc="-1" dirty="0" smtClean="0">
                <a:solidFill>
                  <a:srgbClr val="000000"/>
                </a:solidFill>
                <a:uFill>
                  <a:solidFill>
                    <a:srgbClr val="FFFFFF"/>
                  </a:solidFill>
                </a:uFill>
                <a:latin typeface="Corbel"/>
              </a:rPr>
              <a:t>Output data profile . </a:t>
            </a:r>
            <a:r>
              <a:rPr lang="en-US" sz="2400" spc="-1" dirty="0" smtClean="0">
                <a:solidFill>
                  <a:srgbClr val="000000"/>
                </a:solidFill>
                <a:uFill>
                  <a:solidFill>
                    <a:srgbClr val="FFFFFF"/>
                  </a:solidFill>
                </a:uFill>
                <a:latin typeface="Corbel"/>
              </a:rPr>
              <a:t>(i.e., documents/messages)—Name, type, structure, constraints, and meaning of each output document. Also indicate required fields, optional fields, cardinality of fields, dependencies among fields, and data validation rules.</a:t>
            </a:r>
          </a:p>
          <a:p>
            <a:endParaRPr lang="en-IN" dirty="0"/>
          </a:p>
        </p:txBody>
      </p:sp>
      <p:sp>
        <p:nvSpPr>
          <p:cNvPr id="4" name="TextShape 1"/>
          <p:cNvSpPr txBox="1">
            <a:spLocks noGrp="1"/>
          </p:cNvSpPr>
          <p:nvPr>
            <p:ph type="title"/>
          </p:nvPr>
        </p:nvSpPr>
        <p:spPr>
          <a:xfrm>
            <a:off x="229652" y="225858"/>
            <a:ext cx="10972440" cy="1252440"/>
          </a:xfrm>
          <a:prstGeom prst="rect">
            <a:avLst/>
          </a:prstGeom>
          <a:solidFill>
            <a:srgbClr val="FF0000"/>
          </a:solidFill>
          <a:ln>
            <a:noFill/>
          </a:ln>
        </p:spPr>
        <p:txBody>
          <a:bodyPr tIns="45000" rIns="45720" bIns="45000" anchor="ctr"/>
          <a:lstStyle/>
          <a:p>
            <a:pPr>
              <a:lnSpc>
                <a:spcPct val="100000"/>
              </a:lnSpc>
            </a:pPr>
            <a:r>
              <a:rPr lang="en-US" sz="4500" b="1" strike="noStrike" spc="-1" dirty="0">
                <a:solidFill>
                  <a:schemeClr val="bg1"/>
                </a:solidFill>
                <a:uFill>
                  <a:solidFill>
                    <a:srgbClr val="FFFFFF"/>
                  </a:solidFill>
                </a:uFill>
                <a:latin typeface="Corbel"/>
              </a:rPr>
              <a:t>For Each operation ..</a:t>
            </a:r>
            <a:endParaRPr lang="en-US" sz="1800" b="0" strike="noStrike" spc="-1" dirty="0">
              <a:solidFill>
                <a:schemeClr val="bg1"/>
              </a:solidFill>
              <a:uFill>
                <a:solidFill>
                  <a:srgbClr val="FFFFFF"/>
                </a:solidFill>
              </a:uFill>
              <a:latin typeface="Corbe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Shape 1"/>
          <p:cNvSpPr txBox="1"/>
          <p:nvPr/>
        </p:nvSpPr>
        <p:spPr>
          <a:xfrm>
            <a:off x="623880" y="337680"/>
            <a:ext cx="9603000" cy="1049040"/>
          </a:xfrm>
          <a:prstGeom prst="rect">
            <a:avLst/>
          </a:prstGeom>
          <a:solidFill>
            <a:srgbClr val="FF0000"/>
          </a:solidFill>
          <a:ln>
            <a:noFill/>
          </a:ln>
        </p:spPr>
        <p:txBody>
          <a:bodyPr tIns="45000" rIns="45720" bIns="45000" anchor="ctr"/>
          <a:lstStyle/>
          <a:p>
            <a:pPr>
              <a:lnSpc>
                <a:spcPct val="100000"/>
              </a:lnSpc>
            </a:pPr>
            <a:r>
              <a:rPr lang="en-US" sz="4500" b="1" strike="noStrike" spc="-1" dirty="0">
                <a:solidFill>
                  <a:schemeClr val="bg1"/>
                </a:solidFill>
                <a:uFill>
                  <a:solidFill>
                    <a:srgbClr val="FFFFFF"/>
                  </a:solidFill>
                </a:uFill>
                <a:latin typeface="Corbel"/>
              </a:rPr>
              <a:t>Elements of Service Contract</a:t>
            </a:r>
            <a:endParaRPr lang="en-US" sz="1800" b="0" strike="noStrike" spc="-1" dirty="0">
              <a:solidFill>
                <a:schemeClr val="bg1"/>
              </a:solidFill>
              <a:uFill>
                <a:solidFill>
                  <a:srgbClr val="FFFFFF"/>
                </a:solidFill>
              </a:uFill>
              <a:latin typeface="Corbel"/>
            </a:endParaRPr>
          </a:p>
        </p:txBody>
      </p:sp>
      <p:sp>
        <p:nvSpPr>
          <p:cNvPr id="72" name="TextShape 2"/>
          <p:cNvSpPr txBox="1"/>
          <p:nvPr/>
        </p:nvSpPr>
        <p:spPr>
          <a:xfrm>
            <a:off x="646200" y="1371600"/>
            <a:ext cx="10822680" cy="4876560"/>
          </a:xfrm>
          <a:prstGeom prst="rect">
            <a:avLst/>
          </a:prstGeom>
          <a:noFill/>
          <a:ln>
            <a:noFill/>
          </a:ln>
        </p:spPr>
        <p:txBody>
          <a:bodyPr lIns="54720" tIns="91440" rIns="90000" bIns="45000"/>
          <a:lstStyle/>
          <a:p>
            <a:pPr marL="438840" indent="-319680">
              <a:lnSpc>
                <a:spcPct val="100000"/>
              </a:lnSpc>
              <a:buClr>
                <a:srgbClr val="F0AD00"/>
              </a:buClr>
              <a:buSzPct val="80000"/>
              <a:buFont typeface="Wingdings 2" charset="2"/>
              <a:buChar char=""/>
            </a:pPr>
            <a:r>
              <a:rPr lang="en-US" sz="2800" b="1" strike="noStrike" spc="-1" dirty="0">
                <a:solidFill>
                  <a:srgbClr val="000000"/>
                </a:solidFill>
                <a:uFill>
                  <a:solidFill>
                    <a:srgbClr val="FFFFFF"/>
                  </a:solidFill>
                </a:uFill>
                <a:latin typeface="Corbel"/>
              </a:rPr>
              <a:t>Security profile—. </a:t>
            </a:r>
            <a:endParaRPr lang="en-US" sz="2800" b="0" strike="noStrike" spc="-1" dirty="0">
              <a:solidFill>
                <a:srgbClr val="000000"/>
              </a:solidFill>
              <a:uFill>
                <a:solidFill>
                  <a:srgbClr val="FFFFFF"/>
                </a:solidFill>
              </a:uFill>
              <a:latin typeface="Corbel"/>
            </a:endParaRPr>
          </a:p>
          <a:p>
            <a:pPr marL="438840" indent="-319680">
              <a:lnSpc>
                <a:spcPct val="100000"/>
              </a:lnSpc>
              <a:buClr>
                <a:srgbClr val="F0AD00"/>
              </a:buClr>
              <a:buSzPct val="80000"/>
              <a:buFont typeface="Wingdings 2" charset="2"/>
              <a:buChar char=""/>
            </a:pPr>
            <a:r>
              <a:rPr lang="en-US" sz="2800" b="0" strike="noStrike" spc="-1" dirty="0">
                <a:solidFill>
                  <a:srgbClr val="000000"/>
                </a:solidFill>
                <a:uFill>
                  <a:solidFill>
                    <a:srgbClr val="FFFFFF"/>
                  </a:solidFill>
                </a:uFill>
                <a:latin typeface="Corbel"/>
              </a:rPr>
              <a:t>Security policies that apply to this operation including authentication/authorization techniques, access control list, and requirements for privacy, data integrity, non-repudiation, and so on.</a:t>
            </a:r>
          </a:p>
          <a:p>
            <a:pPr marL="438840" indent="-319680">
              <a:lnSpc>
                <a:spcPct val="100000"/>
              </a:lnSpc>
              <a:buClr>
                <a:srgbClr val="F0AD00"/>
              </a:buClr>
              <a:buSzPct val="80000"/>
              <a:buFont typeface="Wingdings 2" charset="2"/>
              <a:buChar char=""/>
            </a:pPr>
            <a:r>
              <a:rPr lang="en-US" sz="2800" b="1" strike="noStrike" spc="-1" dirty="0">
                <a:solidFill>
                  <a:srgbClr val="000000"/>
                </a:solidFill>
                <a:uFill>
                  <a:solidFill>
                    <a:srgbClr val="FFFFFF"/>
                  </a:solidFill>
                </a:uFill>
                <a:latin typeface="Corbel"/>
              </a:rPr>
              <a:t>Transactional profile and recovery semantics—. </a:t>
            </a:r>
            <a:r>
              <a:rPr lang="en-US" sz="2800" b="0" strike="noStrike" spc="-1" dirty="0">
                <a:solidFill>
                  <a:srgbClr val="000000"/>
                </a:solidFill>
                <a:uFill>
                  <a:solidFill>
                    <a:srgbClr val="FFFFFF"/>
                  </a:solidFill>
                </a:uFill>
                <a:latin typeface="Corbel"/>
              </a:rPr>
              <a:t>Transactional policies, if any. Does it support two-phase commit style transactions? Or does it require compensating transactions if the operation fails?</a:t>
            </a:r>
          </a:p>
          <a:p>
            <a:pPr marL="438840" indent="-319680">
              <a:lnSpc>
                <a:spcPct val="100000"/>
              </a:lnSpc>
              <a:buClr>
                <a:srgbClr val="F0AD00"/>
              </a:buClr>
              <a:buSzPct val="80000"/>
              <a:buFont typeface="Wingdings 2" charset="2"/>
              <a:buChar char=""/>
            </a:pPr>
            <a:r>
              <a:rPr lang="en-US" sz="2800" b="1" strike="noStrike" spc="-1" dirty="0">
                <a:solidFill>
                  <a:srgbClr val="000000"/>
                </a:solidFill>
                <a:uFill>
                  <a:solidFill>
                    <a:srgbClr val="FFFFFF"/>
                  </a:solidFill>
                </a:uFill>
                <a:latin typeface="Corbel"/>
              </a:rPr>
              <a:t>Service-level management agreement—. </a:t>
            </a:r>
            <a:r>
              <a:rPr lang="en-US" sz="2800" b="0" strike="noStrike" spc="-1" dirty="0">
                <a:solidFill>
                  <a:srgbClr val="000000"/>
                </a:solidFill>
                <a:uFill>
                  <a:solidFill>
                    <a:srgbClr val="FFFFFF"/>
                  </a:solidFill>
                </a:uFill>
                <a:latin typeface="Corbel"/>
              </a:rPr>
              <a:t>For example, availability guarantees, time-to-respond, time-to-live, audit logging requirements.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Shape 1"/>
          <p:cNvSpPr txBox="1"/>
          <p:nvPr/>
        </p:nvSpPr>
        <p:spPr>
          <a:xfrm>
            <a:off x="623880" y="315360"/>
            <a:ext cx="9603000" cy="1049040"/>
          </a:xfrm>
          <a:prstGeom prst="rect">
            <a:avLst/>
          </a:prstGeom>
          <a:solidFill>
            <a:srgbClr val="FF0000"/>
          </a:solidFill>
          <a:ln>
            <a:noFill/>
          </a:ln>
        </p:spPr>
        <p:txBody>
          <a:bodyPr tIns="45000" rIns="45720" bIns="45000" anchor="ctr"/>
          <a:lstStyle/>
          <a:p>
            <a:pPr>
              <a:lnSpc>
                <a:spcPct val="100000"/>
              </a:lnSpc>
            </a:pPr>
            <a:r>
              <a:rPr lang="en-US" sz="3200" b="1" strike="noStrike" spc="-1" dirty="0">
                <a:solidFill>
                  <a:schemeClr val="bg1"/>
                </a:solidFill>
                <a:uFill>
                  <a:solidFill>
                    <a:srgbClr val="FFFFFF"/>
                  </a:solidFill>
                </a:uFill>
                <a:latin typeface="Corbel"/>
              </a:rPr>
              <a:t>Documenting and Defining Service Contracts</a:t>
            </a:r>
            <a:endParaRPr lang="en-US" sz="2000" b="0" strike="noStrike" spc="-1" dirty="0">
              <a:solidFill>
                <a:schemeClr val="bg1"/>
              </a:solidFill>
              <a:uFill>
                <a:solidFill>
                  <a:srgbClr val="FFFFFF"/>
                </a:solidFill>
              </a:uFill>
              <a:latin typeface="Corbel"/>
            </a:endParaRPr>
          </a:p>
        </p:txBody>
      </p:sp>
      <p:sp>
        <p:nvSpPr>
          <p:cNvPr id="74" name="TextShape 2"/>
          <p:cNvSpPr txBox="1"/>
          <p:nvPr/>
        </p:nvSpPr>
        <p:spPr>
          <a:xfrm>
            <a:off x="646200" y="1371600"/>
            <a:ext cx="10822680" cy="4876560"/>
          </a:xfrm>
          <a:prstGeom prst="rect">
            <a:avLst/>
          </a:prstGeom>
          <a:noFill/>
          <a:ln>
            <a:noFill/>
          </a:ln>
        </p:spPr>
        <p:txBody>
          <a:bodyPr lIns="54720" tIns="91440" rIns="90000" bIns="45000"/>
          <a:lstStyle/>
          <a:p>
            <a:pPr>
              <a:lnSpc>
                <a:spcPct val="100000"/>
              </a:lnSpc>
            </a:pPr>
            <a:endParaRPr lang="en-US" sz="3200" b="0" strike="noStrike" spc="-1" dirty="0">
              <a:solidFill>
                <a:srgbClr val="000000"/>
              </a:solidFill>
              <a:uFill>
                <a:solidFill>
                  <a:srgbClr val="FFFFFF"/>
                </a:solidFill>
              </a:uFill>
              <a:latin typeface="Corbel"/>
            </a:endParaRPr>
          </a:p>
          <a:p>
            <a:pPr marL="438840" indent="-319680">
              <a:lnSpc>
                <a:spcPct val="100000"/>
              </a:lnSpc>
              <a:buClr>
                <a:srgbClr val="F0AD00"/>
              </a:buClr>
              <a:buSzPct val="80000"/>
              <a:buFont typeface="Wingdings 2" charset="2"/>
              <a:buChar char=""/>
            </a:pPr>
            <a:r>
              <a:rPr lang="en-US" sz="2400" b="0" strike="noStrike" spc="-1" dirty="0">
                <a:solidFill>
                  <a:srgbClr val="000000"/>
                </a:solidFill>
                <a:uFill>
                  <a:solidFill>
                    <a:srgbClr val="FFFFFF"/>
                  </a:solidFill>
                </a:uFill>
                <a:latin typeface="Corbel"/>
              </a:rPr>
              <a:t>Whether or not you formally define it, every service has a service contract. The service contract can be explicit and well-defined using WSDL, XML Schema, and the WS-Policy framework, It is always better to explicitly document service contracts because it makes it easier to build service requesters and service providers and allows them to evolve in an orderly manner.</a:t>
            </a:r>
          </a:p>
          <a:p>
            <a:pPr marL="438840" indent="-319680">
              <a:lnSpc>
                <a:spcPct val="100000"/>
              </a:lnSpc>
              <a:buClr>
                <a:srgbClr val="F0AD00"/>
              </a:buClr>
              <a:buSzPct val="80000"/>
              <a:buFont typeface="Wingdings 2" charset="2"/>
              <a:buChar char=""/>
            </a:pPr>
            <a:r>
              <a:rPr lang="en-US" sz="2400" b="0" strike="noStrike" spc="-1" dirty="0">
                <a:solidFill>
                  <a:srgbClr val="000000"/>
                </a:solidFill>
                <a:uFill>
                  <a:solidFill>
                    <a:srgbClr val="FFFFFF"/>
                  </a:solidFill>
                </a:uFill>
                <a:latin typeface="Corbel"/>
              </a:rPr>
              <a:t>For Web services-based SOA implementations, WSDL is used to define key elements of the service contracts, while other elements that cannot be expressed in WSDL are defined using the WS-Policy framework or documented in a Microsoft Word document or Microsoft Excel spreadsheet.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Shape 1"/>
          <p:cNvSpPr txBox="1"/>
          <p:nvPr/>
        </p:nvSpPr>
        <p:spPr>
          <a:xfrm>
            <a:off x="646200" y="293040"/>
            <a:ext cx="9603000" cy="1049040"/>
          </a:xfrm>
          <a:prstGeom prst="rect">
            <a:avLst/>
          </a:prstGeom>
          <a:solidFill>
            <a:srgbClr val="FF0000"/>
          </a:solidFill>
          <a:ln>
            <a:noFill/>
          </a:ln>
        </p:spPr>
        <p:txBody>
          <a:bodyPr tIns="45000" rIns="45720" bIns="45000" anchor="ctr"/>
          <a:lstStyle/>
          <a:p>
            <a:pPr>
              <a:lnSpc>
                <a:spcPct val="100000"/>
              </a:lnSpc>
            </a:pPr>
            <a:r>
              <a:rPr lang="en-US" sz="4500" b="1" strike="noStrike" spc="-1" dirty="0">
                <a:solidFill>
                  <a:schemeClr val="bg1"/>
                </a:solidFill>
                <a:uFill>
                  <a:solidFill>
                    <a:srgbClr val="FFFFFF"/>
                  </a:solidFill>
                </a:uFill>
                <a:latin typeface="Corbel"/>
              </a:rPr>
              <a:t>Service Contract Principles</a:t>
            </a:r>
            <a:endParaRPr lang="en-US" sz="1800" b="0" strike="noStrike" spc="-1" dirty="0">
              <a:solidFill>
                <a:schemeClr val="bg1"/>
              </a:solidFill>
              <a:uFill>
                <a:solidFill>
                  <a:srgbClr val="FFFFFF"/>
                </a:solidFill>
              </a:uFill>
              <a:latin typeface="Corbel"/>
            </a:endParaRPr>
          </a:p>
        </p:txBody>
      </p:sp>
      <p:sp>
        <p:nvSpPr>
          <p:cNvPr id="76" name="TextShape 2"/>
          <p:cNvSpPr txBox="1"/>
          <p:nvPr/>
        </p:nvSpPr>
        <p:spPr>
          <a:xfrm>
            <a:off x="646200" y="1371600"/>
            <a:ext cx="10822680" cy="4876560"/>
          </a:xfrm>
          <a:prstGeom prst="rect">
            <a:avLst/>
          </a:prstGeom>
          <a:noFill/>
          <a:ln>
            <a:noFill/>
          </a:ln>
        </p:spPr>
        <p:txBody>
          <a:bodyPr lIns="54720" tIns="91440" rIns="90000" bIns="45000"/>
          <a:lstStyle/>
          <a:p>
            <a:pPr marL="438840" indent="-319680">
              <a:lnSpc>
                <a:spcPct val="100000"/>
              </a:lnSpc>
              <a:buClr>
                <a:srgbClr val="F0AD00"/>
              </a:buClr>
              <a:buSzPct val="80000"/>
              <a:buFont typeface="Wingdings 2" charset="2"/>
              <a:buChar char=""/>
            </a:pPr>
            <a:r>
              <a:rPr lang="en-US" sz="2000" b="0" strike="noStrike" spc="-1" dirty="0">
                <a:solidFill>
                  <a:srgbClr val="000000"/>
                </a:solidFill>
                <a:uFill>
                  <a:solidFill>
                    <a:srgbClr val="FFFFFF"/>
                  </a:solidFill>
                </a:uFill>
                <a:latin typeface="Corbel"/>
              </a:rPr>
              <a:t>Principle #1—Clear and complete separation of the interface from the implementation. This is different from some object-oriented techniques where developers need to have access to the object’s implementation so they can create derived classes.</a:t>
            </a:r>
          </a:p>
          <a:p>
            <a:pPr>
              <a:lnSpc>
                <a:spcPct val="100000"/>
              </a:lnSpc>
            </a:pPr>
            <a:endParaRPr lang="en-US" sz="2000" b="0" strike="noStrike" spc="-1" dirty="0">
              <a:solidFill>
                <a:srgbClr val="000000"/>
              </a:solidFill>
              <a:uFill>
                <a:solidFill>
                  <a:srgbClr val="FFFFFF"/>
                </a:solidFill>
              </a:uFill>
              <a:latin typeface="Corbel"/>
            </a:endParaRPr>
          </a:p>
          <a:p>
            <a:pPr marL="438840" indent="-319680">
              <a:lnSpc>
                <a:spcPct val="100000"/>
              </a:lnSpc>
              <a:buClr>
                <a:srgbClr val="F0AD00"/>
              </a:buClr>
              <a:buSzPct val="80000"/>
              <a:buFont typeface="Wingdings 2" charset="2"/>
              <a:buChar char=""/>
            </a:pPr>
            <a:r>
              <a:rPr lang="en-US" sz="2000" b="0" strike="noStrike" spc="-1" dirty="0">
                <a:solidFill>
                  <a:srgbClr val="000000"/>
                </a:solidFill>
                <a:uFill>
                  <a:solidFill>
                    <a:srgbClr val="FFFFFF"/>
                  </a:solidFill>
                </a:uFill>
                <a:latin typeface="Corbel"/>
              </a:rPr>
              <a:t>Principle #2—SOAs should strive for making service contracts as abstract and general as possible so that alternative implementations can be provided or swapped in when necessary. This is particularly important in B2B integration when it may become necessary to replace one supply chain partner with another one.</a:t>
            </a:r>
          </a:p>
          <a:p>
            <a:pPr>
              <a:lnSpc>
                <a:spcPct val="100000"/>
              </a:lnSpc>
            </a:pPr>
            <a:endParaRPr lang="en-US" sz="2000" b="0" strike="noStrike" spc="-1" dirty="0">
              <a:solidFill>
                <a:srgbClr val="000000"/>
              </a:solidFill>
              <a:uFill>
                <a:solidFill>
                  <a:srgbClr val="FFFFFF"/>
                </a:solidFill>
              </a:uFill>
              <a:latin typeface="Corbel"/>
            </a:endParaRPr>
          </a:p>
          <a:p>
            <a:pPr marL="438840" indent="-319680">
              <a:lnSpc>
                <a:spcPct val="100000"/>
              </a:lnSpc>
              <a:buClr>
                <a:srgbClr val="F0AD00"/>
              </a:buClr>
              <a:buSzPct val="80000"/>
              <a:buFont typeface="Wingdings 2" charset="2"/>
              <a:buChar char=""/>
            </a:pPr>
            <a:r>
              <a:rPr lang="en-US" sz="2000" b="0" strike="noStrike" spc="-1" dirty="0">
                <a:solidFill>
                  <a:srgbClr val="000000"/>
                </a:solidFill>
                <a:uFill>
                  <a:solidFill>
                    <a:srgbClr val="FFFFFF"/>
                  </a:solidFill>
                </a:uFill>
                <a:latin typeface="Corbel"/>
              </a:rPr>
              <a:t>Principle #3—Because SOA is intended to allow many service requesters to look up and use the same service provider, the service contracts must be defined in a manner that imposes the fewest restrictions and assumptions on the service requesters that use it and on the service providers that are intended to implement it. For example, you should not impose arbitrary restrictions on customer names just because your current database schema defines customer names to be a maximum of 35 characters in length.</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646200" y="185400"/>
            <a:ext cx="9603000" cy="559800"/>
          </a:xfrm>
          <a:prstGeom prst="rect">
            <a:avLst/>
          </a:prstGeom>
          <a:solidFill>
            <a:srgbClr val="FF0000"/>
          </a:solidFill>
          <a:ln>
            <a:noFill/>
          </a:ln>
        </p:spPr>
        <p:txBody>
          <a:bodyPr tIns="45000" rIns="45720" bIns="45000" anchor="ctr"/>
          <a:lstStyle/>
          <a:p>
            <a:pPr>
              <a:lnSpc>
                <a:spcPct val="100000"/>
              </a:lnSpc>
            </a:pPr>
            <a:r>
              <a:rPr lang="en-US" sz="4500" b="1" strike="noStrike" spc="-299">
                <a:solidFill>
                  <a:srgbClr val="D4D4D6"/>
                </a:solidFill>
                <a:uFill>
                  <a:solidFill>
                    <a:srgbClr val="FFFFFF"/>
                  </a:solidFill>
                </a:uFill>
                <a:latin typeface="Corbel"/>
              </a:rPr>
              <a:t>COMBINING SOA WITH WEB SERVICES</a:t>
            </a:r>
            <a:endParaRPr lang="en-US" sz="1800" b="0" strike="noStrike" spc="-1">
              <a:solidFill>
                <a:srgbClr val="000000"/>
              </a:solidFill>
              <a:uFill>
                <a:solidFill>
                  <a:srgbClr val="FFFFFF"/>
                </a:solidFill>
              </a:uFill>
              <a:latin typeface="Corbel"/>
            </a:endParaRPr>
          </a:p>
        </p:txBody>
      </p:sp>
      <p:sp>
        <p:nvSpPr>
          <p:cNvPr id="44" name="TextShape 2"/>
          <p:cNvSpPr txBox="1"/>
          <p:nvPr/>
        </p:nvSpPr>
        <p:spPr>
          <a:xfrm>
            <a:off x="646200" y="1371600"/>
            <a:ext cx="10822680" cy="4876560"/>
          </a:xfrm>
          <a:prstGeom prst="rect">
            <a:avLst/>
          </a:prstGeom>
          <a:noFill/>
          <a:ln>
            <a:noFill/>
          </a:ln>
        </p:spPr>
        <p:txBody>
          <a:bodyPr lIns="54720" tIns="91440" rIns="90000" bIns="45000"/>
          <a:lstStyle/>
          <a:p>
            <a:pPr marL="438840" indent="-319680">
              <a:lnSpc>
                <a:spcPct val="100000"/>
              </a:lnSpc>
              <a:buClr>
                <a:srgbClr val="F0AD00"/>
              </a:buClr>
              <a:buSzPct val="80000"/>
              <a:buFont typeface="Wingdings" charset="2"/>
              <a:buChar char=""/>
            </a:pPr>
            <a:r>
              <a:rPr lang="en-US" sz="2800" b="1" strike="noStrike" spc="-1" dirty="0">
                <a:solidFill>
                  <a:srgbClr val="68686D"/>
                </a:solidFill>
                <a:uFill>
                  <a:solidFill>
                    <a:srgbClr val="FFFFFF"/>
                  </a:solidFill>
                </a:uFill>
                <a:latin typeface="Corbel"/>
              </a:rPr>
              <a:t>An SOA based on Web services has the following advantages:</a:t>
            </a:r>
            <a:endParaRPr lang="en-US" sz="2800" b="0" strike="noStrike" spc="-1" dirty="0">
              <a:solidFill>
                <a:srgbClr val="000000"/>
              </a:solidFill>
              <a:uFill>
                <a:solidFill>
                  <a:srgbClr val="FFFFFF"/>
                </a:solidFill>
              </a:uFill>
              <a:latin typeface="Corbel"/>
            </a:endParaRPr>
          </a:p>
          <a:p>
            <a:pPr marL="438840" indent="-319680">
              <a:lnSpc>
                <a:spcPct val="100000"/>
              </a:lnSpc>
              <a:buClr>
                <a:srgbClr val="F0AD00"/>
              </a:buClr>
              <a:buSzPct val="80000"/>
              <a:buFont typeface="Wingdings" charset="2"/>
              <a:buChar char=""/>
            </a:pPr>
            <a:r>
              <a:rPr lang="en-US" sz="2800" b="1" strike="noStrike" spc="-1" dirty="0">
                <a:solidFill>
                  <a:srgbClr val="68686D"/>
                </a:solidFill>
                <a:uFill>
                  <a:solidFill>
                    <a:srgbClr val="FFFFFF"/>
                  </a:solidFill>
                </a:uFill>
                <a:latin typeface="Corbel"/>
              </a:rPr>
              <a:t>It is standards-based, meaning that the organization no longer needs to invest in proprietary solutions, which create vendor lock-in.</a:t>
            </a:r>
            <a:endParaRPr lang="en-US" sz="2800" b="0" strike="noStrike" spc="-1" dirty="0">
              <a:solidFill>
                <a:srgbClr val="000000"/>
              </a:solidFill>
              <a:uFill>
                <a:solidFill>
                  <a:srgbClr val="FFFFFF"/>
                </a:solidFill>
              </a:uFill>
              <a:latin typeface="Corbel"/>
            </a:endParaRPr>
          </a:p>
          <a:p>
            <a:pPr>
              <a:lnSpc>
                <a:spcPct val="100000"/>
              </a:lnSpc>
            </a:pPr>
            <a:endParaRPr lang="en-US" sz="2800" b="0" strike="noStrike" spc="-1" dirty="0">
              <a:solidFill>
                <a:srgbClr val="000000"/>
              </a:solidFill>
              <a:uFill>
                <a:solidFill>
                  <a:srgbClr val="FFFFFF"/>
                </a:solidFill>
              </a:uFill>
              <a:latin typeface="Corbel"/>
            </a:endParaRPr>
          </a:p>
          <a:p>
            <a:pPr marL="438840" indent="-319680">
              <a:lnSpc>
                <a:spcPct val="100000"/>
              </a:lnSpc>
              <a:buClr>
                <a:srgbClr val="F0AD00"/>
              </a:buClr>
              <a:buSzPct val="80000"/>
              <a:buFont typeface="Wingdings" charset="2"/>
              <a:buChar char=""/>
            </a:pPr>
            <a:r>
              <a:rPr lang="en-US" sz="2800" b="1" strike="noStrike" spc="-1" dirty="0">
                <a:solidFill>
                  <a:srgbClr val="68686D"/>
                </a:solidFill>
                <a:uFill>
                  <a:solidFill>
                    <a:srgbClr val="FFFFFF"/>
                  </a:solidFill>
                </a:uFill>
                <a:latin typeface="Corbel"/>
              </a:rPr>
              <a:t>It provides interoperability of solutions and allows you to mix and match best-of-breed products from several vendors, which can reduce costs significantly.</a:t>
            </a:r>
            <a:endParaRPr lang="en-US" sz="2800" b="0" strike="noStrike" spc="-1" dirty="0">
              <a:solidFill>
                <a:srgbClr val="000000"/>
              </a:solidFill>
              <a:uFill>
                <a:solidFill>
                  <a:srgbClr val="FFFFFF"/>
                </a:solidFill>
              </a:uFill>
              <a:latin typeface="Corbel"/>
            </a:endParaRPr>
          </a:p>
          <a:p>
            <a:pPr>
              <a:lnSpc>
                <a:spcPct val="100000"/>
              </a:lnSpc>
            </a:pPr>
            <a:endParaRPr lang="en-US" sz="2800" b="0" strike="noStrike" spc="-1" dirty="0">
              <a:solidFill>
                <a:srgbClr val="000000"/>
              </a:solidFill>
              <a:uFill>
                <a:solidFill>
                  <a:srgbClr val="FFFFFF"/>
                </a:solidFill>
              </a:uFill>
              <a:latin typeface="Corbel"/>
            </a:endParaRPr>
          </a:p>
          <a:p>
            <a:pPr marL="438840" indent="-319680">
              <a:lnSpc>
                <a:spcPct val="100000"/>
              </a:lnSpc>
              <a:buClr>
                <a:srgbClr val="F0AD00"/>
              </a:buClr>
              <a:buSzPct val="80000"/>
              <a:buFont typeface="Wingdings" charset="2"/>
              <a:buChar char=""/>
            </a:pPr>
            <a:r>
              <a:rPr lang="en-US" sz="2800" b="1" strike="noStrike" spc="-1" dirty="0">
                <a:solidFill>
                  <a:srgbClr val="68686D"/>
                </a:solidFill>
                <a:uFill>
                  <a:solidFill>
                    <a:srgbClr val="FFFFFF"/>
                  </a:solidFill>
                </a:uFill>
                <a:latin typeface="Corbel"/>
              </a:rPr>
              <a:t>It supports intra-organization integration and can be extended to provide cross-organization and inter-organization integration.</a:t>
            </a:r>
            <a:endParaRPr lang="en-US" sz="2800" b="0" strike="noStrike" spc="-1" dirty="0">
              <a:solidFill>
                <a:srgbClr val="000000"/>
              </a:solidFill>
              <a:uFill>
                <a:solidFill>
                  <a:srgbClr val="FFFFFF"/>
                </a:solidFill>
              </a:uFill>
              <a:latin typeface="Corbe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extShape 1"/>
          <p:cNvSpPr txBox="1"/>
          <p:nvPr/>
        </p:nvSpPr>
        <p:spPr>
          <a:xfrm>
            <a:off x="646200" y="196462"/>
            <a:ext cx="9603000" cy="1049040"/>
          </a:xfrm>
          <a:prstGeom prst="rect">
            <a:avLst/>
          </a:prstGeom>
          <a:solidFill>
            <a:srgbClr val="FF0000"/>
          </a:solidFill>
          <a:ln>
            <a:noFill/>
          </a:ln>
        </p:spPr>
        <p:txBody>
          <a:bodyPr tIns="45000" rIns="45720" bIns="45000" anchor="ctr"/>
          <a:lstStyle/>
          <a:p>
            <a:pPr>
              <a:lnSpc>
                <a:spcPct val="100000"/>
              </a:lnSpc>
            </a:pPr>
            <a:r>
              <a:rPr lang="en-US" sz="4500" b="1" strike="noStrike" spc="-1" dirty="0">
                <a:solidFill>
                  <a:schemeClr val="bg1"/>
                </a:solidFill>
                <a:uFill>
                  <a:solidFill>
                    <a:srgbClr val="FFFFFF"/>
                  </a:solidFill>
                </a:uFill>
                <a:latin typeface="Corbel"/>
              </a:rPr>
              <a:t>WSDL and Service Contracts</a:t>
            </a:r>
            <a:endParaRPr lang="en-US" sz="1800" b="1" strike="noStrike" spc="-1" dirty="0">
              <a:solidFill>
                <a:schemeClr val="bg1"/>
              </a:solidFill>
              <a:uFill>
                <a:solidFill>
                  <a:srgbClr val="FFFFFF"/>
                </a:solidFill>
              </a:uFill>
              <a:latin typeface="Corbel"/>
            </a:endParaRPr>
          </a:p>
        </p:txBody>
      </p:sp>
      <p:sp>
        <p:nvSpPr>
          <p:cNvPr id="78" name="TextShape 2"/>
          <p:cNvSpPr txBox="1"/>
          <p:nvPr/>
        </p:nvSpPr>
        <p:spPr>
          <a:xfrm>
            <a:off x="646200" y="1371600"/>
            <a:ext cx="10822680" cy="4876560"/>
          </a:xfrm>
          <a:prstGeom prst="rect">
            <a:avLst/>
          </a:prstGeom>
          <a:noFill/>
          <a:ln>
            <a:noFill/>
          </a:ln>
        </p:spPr>
        <p:txBody>
          <a:bodyPr lIns="54720" tIns="91440" rIns="90000" bIns="45000"/>
          <a:lstStyle/>
          <a:p>
            <a:pPr marL="438840" indent="-319680">
              <a:lnSpc>
                <a:spcPct val="100000"/>
              </a:lnSpc>
              <a:buClr>
                <a:srgbClr val="F0AD00"/>
              </a:buClr>
              <a:buSzPct val="80000"/>
              <a:buFont typeface="Wingdings 2" charset="2"/>
              <a:buChar char=""/>
            </a:pPr>
            <a:r>
              <a:rPr lang="en-US" sz="2800" b="0" strike="noStrike" spc="-1" dirty="0">
                <a:solidFill>
                  <a:srgbClr val="000000"/>
                </a:solidFill>
                <a:uFill>
                  <a:solidFill>
                    <a:srgbClr val="FFFFFF"/>
                  </a:solidFill>
                </a:uFill>
                <a:latin typeface="Corbel"/>
              </a:rPr>
              <a:t>Services contracts are the means by which interoperability and integration are achieved. Basically, both sides to an interaction need to be able to understand the same definition of the service, including the service name, the messages, the SOAP message exchange patterns, the data types, and any associated policy information.</a:t>
            </a:r>
          </a:p>
          <a:p>
            <a:pPr>
              <a:lnSpc>
                <a:spcPct val="100000"/>
              </a:lnSpc>
            </a:pPr>
            <a:endParaRPr lang="en-US" sz="2800" b="0" strike="noStrike" spc="-1" dirty="0">
              <a:solidFill>
                <a:srgbClr val="000000"/>
              </a:solidFill>
              <a:uFill>
                <a:solidFill>
                  <a:srgbClr val="FFFFFF"/>
                </a:solidFill>
              </a:uFill>
              <a:latin typeface="Corbel"/>
            </a:endParaRPr>
          </a:p>
          <a:p>
            <a:pPr marL="438840" indent="-319680">
              <a:lnSpc>
                <a:spcPct val="100000"/>
              </a:lnSpc>
              <a:buClr>
                <a:srgbClr val="F0AD00"/>
              </a:buClr>
              <a:buSzPct val="80000"/>
              <a:buFont typeface="Wingdings 2" charset="2"/>
              <a:buChar char=""/>
            </a:pPr>
            <a:r>
              <a:rPr lang="en-US" sz="2800" b="0" strike="noStrike" spc="-1" dirty="0">
                <a:solidFill>
                  <a:srgbClr val="000000"/>
                </a:solidFill>
                <a:uFill>
                  <a:solidFill>
                    <a:srgbClr val="FFFFFF"/>
                  </a:solidFill>
                </a:uFill>
                <a:latin typeface="Corbel"/>
              </a:rPr>
              <a:t>WSDL is the ideal choice as a service definition language because it is standards-based, extensible, built on XML Schema, and clearly separates the logical contract from the physical contract: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Shape 1"/>
          <p:cNvSpPr txBox="1"/>
          <p:nvPr/>
        </p:nvSpPr>
        <p:spPr>
          <a:xfrm>
            <a:off x="646200" y="206455"/>
            <a:ext cx="9603000" cy="1049040"/>
          </a:xfrm>
          <a:prstGeom prst="rect">
            <a:avLst/>
          </a:prstGeom>
          <a:solidFill>
            <a:srgbClr val="FF0000"/>
          </a:solidFill>
          <a:ln>
            <a:noFill/>
          </a:ln>
        </p:spPr>
        <p:txBody>
          <a:bodyPr tIns="45000" rIns="45720" bIns="45000" anchor="ctr"/>
          <a:lstStyle/>
          <a:p>
            <a:pPr>
              <a:lnSpc>
                <a:spcPct val="100000"/>
              </a:lnSpc>
            </a:pPr>
            <a:r>
              <a:rPr lang="en-US" sz="4500" b="1" strike="noStrike" spc="-1" dirty="0">
                <a:solidFill>
                  <a:schemeClr val="bg1"/>
                </a:solidFill>
                <a:uFill>
                  <a:solidFill>
                    <a:srgbClr val="FFFFFF"/>
                  </a:solidFill>
                </a:uFill>
                <a:latin typeface="Corbel"/>
              </a:rPr>
              <a:t>Service Contracts</a:t>
            </a:r>
            <a:endParaRPr lang="en-US" sz="1800" b="0" strike="noStrike" spc="-1" dirty="0">
              <a:solidFill>
                <a:schemeClr val="bg1"/>
              </a:solidFill>
              <a:uFill>
                <a:solidFill>
                  <a:srgbClr val="FFFFFF"/>
                </a:solidFill>
              </a:uFill>
              <a:latin typeface="Corbel"/>
            </a:endParaRPr>
          </a:p>
        </p:txBody>
      </p:sp>
      <p:pic>
        <p:nvPicPr>
          <p:cNvPr id="80" name="Content Placeholder 3"/>
          <p:cNvPicPr/>
          <p:nvPr/>
        </p:nvPicPr>
        <p:blipFill>
          <a:blip r:embed="rId2"/>
          <a:stretch/>
        </p:blipFill>
        <p:spPr>
          <a:xfrm>
            <a:off x="757800" y="2094480"/>
            <a:ext cx="2674440" cy="3434040"/>
          </a:xfrm>
          <a:prstGeom prst="rect">
            <a:avLst/>
          </a:prstGeom>
          <a:ln>
            <a:noFill/>
          </a:ln>
        </p:spPr>
      </p:pic>
      <p:sp>
        <p:nvSpPr>
          <p:cNvPr id="81" name="CustomShape 2"/>
          <p:cNvSpPr/>
          <p:nvPr/>
        </p:nvSpPr>
        <p:spPr>
          <a:xfrm>
            <a:off x="3751560" y="2094480"/>
            <a:ext cx="764316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285840" indent="-285480">
              <a:lnSpc>
                <a:spcPct val="100000"/>
              </a:lnSpc>
              <a:buClr>
                <a:srgbClr val="333333"/>
              </a:buClr>
              <a:buFont typeface="Arial"/>
              <a:buChar char="•"/>
            </a:pPr>
            <a:r>
              <a:rPr lang="en-IN" sz="1800" b="0" strike="noStrike" spc="-1">
                <a:solidFill>
                  <a:srgbClr val="333333"/>
                </a:solidFill>
                <a:uFill>
                  <a:solidFill>
                    <a:srgbClr val="FFFFFF"/>
                  </a:solidFill>
                </a:uFill>
                <a:latin typeface="Georgia"/>
              </a:rPr>
              <a:t>The logical contract defines the public interface that is independent of transports, on-the-wire data formats, and programming languages.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285840" indent="-285480">
              <a:lnSpc>
                <a:spcPct val="100000"/>
              </a:lnSpc>
              <a:buClr>
                <a:srgbClr val="333333"/>
              </a:buClr>
              <a:buFont typeface="Arial"/>
              <a:buChar char="•"/>
            </a:pPr>
            <a:r>
              <a:rPr lang="en-IN" sz="1800" b="0" strike="noStrike" spc="-1">
                <a:solidFill>
                  <a:srgbClr val="333333"/>
                </a:solidFill>
                <a:uFill>
                  <a:solidFill>
                    <a:srgbClr val="FFFFFF"/>
                  </a:solidFill>
                </a:uFill>
                <a:latin typeface="Georgia"/>
              </a:rPr>
              <a:t>The physical contract defines bindings to transports and wire level data formats, and multiple physical contracts can be defined for each logical contract.</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735480" y="337680"/>
            <a:ext cx="9603000" cy="1049040"/>
          </a:xfrm>
          <a:prstGeom prst="rect">
            <a:avLst/>
          </a:prstGeom>
          <a:solidFill>
            <a:srgbClr val="FF0000"/>
          </a:solidFill>
          <a:ln>
            <a:noFill/>
          </a:ln>
        </p:spPr>
        <p:txBody>
          <a:bodyPr tIns="45000" rIns="45720" bIns="45000" anchor="ctr"/>
          <a:lstStyle/>
          <a:p>
            <a:pPr>
              <a:lnSpc>
                <a:spcPct val="100000"/>
              </a:lnSpc>
            </a:pPr>
            <a:r>
              <a:rPr lang="en-US" sz="4500" b="1" strike="noStrike" spc="-1" dirty="0">
                <a:solidFill>
                  <a:schemeClr val="bg1"/>
                </a:solidFill>
                <a:uFill>
                  <a:solidFill>
                    <a:srgbClr val="FFFFFF"/>
                  </a:solidFill>
                </a:uFill>
                <a:latin typeface="Corbel"/>
              </a:rPr>
              <a:t>WSDL Service Contract Architecture</a:t>
            </a:r>
            <a:endParaRPr lang="en-US" sz="1800" b="0" strike="noStrike" spc="-1" dirty="0">
              <a:solidFill>
                <a:schemeClr val="bg1"/>
              </a:solidFill>
              <a:uFill>
                <a:solidFill>
                  <a:srgbClr val="FFFFFF"/>
                </a:solidFill>
              </a:uFill>
              <a:latin typeface="Corbel"/>
            </a:endParaRPr>
          </a:p>
        </p:txBody>
      </p:sp>
      <p:sp>
        <p:nvSpPr>
          <p:cNvPr id="83" name="TextShape 2"/>
          <p:cNvSpPr txBox="1"/>
          <p:nvPr/>
        </p:nvSpPr>
        <p:spPr>
          <a:xfrm>
            <a:off x="646200" y="1371600"/>
            <a:ext cx="10822680" cy="4876560"/>
          </a:xfrm>
          <a:prstGeom prst="rect">
            <a:avLst/>
          </a:prstGeom>
          <a:solidFill>
            <a:srgbClr val="FFC000"/>
          </a:solidFill>
          <a:ln>
            <a:noFill/>
          </a:ln>
        </p:spPr>
        <p:txBody>
          <a:bodyPr lIns="54720" tIns="91440" rIns="90000" bIns="45000"/>
          <a:lstStyle/>
          <a:p>
            <a:pPr>
              <a:lnSpc>
                <a:spcPct val="100000"/>
              </a:lnSpc>
            </a:pPr>
            <a:endParaRPr lang="en-US" sz="3200" b="0" strike="noStrike" spc="-1">
              <a:solidFill>
                <a:srgbClr val="000000"/>
              </a:solidFill>
              <a:uFill>
                <a:solidFill>
                  <a:srgbClr val="FFFFFF"/>
                </a:solidFill>
              </a:uFill>
              <a:latin typeface="Corbel"/>
            </a:endParaRPr>
          </a:p>
          <a:p>
            <a:pPr>
              <a:lnSpc>
                <a:spcPct val="100000"/>
              </a:lnSpc>
            </a:pPr>
            <a:endParaRPr lang="en-US" sz="3200" b="0" strike="noStrike" spc="-1">
              <a:solidFill>
                <a:srgbClr val="000000"/>
              </a:solidFill>
              <a:uFill>
                <a:solidFill>
                  <a:srgbClr val="FFFFFF"/>
                </a:solidFill>
              </a:uFill>
              <a:latin typeface="Corbel"/>
            </a:endParaRPr>
          </a:p>
        </p:txBody>
      </p:sp>
      <p:pic>
        <p:nvPicPr>
          <p:cNvPr id="84" name="Picture 3"/>
          <p:cNvPicPr/>
          <p:nvPr/>
        </p:nvPicPr>
        <p:blipFill>
          <a:blip r:embed="rId2"/>
          <a:stretch/>
        </p:blipFill>
        <p:spPr>
          <a:xfrm>
            <a:off x="1162080" y="1519200"/>
            <a:ext cx="9444600" cy="4444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646200" y="375480"/>
            <a:ext cx="9603000" cy="1049040"/>
          </a:xfrm>
          <a:prstGeom prst="rect">
            <a:avLst/>
          </a:prstGeom>
          <a:solidFill>
            <a:srgbClr val="FF0000"/>
          </a:solidFill>
          <a:ln>
            <a:noFill/>
          </a:ln>
        </p:spPr>
        <p:txBody>
          <a:bodyPr tIns="45000" rIns="45720" bIns="45000" anchor="ctr"/>
          <a:lstStyle/>
          <a:p>
            <a:pPr>
              <a:lnSpc>
                <a:spcPct val="100000"/>
              </a:lnSpc>
            </a:pPr>
            <a:r>
              <a:rPr lang="en-US" sz="4800" b="1" strike="noStrike" spc="-1">
                <a:solidFill>
                  <a:srgbClr val="FFFF00"/>
                </a:solidFill>
                <a:uFill>
                  <a:solidFill>
                    <a:srgbClr val="FFFFFF"/>
                  </a:solidFill>
                </a:uFill>
                <a:latin typeface="Corbel"/>
              </a:rPr>
              <a:t>Service contract summary</a:t>
            </a:r>
            <a:endParaRPr lang="en-US" sz="1800" b="0" strike="noStrike" spc="-1">
              <a:solidFill>
                <a:srgbClr val="000000"/>
              </a:solidFill>
              <a:uFill>
                <a:solidFill>
                  <a:srgbClr val="FFFFFF"/>
                </a:solidFill>
              </a:uFill>
              <a:latin typeface="Corbel"/>
            </a:endParaRPr>
          </a:p>
        </p:txBody>
      </p:sp>
      <p:sp>
        <p:nvSpPr>
          <p:cNvPr id="86" name="TextShape 2"/>
          <p:cNvSpPr txBox="1"/>
          <p:nvPr/>
        </p:nvSpPr>
        <p:spPr>
          <a:xfrm>
            <a:off x="646200" y="1371600"/>
            <a:ext cx="10822680" cy="4876560"/>
          </a:xfrm>
          <a:prstGeom prst="rect">
            <a:avLst/>
          </a:prstGeom>
          <a:noFill/>
          <a:ln>
            <a:noFill/>
          </a:ln>
        </p:spPr>
        <p:txBody>
          <a:bodyPr lIns="54720" tIns="91440" rIns="90000" bIns="45000"/>
          <a:lstStyle/>
          <a:p>
            <a:pPr>
              <a:lnSpc>
                <a:spcPct val="100000"/>
              </a:lnSpc>
            </a:pPr>
            <a:endParaRPr lang="en-US" sz="3200" b="0" strike="noStrike" spc="-1" dirty="0">
              <a:solidFill>
                <a:srgbClr val="000000"/>
              </a:solidFill>
              <a:uFill>
                <a:solidFill>
                  <a:srgbClr val="FFFFFF"/>
                </a:solidFill>
              </a:uFill>
              <a:latin typeface="Corbel"/>
            </a:endParaRPr>
          </a:p>
          <a:p>
            <a:pPr>
              <a:lnSpc>
                <a:spcPct val="100000"/>
              </a:lnSpc>
            </a:pPr>
            <a:endParaRPr lang="en-US" sz="3200" b="0" strike="noStrike" spc="-1" dirty="0">
              <a:solidFill>
                <a:srgbClr val="000000"/>
              </a:solidFill>
              <a:uFill>
                <a:solidFill>
                  <a:srgbClr val="FFFFFF"/>
                </a:solidFill>
              </a:uFill>
              <a:latin typeface="Corbel"/>
            </a:endParaRPr>
          </a:p>
          <a:p>
            <a:pPr marL="438840" indent="-319680" algn="just">
              <a:lnSpc>
                <a:spcPct val="100000"/>
              </a:lnSpc>
              <a:buClr>
                <a:srgbClr val="F0AD00"/>
              </a:buClr>
              <a:buSzPct val="80000"/>
              <a:buFont typeface="Wingdings 2" charset="2"/>
              <a:buChar char=""/>
            </a:pPr>
            <a:r>
              <a:rPr lang="en-US" sz="2400" b="0" strike="noStrike" spc="-1" dirty="0">
                <a:solidFill>
                  <a:srgbClr val="000000"/>
                </a:solidFill>
                <a:uFill>
                  <a:solidFill>
                    <a:srgbClr val="FFFFFF"/>
                  </a:solidFill>
                </a:uFill>
                <a:latin typeface="Corbel"/>
              </a:rPr>
              <a:t>The WSDL service contract defines the information necessary for interoperability (e.g., message format and transport details, such as HTTP, JMS, and </a:t>
            </a:r>
            <a:r>
              <a:rPr lang="en-US" sz="2400" b="0" strike="noStrike" spc="-1" dirty="0" err="1">
                <a:solidFill>
                  <a:srgbClr val="000000"/>
                </a:solidFill>
                <a:uFill>
                  <a:solidFill>
                    <a:srgbClr val="FFFFFF"/>
                  </a:solidFill>
                </a:uFill>
                <a:latin typeface="Corbel"/>
              </a:rPr>
              <a:t>WebSphere</a:t>
            </a:r>
            <a:r>
              <a:rPr lang="en-US" sz="2400" b="0" strike="noStrike" spc="-1" dirty="0">
                <a:solidFill>
                  <a:srgbClr val="000000"/>
                </a:solidFill>
                <a:uFill>
                  <a:solidFill>
                    <a:srgbClr val="FFFFFF"/>
                  </a:solidFill>
                </a:uFill>
                <a:latin typeface="Corbel"/>
              </a:rPr>
              <a:t> MQ) while at the same time defining the service in a manner that abstracts away (i.e., encapsulates) the execution environment (e.g., J2EE, .NET Framework, CORBA, CICS). Because J2EE, the .NET Framework, CORBA, and SAP </a:t>
            </a:r>
            <a:r>
              <a:rPr lang="en-US" sz="2400" b="0" strike="noStrike" spc="-1" dirty="0" err="1">
                <a:solidFill>
                  <a:srgbClr val="000000"/>
                </a:solidFill>
                <a:uFill>
                  <a:solidFill>
                    <a:srgbClr val="FFFFFF"/>
                  </a:solidFill>
                </a:uFill>
                <a:latin typeface="Corbel"/>
              </a:rPr>
              <a:t>NetWeaver</a:t>
            </a:r>
            <a:r>
              <a:rPr lang="en-US" sz="2400" b="0" strike="noStrike" spc="-1" dirty="0">
                <a:solidFill>
                  <a:srgbClr val="000000"/>
                </a:solidFill>
                <a:uFill>
                  <a:solidFill>
                    <a:srgbClr val="FFFFFF"/>
                  </a:solidFill>
                </a:uFill>
                <a:latin typeface="Corbel"/>
              </a:rPr>
              <a:t> (and virtually any other software system) all are capable of understanding Web services, achieving interoperability is a matter of defining and executing the appropriate Web services contract(s) upon which the disparate systems and applications can agree.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580680" y="349200"/>
            <a:ext cx="9603000" cy="1049040"/>
          </a:xfrm>
          <a:prstGeom prst="rect">
            <a:avLst/>
          </a:prstGeom>
          <a:solidFill>
            <a:srgbClr val="FF0000"/>
          </a:solidFill>
          <a:ln>
            <a:noFill/>
          </a:ln>
        </p:spPr>
        <p:txBody>
          <a:bodyPr tIns="45000" rIns="45720" bIns="45000" anchor="ctr"/>
          <a:lstStyle/>
          <a:p>
            <a:pPr>
              <a:lnSpc>
                <a:spcPct val="100000"/>
              </a:lnSpc>
            </a:pPr>
            <a:r>
              <a:rPr lang="en-US" sz="4500" b="1" strike="noStrike" spc="-1">
                <a:solidFill>
                  <a:srgbClr val="FFFFFF"/>
                </a:solidFill>
                <a:uFill>
                  <a:solidFill>
                    <a:srgbClr val="FFFFFF"/>
                  </a:solidFill>
                </a:uFill>
                <a:latin typeface="Corbel"/>
              </a:rPr>
              <a:t>Service-Level Data Model</a:t>
            </a:r>
            <a:endParaRPr lang="en-US" sz="1800" b="0" strike="noStrike" spc="-1">
              <a:solidFill>
                <a:srgbClr val="000000"/>
              </a:solidFill>
              <a:uFill>
                <a:solidFill>
                  <a:srgbClr val="FFFFFF"/>
                </a:solidFill>
              </a:uFill>
              <a:latin typeface="Corbel"/>
            </a:endParaRPr>
          </a:p>
        </p:txBody>
      </p:sp>
      <p:sp>
        <p:nvSpPr>
          <p:cNvPr id="88" name="TextShape 2"/>
          <p:cNvSpPr txBox="1"/>
          <p:nvPr/>
        </p:nvSpPr>
        <p:spPr>
          <a:xfrm>
            <a:off x="646200" y="1371600"/>
            <a:ext cx="10822680" cy="4876560"/>
          </a:xfrm>
          <a:prstGeom prst="rect">
            <a:avLst/>
          </a:prstGeom>
          <a:noFill/>
          <a:ln>
            <a:noFill/>
          </a:ln>
        </p:spPr>
        <p:txBody>
          <a:bodyPr lIns="54720" tIns="91440" rIns="90000" bIns="45000"/>
          <a:lstStyle/>
          <a:p>
            <a:pPr marL="438840" indent="-319680">
              <a:lnSpc>
                <a:spcPct val="100000"/>
              </a:lnSpc>
              <a:buClr>
                <a:srgbClr val="F0AD00"/>
              </a:buClr>
              <a:buSzPct val="80000"/>
              <a:buFont typeface="Wingdings" charset="2"/>
              <a:buChar char=""/>
            </a:pPr>
            <a:r>
              <a:rPr lang="en-US" sz="3200" b="0" strike="noStrike" spc="-1">
                <a:solidFill>
                  <a:srgbClr val="000000"/>
                </a:solidFill>
                <a:uFill>
                  <a:solidFill>
                    <a:srgbClr val="FFFFFF"/>
                  </a:solidFill>
                </a:uFill>
                <a:latin typeface="Corbel"/>
              </a:rPr>
              <a:t>service contract defines a data model. This data model is made up of all the XML data types of all the input documents/messages and output documents/messages of the operations that make up that service, which are defined in the WSDL document. </a:t>
            </a:r>
          </a:p>
          <a:p>
            <a:pPr>
              <a:lnSpc>
                <a:spcPct val="100000"/>
              </a:lnSpc>
            </a:pPr>
            <a:endParaRPr lang="en-US" sz="3200" b="0" strike="noStrike" spc="-1">
              <a:solidFill>
                <a:srgbClr val="000000"/>
              </a:solidFill>
              <a:uFill>
                <a:solidFill>
                  <a:srgbClr val="FFFFFF"/>
                </a:solidFill>
              </a:uFill>
              <a:latin typeface="Corbel"/>
            </a:endParaRPr>
          </a:p>
          <a:p>
            <a:pPr marL="438840" indent="-319680">
              <a:lnSpc>
                <a:spcPct val="100000"/>
              </a:lnSpc>
              <a:buClr>
                <a:srgbClr val="F0AD00"/>
              </a:buClr>
              <a:buSzPct val="80000"/>
              <a:buFont typeface="Wingdings" charset="2"/>
              <a:buChar char=""/>
            </a:pPr>
            <a:r>
              <a:rPr lang="en-US" sz="3200" b="0" strike="noStrike" spc="-1">
                <a:solidFill>
                  <a:srgbClr val="000000"/>
                </a:solidFill>
                <a:uFill>
                  <a:solidFill>
                    <a:srgbClr val="FFFFFF"/>
                  </a:solidFill>
                </a:uFill>
                <a:latin typeface="Corbel"/>
              </a:rPr>
              <a:t>This data model is independent of the data types that the service requesters and service providers use internally.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698400" y="323280"/>
            <a:ext cx="9603000" cy="1049040"/>
          </a:xfrm>
          <a:prstGeom prst="rect">
            <a:avLst/>
          </a:prstGeom>
          <a:solidFill>
            <a:srgbClr val="FF0000"/>
          </a:solidFill>
          <a:ln>
            <a:noFill/>
          </a:ln>
        </p:spPr>
        <p:txBody>
          <a:bodyPr tIns="45000" rIns="45720" bIns="45000" anchor="ctr"/>
          <a:lstStyle/>
          <a:p>
            <a:pPr>
              <a:lnSpc>
                <a:spcPct val="100000"/>
              </a:lnSpc>
            </a:pPr>
            <a:r>
              <a:rPr lang="en-US" sz="4500" b="1" strike="noStrike" spc="-1">
                <a:solidFill>
                  <a:srgbClr val="FFFFFF"/>
                </a:solidFill>
                <a:uFill>
                  <a:solidFill>
                    <a:srgbClr val="FFFFFF"/>
                  </a:solidFill>
                </a:uFill>
                <a:latin typeface="Corbel"/>
              </a:rPr>
              <a:t>Service-Level Data Model</a:t>
            </a:r>
            <a:endParaRPr lang="en-US" sz="1800" b="0" strike="noStrike" spc="-1">
              <a:solidFill>
                <a:srgbClr val="000000"/>
              </a:solidFill>
              <a:uFill>
                <a:solidFill>
                  <a:srgbClr val="FFFFFF"/>
                </a:solidFill>
              </a:uFill>
              <a:latin typeface="Corbel"/>
            </a:endParaRPr>
          </a:p>
        </p:txBody>
      </p:sp>
      <p:sp>
        <p:nvSpPr>
          <p:cNvPr id="90" name="TextShape 2"/>
          <p:cNvSpPr txBox="1"/>
          <p:nvPr/>
        </p:nvSpPr>
        <p:spPr>
          <a:xfrm>
            <a:off x="646200" y="1371600"/>
            <a:ext cx="10822680" cy="4876560"/>
          </a:xfrm>
          <a:prstGeom prst="rect">
            <a:avLst/>
          </a:prstGeom>
          <a:noFill/>
          <a:ln>
            <a:noFill/>
          </a:ln>
        </p:spPr>
        <p:txBody>
          <a:bodyPr lIns="54720" tIns="91440" rIns="90000" bIns="45000"/>
          <a:lstStyle/>
          <a:p>
            <a:pPr marL="438840" indent="-319680">
              <a:lnSpc>
                <a:spcPct val="100000"/>
              </a:lnSpc>
              <a:buClr>
                <a:srgbClr val="F0AD00"/>
              </a:buClr>
              <a:buSzPct val="80000"/>
              <a:buFont typeface="Wingdings 2" charset="2"/>
              <a:buChar char=""/>
            </a:pPr>
            <a:r>
              <a:rPr lang="en-US" sz="3200" b="0" strike="noStrike" spc="-1">
                <a:solidFill>
                  <a:srgbClr val="000000"/>
                </a:solidFill>
                <a:uFill>
                  <a:solidFill>
                    <a:srgbClr val="FFFFFF"/>
                  </a:solidFill>
                </a:uFill>
                <a:latin typeface="Corbel"/>
              </a:rPr>
              <a:t>The service-level data model is also shared by the service requesters and the service providers and provides the mechanism by which they exchange data in a format and structure that they both can interpret (i.e., XML):</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32880" y="326520"/>
            <a:ext cx="9603000" cy="1049040"/>
          </a:xfrm>
          <a:prstGeom prst="rect">
            <a:avLst/>
          </a:prstGeom>
          <a:solidFill>
            <a:srgbClr val="FF0000"/>
          </a:solidFill>
          <a:ln>
            <a:noFill/>
          </a:ln>
        </p:spPr>
        <p:txBody>
          <a:bodyPr tIns="45000" rIns="45720" bIns="45000" anchor="ctr"/>
          <a:lstStyle/>
          <a:p>
            <a:pPr>
              <a:lnSpc>
                <a:spcPct val="100000"/>
              </a:lnSpc>
            </a:pPr>
            <a:r>
              <a:rPr lang="en-US" sz="4500" b="1" strike="noStrike" spc="-1">
                <a:solidFill>
                  <a:srgbClr val="FFFFFF"/>
                </a:solidFill>
                <a:uFill>
                  <a:solidFill>
                    <a:srgbClr val="FFFFFF"/>
                  </a:solidFill>
                </a:uFill>
                <a:latin typeface="Corbel"/>
              </a:rPr>
              <a:t>Service Level Data Model</a:t>
            </a:r>
            <a:endParaRPr lang="en-US" sz="1800" b="0" strike="noStrike" spc="-1">
              <a:solidFill>
                <a:srgbClr val="000000"/>
              </a:solidFill>
              <a:uFill>
                <a:solidFill>
                  <a:srgbClr val="FFFFFF"/>
                </a:solidFill>
              </a:uFill>
              <a:latin typeface="Corbel"/>
            </a:endParaRPr>
          </a:p>
        </p:txBody>
      </p:sp>
      <p:pic>
        <p:nvPicPr>
          <p:cNvPr id="92" name="Picture 2"/>
          <p:cNvPicPr/>
          <p:nvPr/>
        </p:nvPicPr>
        <p:blipFill>
          <a:blip r:embed="rId2"/>
          <a:stretch/>
        </p:blipFill>
        <p:spPr>
          <a:xfrm>
            <a:off x="1763640" y="1672200"/>
            <a:ext cx="9287280" cy="467604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632880" y="326520"/>
            <a:ext cx="9603000" cy="1049040"/>
          </a:xfrm>
          <a:prstGeom prst="rect">
            <a:avLst/>
          </a:prstGeom>
          <a:solidFill>
            <a:srgbClr val="FF0000"/>
          </a:solidFill>
          <a:ln>
            <a:noFill/>
          </a:ln>
        </p:spPr>
        <p:txBody>
          <a:bodyPr tIns="45000" rIns="45720" bIns="45000" anchor="ctr"/>
          <a:lstStyle/>
          <a:p>
            <a:pPr>
              <a:lnSpc>
                <a:spcPct val="100000"/>
              </a:lnSpc>
            </a:pPr>
            <a:r>
              <a:rPr lang="en-US" sz="4500" b="1" strike="noStrike" spc="-1">
                <a:solidFill>
                  <a:srgbClr val="FFFFFF"/>
                </a:solidFill>
                <a:uFill>
                  <a:solidFill>
                    <a:srgbClr val="FFFFFF"/>
                  </a:solidFill>
                </a:uFill>
                <a:latin typeface="Corbel"/>
              </a:rPr>
              <a:t>Service Level Data Model</a:t>
            </a:r>
            <a:endParaRPr lang="en-US" sz="1800" b="0" strike="noStrike" spc="-1">
              <a:solidFill>
                <a:srgbClr val="000000"/>
              </a:solidFill>
              <a:uFill>
                <a:solidFill>
                  <a:srgbClr val="FFFFFF"/>
                </a:solidFill>
              </a:uFill>
              <a:latin typeface="Corbel"/>
            </a:endParaRPr>
          </a:p>
        </p:txBody>
      </p:sp>
      <p:sp>
        <p:nvSpPr>
          <p:cNvPr id="94" name="TextShape 2"/>
          <p:cNvSpPr txBox="1"/>
          <p:nvPr/>
        </p:nvSpPr>
        <p:spPr>
          <a:xfrm>
            <a:off x="646200" y="1371600"/>
            <a:ext cx="10822680" cy="4876560"/>
          </a:xfrm>
          <a:prstGeom prst="rect">
            <a:avLst/>
          </a:prstGeom>
          <a:noFill/>
          <a:ln>
            <a:noFill/>
          </a:ln>
        </p:spPr>
        <p:txBody>
          <a:bodyPr lIns="54720" tIns="91440" rIns="90000" bIns="45000"/>
          <a:lstStyle/>
          <a:p>
            <a:pPr marL="438840" indent="-319680">
              <a:lnSpc>
                <a:spcPct val="100000"/>
              </a:lnSpc>
              <a:buClr>
                <a:srgbClr val="F0AD00"/>
              </a:buClr>
              <a:buSzPct val="80000"/>
              <a:buFont typeface="Wingdings 2" charset="2"/>
              <a:buChar char=""/>
            </a:pPr>
            <a:r>
              <a:rPr lang="en-US" sz="3200" b="0" strike="noStrike" spc="-1">
                <a:solidFill>
                  <a:srgbClr val="000000"/>
                </a:solidFill>
                <a:uFill>
                  <a:solidFill>
                    <a:srgbClr val="FFFFFF"/>
                  </a:solidFill>
                </a:uFill>
                <a:latin typeface="Corbel"/>
              </a:rPr>
              <a:t>The service provider knows the service-level data model because it must be capable of accepting and generating data values according to the data typing information specified by the service contract.</a:t>
            </a:r>
          </a:p>
          <a:p>
            <a:pPr marL="438840" indent="-319680">
              <a:lnSpc>
                <a:spcPct val="100000"/>
              </a:lnSpc>
            </a:pPr>
            <a:endParaRPr lang="en-US" sz="3200" b="0" strike="noStrike" spc="-1">
              <a:solidFill>
                <a:srgbClr val="000000"/>
              </a:solidFill>
              <a:uFill>
                <a:solidFill>
                  <a:srgbClr val="FFFFFF"/>
                </a:solidFill>
              </a:uFill>
              <a:latin typeface="Corbel"/>
            </a:endParaRPr>
          </a:p>
          <a:p>
            <a:pPr marL="438840" indent="-319680">
              <a:lnSpc>
                <a:spcPct val="100000"/>
              </a:lnSpc>
              <a:buClr>
                <a:srgbClr val="F0AD00"/>
              </a:buClr>
              <a:buSzPct val="80000"/>
              <a:buFont typeface="Wingdings 2" charset="2"/>
              <a:buChar char=""/>
            </a:pPr>
            <a:r>
              <a:rPr lang="en-US" sz="3200" b="0" strike="noStrike" spc="-1">
                <a:solidFill>
                  <a:srgbClr val="000000"/>
                </a:solidFill>
                <a:uFill>
                  <a:solidFill>
                    <a:srgbClr val="FFFFFF"/>
                  </a:solidFill>
                </a:uFill>
                <a:latin typeface="Corbel"/>
              </a:rPr>
              <a:t>The service requester also knows this data model because it must be capable of sending and receiving data values according to the data typing information specified by the service contract.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632880" y="326520"/>
            <a:ext cx="9603000" cy="1049040"/>
          </a:xfrm>
          <a:prstGeom prst="rect">
            <a:avLst/>
          </a:prstGeom>
          <a:solidFill>
            <a:srgbClr val="FF0000"/>
          </a:solidFill>
          <a:ln>
            <a:noFill/>
          </a:ln>
        </p:spPr>
        <p:txBody>
          <a:bodyPr tIns="45000" rIns="45720" bIns="45000" anchor="ctr"/>
          <a:lstStyle/>
          <a:p>
            <a:pPr>
              <a:lnSpc>
                <a:spcPct val="100000"/>
              </a:lnSpc>
            </a:pPr>
            <a:r>
              <a:rPr lang="en-US" sz="4500" b="1" strike="noStrike" spc="-1">
                <a:solidFill>
                  <a:srgbClr val="FFFFFF"/>
                </a:solidFill>
                <a:uFill>
                  <a:solidFill>
                    <a:srgbClr val="FFFFFF"/>
                  </a:solidFill>
                </a:uFill>
                <a:latin typeface="Corbel"/>
              </a:rPr>
              <a:t>Service Level Data Model</a:t>
            </a:r>
            <a:endParaRPr lang="en-US" sz="1800" b="0" strike="noStrike" spc="-1">
              <a:solidFill>
                <a:srgbClr val="000000"/>
              </a:solidFill>
              <a:uFill>
                <a:solidFill>
                  <a:srgbClr val="FFFFFF"/>
                </a:solidFill>
              </a:uFill>
              <a:latin typeface="Corbel"/>
            </a:endParaRPr>
          </a:p>
        </p:txBody>
      </p:sp>
      <p:sp>
        <p:nvSpPr>
          <p:cNvPr id="96" name="TextShape 2"/>
          <p:cNvSpPr txBox="1"/>
          <p:nvPr/>
        </p:nvSpPr>
        <p:spPr>
          <a:xfrm>
            <a:off x="646200" y="1371600"/>
            <a:ext cx="10822680" cy="4876560"/>
          </a:xfrm>
          <a:prstGeom prst="rect">
            <a:avLst/>
          </a:prstGeom>
          <a:noFill/>
          <a:ln>
            <a:noFill/>
          </a:ln>
        </p:spPr>
        <p:txBody>
          <a:bodyPr lIns="54720" tIns="91440" rIns="90000" bIns="45000"/>
          <a:lstStyle/>
          <a:p>
            <a:pPr marL="438840" indent="-319680">
              <a:lnSpc>
                <a:spcPct val="100000"/>
              </a:lnSpc>
              <a:buClr>
                <a:srgbClr val="F0AD00"/>
              </a:buClr>
              <a:buSzPct val="80000"/>
              <a:buFont typeface="Wingdings" charset="2"/>
              <a:buChar char=""/>
            </a:pPr>
            <a:r>
              <a:rPr lang="en-US" sz="3200" b="0" strike="noStrike" spc="-1">
                <a:solidFill>
                  <a:srgbClr val="000000"/>
                </a:solidFill>
                <a:uFill>
                  <a:solidFill>
                    <a:srgbClr val="FFFFFF"/>
                  </a:solidFill>
                </a:uFill>
                <a:latin typeface="Corbel"/>
              </a:rPr>
              <a:t>The SOA may facilitate converting data between service-level data models and internal data models in any number of ways, including: </a:t>
            </a:r>
          </a:p>
          <a:p>
            <a:pPr marL="438840" indent="-319680">
              <a:lnSpc>
                <a:spcPct val="100000"/>
              </a:lnSpc>
            </a:pPr>
            <a:endParaRPr lang="en-US" sz="3200" b="0" strike="noStrike" spc="-1">
              <a:solidFill>
                <a:srgbClr val="000000"/>
              </a:solidFill>
              <a:uFill>
                <a:solidFill>
                  <a:srgbClr val="FFFFFF"/>
                </a:solidFill>
              </a:uFill>
              <a:latin typeface="Corbel"/>
            </a:endParaRPr>
          </a:p>
          <a:p>
            <a:pPr marL="438840" indent="-319680">
              <a:lnSpc>
                <a:spcPct val="100000"/>
              </a:lnSpc>
            </a:pPr>
            <a:r>
              <a:rPr lang="en-US" sz="3200" b="0" strike="noStrike" spc="-1">
                <a:solidFill>
                  <a:srgbClr val="000000"/>
                </a:solidFill>
                <a:uFill>
                  <a:solidFill>
                    <a:srgbClr val="FFFFFF"/>
                  </a:solidFill>
                </a:uFill>
                <a:latin typeface="Corbel"/>
              </a:rPr>
              <a:t>1. Providing a transformation facility that can be called directly from the service requester and/or the service provider.</a:t>
            </a:r>
          </a:p>
          <a:p>
            <a:pPr marL="438840" indent="-319680">
              <a:lnSpc>
                <a:spcPct val="100000"/>
              </a:lnSpc>
            </a:pPr>
            <a:r>
              <a:rPr lang="en-US" sz="3200" b="0" strike="noStrike" spc="-1">
                <a:solidFill>
                  <a:srgbClr val="000000"/>
                </a:solidFill>
                <a:uFill>
                  <a:solidFill>
                    <a:srgbClr val="FFFFFF"/>
                  </a:solidFill>
                </a:uFill>
                <a:latin typeface="Corbel"/>
              </a:rPr>
              <a:t>2. Providing a transformation service that can be invoked by the service requester and/or the service provider using the service platform.</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632880" y="326520"/>
            <a:ext cx="9603000" cy="1049040"/>
          </a:xfrm>
          <a:prstGeom prst="rect">
            <a:avLst/>
          </a:prstGeom>
          <a:solidFill>
            <a:srgbClr val="FF0000"/>
          </a:solidFill>
          <a:ln>
            <a:noFill/>
          </a:ln>
        </p:spPr>
        <p:txBody>
          <a:bodyPr tIns="45000" rIns="45720" bIns="45000" anchor="ctr"/>
          <a:lstStyle/>
          <a:p>
            <a:pPr>
              <a:lnSpc>
                <a:spcPct val="100000"/>
              </a:lnSpc>
            </a:pPr>
            <a:r>
              <a:rPr lang="en-US" sz="4500" b="1" strike="noStrike" spc="-1">
                <a:solidFill>
                  <a:srgbClr val="FFFFFF"/>
                </a:solidFill>
                <a:uFill>
                  <a:solidFill>
                    <a:srgbClr val="FFFFFF"/>
                  </a:solidFill>
                </a:uFill>
                <a:latin typeface="Corbel"/>
              </a:rPr>
              <a:t>Service Level Data Model</a:t>
            </a:r>
            <a:endParaRPr lang="en-US" sz="1800" b="0" strike="noStrike" spc="-1">
              <a:solidFill>
                <a:srgbClr val="000000"/>
              </a:solidFill>
              <a:uFill>
                <a:solidFill>
                  <a:srgbClr val="FFFFFF"/>
                </a:solidFill>
              </a:uFill>
              <a:latin typeface="Corbel"/>
            </a:endParaRPr>
          </a:p>
        </p:txBody>
      </p:sp>
      <p:sp>
        <p:nvSpPr>
          <p:cNvPr id="98" name="TextShape 2"/>
          <p:cNvSpPr txBox="1"/>
          <p:nvPr/>
        </p:nvSpPr>
        <p:spPr>
          <a:xfrm>
            <a:off x="606960" y="1554480"/>
            <a:ext cx="10822680" cy="5192684"/>
          </a:xfrm>
          <a:prstGeom prst="rect">
            <a:avLst/>
          </a:prstGeom>
          <a:noFill/>
          <a:ln>
            <a:noFill/>
          </a:ln>
        </p:spPr>
        <p:txBody>
          <a:bodyPr lIns="54720" tIns="91440" rIns="90000" bIns="45000"/>
          <a:lstStyle/>
          <a:p>
            <a:pPr marL="438840" indent="-319680">
              <a:lnSpc>
                <a:spcPct val="100000"/>
              </a:lnSpc>
              <a:buClr>
                <a:srgbClr val="F0AD00"/>
              </a:buClr>
              <a:buSzPct val="80000"/>
              <a:buFont typeface="Wingdings" charset="2"/>
              <a:buChar char=""/>
            </a:pPr>
            <a:r>
              <a:rPr lang="en-US" sz="2400" b="1" strike="noStrike" spc="-1" dirty="0">
                <a:solidFill>
                  <a:srgbClr val="0070C0"/>
                </a:solidFill>
                <a:uFill>
                  <a:solidFill>
                    <a:srgbClr val="FFFFFF"/>
                  </a:solidFill>
                </a:uFill>
                <a:latin typeface="Corbel"/>
              </a:rPr>
              <a:t>Using XML-Related Technologies for the Service-Level Data Model and Data Handling</a:t>
            </a:r>
            <a:r>
              <a:rPr lang="en-US" sz="2400" b="1" strike="noStrike" spc="-1" dirty="0" smtClean="0">
                <a:solidFill>
                  <a:srgbClr val="0070C0"/>
                </a:solidFill>
                <a:uFill>
                  <a:solidFill>
                    <a:srgbClr val="FFFFFF"/>
                  </a:solidFill>
                </a:uFill>
                <a:latin typeface="Corbel"/>
              </a:rPr>
              <a:t>.....</a:t>
            </a:r>
            <a:endParaRPr lang="en-US" b="0" strike="noStrike" spc="-1" dirty="0">
              <a:solidFill>
                <a:srgbClr val="000000"/>
              </a:solidFill>
              <a:uFill>
                <a:solidFill>
                  <a:srgbClr val="FFFFFF"/>
                </a:solidFill>
              </a:uFill>
              <a:latin typeface="Corbel"/>
            </a:endParaRPr>
          </a:p>
          <a:p>
            <a:pPr marL="438840" indent="-319680">
              <a:lnSpc>
                <a:spcPct val="100000"/>
              </a:lnSpc>
              <a:buClr>
                <a:srgbClr val="F0AD00"/>
              </a:buClr>
              <a:buSzPct val="80000"/>
              <a:buFont typeface="Wingdings 2" charset="2"/>
              <a:buChar char=""/>
            </a:pPr>
            <a:r>
              <a:rPr lang="en-US" sz="2000" b="1" strike="noStrike" spc="-1" dirty="0">
                <a:solidFill>
                  <a:srgbClr val="000000"/>
                </a:solidFill>
                <a:uFill>
                  <a:solidFill>
                    <a:srgbClr val="FFFFFF"/>
                  </a:solidFill>
                </a:uFill>
                <a:latin typeface="Corbel"/>
              </a:rPr>
              <a:t>XML</a:t>
            </a:r>
            <a:r>
              <a:rPr lang="en-US" b="1" strike="noStrike" spc="-1" dirty="0">
                <a:solidFill>
                  <a:srgbClr val="000000"/>
                </a:solidFill>
                <a:uFill>
                  <a:solidFill>
                    <a:srgbClr val="FFFFFF"/>
                  </a:solidFill>
                </a:uFill>
                <a:latin typeface="Corbel"/>
              </a:rPr>
              <a:t>—. XML provides a cross-platform approach to data encoding and formatting.</a:t>
            </a:r>
            <a:endParaRPr lang="en-US" b="0" strike="noStrike" spc="-1" dirty="0">
              <a:solidFill>
                <a:srgbClr val="000000"/>
              </a:solidFill>
              <a:uFill>
                <a:solidFill>
                  <a:srgbClr val="FFFFFF"/>
                </a:solidFill>
              </a:uFill>
              <a:latin typeface="Corbel"/>
            </a:endParaRPr>
          </a:p>
          <a:p>
            <a:pPr>
              <a:lnSpc>
                <a:spcPct val="100000"/>
              </a:lnSpc>
            </a:pPr>
            <a:endParaRPr lang="en-US" b="0" strike="noStrike" spc="-1" dirty="0">
              <a:solidFill>
                <a:srgbClr val="000000"/>
              </a:solidFill>
              <a:uFill>
                <a:solidFill>
                  <a:srgbClr val="FFFFFF"/>
                </a:solidFill>
              </a:uFill>
              <a:latin typeface="Corbel"/>
            </a:endParaRPr>
          </a:p>
          <a:p>
            <a:pPr marL="438840" indent="-319680">
              <a:lnSpc>
                <a:spcPct val="100000"/>
              </a:lnSpc>
              <a:buClr>
                <a:srgbClr val="F0AD00"/>
              </a:buClr>
              <a:buSzPct val="80000"/>
              <a:buFont typeface="Wingdings 2" charset="2"/>
              <a:buChar char=""/>
            </a:pPr>
            <a:r>
              <a:rPr lang="en-US" sz="2000" b="1" strike="noStrike" spc="-1" dirty="0">
                <a:solidFill>
                  <a:srgbClr val="000000"/>
                </a:solidFill>
                <a:uFill>
                  <a:solidFill>
                    <a:srgbClr val="FFFFFF"/>
                  </a:solidFill>
                </a:uFill>
                <a:latin typeface="Corbel"/>
              </a:rPr>
              <a:t>XML Schema</a:t>
            </a:r>
            <a:r>
              <a:rPr lang="en-US" b="1" strike="noStrike" spc="-1" dirty="0">
                <a:solidFill>
                  <a:srgbClr val="000000"/>
                </a:solidFill>
                <a:uFill>
                  <a:solidFill>
                    <a:srgbClr val="FFFFFF"/>
                  </a:solidFill>
                </a:uFill>
                <a:latin typeface="Corbel"/>
              </a:rPr>
              <a:t>—. Specification used to describe the structure of XML documents and to define shared vocabularies.</a:t>
            </a:r>
            <a:endParaRPr lang="en-US" b="0" strike="noStrike" spc="-1" dirty="0">
              <a:solidFill>
                <a:srgbClr val="000000"/>
              </a:solidFill>
              <a:uFill>
                <a:solidFill>
                  <a:srgbClr val="FFFFFF"/>
                </a:solidFill>
              </a:uFill>
              <a:latin typeface="Corbel"/>
            </a:endParaRPr>
          </a:p>
          <a:p>
            <a:pPr>
              <a:lnSpc>
                <a:spcPct val="100000"/>
              </a:lnSpc>
            </a:pPr>
            <a:endParaRPr lang="en-US" b="0" strike="noStrike" spc="-1" dirty="0">
              <a:solidFill>
                <a:srgbClr val="000000"/>
              </a:solidFill>
              <a:uFill>
                <a:solidFill>
                  <a:srgbClr val="FFFFFF"/>
                </a:solidFill>
              </a:uFill>
              <a:latin typeface="Corbel"/>
            </a:endParaRPr>
          </a:p>
          <a:p>
            <a:pPr marL="438840" indent="-319680">
              <a:lnSpc>
                <a:spcPct val="100000"/>
              </a:lnSpc>
              <a:buClr>
                <a:srgbClr val="F0AD00"/>
              </a:buClr>
              <a:buSzPct val="80000"/>
              <a:buFont typeface="Wingdings 2" charset="2"/>
              <a:buChar char=""/>
            </a:pPr>
            <a:r>
              <a:rPr lang="en-US" sz="2000" b="1" strike="noStrike" spc="-1" dirty="0">
                <a:solidFill>
                  <a:srgbClr val="000000"/>
                </a:solidFill>
                <a:uFill>
                  <a:solidFill>
                    <a:srgbClr val="FFFFFF"/>
                  </a:solidFill>
                </a:uFill>
                <a:latin typeface="Corbel"/>
              </a:rPr>
              <a:t>Validating XML parser</a:t>
            </a:r>
            <a:r>
              <a:rPr lang="en-US" b="1" strike="noStrike" spc="-1" dirty="0">
                <a:solidFill>
                  <a:srgbClr val="000000"/>
                </a:solidFill>
                <a:uFill>
                  <a:solidFill>
                    <a:srgbClr val="FFFFFF"/>
                  </a:solidFill>
                </a:uFill>
                <a:latin typeface="Corbel"/>
              </a:rPr>
              <a:t>—. A validating XML parser checks an XML document against an XML Schema and reports errors.</a:t>
            </a:r>
            <a:endParaRPr lang="en-US" b="0" strike="noStrike" spc="-1" dirty="0">
              <a:solidFill>
                <a:srgbClr val="000000"/>
              </a:solidFill>
              <a:uFill>
                <a:solidFill>
                  <a:srgbClr val="FFFFFF"/>
                </a:solidFill>
              </a:uFill>
              <a:latin typeface="Corbel"/>
            </a:endParaRPr>
          </a:p>
          <a:p>
            <a:pPr>
              <a:lnSpc>
                <a:spcPct val="100000"/>
              </a:lnSpc>
            </a:pPr>
            <a:endParaRPr lang="en-US" b="0" strike="noStrike" spc="-1" dirty="0">
              <a:solidFill>
                <a:srgbClr val="000000"/>
              </a:solidFill>
              <a:uFill>
                <a:solidFill>
                  <a:srgbClr val="FFFFFF"/>
                </a:solidFill>
              </a:uFill>
              <a:latin typeface="Corbel"/>
            </a:endParaRPr>
          </a:p>
          <a:p>
            <a:pPr marL="438840" indent="-319680">
              <a:lnSpc>
                <a:spcPct val="100000"/>
              </a:lnSpc>
              <a:buClr>
                <a:srgbClr val="F0AD00"/>
              </a:buClr>
              <a:buSzPct val="80000"/>
              <a:buFont typeface="Wingdings 2" charset="2"/>
              <a:buChar char=""/>
            </a:pPr>
            <a:r>
              <a:rPr lang="en-US" sz="2000" b="1" strike="noStrike" spc="-1" dirty="0">
                <a:solidFill>
                  <a:srgbClr val="000000"/>
                </a:solidFill>
                <a:uFill>
                  <a:solidFill>
                    <a:srgbClr val="FFFFFF"/>
                  </a:solidFill>
                </a:uFill>
                <a:latin typeface="Corbel"/>
              </a:rPr>
              <a:t>XPath</a:t>
            </a:r>
            <a:r>
              <a:rPr lang="en-US" b="1" strike="noStrike" spc="-1" dirty="0">
                <a:solidFill>
                  <a:srgbClr val="000000"/>
                </a:solidFill>
                <a:uFill>
                  <a:solidFill>
                    <a:srgbClr val="FFFFFF"/>
                  </a:solidFill>
                </a:uFill>
                <a:latin typeface="Corbel"/>
              </a:rPr>
              <a:t>—. XPath is a non-XML language for addressing parts of an XML document.</a:t>
            </a:r>
            <a:endParaRPr lang="en-US" b="0" strike="noStrike" spc="-1" dirty="0">
              <a:solidFill>
                <a:srgbClr val="000000"/>
              </a:solidFill>
              <a:uFill>
                <a:solidFill>
                  <a:srgbClr val="FFFFFF"/>
                </a:solidFill>
              </a:uFill>
              <a:latin typeface="Corbel"/>
            </a:endParaRPr>
          </a:p>
          <a:p>
            <a:pPr>
              <a:lnSpc>
                <a:spcPct val="100000"/>
              </a:lnSpc>
            </a:pPr>
            <a:endParaRPr lang="en-US" b="0" strike="noStrike" spc="-1" dirty="0">
              <a:solidFill>
                <a:srgbClr val="000000"/>
              </a:solidFill>
              <a:uFill>
                <a:solidFill>
                  <a:srgbClr val="FFFFFF"/>
                </a:solidFill>
              </a:uFill>
              <a:latin typeface="Corbel"/>
            </a:endParaRPr>
          </a:p>
          <a:p>
            <a:pPr marL="438840" indent="-319680">
              <a:lnSpc>
                <a:spcPct val="100000"/>
              </a:lnSpc>
              <a:buClr>
                <a:srgbClr val="F0AD00"/>
              </a:buClr>
              <a:buSzPct val="80000"/>
              <a:buFont typeface="Wingdings 2" charset="2"/>
              <a:buChar char=""/>
            </a:pPr>
            <a:r>
              <a:rPr lang="en-US" sz="2000" b="1" strike="noStrike" spc="-1" dirty="0">
                <a:solidFill>
                  <a:srgbClr val="000000"/>
                </a:solidFill>
                <a:uFill>
                  <a:solidFill>
                    <a:srgbClr val="FFFFFF"/>
                  </a:solidFill>
                </a:uFill>
                <a:latin typeface="Corbel"/>
              </a:rPr>
              <a:t>XSL transformation (XSLT)</a:t>
            </a:r>
            <a:r>
              <a:rPr lang="en-US" b="1" strike="noStrike" spc="-1" dirty="0">
                <a:solidFill>
                  <a:srgbClr val="000000"/>
                </a:solidFill>
                <a:uFill>
                  <a:solidFill>
                    <a:srgbClr val="FFFFFF"/>
                  </a:solidFill>
                </a:uFill>
                <a:latin typeface="Corbel"/>
              </a:rPr>
              <a:t>—. XSLT is a language for transforming XML documents into other XML documents or native formats.</a:t>
            </a:r>
            <a:endParaRPr lang="en-US" b="0" strike="noStrike" spc="-1" dirty="0">
              <a:solidFill>
                <a:srgbClr val="000000"/>
              </a:solidFill>
              <a:uFill>
                <a:solidFill>
                  <a:srgbClr val="FFFFFF"/>
                </a:solidFill>
              </a:uFill>
              <a:latin typeface="Corbel"/>
            </a:endParaRPr>
          </a:p>
          <a:p>
            <a:pPr marL="438840" indent="-319680">
              <a:lnSpc>
                <a:spcPct val="100000"/>
              </a:lnSpc>
            </a:pPr>
            <a:endParaRPr lang="en-US" b="0" strike="noStrike" spc="-1" dirty="0">
              <a:solidFill>
                <a:srgbClr val="000000"/>
              </a:solidFill>
              <a:uFill>
                <a:solidFill>
                  <a:srgbClr val="FFFFFF"/>
                </a:solidFill>
              </a:uFill>
              <a:latin typeface="Corbel"/>
            </a:endParaRPr>
          </a:p>
          <a:p>
            <a:pPr marL="438840" indent="-319680">
              <a:lnSpc>
                <a:spcPct val="100000"/>
              </a:lnSpc>
              <a:buClr>
                <a:srgbClr val="F0AD00"/>
              </a:buClr>
              <a:buSzPct val="80000"/>
              <a:buFont typeface="Wingdings 2" charset="2"/>
              <a:buChar char=""/>
            </a:pPr>
            <a:r>
              <a:rPr lang="en-US" sz="2000" b="1" strike="noStrike" spc="-1" dirty="0">
                <a:solidFill>
                  <a:srgbClr val="000000"/>
                </a:solidFill>
                <a:uFill>
                  <a:solidFill>
                    <a:srgbClr val="FFFFFF"/>
                  </a:solidFill>
                </a:uFill>
                <a:latin typeface="Corbel"/>
              </a:rPr>
              <a:t>XQuery</a:t>
            </a:r>
            <a:r>
              <a:rPr lang="en-US" b="1" strike="noStrike" spc="-1" dirty="0">
                <a:solidFill>
                  <a:srgbClr val="000000"/>
                </a:solidFill>
                <a:uFill>
                  <a:solidFill>
                    <a:srgbClr val="FFFFFF"/>
                  </a:solidFill>
                </a:uFill>
                <a:latin typeface="Corbel"/>
              </a:rPr>
              <a:t>—. XQuery is the W3C’s query language for XML and is designed to be broadly applicable across all types of XML data sources. Think “SQL for XML.”</a:t>
            </a:r>
            <a:endParaRPr lang="en-US" b="0" strike="noStrike" spc="-1" dirty="0">
              <a:solidFill>
                <a:srgbClr val="000000"/>
              </a:solidFill>
              <a:uFill>
                <a:solidFill>
                  <a:srgbClr val="FFFFFF"/>
                </a:solidFill>
              </a:uFill>
              <a:latin typeface="Corbe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609480" y="155520"/>
            <a:ext cx="10972440" cy="1252440"/>
          </a:xfrm>
          <a:prstGeom prst="rect">
            <a:avLst/>
          </a:prstGeom>
          <a:solidFill>
            <a:srgbClr val="FF0000"/>
          </a:solidFill>
          <a:ln>
            <a:noFill/>
          </a:ln>
        </p:spPr>
        <p:txBody>
          <a:bodyPr tIns="45000" rIns="45720" bIns="45000" anchor="ctr"/>
          <a:lstStyle/>
          <a:p>
            <a:pPr>
              <a:lnSpc>
                <a:spcPct val="100000"/>
              </a:lnSpc>
            </a:pPr>
            <a:r>
              <a:rPr lang="en-US" sz="4500" b="1" strike="noStrike" spc="-1">
                <a:solidFill>
                  <a:srgbClr val="F0AD00"/>
                </a:solidFill>
                <a:uFill>
                  <a:solidFill>
                    <a:srgbClr val="FFFFFF"/>
                  </a:solidFill>
                </a:uFill>
                <a:latin typeface="Corbel"/>
              </a:rPr>
              <a:t>The Web Services Platform</a:t>
            </a:r>
            <a:endParaRPr lang="en-US" sz="1800" b="0" strike="noStrike" spc="-1">
              <a:solidFill>
                <a:srgbClr val="000000"/>
              </a:solidFill>
              <a:uFill>
                <a:solidFill>
                  <a:srgbClr val="FFFFFF"/>
                </a:solidFill>
              </a:uFill>
              <a:latin typeface="Corbel"/>
            </a:endParaRPr>
          </a:p>
        </p:txBody>
      </p:sp>
      <p:sp>
        <p:nvSpPr>
          <p:cNvPr id="46" name="TextShape 2"/>
          <p:cNvSpPr txBox="1"/>
          <p:nvPr/>
        </p:nvSpPr>
        <p:spPr>
          <a:xfrm>
            <a:off x="646200" y="1371600"/>
            <a:ext cx="10822680" cy="4876560"/>
          </a:xfrm>
          <a:prstGeom prst="rect">
            <a:avLst/>
          </a:prstGeom>
          <a:noFill/>
          <a:ln>
            <a:noFill/>
          </a:ln>
        </p:spPr>
        <p:txBody>
          <a:bodyPr lIns="54720" tIns="91440" rIns="90000" bIns="45000"/>
          <a:lstStyle/>
          <a:p>
            <a:pPr marL="438840" indent="-319680">
              <a:lnSpc>
                <a:spcPct val="100000"/>
              </a:lnSpc>
              <a:buClr>
                <a:srgbClr val="F0AD00"/>
              </a:buClr>
              <a:buSzPct val="80000"/>
              <a:buFont typeface="Wingdings 2" charset="2"/>
              <a:buChar char=""/>
            </a:pPr>
            <a:r>
              <a:rPr lang="en-US" sz="2400" b="1" u="sng" strike="noStrike" spc="-1" dirty="0">
                <a:solidFill>
                  <a:srgbClr val="262626"/>
                </a:solidFill>
                <a:uFill>
                  <a:solidFill>
                    <a:srgbClr val="FFFFFF"/>
                  </a:solidFill>
                </a:uFill>
                <a:latin typeface="Corbel"/>
              </a:rPr>
              <a:t>The Web services platform provides all the facilities necessary to do the following:</a:t>
            </a:r>
            <a:endParaRPr lang="en-US" sz="2400" b="0" strike="noStrike" spc="-1" dirty="0">
              <a:solidFill>
                <a:srgbClr val="000000"/>
              </a:solidFill>
              <a:uFill>
                <a:solidFill>
                  <a:srgbClr val="FFFFFF"/>
                </a:solidFill>
              </a:uFill>
              <a:latin typeface="Corbel"/>
            </a:endParaRPr>
          </a:p>
          <a:p>
            <a:pPr marL="438840" indent="-319680">
              <a:lnSpc>
                <a:spcPct val="100000"/>
              </a:lnSpc>
              <a:buClr>
                <a:srgbClr val="F0AD00"/>
              </a:buClr>
              <a:buSzPct val="80000"/>
              <a:buFont typeface="Wingdings 2" charset="2"/>
              <a:buChar char=""/>
            </a:pPr>
            <a:r>
              <a:rPr lang="en-US" sz="2400" b="1" strike="noStrike" spc="-1" dirty="0">
                <a:solidFill>
                  <a:srgbClr val="000000"/>
                </a:solidFill>
                <a:uFill>
                  <a:solidFill>
                    <a:srgbClr val="FFFFFF"/>
                  </a:solidFill>
                </a:uFill>
                <a:latin typeface="Corbel"/>
              </a:rPr>
              <a:t>1. Allow service requesters and service providers (both line of business services and reusable technical services) to interact in a consistent manner independent of the underlying software domains (i.e., programming languages, application servers, TP monitors, communication middleware, directory services, operating systems, and so on).</a:t>
            </a:r>
            <a:endParaRPr lang="en-US" sz="2400" b="0" strike="noStrike" spc="-1" dirty="0">
              <a:solidFill>
                <a:srgbClr val="000000"/>
              </a:solidFill>
              <a:uFill>
                <a:solidFill>
                  <a:srgbClr val="FFFFFF"/>
                </a:solidFill>
              </a:uFill>
              <a:latin typeface="Corbel"/>
            </a:endParaRPr>
          </a:p>
          <a:p>
            <a:pPr marL="438840" indent="-319680">
              <a:lnSpc>
                <a:spcPct val="100000"/>
              </a:lnSpc>
              <a:buClr>
                <a:srgbClr val="F0AD00"/>
              </a:buClr>
              <a:buSzPct val="80000"/>
              <a:buFont typeface="Wingdings 2" charset="2"/>
              <a:buChar char=""/>
            </a:pPr>
            <a:r>
              <a:rPr lang="en-US" sz="2400" b="1" strike="noStrike" spc="-1" dirty="0">
                <a:solidFill>
                  <a:srgbClr val="000000"/>
                </a:solidFill>
                <a:uFill>
                  <a:solidFill>
                    <a:srgbClr val="FFFFFF"/>
                  </a:solidFill>
                </a:uFill>
                <a:latin typeface="Corbel"/>
              </a:rPr>
              <a:t>2. Enforce business rules and policies such as data validation rules, service-level security, service-level management, and service-level agreements.</a:t>
            </a:r>
            <a:endParaRPr lang="en-US" sz="2400" b="0" strike="noStrike" spc="-1" dirty="0">
              <a:solidFill>
                <a:srgbClr val="000000"/>
              </a:solidFill>
              <a:uFill>
                <a:solidFill>
                  <a:srgbClr val="FFFFFF"/>
                </a:solidFill>
              </a:uFill>
              <a:latin typeface="Corbel"/>
            </a:endParaRPr>
          </a:p>
          <a:p>
            <a:pPr marL="438840" indent="-319680">
              <a:lnSpc>
                <a:spcPct val="100000"/>
              </a:lnSpc>
              <a:buClr>
                <a:srgbClr val="F0AD00"/>
              </a:buClr>
              <a:buSzPct val="80000"/>
              <a:buFont typeface="Wingdings 2" charset="2"/>
              <a:buChar char=""/>
            </a:pPr>
            <a:r>
              <a:rPr lang="en-US" sz="2400" b="1" strike="noStrike" spc="-1" dirty="0">
                <a:solidFill>
                  <a:srgbClr val="000000"/>
                </a:solidFill>
                <a:uFill>
                  <a:solidFill>
                    <a:srgbClr val="FFFFFF"/>
                  </a:solidFill>
                </a:uFill>
                <a:latin typeface="Corbel"/>
              </a:rPr>
              <a:t>3. Allow an SOA to scale up to handle enterprise-wide, mission-critical business requirements.</a:t>
            </a:r>
            <a:endParaRPr lang="en-US" sz="2400" b="0" strike="noStrike" spc="-1" dirty="0">
              <a:solidFill>
                <a:srgbClr val="000000"/>
              </a:solidFill>
              <a:uFill>
                <a:solidFill>
                  <a:srgbClr val="FFFFFF"/>
                </a:solidFill>
              </a:uFill>
              <a:latin typeface="Corbe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632880" y="326520"/>
            <a:ext cx="9603000" cy="1049040"/>
          </a:xfrm>
          <a:prstGeom prst="rect">
            <a:avLst/>
          </a:prstGeom>
          <a:solidFill>
            <a:srgbClr val="FF0000"/>
          </a:solidFill>
          <a:ln>
            <a:noFill/>
          </a:ln>
        </p:spPr>
        <p:txBody>
          <a:bodyPr tIns="45000" rIns="45720" bIns="45000" anchor="ctr"/>
          <a:lstStyle/>
          <a:p>
            <a:r>
              <a:rPr lang="en-IN" sz="2800" b="1" dirty="0">
                <a:solidFill>
                  <a:schemeClr val="bg1">
                    <a:lumMod val="95000"/>
                  </a:schemeClr>
                </a:solidFill>
              </a:rPr>
              <a:t>Service Discovery—Registration and Lookup</a:t>
            </a:r>
            <a:endParaRPr lang="en-US" sz="2800" b="1" strike="noStrike" spc="-1" dirty="0">
              <a:solidFill>
                <a:schemeClr val="bg1">
                  <a:lumMod val="95000"/>
                </a:schemeClr>
              </a:solidFill>
              <a:uFill>
                <a:solidFill>
                  <a:srgbClr val="FFFFFF"/>
                </a:solidFill>
              </a:uFill>
              <a:latin typeface="Corbel"/>
            </a:endParaRPr>
          </a:p>
        </p:txBody>
      </p:sp>
      <p:sp>
        <p:nvSpPr>
          <p:cNvPr id="100" name="TextShape 2"/>
          <p:cNvSpPr txBox="1"/>
          <p:nvPr/>
        </p:nvSpPr>
        <p:spPr>
          <a:xfrm>
            <a:off x="632880" y="1597233"/>
            <a:ext cx="10822680" cy="4876560"/>
          </a:xfrm>
          <a:prstGeom prst="rect">
            <a:avLst/>
          </a:prstGeom>
          <a:noFill/>
          <a:ln>
            <a:noFill/>
          </a:ln>
        </p:spPr>
        <p:txBody>
          <a:bodyPr lIns="54720" tIns="91440" rIns="90000" bIns="45000"/>
          <a:lstStyle/>
          <a:p>
            <a:pPr marL="342900" indent="-342900">
              <a:buFont typeface="Wingdings" panose="05000000000000000000" pitchFamily="2" charset="2"/>
              <a:buChar char="§"/>
            </a:pPr>
            <a:r>
              <a:rPr lang="en-US" sz="2400" dirty="0"/>
              <a:t>The Universal Description, Discovery, and Integration (UDDI) specifications define a way to publish and discover information </a:t>
            </a:r>
            <a:r>
              <a:rPr lang="en-US" sz="2400" dirty="0" smtClean="0"/>
              <a:t>about Web </a:t>
            </a:r>
            <a:r>
              <a:rPr lang="en-US" sz="2400" dirty="0"/>
              <a:t>services. </a:t>
            </a:r>
            <a:endParaRPr lang="en-US" sz="2400" dirty="0" smtClean="0"/>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smtClean="0"/>
              <a:t>UDDI </a:t>
            </a:r>
            <a:r>
              <a:rPr lang="en-US" sz="2400" dirty="0"/>
              <a:t>creates a platform-independent, open framework for describing services, discovering businesses, and </a:t>
            </a:r>
            <a:r>
              <a:rPr lang="en-US" sz="2400" dirty="0" smtClean="0"/>
              <a:t>integrating business </a:t>
            </a:r>
            <a:r>
              <a:rPr lang="en-US" sz="2400" dirty="0"/>
              <a:t>services using the Internet. </a:t>
            </a:r>
            <a:endParaRPr lang="en-US" sz="2400" dirty="0" smtClean="0"/>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smtClean="0"/>
              <a:t>UDDI </a:t>
            </a:r>
            <a:r>
              <a:rPr lang="en-US" sz="2400" dirty="0"/>
              <a:t>takes an approach that relies upon a distributed registry of businesses and their </a:t>
            </a:r>
            <a:r>
              <a:rPr lang="en-US" sz="2400" dirty="0" smtClean="0"/>
              <a:t>service descriptions </a:t>
            </a:r>
            <a:r>
              <a:rPr lang="en-US" sz="2400" dirty="0"/>
              <a:t>implemented in a common XML format. </a:t>
            </a:r>
            <a:endParaRPr lang="en-US" sz="2400" dirty="0" smtClean="0"/>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smtClean="0"/>
              <a:t>UDDI </a:t>
            </a:r>
            <a:r>
              <a:rPr lang="en-US" sz="2400" dirty="0"/>
              <a:t>defines a SOAP-based programming protocol for registering and</a:t>
            </a:r>
          </a:p>
          <a:p>
            <a:r>
              <a:rPr lang="en-IN" sz="2400" dirty="0" smtClean="0"/>
              <a:t>    discovering </a:t>
            </a:r>
            <a:r>
              <a:rPr lang="en-IN" sz="2400" dirty="0"/>
              <a:t>Web services.</a:t>
            </a:r>
            <a:endParaRPr lang="en-US" sz="4000" b="0" strike="noStrike" spc="-1" dirty="0">
              <a:solidFill>
                <a:srgbClr val="000000"/>
              </a:solidFill>
              <a:uFill>
                <a:solidFill>
                  <a:srgbClr val="FFFFFF"/>
                </a:solidFill>
              </a:uFill>
              <a:latin typeface="Corbe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0" y="196948"/>
            <a:ext cx="12192000" cy="1049040"/>
          </a:xfrm>
          <a:prstGeom prst="rect">
            <a:avLst/>
          </a:prstGeom>
          <a:solidFill>
            <a:srgbClr val="FF0000"/>
          </a:solidFill>
          <a:ln>
            <a:noFill/>
          </a:ln>
        </p:spPr>
        <p:txBody>
          <a:bodyPr tIns="45000" rIns="45720" bIns="45000" anchor="ctr"/>
          <a:lstStyle/>
          <a:p>
            <a:r>
              <a:rPr lang="en-IN" sz="2800" b="1">
                <a:solidFill>
                  <a:prstClr val="white">
                    <a:lumMod val="95000"/>
                  </a:prstClr>
                </a:solidFill>
              </a:rPr>
              <a:t>Service Discovery—Registration and Lookup</a:t>
            </a:r>
            <a:endParaRPr lang="en-US" sz="1800" b="0" strike="noStrike" spc="-1">
              <a:solidFill>
                <a:srgbClr val="000000"/>
              </a:solidFill>
              <a:uFill>
                <a:solidFill>
                  <a:srgbClr val="FFFFFF"/>
                </a:solidFill>
              </a:uFill>
              <a:latin typeface="Corbel"/>
            </a:endParaRPr>
          </a:p>
        </p:txBody>
      </p:sp>
      <p:sp>
        <p:nvSpPr>
          <p:cNvPr id="102" name="TextShape 2"/>
          <p:cNvSpPr txBox="1"/>
          <p:nvPr/>
        </p:nvSpPr>
        <p:spPr>
          <a:xfrm>
            <a:off x="632880" y="1375560"/>
            <a:ext cx="11462138" cy="5330040"/>
          </a:xfrm>
          <a:prstGeom prst="rect">
            <a:avLst/>
          </a:prstGeom>
          <a:noFill/>
          <a:ln>
            <a:noFill/>
          </a:ln>
        </p:spPr>
        <p:txBody>
          <a:bodyPr lIns="54720" tIns="91440" rIns="90000" bIns="45000"/>
          <a:lstStyle/>
          <a:p>
            <a:pPr marL="285750" indent="-285750">
              <a:buFont typeface="Wingdings" panose="05000000000000000000" pitchFamily="2" charset="2"/>
              <a:buChar char="q"/>
            </a:pPr>
            <a:r>
              <a:rPr lang="en-US" sz="2400" dirty="0" smtClean="0"/>
              <a:t>There </a:t>
            </a:r>
            <a:r>
              <a:rPr lang="en-US" sz="2400" dirty="0"/>
              <a:t>are two types of UDDI registries: </a:t>
            </a:r>
            <a:r>
              <a:rPr lang="en-US" sz="2400" b="1" dirty="0"/>
              <a:t>public registries and private registries. </a:t>
            </a:r>
            <a:endParaRPr lang="en-US" sz="2400" b="1" dirty="0" smtClean="0"/>
          </a:p>
          <a:p>
            <a:endParaRPr lang="en-US" sz="2400" dirty="0"/>
          </a:p>
          <a:p>
            <a:pPr marL="285750" indent="-285750">
              <a:buFont typeface="Wingdings" panose="05000000000000000000" pitchFamily="2" charset="2"/>
              <a:buChar char="ü"/>
            </a:pPr>
            <a:r>
              <a:rPr lang="en-US" sz="2400" dirty="0" smtClean="0"/>
              <a:t>The </a:t>
            </a:r>
            <a:r>
              <a:rPr lang="en-US" sz="2400" dirty="0"/>
              <a:t>public registries are a </a:t>
            </a:r>
            <a:r>
              <a:rPr lang="en-US" sz="2400" dirty="0" smtClean="0"/>
              <a:t>logically centralized</a:t>
            </a:r>
            <a:r>
              <a:rPr lang="en-US" sz="2400" dirty="0"/>
              <a:t>, physically distributed service that replicate data with each other on a regular basis. When a business registers with a </a:t>
            </a:r>
            <a:r>
              <a:rPr lang="en-US" sz="2400" dirty="0" smtClean="0"/>
              <a:t>single instance </a:t>
            </a:r>
            <a:r>
              <a:rPr lang="en-US" sz="2400" dirty="0"/>
              <a:t>of the public UDDI registry, the data is automatically shared with other public UDDI registries and becomes freely available </a:t>
            </a:r>
            <a:r>
              <a:rPr lang="en-US" sz="2400" dirty="0" smtClean="0"/>
              <a:t>to anyone </a:t>
            </a:r>
            <a:r>
              <a:rPr lang="en-US" sz="2400" dirty="0"/>
              <a:t>who needs to discover which Web services are exposed by a given business. </a:t>
            </a:r>
            <a:endParaRPr lang="en-US" sz="2400" dirty="0" smtClean="0"/>
          </a:p>
          <a:p>
            <a:endParaRPr lang="en-US" sz="2400" dirty="0"/>
          </a:p>
          <a:p>
            <a:pPr marL="285750" indent="-285750">
              <a:buFont typeface="Wingdings" panose="05000000000000000000" pitchFamily="2" charset="2"/>
              <a:buChar char="ü"/>
            </a:pPr>
            <a:endParaRPr lang="en-US" sz="2400" dirty="0" smtClean="0"/>
          </a:p>
          <a:p>
            <a:pPr marL="285750" indent="-285750">
              <a:buFont typeface="Wingdings" panose="05000000000000000000" pitchFamily="2" charset="2"/>
              <a:buChar char="ü"/>
            </a:pPr>
            <a:r>
              <a:rPr lang="en-US" sz="2400" dirty="0" smtClean="0"/>
              <a:t>A </a:t>
            </a:r>
            <a:r>
              <a:rPr lang="en-US" sz="2400" dirty="0"/>
              <a:t>private registry is a UDDI that is not </a:t>
            </a:r>
            <a:r>
              <a:rPr lang="en-US" sz="2400" dirty="0" smtClean="0"/>
              <a:t>publicly accessible </a:t>
            </a:r>
            <a:r>
              <a:rPr lang="en-US" sz="2400" dirty="0"/>
              <a:t>and is only accessible within a single organization or shared by a well-defined set of business partners.</a:t>
            </a:r>
            <a:endParaRPr lang="en-US" sz="4000" b="0" strike="noStrike" spc="-1" dirty="0">
              <a:solidFill>
                <a:srgbClr val="000000"/>
              </a:solidFill>
              <a:uFill>
                <a:solidFill>
                  <a:srgbClr val="FFFFFF"/>
                </a:solidFill>
              </a:uFill>
              <a:latin typeface="Corbe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632880" y="326520"/>
            <a:ext cx="9603000" cy="1049040"/>
          </a:xfrm>
          <a:prstGeom prst="rect">
            <a:avLst/>
          </a:prstGeom>
          <a:solidFill>
            <a:srgbClr val="FF0000"/>
          </a:solidFill>
          <a:ln>
            <a:noFill/>
          </a:ln>
        </p:spPr>
        <p:txBody>
          <a:bodyPr tIns="45000" rIns="45720" bIns="45000" anchor="ctr"/>
          <a:lstStyle/>
          <a:p>
            <a:r>
              <a:rPr lang="en-IN" sz="3600" b="1" dirty="0">
                <a:solidFill>
                  <a:schemeClr val="bg1"/>
                </a:solidFill>
              </a:rPr>
              <a:t>Service-Level Security</a:t>
            </a:r>
            <a:endParaRPr lang="en-US" sz="3600" b="1" strike="noStrike" spc="-1" dirty="0">
              <a:solidFill>
                <a:schemeClr val="bg1"/>
              </a:solidFill>
              <a:uFill>
                <a:solidFill>
                  <a:srgbClr val="FFFFFF"/>
                </a:solidFill>
              </a:uFill>
              <a:latin typeface="Corbel"/>
            </a:endParaRPr>
          </a:p>
        </p:txBody>
      </p:sp>
      <p:sp>
        <p:nvSpPr>
          <p:cNvPr id="104" name="TextShape 2"/>
          <p:cNvSpPr txBox="1"/>
          <p:nvPr/>
        </p:nvSpPr>
        <p:spPr>
          <a:xfrm>
            <a:off x="632880" y="1375560"/>
            <a:ext cx="10822680" cy="4876560"/>
          </a:xfrm>
          <a:prstGeom prst="rect">
            <a:avLst/>
          </a:prstGeom>
          <a:noFill/>
          <a:ln>
            <a:noFill/>
          </a:ln>
        </p:spPr>
        <p:txBody>
          <a:bodyPr lIns="54720" tIns="91440" rIns="90000" bIns="45000"/>
          <a:lstStyle/>
          <a:p>
            <a:endParaRPr lang="en-US" dirty="0" smtClean="0"/>
          </a:p>
          <a:p>
            <a:endParaRPr lang="en-US" dirty="0"/>
          </a:p>
          <a:p>
            <a:pPr marL="285750" indent="-285750">
              <a:buFont typeface="Arial" panose="020B0604020202020204" pitchFamily="34" charset="0"/>
              <a:buChar char="•"/>
            </a:pPr>
            <a:r>
              <a:rPr lang="en-US" sz="2800" dirty="0" smtClean="0"/>
              <a:t>An </a:t>
            </a:r>
            <a:r>
              <a:rPr lang="en-US" sz="2800" dirty="0"/>
              <a:t>SOA is primarily concerned with service-level security, although </a:t>
            </a:r>
            <a:r>
              <a:rPr lang="en-US" sz="2800" dirty="0" smtClean="0"/>
              <a:t>transport-level security </a:t>
            </a:r>
            <a:r>
              <a:rPr lang="en-US" sz="2800" dirty="0"/>
              <a:t>mechanisms (such as HTTPS) are still widely used because of their ubiquity</a:t>
            </a:r>
            <a:r>
              <a:rPr lang="en-US" sz="2800" dirty="0" smtClean="0"/>
              <a:t>.</a:t>
            </a:r>
          </a:p>
          <a:p>
            <a:pPr marL="457200" indent="-457200">
              <a:buFont typeface="Arial" panose="020B0604020202020204" pitchFamily="34" charset="0"/>
              <a:buChar char="•"/>
            </a:pPr>
            <a:endParaRPr lang="en-US" sz="4400" b="0" strike="noStrike" spc="-1" dirty="0">
              <a:solidFill>
                <a:srgbClr val="000000"/>
              </a:solidFill>
              <a:uFill>
                <a:solidFill>
                  <a:srgbClr val="FFFFFF"/>
                </a:solidFill>
              </a:uFill>
              <a:latin typeface="Corbel"/>
            </a:endParaRPr>
          </a:p>
          <a:p>
            <a:pPr marL="285750" indent="-285750">
              <a:buFont typeface="Arial" panose="020B0604020202020204" pitchFamily="34" charset="0"/>
              <a:buChar char="•"/>
            </a:pPr>
            <a:r>
              <a:rPr lang="en-US" sz="2800" b="1" dirty="0">
                <a:solidFill>
                  <a:srgbClr val="FF0000"/>
                </a:solidFill>
              </a:rPr>
              <a:t>WS-Security</a:t>
            </a:r>
            <a:r>
              <a:rPr lang="en-US" sz="2800" dirty="0"/>
              <a:t> is the key Web services standard for security because it incorporates existing standards for </a:t>
            </a:r>
            <a:r>
              <a:rPr lang="en-US" sz="2800" dirty="0" smtClean="0"/>
              <a:t>XML encryption </a:t>
            </a:r>
            <a:r>
              <a:rPr lang="en-US" sz="2800" dirty="0"/>
              <a:t>and signing while also providing an extensible framework for authentication.</a:t>
            </a:r>
            <a:endParaRPr lang="en-US" sz="4400" b="0" strike="noStrike" spc="-1" dirty="0">
              <a:solidFill>
                <a:srgbClr val="000000"/>
              </a:solidFill>
              <a:uFill>
                <a:solidFill>
                  <a:srgbClr val="FFFFFF"/>
                </a:solidFill>
              </a:uFill>
              <a:latin typeface="Corbe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0" y="322560"/>
            <a:ext cx="9603000" cy="1049040"/>
          </a:xfrm>
          <a:prstGeom prst="rect">
            <a:avLst/>
          </a:prstGeom>
          <a:solidFill>
            <a:srgbClr val="FF0000"/>
          </a:solidFill>
          <a:ln>
            <a:noFill/>
          </a:ln>
        </p:spPr>
        <p:txBody>
          <a:bodyPr tIns="45000" rIns="45720" bIns="45000" anchor="ctr"/>
          <a:lstStyle/>
          <a:p>
            <a:r>
              <a:rPr lang="en-IN" sz="3600" b="1" dirty="0">
                <a:solidFill>
                  <a:schemeClr val="bg1"/>
                </a:solidFill>
              </a:rPr>
              <a:t>Service-Level Security</a:t>
            </a:r>
            <a:endParaRPr lang="en-US" sz="3600" b="1" spc="-1" dirty="0">
              <a:solidFill>
                <a:schemeClr val="bg1"/>
              </a:solidFill>
              <a:uFill>
                <a:solidFill>
                  <a:srgbClr val="FFFFFF"/>
                </a:solidFill>
              </a:uFill>
              <a:latin typeface="Corbel"/>
            </a:endParaRPr>
          </a:p>
        </p:txBody>
      </p:sp>
      <p:sp>
        <p:nvSpPr>
          <p:cNvPr id="106" name="TextShape 2"/>
          <p:cNvSpPr txBox="1"/>
          <p:nvPr/>
        </p:nvSpPr>
        <p:spPr>
          <a:xfrm>
            <a:off x="166255" y="1593512"/>
            <a:ext cx="11538151" cy="5153651"/>
          </a:xfrm>
          <a:prstGeom prst="rect">
            <a:avLst/>
          </a:prstGeom>
          <a:noFill/>
          <a:ln>
            <a:noFill/>
          </a:ln>
        </p:spPr>
        <p:txBody>
          <a:bodyPr lIns="54720" tIns="91440" rIns="90000" bIns="45000"/>
          <a:lstStyle/>
          <a:p>
            <a:r>
              <a:rPr lang="en-IN" sz="3200" b="1" u="sng" dirty="0" smtClean="0">
                <a:solidFill>
                  <a:srgbClr val="00B050"/>
                </a:solidFill>
              </a:rPr>
              <a:t>Authentication</a:t>
            </a:r>
          </a:p>
          <a:p>
            <a:endParaRPr lang="en-US" sz="2400" u="sng" dirty="0">
              <a:solidFill>
                <a:srgbClr val="FF0000"/>
              </a:solidFill>
            </a:endParaRPr>
          </a:p>
          <a:p>
            <a:r>
              <a:rPr lang="en-US" b="1" dirty="0" smtClean="0">
                <a:solidFill>
                  <a:srgbClr val="FF0000"/>
                </a:solidFill>
              </a:rPr>
              <a:t>Description : </a:t>
            </a:r>
            <a:endParaRPr lang="en-IN" b="1" dirty="0" smtClean="0">
              <a:solidFill>
                <a:srgbClr val="FF0000"/>
              </a:solidFill>
            </a:endParaRPr>
          </a:p>
          <a:p>
            <a:r>
              <a:rPr lang="en-IN" dirty="0" smtClean="0"/>
              <a:t>Establishing that whoever is sending and/or receiving SOAP messages </a:t>
            </a:r>
            <a:r>
              <a:rPr lang="en-IN" dirty="0"/>
              <a:t>is </a:t>
            </a:r>
            <a:r>
              <a:rPr lang="en-IN" dirty="0" smtClean="0"/>
              <a:t>who they </a:t>
            </a:r>
            <a:r>
              <a:rPr lang="en-IN" dirty="0"/>
              <a:t>say they </a:t>
            </a:r>
            <a:r>
              <a:rPr lang="en-IN" dirty="0" smtClean="0"/>
              <a:t>are </a:t>
            </a:r>
          </a:p>
          <a:p>
            <a:endParaRPr lang="en-IN" b="1" dirty="0" smtClean="0">
              <a:solidFill>
                <a:srgbClr val="FF0000"/>
              </a:solidFill>
            </a:endParaRPr>
          </a:p>
          <a:p>
            <a:r>
              <a:rPr lang="en-IN" b="1" dirty="0" smtClean="0">
                <a:solidFill>
                  <a:srgbClr val="FF0000"/>
                </a:solidFill>
              </a:rPr>
              <a:t>Web </a:t>
            </a:r>
            <a:r>
              <a:rPr lang="en-IN" b="1" dirty="0">
                <a:solidFill>
                  <a:srgbClr val="FF0000"/>
                </a:solidFill>
              </a:rPr>
              <a:t>Services </a:t>
            </a:r>
            <a:r>
              <a:rPr lang="en-IN" b="1" dirty="0" smtClean="0">
                <a:solidFill>
                  <a:srgbClr val="FF0000"/>
                </a:solidFill>
              </a:rPr>
              <a:t>Support : </a:t>
            </a:r>
          </a:p>
          <a:p>
            <a:endParaRPr lang="en-IN" b="1" dirty="0" smtClean="0">
              <a:solidFill>
                <a:srgbClr val="FF0000"/>
              </a:solidFill>
            </a:endParaRPr>
          </a:p>
          <a:p>
            <a:r>
              <a:rPr lang="en-IN" b="1" dirty="0" smtClean="0"/>
              <a:t>HTTP—</a:t>
            </a:r>
            <a:r>
              <a:rPr lang="en-IN" dirty="0" smtClean="0"/>
              <a:t>Basic authentication </a:t>
            </a:r>
            <a:r>
              <a:rPr lang="en-IN" dirty="0"/>
              <a:t>(</a:t>
            </a:r>
            <a:r>
              <a:rPr lang="en-IN" dirty="0" smtClean="0"/>
              <a:t>user name </a:t>
            </a:r>
            <a:r>
              <a:rPr lang="en-IN" dirty="0"/>
              <a:t>and password</a:t>
            </a:r>
            <a:r>
              <a:rPr lang="en-IN" dirty="0" smtClean="0"/>
              <a:t>), .</a:t>
            </a:r>
            <a:r>
              <a:rPr lang="en-IN" dirty="0"/>
              <a:t>NET supports </a:t>
            </a:r>
            <a:r>
              <a:rPr lang="en-IN" dirty="0" smtClean="0"/>
              <a:t>HTTP Digest </a:t>
            </a:r>
            <a:r>
              <a:rPr lang="en-IN" dirty="0"/>
              <a:t>rather than HTTP</a:t>
            </a:r>
          </a:p>
          <a:p>
            <a:r>
              <a:rPr lang="en-IN" dirty="0"/>
              <a:t>Basic Authentication</a:t>
            </a:r>
            <a:r>
              <a:rPr lang="en-IN" dirty="0" smtClean="0"/>
              <a:t>.</a:t>
            </a:r>
          </a:p>
          <a:p>
            <a:endParaRPr lang="en-IN" dirty="0" smtClean="0"/>
          </a:p>
          <a:p>
            <a:r>
              <a:rPr lang="en-IN" b="1" dirty="0" smtClean="0"/>
              <a:t>HTTPS—</a:t>
            </a:r>
            <a:r>
              <a:rPr lang="en-IN" dirty="0" smtClean="0"/>
              <a:t>Authenticates through </a:t>
            </a:r>
            <a:r>
              <a:rPr lang="en-IN" dirty="0"/>
              <a:t>the use </a:t>
            </a:r>
            <a:r>
              <a:rPr lang="en-IN" dirty="0" smtClean="0"/>
              <a:t>of certificates</a:t>
            </a:r>
            <a:r>
              <a:rPr lang="en-IN" dirty="0"/>
              <a:t>, which can </a:t>
            </a:r>
            <a:r>
              <a:rPr lang="en-IN" dirty="0" smtClean="0"/>
              <a:t>be </a:t>
            </a:r>
            <a:r>
              <a:rPr lang="en-US" dirty="0" smtClean="0"/>
              <a:t>used </a:t>
            </a:r>
            <a:r>
              <a:rPr lang="en-US" dirty="0"/>
              <a:t>on the server side</a:t>
            </a:r>
            <a:r>
              <a:rPr lang="en-US" dirty="0" smtClean="0"/>
              <a:t>, the </a:t>
            </a:r>
            <a:r>
              <a:rPr lang="en-US" dirty="0"/>
              <a:t>client side, or </a:t>
            </a:r>
            <a:r>
              <a:rPr lang="en-US" dirty="0" smtClean="0"/>
              <a:t>both </a:t>
            </a:r>
            <a:r>
              <a:rPr lang="en-IN" dirty="0" smtClean="0"/>
              <a:t>sides.</a:t>
            </a:r>
          </a:p>
          <a:p>
            <a:endParaRPr lang="en-IN" dirty="0"/>
          </a:p>
          <a:p>
            <a:r>
              <a:rPr lang="en-IN" b="1" dirty="0" smtClean="0"/>
              <a:t>WS-Security—</a:t>
            </a:r>
            <a:r>
              <a:rPr lang="en-IN" dirty="0" smtClean="0"/>
              <a:t>SOAP security </a:t>
            </a:r>
            <a:r>
              <a:rPr lang="en-IN" dirty="0"/>
              <a:t>headers </a:t>
            </a:r>
            <a:r>
              <a:rPr lang="en-IN" dirty="0" smtClean="0"/>
              <a:t>capable of </a:t>
            </a:r>
            <a:r>
              <a:rPr lang="en-IN" dirty="0"/>
              <a:t>handling user </a:t>
            </a:r>
            <a:r>
              <a:rPr lang="en-IN" dirty="0" smtClean="0"/>
              <a:t>name tokens</a:t>
            </a:r>
            <a:r>
              <a:rPr lang="en-IN" dirty="0"/>
              <a:t>, </a:t>
            </a:r>
            <a:r>
              <a:rPr lang="en-IN" dirty="0" smtClean="0"/>
              <a:t>X.509certificates</a:t>
            </a:r>
            <a:r>
              <a:rPr lang="en-IN" dirty="0"/>
              <a:t>, Kerberos</a:t>
            </a:r>
          </a:p>
          <a:p>
            <a:r>
              <a:rPr lang="en-IN" dirty="0"/>
              <a:t>tickets, SAML tokens</a:t>
            </a:r>
            <a:r>
              <a:rPr lang="en-IN" dirty="0" smtClean="0"/>
              <a:t>, and </a:t>
            </a:r>
            <a:r>
              <a:rPr lang="en-IN" dirty="0"/>
              <a:t>other tokens</a:t>
            </a:r>
            <a:r>
              <a:rPr lang="en-IN" dirty="0" smtClean="0"/>
              <a:t>.</a:t>
            </a:r>
          </a:p>
          <a:p>
            <a:endParaRPr lang="en-IN" dirty="0"/>
          </a:p>
          <a:p>
            <a:r>
              <a:rPr lang="en-IN" b="1" dirty="0" smtClean="0"/>
              <a:t>SAML—</a:t>
            </a:r>
            <a:r>
              <a:rPr lang="en-IN" dirty="0" smtClean="0"/>
              <a:t>Supports exchanging authentication and authorization information between security </a:t>
            </a:r>
            <a:r>
              <a:rPr lang="en-IN" dirty="0"/>
              <a:t>domains.</a:t>
            </a:r>
            <a:endParaRPr lang="en-IN" b="1" dirty="0" smtClean="0">
              <a:solidFill>
                <a:srgbClr val="FF0000"/>
              </a:solidFill>
            </a:endParaRPr>
          </a:p>
          <a:p>
            <a:endParaRPr lang="en-US" sz="3200" b="0" strike="noStrike" spc="-1" dirty="0">
              <a:solidFill>
                <a:srgbClr val="FF0000"/>
              </a:solidFill>
              <a:uFill>
                <a:solidFill>
                  <a:srgbClr val="FFFFFF"/>
                </a:solidFill>
              </a:uFill>
              <a:latin typeface="Corbe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0" y="239151"/>
            <a:ext cx="12192000" cy="1049040"/>
          </a:xfrm>
          <a:prstGeom prst="rect">
            <a:avLst/>
          </a:prstGeom>
          <a:solidFill>
            <a:srgbClr val="FF0000"/>
          </a:solidFill>
          <a:ln>
            <a:noFill/>
          </a:ln>
        </p:spPr>
        <p:txBody>
          <a:bodyPr tIns="45000" rIns="45720" bIns="45000" anchor="ctr"/>
          <a:lstStyle/>
          <a:p>
            <a:pPr lvl="0"/>
            <a:r>
              <a:rPr lang="en-IN" sz="3600" b="1" dirty="0">
                <a:solidFill>
                  <a:prstClr val="white"/>
                </a:solidFill>
              </a:rPr>
              <a:t>Service-Level Security</a:t>
            </a:r>
            <a:endParaRPr lang="en-US" sz="3600" b="1" spc="-1" dirty="0">
              <a:solidFill>
                <a:prstClr val="white"/>
              </a:solidFill>
              <a:uFill>
                <a:solidFill>
                  <a:srgbClr val="FFFFFF"/>
                </a:solidFill>
              </a:uFill>
              <a:latin typeface="Corbel"/>
            </a:endParaRPr>
          </a:p>
        </p:txBody>
      </p:sp>
      <p:sp>
        <p:nvSpPr>
          <p:cNvPr id="108" name="TextShape 2"/>
          <p:cNvSpPr txBox="1"/>
          <p:nvPr/>
        </p:nvSpPr>
        <p:spPr>
          <a:xfrm>
            <a:off x="632880" y="1690254"/>
            <a:ext cx="10822680" cy="4876560"/>
          </a:xfrm>
          <a:prstGeom prst="rect">
            <a:avLst/>
          </a:prstGeom>
          <a:noFill/>
          <a:ln>
            <a:noFill/>
          </a:ln>
        </p:spPr>
        <p:txBody>
          <a:bodyPr lIns="54720" tIns="91440" rIns="90000" bIns="45000"/>
          <a:lstStyle/>
          <a:p>
            <a:r>
              <a:rPr lang="en-IN" sz="2800" b="1" u="sng" dirty="0" smtClean="0">
                <a:solidFill>
                  <a:srgbClr val="00B050"/>
                </a:solidFill>
              </a:rPr>
              <a:t>Authorization : </a:t>
            </a:r>
          </a:p>
          <a:p>
            <a:endParaRPr lang="en-US" sz="2800" b="1" u="sng" strike="noStrike" spc="-1" dirty="0">
              <a:solidFill>
                <a:srgbClr val="00B050"/>
              </a:solidFill>
              <a:uFill>
                <a:solidFill>
                  <a:srgbClr val="FFFFFF"/>
                </a:solidFill>
              </a:uFill>
              <a:latin typeface="Corbel"/>
            </a:endParaRPr>
          </a:p>
          <a:p>
            <a:r>
              <a:rPr lang="en-IN" b="1" dirty="0" smtClean="0">
                <a:solidFill>
                  <a:srgbClr val="FF0000"/>
                </a:solidFill>
              </a:rPr>
              <a:t>Description : </a:t>
            </a:r>
            <a:endParaRPr lang="en-US" sz="2400" b="1" u="sng" strike="noStrike" spc="-1" dirty="0">
              <a:solidFill>
                <a:srgbClr val="00B050"/>
              </a:solidFill>
              <a:uFill>
                <a:solidFill>
                  <a:srgbClr val="FFFFFF"/>
                </a:solidFill>
              </a:uFill>
              <a:latin typeface="Corbel"/>
            </a:endParaRPr>
          </a:p>
          <a:p>
            <a:r>
              <a:rPr lang="en-IN" dirty="0"/>
              <a:t>Controlling </a:t>
            </a:r>
            <a:r>
              <a:rPr lang="en-IN" dirty="0" smtClean="0"/>
              <a:t>access to resources including individual Web services </a:t>
            </a:r>
            <a:r>
              <a:rPr lang="en-IN" dirty="0"/>
              <a:t>based </a:t>
            </a:r>
            <a:r>
              <a:rPr lang="en-IN" dirty="0" smtClean="0"/>
              <a:t>on user </a:t>
            </a:r>
            <a:r>
              <a:rPr lang="en-IN" dirty="0"/>
              <a:t>identity </a:t>
            </a:r>
            <a:r>
              <a:rPr lang="en-IN" dirty="0" smtClean="0"/>
              <a:t>or role.</a:t>
            </a:r>
          </a:p>
          <a:p>
            <a:endParaRPr lang="en-IN" b="1" dirty="0" smtClean="0">
              <a:solidFill>
                <a:srgbClr val="FF0000"/>
              </a:solidFill>
            </a:endParaRPr>
          </a:p>
          <a:p>
            <a:r>
              <a:rPr lang="en-IN" b="1" dirty="0" smtClean="0">
                <a:solidFill>
                  <a:srgbClr val="FF0000"/>
                </a:solidFill>
              </a:rPr>
              <a:t>Web Services Support : </a:t>
            </a:r>
          </a:p>
          <a:p>
            <a:endParaRPr lang="en-US" b="1" dirty="0">
              <a:solidFill>
                <a:srgbClr val="FF0000"/>
              </a:solidFill>
            </a:endParaRPr>
          </a:p>
          <a:p>
            <a:r>
              <a:rPr lang="en-IN" b="1" dirty="0" smtClean="0"/>
              <a:t>SAML—</a:t>
            </a:r>
            <a:r>
              <a:rPr lang="en-IN" dirty="0" smtClean="0"/>
              <a:t>Supports exchanging authentication and authorization information between security </a:t>
            </a:r>
            <a:r>
              <a:rPr lang="en-IN" dirty="0"/>
              <a:t>domains</a:t>
            </a:r>
            <a:r>
              <a:rPr lang="en-IN" dirty="0" smtClean="0"/>
              <a:t>.</a:t>
            </a:r>
          </a:p>
          <a:p>
            <a:r>
              <a:rPr lang="en-US" b="1" dirty="0" smtClean="0">
                <a:solidFill>
                  <a:srgbClr val="FF0000"/>
                </a:solidFill>
              </a:rPr>
              <a:t>( Security Assertion Markup language )</a:t>
            </a:r>
            <a:endParaRPr lang="en-IN" b="1" dirty="0" smtClean="0">
              <a:solidFill>
                <a:srgbClr val="FF0000"/>
              </a:solidFill>
            </a:endParaRPr>
          </a:p>
          <a:p>
            <a:endParaRPr lang="en-IN" dirty="0" smtClean="0"/>
          </a:p>
          <a:p>
            <a:endParaRPr lang="en-IN" dirty="0"/>
          </a:p>
          <a:p>
            <a:r>
              <a:rPr lang="en-IN" b="1" dirty="0"/>
              <a:t>XACML—</a:t>
            </a:r>
            <a:r>
              <a:rPr lang="en-IN" dirty="0"/>
              <a:t>Provides </a:t>
            </a:r>
            <a:r>
              <a:rPr lang="en-IN" dirty="0" smtClean="0"/>
              <a:t>an access-control policy language </a:t>
            </a:r>
            <a:r>
              <a:rPr lang="en-IN" dirty="0"/>
              <a:t>for </a:t>
            </a:r>
            <a:r>
              <a:rPr lang="en-IN" dirty="0" smtClean="0"/>
              <a:t>specifying </a:t>
            </a:r>
            <a:r>
              <a:rPr lang="en-US" dirty="0" smtClean="0"/>
              <a:t>the </a:t>
            </a:r>
            <a:r>
              <a:rPr lang="en-US" dirty="0"/>
              <a:t>rules about who can</a:t>
            </a:r>
          </a:p>
          <a:p>
            <a:r>
              <a:rPr lang="en-US" dirty="0"/>
              <a:t>do what and when, and </a:t>
            </a:r>
            <a:r>
              <a:rPr lang="en-US" dirty="0" smtClean="0"/>
              <a:t>a </a:t>
            </a:r>
            <a:r>
              <a:rPr lang="en-IN" dirty="0" smtClean="0"/>
              <a:t>protocol </a:t>
            </a:r>
            <a:r>
              <a:rPr lang="en-IN" dirty="0"/>
              <a:t>for </a:t>
            </a:r>
            <a:r>
              <a:rPr lang="en-IN" dirty="0" smtClean="0"/>
              <a:t>making access </a:t>
            </a:r>
            <a:r>
              <a:rPr lang="en-IN" dirty="0"/>
              <a:t>requests</a:t>
            </a:r>
            <a:r>
              <a:rPr lang="en-IN" dirty="0" smtClean="0"/>
              <a:t>.</a:t>
            </a:r>
          </a:p>
          <a:p>
            <a:r>
              <a:rPr lang="en-US" b="1" dirty="0" smtClean="0">
                <a:solidFill>
                  <a:srgbClr val="FF0000"/>
                </a:solidFill>
              </a:rPr>
              <a:t>( Extensible Access Control Markup Language )</a:t>
            </a:r>
            <a:endParaRPr lang="en-IN" b="1" dirty="0" smtClean="0">
              <a:solidFill>
                <a:srgbClr val="FF0000"/>
              </a:solidFill>
            </a:endParaRPr>
          </a:p>
          <a:p>
            <a:endParaRPr lang="en-US" sz="2400" b="1" u="sng" strike="noStrike" spc="-1" dirty="0">
              <a:solidFill>
                <a:srgbClr val="00B050"/>
              </a:solidFill>
              <a:uFill>
                <a:solidFill>
                  <a:srgbClr val="FFFFFF"/>
                </a:solidFill>
              </a:uFill>
              <a:latin typeface="Corbel"/>
            </a:endParaRPr>
          </a:p>
          <a:p>
            <a:endParaRPr lang="en-US" sz="2400" b="1" u="sng" strike="noStrike" spc="-1" dirty="0">
              <a:solidFill>
                <a:srgbClr val="00B050"/>
              </a:solidFill>
              <a:uFill>
                <a:solidFill>
                  <a:srgbClr val="FFFFFF"/>
                </a:solidFill>
              </a:uFill>
              <a:latin typeface="Corbe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0" y="326520"/>
            <a:ext cx="10235880" cy="1049040"/>
          </a:xfrm>
          <a:prstGeom prst="rect">
            <a:avLst/>
          </a:prstGeom>
          <a:solidFill>
            <a:srgbClr val="FF0000"/>
          </a:solidFill>
          <a:ln>
            <a:noFill/>
          </a:ln>
        </p:spPr>
        <p:txBody>
          <a:bodyPr tIns="45000" rIns="45720" bIns="45000" anchor="ctr"/>
          <a:lstStyle/>
          <a:p>
            <a:pPr lvl="0"/>
            <a:r>
              <a:rPr lang="en-IN" sz="3600" b="1" dirty="0">
                <a:solidFill>
                  <a:prstClr val="white"/>
                </a:solidFill>
              </a:rPr>
              <a:t>Service-Level Security</a:t>
            </a:r>
            <a:endParaRPr lang="en-US" sz="3600" b="1" spc="-1" dirty="0">
              <a:solidFill>
                <a:prstClr val="white"/>
              </a:solidFill>
              <a:uFill>
                <a:solidFill>
                  <a:srgbClr val="FFFFFF"/>
                </a:solidFill>
              </a:uFill>
              <a:latin typeface="Corbel"/>
            </a:endParaRPr>
          </a:p>
        </p:txBody>
      </p:sp>
      <p:sp>
        <p:nvSpPr>
          <p:cNvPr id="110" name="TextShape 2"/>
          <p:cNvSpPr txBox="1"/>
          <p:nvPr/>
        </p:nvSpPr>
        <p:spPr>
          <a:xfrm>
            <a:off x="632880" y="1375560"/>
            <a:ext cx="10822680" cy="4876560"/>
          </a:xfrm>
          <a:prstGeom prst="rect">
            <a:avLst/>
          </a:prstGeom>
          <a:noFill/>
          <a:ln>
            <a:noFill/>
          </a:ln>
        </p:spPr>
        <p:txBody>
          <a:bodyPr lIns="54720" tIns="91440" rIns="90000" bIns="45000"/>
          <a:lstStyle/>
          <a:p>
            <a:endParaRPr lang="en-IN" dirty="0" smtClean="0"/>
          </a:p>
          <a:p>
            <a:r>
              <a:rPr lang="en-IN" sz="3200" b="1" dirty="0" smtClean="0">
                <a:solidFill>
                  <a:srgbClr val="00B050"/>
                </a:solidFill>
              </a:rPr>
              <a:t>Data </a:t>
            </a:r>
            <a:r>
              <a:rPr lang="en-IN" sz="3200" b="1" dirty="0">
                <a:solidFill>
                  <a:srgbClr val="00B050"/>
                </a:solidFill>
              </a:rPr>
              <a:t>privacy </a:t>
            </a:r>
            <a:r>
              <a:rPr lang="en-IN" sz="3200" b="1" dirty="0" smtClean="0">
                <a:solidFill>
                  <a:srgbClr val="00B050"/>
                </a:solidFill>
              </a:rPr>
              <a:t>and encryption :</a:t>
            </a:r>
          </a:p>
          <a:p>
            <a:endParaRPr lang="en-IN" sz="3200" b="1" dirty="0" smtClean="0">
              <a:solidFill>
                <a:srgbClr val="00B050"/>
              </a:solidFill>
            </a:endParaRPr>
          </a:p>
          <a:p>
            <a:r>
              <a:rPr lang="en-IN" b="1" dirty="0" smtClean="0">
                <a:solidFill>
                  <a:srgbClr val="FF0000"/>
                </a:solidFill>
              </a:rPr>
              <a:t>Description :</a:t>
            </a:r>
          </a:p>
          <a:p>
            <a:endParaRPr lang="en-US" b="1" dirty="0"/>
          </a:p>
          <a:p>
            <a:r>
              <a:rPr lang="en-IN" dirty="0"/>
              <a:t>Ensures that </a:t>
            </a:r>
            <a:r>
              <a:rPr lang="en-IN" dirty="0" smtClean="0"/>
              <a:t>the data </a:t>
            </a:r>
            <a:r>
              <a:rPr lang="en-IN" dirty="0"/>
              <a:t>in the </a:t>
            </a:r>
            <a:r>
              <a:rPr lang="en-IN" dirty="0" smtClean="0"/>
              <a:t>SOAP message </a:t>
            </a:r>
            <a:r>
              <a:rPr lang="en-IN" dirty="0"/>
              <a:t>is </a:t>
            </a:r>
            <a:r>
              <a:rPr lang="en-IN" dirty="0" smtClean="0"/>
              <a:t>only viewable </a:t>
            </a:r>
            <a:r>
              <a:rPr lang="en-IN" dirty="0"/>
              <a:t>by </a:t>
            </a:r>
            <a:r>
              <a:rPr lang="en-IN" dirty="0" smtClean="0"/>
              <a:t>the intended </a:t>
            </a:r>
            <a:r>
              <a:rPr lang="en-IN" dirty="0"/>
              <a:t>parties.</a:t>
            </a:r>
            <a:endParaRPr lang="en-IN" b="1" dirty="0" smtClean="0"/>
          </a:p>
          <a:p>
            <a:endParaRPr lang="en-IN" b="1" dirty="0"/>
          </a:p>
          <a:p>
            <a:endParaRPr lang="en-IN" b="1" dirty="0" smtClean="0"/>
          </a:p>
          <a:p>
            <a:r>
              <a:rPr lang="en-IN" b="1" dirty="0" smtClean="0">
                <a:solidFill>
                  <a:srgbClr val="FF0000"/>
                </a:solidFill>
              </a:rPr>
              <a:t>Web </a:t>
            </a:r>
            <a:r>
              <a:rPr lang="en-IN" b="1" dirty="0">
                <a:solidFill>
                  <a:srgbClr val="FF0000"/>
                </a:solidFill>
              </a:rPr>
              <a:t>Services </a:t>
            </a:r>
            <a:r>
              <a:rPr lang="en-IN" b="1" dirty="0" smtClean="0">
                <a:solidFill>
                  <a:srgbClr val="FF0000"/>
                </a:solidFill>
              </a:rPr>
              <a:t>Support :</a:t>
            </a:r>
          </a:p>
          <a:p>
            <a:endParaRPr lang="en-US" sz="3200" b="1" strike="noStrike" spc="-1" dirty="0">
              <a:solidFill>
                <a:srgbClr val="FF0000"/>
              </a:solidFill>
              <a:uFill>
                <a:solidFill>
                  <a:srgbClr val="FFFFFF"/>
                </a:solidFill>
              </a:uFill>
              <a:latin typeface="Corbel"/>
            </a:endParaRPr>
          </a:p>
          <a:p>
            <a:r>
              <a:rPr lang="en-IN" b="1" dirty="0" smtClean="0"/>
              <a:t>HTTPS—</a:t>
            </a:r>
            <a:r>
              <a:rPr lang="en-IN" dirty="0" smtClean="0"/>
              <a:t>Provides transport-level encryption</a:t>
            </a:r>
            <a:r>
              <a:rPr lang="en-IN" dirty="0"/>
              <a:t>; encrypts </a:t>
            </a:r>
            <a:r>
              <a:rPr lang="en-IN" dirty="0" smtClean="0"/>
              <a:t>the entire </a:t>
            </a:r>
            <a:r>
              <a:rPr lang="en-IN" dirty="0"/>
              <a:t>document</a:t>
            </a:r>
            <a:r>
              <a:rPr lang="en-IN" dirty="0" smtClean="0"/>
              <a:t>.</a:t>
            </a:r>
          </a:p>
          <a:p>
            <a:endParaRPr lang="en-US" dirty="0"/>
          </a:p>
          <a:p>
            <a:endParaRPr lang="en-IN" dirty="0"/>
          </a:p>
          <a:p>
            <a:pPr algn="just"/>
            <a:r>
              <a:rPr lang="en-IN" b="1" dirty="0" smtClean="0"/>
              <a:t>WS-Security—</a:t>
            </a:r>
            <a:r>
              <a:rPr lang="en-IN" dirty="0" smtClean="0"/>
              <a:t>XML Encryption provides SOAP </a:t>
            </a:r>
            <a:r>
              <a:rPr lang="en-IN" dirty="0"/>
              <a:t>message privacy</a:t>
            </a:r>
            <a:r>
              <a:rPr lang="en-IN" dirty="0" smtClean="0"/>
              <a:t>; element-level </a:t>
            </a:r>
            <a:r>
              <a:rPr lang="en-IN" dirty="0"/>
              <a:t>encryption.</a:t>
            </a:r>
            <a:endParaRPr lang="en-US" sz="3200" b="1" strike="noStrike" spc="-1" dirty="0">
              <a:solidFill>
                <a:srgbClr val="FF0000"/>
              </a:solidFill>
              <a:uFill>
                <a:solidFill>
                  <a:srgbClr val="FFFFFF"/>
                </a:solidFill>
              </a:uFill>
              <a:latin typeface="Corbe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0" y="326520"/>
            <a:ext cx="10235880" cy="1049040"/>
          </a:xfrm>
          <a:prstGeom prst="rect">
            <a:avLst/>
          </a:prstGeom>
          <a:solidFill>
            <a:srgbClr val="FF0000"/>
          </a:solidFill>
          <a:ln>
            <a:noFill/>
          </a:ln>
        </p:spPr>
        <p:txBody>
          <a:bodyPr tIns="45000" rIns="45720" bIns="45000" anchor="ctr"/>
          <a:lstStyle/>
          <a:p>
            <a:pPr lvl="0"/>
            <a:r>
              <a:rPr lang="en-IN" sz="3600" b="1" dirty="0">
                <a:solidFill>
                  <a:prstClr val="white"/>
                </a:solidFill>
              </a:rPr>
              <a:t>Service-Level Security</a:t>
            </a:r>
            <a:endParaRPr lang="en-US" sz="3600" b="1" spc="-1" dirty="0">
              <a:solidFill>
                <a:prstClr val="white"/>
              </a:solidFill>
              <a:uFill>
                <a:solidFill>
                  <a:srgbClr val="FFFFFF"/>
                </a:solidFill>
              </a:uFill>
              <a:latin typeface="Corbel"/>
            </a:endParaRPr>
          </a:p>
        </p:txBody>
      </p:sp>
      <p:sp>
        <p:nvSpPr>
          <p:cNvPr id="112" name="TextShape 2"/>
          <p:cNvSpPr txBox="1"/>
          <p:nvPr/>
        </p:nvSpPr>
        <p:spPr>
          <a:xfrm>
            <a:off x="632880" y="1801091"/>
            <a:ext cx="11365156" cy="4876560"/>
          </a:xfrm>
          <a:prstGeom prst="rect">
            <a:avLst/>
          </a:prstGeom>
          <a:noFill/>
          <a:ln>
            <a:noFill/>
          </a:ln>
        </p:spPr>
        <p:txBody>
          <a:bodyPr lIns="54720" tIns="91440" rIns="90000" bIns="45000"/>
          <a:lstStyle/>
          <a:p>
            <a:r>
              <a:rPr lang="en-US" dirty="0" smtClean="0"/>
              <a:t>A </a:t>
            </a:r>
            <a:r>
              <a:rPr lang="en-US" dirty="0"/>
              <a:t>complete SOA security solution would need to be integrated with other security </a:t>
            </a:r>
            <a:r>
              <a:rPr lang="en-US" dirty="0" smtClean="0"/>
              <a:t>infrastructure, </a:t>
            </a:r>
            <a:r>
              <a:rPr lang="en-US" dirty="0"/>
              <a:t>including:</a:t>
            </a:r>
          </a:p>
          <a:p>
            <a:endParaRPr lang="en-US" b="1" dirty="0" smtClean="0"/>
          </a:p>
          <a:p>
            <a:r>
              <a:rPr lang="en-US" b="1" dirty="0" smtClean="0"/>
              <a:t>Public </a:t>
            </a:r>
            <a:r>
              <a:rPr lang="en-US" b="1" dirty="0"/>
              <a:t>Key Infrastructure (PKI)—. </a:t>
            </a:r>
            <a:r>
              <a:rPr lang="en-US" dirty="0"/>
              <a:t>PKI deals with distribution and lifecycle management of certificates. Also, PKI integration </a:t>
            </a:r>
            <a:r>
              <a:rPr lang="en-US" dirty="0" smtClean="0"/>
              <a:t>in the </a:t>
            </a:r>
            <a:r>
              <a:rPr lang="en-US" dirty="0"/>
              <a:t>Web services space is being worked on by OASIS, and standards are not finalized</a:t>
            </a:r>
            <a:r>
              <a:rPr lang="en-US" dirty="0" smtClean="0"/>
              <a:t>.</a:t>
            </a:r>
          </a:p>
          <a:p>
            <a:endParaRPr lang="en-US" dirty="0"/>
          </a:p>
          <a:p>
            <a:r>
              <a:rPr lang="en-US" b="1" dirty="0"/>
              <a:t>Key management—. </a:t>
            </a:r>
            <a:r>
              <a:rPr lang="en-US" dirty="0"/>
              <a:t>XKMS (XML Key Management System) specifies key management protocols for key generation and </a:t>
            </a:r>
            <a:r>
              <a:rPr lang="en-US" dirty="0" smtClean="0"/>
              <a:t>key distribution </a:t>
            </a:r>
            <a:r>
              <a:rPr lang="en-US" dirty="0"/>
              <a:t>and is intended to interface with public key infrastructure such as PKI</a:t>
            </a:r>
            <a:r>
              <a:rPr lang="en-US" dirty="0" smtClean="0"/>
              <a:t>.</a:t>
            </a:r>
          </a:p>
          <a:p>
            <a:endParaRPr lang="en-US" dirty="0"/>
          </a:p>
          <a:p>
            <a:r>
              <a:rPr lang="en-US" b="1" dirty="0"/>
              <a:t>Identity management systems—. </a:t>
            </a:r>
            <a:r>
              <a:rPr lang="en-US" dirty="0"/>
              <a:t>These include access management, identity administration, and directory services</a:t>
            </a:r>
            <a:r>
              <a:rPr lang="en-US" dirty="0" smtClean="0"/>
              <a:t>. </a:t>
            </a:r>
          </a:p>
          <a:p>
            <a:endParaRPr lang="en-US" b="1" dirty="0"/>
          </a:p>
          <a:p>
            <a:r>
              <a:rPr lang="en-US" b="1" dirty="0" smtClean="0"/>
              <a:t>Directory </a:t>
            </a:r>
            <a:r>
              <a:rPr lang="en-US" b="1" dirty="0"/>
              <a:t>services (LDAP [Lightweight Directory Access Protocol], ADS [Microsoft Active Directory System</a:t>
            </a:r>
            <a:r>
              <a:rPr lang="en-US" b="1" dirty="0" smtClean="0"/>
              <a:t>])—. </a:t>
            </a:r>
          </a:p>
          <a:p>
            <a:r>
              <a:rPr lang="en-US" dirty="0" smtClean="0"/>
              <a:t>Used </a:t>
            </a:r>
            <a:r>
              <a:rPr lang="en-US" dirty="0"/>
              <a:t>for supporting identity management systems and registering and discovering resources.</a:t>
            </a:r>
            <a:endParaRPr lang="en-US" sz="3200" b="0" strike="noStrike" spc="-1" dirty="0">
              <a:solidFill>
                <a:srgbClr val="000000"/>
              </a:solidFill>
              <a:uFill>
                <a:solidFill>
                  <a:srgbClr val="FFFFFF"/>
                </a:solidFill>
              </a:uFill>
              <a:latin typeface="Corbe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r>
              <a:rPr lang="en-IN" sz="3200" b="1" dirty="0">
                <a:solidFill>
                  <a:schemeClr val="bg1"/>
                </a:solidFill>
              </a:rPr>
              <a:t>Service-Level Interaction Patterns</a:t>
            </a:r>
            <a:endParaRPr lang="en-US" sz="3200" b="1" strike="noStrike" spc="-1" dirty="0">
              <a:solidFill>
                <a:schemeClr val="bg1"/>
              </a:solidFill>
              <a:uFill>
                <a:solidFill>
                  <a:srgbClr val="FFFFFF"/>
                </a:solidFill>
              </a:uFill>
              <a:latin typeface="Corbel"/>
            </a:endParaRPr>
          </a:p>
        </p:txBody>
      </p:sp>
      <p:sp>
        <p:nvSpPr>
          <p:cNvPr id="114" name="TextShape 2"/>
          <p:cNvSpPr txBox="1"/>
          <p:nvPr/>
        </p:nvSpPr>
        <p:spPr>
          <a:xfrm>
            <a:off x="0" y="1468582"/>
            <a:ext cx="12192000" cy="4876560"/>
          </a:xfrm>
          <a:prstGeom prst="rect">
            <a:avLst/>
          </a:prstGeom>
          <a:noFill/>
          <a:ln>
            <a:noFill/>
          </a:ln>
        </p:spPr>
        <p:txBody>
          <a:bodyPr lIns="54720" tIns="91440" rIns="90000" bIns="45000"/>
          <a:lstStyle/>
          <a:p>
            <a:pPr marL="285750" indent="-285750">
              <a:buFont typeface="Wingdings" panose="05000000000000000000" pitchFamily="2" charset="2"/>
              <a:buChar char="Ø"/>
            </a:pPr>
            <a:r>
              <a:rPr lang="en-US" dirty="0"/>
              <a:t>Organizations exchange information in a variety of ways. </a:t>
            </a: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To </a:t>
            </a:r>
            <a:r>
              <a:rPr lang="en-US" dirty="0"/>
              <a:t>accommodate this, an SOA needs to support a variety of service </a:t>
            </a:r>
            <a:r>
              <a:rPr lang="en-US" dirty="0" smtClean="0"/>
              <a:t>interaction </a:t>
            </a:r>
            <a:r>
              <a:rPr lang="en-IN" dirty="0" smtClean="0"/>
              <a:t>patterns.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US" dirty="0"/>
              <a:t>The most common interaction patterns are the following</a:t>
            </a:r>
            <a:r>
              <a:rPr lang="en-US" dirty="0" smtClean="0"/>
              <a:t>:</a:t>
            </a:r>
          </a:p>
          <a:p>
            <a:endParaRPr lang="en-US" dirty="0" smtClean="0"/>
          </a:p>
          <a:p>
            <a:endParaRPr lang="en-US" dirty="0"/>
          </a:p>
          <a:p>
            <a:pPr marL="285750" indent="-285750">
              <a:buFont typeface="Arial" panose="020B0604020202020204" pitchFamily="34" charset="0"/>
              <a:buChar char="•"/>
            </a:pPr>
            <a:r>
              <a:rPr lang="en-IN" dirty="0" smtClean="0"/>
              <a:t>Request/reply </a:t>
            </a:r>
            <a:r>
              <a:rPr lang="en-IN" dirty="0"/>
              <a:t>interactions</a:t>
            </a:r>
            <a:r>
              <a:rPr lang="en-IN" dirty="0" smtClean="0"/>
              <a:t>.</a:t>
            </a:r>
          </a:p>
          <a:p>
            <a:r>
              <a:rPr lang="en-US" sz="3200" b="0" strike="noStrike" spc="-1" dirty="0">
                <a:solidFill>
                  <a:srgbClr val="000000"/>
                </a:solidFill>
                <a:uFill>
                  <a:solidFill>
                    <a:srgbClr val="FFFFFF"/>
                  </a:solidFill>
                </a:uFill>
                <a:latin typeface="Corbel"/>
              </a:rPr>
              <a:t>	</a:t>
            </a:r>
            <a:endParaRPr lang="en-US" sz="3200" b="0" strike="noStrike" spc="-1" dirty="0" smtClean="0">
              <a:solidFill>
                <a:srgbClr val="000000"/>
              </a:solidFill>
              <a:uFill>
                <a:solidFill>
                  <a:srgbClr val="FFFFFF"/>
                </a:solidFill>
              </a:uFill>
              <a:latin typeface="Corbel"/>
            </a:endParaRPr>
          </a:p>
          <a:p>
            <a:pPr marL="285750" indent="-285750">
              <a:buFont typeface="Arial" panose="020B0604020202020204" pitchFamily="34" charset="0"/>
              <a:buChar char="•"/>
            </a:pPr>
            <a:r>
              <a:rPr lang="en-IN" dirty="0" smtClean="0"/>
              <a:t>Request/call back </a:t>
            </a:r>
            <a:r>
              <a:rPr lang="en-IN" dirty="0"/>
              <a:t>interactions</a:t>
            </a:r>
            <a:r>
              <a:rPr lang="en-IN" dirty="0" smtClean="0"/>
              <a:t>.</a:t>
            </a:r>
          </a:p>
          <a:p>
            <a:pPr marL="285750" indent="-285750">
              <a:buFont typeface="Wingdings" panose="05000000000000000000" pitchFamily="2" charset="2"/>
              <a:buChar char="v"/>
            </a:pPr>
            <a:endParaRPr lang="en-IN" dirty="0" smtClean="0"/>
          </a:p>
          <a:p>
            <a:pPr marL="285750" indent="-285750">
              <a:buFont typeface="Wingdings" panose="05000000000000000000" pitchFamily="2" charset="2"/>
              <a:buChar char="v"/>
            </a:pPr>
            <a:endParaRPr lang="en-IN" dirty="0"/>
          </a:p>
          <a:p>
            <a:pPr marL="285750" indent="-285750">
              <a:buFont typeface="Arial" panose="020B0604020202020204" pitchFamily="34" charset="0"/>
              <a:buChar char="•"/>
            </a:pPr>
            <a:r>
              <a:rPr lang="en-IN" dirty="0" smtClean="0"/>
              <a:t>One-way</a:t>
            </a:r>
            <a:r>
              <a:rPr lang="en-IN" dirty="0"/>
              <a:t>, store-and-forward </a:t>
            </a:r>
            <a:r>
              <a:rPr lang="en-IN" dirty="0" smtClean="0"/>
              <a:t>messaging.</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Publish/subscribe </a:t>
            </a:r>
            <a:r>
              <a:rPr lang="en-IN" dirty="0"/>
              <a:t>interactions.</a:t>
            </a:r>
            <a:endParaRPr lang="en-US" sz="3200" b="0" strike="noStrike" spc="-1" dirty="0">
              <a:solidFill>
                <a:srgbClr val="000000"/>
              </a:solidFill>
              <a:uFill>
                <a:solidFill>
                  <a:srgbClr val="FFFFFF"/>
                </a:solidFill>
              </a:uFill>
              <a:latin typeface="Corbe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pPr lvl="0"/>
            <a:r>
              <a:rPr lang="en-IN" sz="3200" b="1" dirty="0">
                <a:solidFill>
                  <a:prstClr val="white"/>
                </a:solidFill>
              </a:rPr>
              <a:t>Service-Level Interaction Patterns</a:t>
            </a:r>
            <a:endParaRPr lang="en-US" sz="3200" b="1" spc="-1" dirty="0">
              <a:solidFill>
                <a:prstClr val="white"/>
              </a:solidFill>
              <a:uFill>
                <a:solidFill>
                  <a:srgbClr val="FFFFFF"/>
                </a:solidFill>
              </a:uFill>
              <a:latin typeface="Corbel"/>
            </a:endParaRPr>
          </a:p>
        </p:txBody>
      </p:sp>
      <p:sp>
        <p:nvSpPr>
          <p:cNvPr id="114" name="TextShape 2"/>
          <p:cNvSpPr txBox="1"/>
          <p:nvPr/>
        </p:nvSpPr>
        <p:spPr>
          <a:xfrm>
            <a:off x="152400" y="1579417"/>
            <a:ext cx="11316480" cy="4613324"/>
          </a:xfrm>
          <a:prstGeom prst="rect">
            <a:avLst/>
          </a:prstGeom>
          <a:noFill/>
          <a:ln>
            <a:noFill/>
          </a:ln>
        </p:spPr>
        <p:txBody>
          <a:bodyPr lIns="54720" tIns="91440" rIns="90000" bIns="45000"/>
          <a:lstStyle/>
          <a:p>
            <a:r>
              <a:rPr lang="en-US" sz="2800" b="1" u="sng" dirty="0">
                <a:solidFill>
                  <a:srgbClr val="0070C0"/>
                </a:solidFill>
              </a:rPr>
              <a:t>A Quick Look at SOAP and </a:t>
            </a:r>
            <a:r>
              <a:rPr lang="en-US" sz="2800" b="1" u="sng" dirty="0" smtClean="0">
                <a:solidFill>
                  <a:srgbClr val="0070C0"/>
                </a:solidFill>
              </a:rPr>
              <a:t>HTTP</a:t>
            </a:r>
          </a:p>
          <a:p>
            <a:endParaRPr lang="en-US" sz="2800" b="1" u="sng" strike="noStrike" spc="-1" dirty="0">
              <a:solidFill>
                <a:srgbClr val="0070C0"/>
              </a:solidFill>
              <a:uFill>
                <a:solidFill>
                  <a:srgbClr val="FFFFFF"/>
                </a:solidFill>
              </a:uFill>
              <a:latin typeface="Corbel"/>
            </a:endParaRPr>
          </a:p>
          <a:p>
            <a:pPr marL="285750" indent="-285750">
              <a:buFont typeface="Arial" panose="020B0604020202020204" pitchFamily="34" charset="0"/>
              <a:buChar char="•"/>
            </a:pPr>
            <a:r>
              <a:rPr lang="en-US" dirty="0" smtClean="0"/>
              <a:t>A typical </a:t>
            </a:r>
            <a:r>
              <a:rPr lang="en-US" dirty="0"/>
              <a:t>HTTP operation either gets an HTML file from a remote Web server and downloads it to the local</a:t>
            </a:r>
          </a:p>
          <a:p>
            <a:r>
              <a:rPr lang="en-US" dirty="0"/>
              <a:t>machine, or posts an HTML file from the local machine to the remote server</a:t>
            </a:r>
            <a:r>
              <a:rPr lang="en-US" dirty="0" smtClean="0"/>
              <a:t>.</a:t>
            </a:r>
          </a:p>
          <a:p>
            <a:endParaRPr lang="en-US" sz="4400" b="1" u="sng" strike="noStrike" spc="-1" dirty="0">
              <a:solidFill>
                <a:srgbClr val="0070C0"/>
              </a:solidFill>
              <a:uFill>
                <a:solidFill>
                  <a:srgbClr val="FFFFFF"/>
                </a:solidFill>
              </a:uFill>
              <a:latin typeface="Corbel"/>
            </a:endParaRPr>
          </a:p>
          <a:p>
            <a:endParaRPr lang="en-US" sz="4400" b="1" u="sng" strike="noStrike" spc="-1" dirty="0">
              <a:solidFill>
                <a:srgbClr val="0070C0"/>
              </a:solidFill>
              <a:uFill>
                <a:solidFill>
                  <a:srgbClr val="FFFFFF"/>
                </a:solidFill>
              </a:uFill>
              <a:latin typeface="Corbel"/>
            </a:endParaRPr>
          </a:p>
        </p:txBody>
      </p:sp>
      <p:pic>
        <p:nvPicPr>
          <p:cNvPr id="2" name="Picture 1"/>
          <p:cNvPicPr>
            <a:picLocks noChangeAspect="1"/>
          </p:cNvPicPr>
          <p:nvPr/>
        </p:nvPicPr>
        <p:blipFill>
          <a:blip r:embed="rId2"/>
          <a:stretch>
            <a:fillRect/>
          </a:stretch>
        </p:blipFill>
        <p:spPr>
          <a:xfrm>
            <a:off x="845127" y="3313762"/>
            <a:ext cx="9531928" cy="3377983"/>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pPr lvl="0"/>
            <a:r>
              <a:rPr lang="en-IN" sz="3200" b="1">
                <a:solidFill>
                  <a:prstClr val="white"/>
                </a:solidFill>
              </a:rPr>
              <a:t>Service-Level Interaction Patterns</a:t>
            </a:r>
            <a:endParaRPr lang="en-US" sz="3200" b="1" spc="-1" dirty="0">
              <a:solidFill>
                <a:prstClr val="white"/>
              </a:solidFill>
              <a:uFill>
                <a:solidFill>
                  <a:srgbClr val="FFFFFF"/>
                </a:solidFill>
              </a:uFill>
              <a:latin typeface="Corbel"/>
            </a:endParaRPr>
          </a:p>
        </p:txBody>
      </p:sp>
      <p:sp>
        <p:nvSpPr>
          <p:cNvPr id="114" name="TextShape 2"/>
          <p:cNvSpPr txBox="1"/>
          <p:nvPr/>
        </p:nvSpPr>
        <p:spPr>
          <a:xfrm>
            <a:off x="105873" y="1551709"/>
            <a:ext cx="10822680" cy="4876560"/>
          </a:xfrm>
          <a:prstGeom prst="rect">
            <a:avLst/>
          </a:prstGeom>
          <a:noFill/>
          <a:ln>
            <a:noFill/>
          </a:ln>
        </p:spPr>
        <p:txBody>
          <a:bodyPr lIns="54720" tIns="91440" rIns="90000" bIns="45000"/>
          <a:lstStyle/>
          <a:p>
            <a:endParaRPr lang="en-US" dirty="0" smtClean="0"/>
          </a:p>
          <a:p>
            <a:pPr marL="285750" indent="-285750">
              <a:buFont typeface="Wingdings" panose="05000000000000000000" pitchFamily="2" charset="2"/>
              <a:buChar char="Ø"/>
            </a:pPr>
            <a:r>
              <a:rPr lang="en-US" sz="2400" dirty="0" smtClean="0"/>
              <a:t>SOAP </a:t>
            </a:r>
            <a:r>
              <a:rPr lang="en-US" sz="2400" dirty="0"/>
              <a:t>over HTTP is inherently synchronous, request/response messaging</a:t>
            </a:r>
            <a:r>
              <a:rPr lang="en-US" sz="2400" dirty="0" smtClean="0"/>
              <a:t>:</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Synchronous because it requires the sender and the receiver to be online simultaneously for data to be exchanged. (</a:t>
            </a:r>
            <a:r>
              <a:rPr lang="en-US" sz="2400" dirty="0" smtClean="0"/>
              <a:t>Unlike asynchronous</a:t>
            </a:r>
            <a:r>
              <a:rPr lang="en-US" sz="2400" dirty="0"/>
              <a:t>, </a:t>
            </a:r>
            <a:r>
              <a:rPr lang="en-US" sz="2400" dirty="0" smtClean="0"/>
              <a:t>store and-forward </a:t>
            </a:r>
            <a:r>
              <a:rPr lang="en-US" sz="2400" dirty="0"/>
              <a:t>techniques that do not require the sender and receiver to be online simultaneously</a:t>
            </a:r>
            <a:r>
              <a:rPr lang="en-US" sz="2400" dirty="0" smtClean="0"/>
              <a:t>.)</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Request/response because it allows for data to be exchanged in both directions</a:t>
            </a:r>
            <a:r>
              <a:rPr lang="en-US" sz="2400" dirty="0" smtClean="0"/>
              <a:t>.</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WSDL defines several operation-level message exchange patterns based on the rules imposed by SOAP messaging.</a:t>
            </a:r>
            <a:endParaRPr lang="en-US" sz="4000" b="0" strike="noStrike" spc="-1" dirty="0">
              <a:solidFill>
                <a:srgbClr val="000000"/>
              </a:solidFill>
              <a:uFill>
                <a:solidFill>
                  <a:srgbClr val="FFFFFF"/>
                </a:solidFill>
              </a:uFill>
              <a:latin typeface="Corbe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609480" y="155520"/>
            <a:ext cx="10972440" cy="1252440"/>
          </a:xfrm>
          <a:prstGeom prst="rect">
            <a:avLst/>
          </a:prstGeom>
          <a:solidFill>
            <a:srgbClr val="FF0000"/>
          </a:solidFill>
          <a:ln>
            <a:noFill/>
          </a:ln>
        </p:spPr>
        <p:txBody>
          <a:bodyPr tIns="45000" rIns="45720" bIns="45000" anchor="ctr"/>
          <a:lstStyle/>
          <a:p>
            <a:pPr>
              <a:lnSpc>
                <a:spcPct val="100000"/>
              </a:lnSpc>
            </a:pPr>
            <a:r>
              <a:rPr lang="en-US" sz="4500" b="1" strike="noStrike" spc="-1">
                <a:solidFill>
                  <a:srgbClr val="F0AD00"/>
                </a:solidFill>
                <a:uFill>
                  <a:solidFill>
                    <a:srgbClr val="FFFFFF"/>
                  </a:solidFill>
                </a:uFill>
                <a:latin typeface="Corbel"/>
              </a:rPr>
              <a:t>The Web Services Platform</a:t>
            </a:r>
            <a:endParaRPr lang="en-US" sz="1800" b="0" strike="noStrike" spc="-1">
              <a:solidFill>
                <a:srgbClr val="000000"/>
              </a:solidFill>
              <a:uFill>
                <a:solidFill>
                  <a:srgbClr val="FFFFFF"/>
                </a:solidFill>
              </a:uFill>
              <a:latin typeface="Corbel"/>
            </a:endParaRPr>
          </a:p>
        </p:txBody>
      </p:sp>
      <p:sp>
        <p:nvSpPr>
          <p:cNvPr id="48" name="TextShape 2"/>
          <p:cNvSpPr txBox="1"/>
          <p:nvPr/>
        </p:nvSpPr>
        <p:spPr>
          <a:xfrm>
            <a:off x="646200" y="1371600"/>
            <a:ext cx="10822680" cy="4876560"/>
          </a:xfrm>
          <a:prstGeom prst="rect">
            <a:avLst/>
          </a:prstGeom>
          <a:noFill/>
          <a:ln>
            <a:noFill/>
          </a:ln>
        </p:spPr>
        <p:txBody>
          <a:bodyPr lIns="54720" tIns="91440" rIns="90000" bIns="45000"/>
          <a:lstStyle/>
          <a:p>
            <a:pPr>
              <a:lnSpc>
                <a:spcPct val="100000"/>
              </a:lnSpc>
            </a:pPr>
            <a:endParaRPr lang="en-US" sz="3200" b="0" strike="noStrike" spc="-1">
              <a:solidFill>
                <a:srgbClr val="000000"/>
              </a:solidFill>
              <a:uFill>
                <a:solidFill>
                  <a:srgbClr val="FFFFFF"/>
                </a:solidFill>
              </a:uFill>
              <a:latin typeface="Corbel"/>
            </a:endParaRPr>
          </a:p>
          <a:p>
            <a:pPr>
              <a:lnSpc>
                <a:spcPct val="100000"/>
              </a:lnSpc>
            </a:pPr>
            <a:endParaRPr lang="en-US" sz="3200" b="0" strike="noStrike" spc="-1">
              <a:solidFill>
                <a:srgbClr val="000000"/>
              </a:solidFill>
              <a:uFill>
                <a:solidFill>
                  <a:srgbClr val="FFFFFF"/>
                </a:solidFill>
              </a:uFill>
              <a:latin typeface="Corbel"/>
            </a:endParaRPr>
          </a:p>
          <a:p>
            <a:pPr marL="438840" indent="-319680">
              <a:lnSpc>
                <a:spcPct val="100000"/>
              </a:lnSpc>
              <a:buClr>
                <a:srgbClr val="F0AD00"/>
              </a:buClr>
              <a:buSzPct val="80000"/>
              <a:buFont typeface="Wingdings 2" charset="2"/>
              <a:buChar char=""/>
            </a:pPr>
            <a:r>
              <a:rPr lang="en-US" sz="3200" b="0" strike="noStrike" spc="-1">
                <a:solidFill>
                  <a:srgbClr val="000000"/>
                </a:solidFill>
                <a:uFill>
                  <a:solidFill>
                    <a:srgbClr val="FFFFFF"/>
                  </a:solidFill>
                </a:uFill>
                <a:latin typeface="Corbel"/>
              </a:rPr>
              <a:t>The Web services platform to the greatest extent possible is based on open standards that are product-neutral, technology-neutral, and middleware-neutral so that it can support and integrate services created using a wide variety of products, technologies, platforms, and middleware.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pPr lvl="0"/>
            <a:r>
              <a:rPr lang="en-IN" sz="3200" b="1">
                <a:solidFill>
                  <a:prstClr val="white"/>
                </a:solidFill>
              </a:rPr>
              <a:t>Service-Level Interaction Patterns</a:t>
            </a:r>
            <a:endParaRPr lang="en-US" sz="3200" b="1" spc="-1" dirty="0">
              <a:solidFill>
                <a:prstClr val="white"/>
              </a:solidFill>
              <a:uFill>
                <a:solidFill>
                  <a:srgbClr val="FFFFFF"/>
                </a:solidFill>
              </a:uFill>
              <a:latin typeface="Corbel"/>
            </a:endParaRPr>
          </a:p>
        </p:txBody>
      </p:sp>
      <p:sp>
        <p:nvSpPr>
          <p:cNvPr id="114" name="TextShape 2"/>
          <p:cNvSpPr txBox="1"/>
          <p:nvPr/>
        </p:nvSpPr>
        <p:spPr>
          <a:xfrm>
            <a:off x="230564" y="1551708"/>
            <a:ext cx="10822680" cy="5195455"/>
          </a:xfrm>
          <a:prstGeom prst="rect">
            <a:avLst/>
          </a:prstGeom>
          <a:noFill/>
          <a:ln>
            <a:noFill/>
          </a:ln>
        </p:spPr>
        <p:txBody>
          <a:bodyPr lIns="54720" tIns="91440" rIns="90000" bIns="45000"/>
          <a:lstStyle/>
          <a:p>
            <a:r>
              <a:rPr lang="en-IN" sz="3200" u="sng" dirty="0">
                <a:solidFill>
                  <a:srgbClr val="0070C0"/>
                </a:solidFill>
                <a:latin typeface="ArialMT"/>
              </a:rPr>
              <a:t>Request/Response </a:t>
            </a:r>
            <a:r>
              <a:rPr lang="en-IN" sz="3200" u="sng" dirty="0" smtClean="0">
                <a:solidFill>
                  <a:srgbClr val="0070C0"/>
                </a:solidFill>
                <a:latin typeface="ArialMT"/>
              </a:rPr>
              <a:t>Interactions</a:t>
            </a:r>
          </a:p>
          <a:p>
            <a:endParaRPr lang="en-US" sz="3200" b="0" u="sng" strike="noStrike" spc="-1" dirty="0">
              <a:solidFill>
                <a:srgbClr val="0070C0"/>
              </a:solidFill>
              <a:uFill>
                <a:solidFill>
                  <a:srgbClr val="FFFFFF"/>
                </a:solidFill>
              </a:uFill>
              <a:latin typeface="ArialMT"/>
            </a:endParaRPr>
          </a:p>
          <a:p>
            <a:endParaRPr lang="en-US" sz="3200" b="0" u="sng" strike="noStrike" spc="-1" dirty="0">
              <a:solidFill>
                <a:srgbClr val="0070C0"/>
              </a:solidFill>
              <a:uFill>
                <a:solidFill>
                  <a:srgbClr val="FFFFFF"/>
                </a:solidFill>
              </a:uFill>
              <a:latin typeface="Corbel"/>
            </a:endParaRPr>
          </a:p>
        </p:txBody>
      </p:sp>
      <p:pic>
        <p:nvPicPr>
          <p:cNvPr id="2" name="Picture 1"/>
          <p:cNvPicPr>
            <a:picLocks noChangeAspect="1"/>
          </p:cNvPicPr>
          <p:nvPr/>
        </p:nvPicPr>
        <p:blipFill>
          <a:blip r:embed="rId2"/>
          <a:stretch>
            <a:fillRect/>
          </a:stretch>
        </p:blipFill>
        <p:spPr>
          <a:xfrm>
            <a:off x="604859" y="2338851"/>
            <a:ext cx="8954777" cy="4200494"/>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pPr lvl="0"/>
            <a:r>
              <a:rPr lang="en-IN" sz="3200" b="1" dirty="0">
                <a:solidFill>
                  <a:prstClr val="white"/>
                </a:solidFill>
              </a:rPr>
              <a:t>Service-Level Interaction Patterns</a:t>
            </a:r>
            <a:endParaRPr lang="en-US" sz="3200" b="1" spc="-1" dirty="0">
              <a:solidFill>
                <a:prstClr val="white"/>
              </a:solidFill>
              <a:uFill>
                <a:solidFill>
                  <a:srgbClr val="FFFFFF"/>
                </a:solidFill>
              </a:uFill>
              <a:latin typeface="Corbel"/>
            </a:endParaRPr>
          </a:p>
        </p:txBody>
      </p:sp>
      <p:sp>
        <p:nvSpPr>
          <p:cNvPr id="114" name="TextShape 2"/>
          <p:cNvSpPr txBox="1"/>
          <p:nvPr/>
        </p:nvSpPr>
        <p:spPr>
          <a:xfrm>
            <a:off x="0" y="1593273"/>
            <a:ext cx="11344189" cy="4876560"/>
          </a:xfrm>
          <a:prstGeom prst="rect">
            <a:avLst/>
          </a:prstGeom>
          <a:noFill/>
          <a:ln>
            <a:noFill/>
          </a:ln>
        </p:spPr>
        <p:txBody>
          <a:bodyPr lIns="54720" tIns="91440" rIns="90000" bIns="45000"/>
          <a:lstStyle/>
          <a:p>
            <a:pPr marL="285750" indent="-285750">
              <a:buFont typeface="Wingdings" panose="05000000000000000000" pitchFamily="2" charset="2"/>
              <a:buChar char="Ø"/>
            </a:pPr>
            <a:r>
              <a:rPr lang="en-US" sz="2000" dirty="0"/>
              <a:t>In WSDL, a request/response operation is defined by specifying both an input message (i.e., request message) and an output </a:t>
            </a:r>
            <a:r>
              <a:rPr lang="en-US" sz="2000" dirty="0" smtClean="0"/>
              <a:t>message </a:t>
            </a:r>
            <a:r>
              <a:rPr lang="en-IN" sz="2000" dirty="0" smtClean="0"/>
              <a:t>(</a:t>
            </a:r>
            <a:r>
              <a:rPr lang="en-IN" sz="2000" dirty="0"/>
              <a:t>i.e., response message) as follows</a:t>
            </a:r>
            <a:r>
              <a:rPr lang="en-IN" sz="2000" dirty="0" smtClean="0"/>
              <a:t>:</a:t>
            </a:r>
          </a:p>
          <a:p>
            <a:endParaRPr lang="en-US" sz="3600" b="0" strike="noStrike" spc="-1" dirty="0">
              <a:solidFill>
                <a:srgbClr val="000000"/>
              </a:solidFill>
              <a:uFill>
                <a:solidFill>
                  <a:srgbClr val="FFFFFF"/>
                </a:solidFill>
              </a:uFill>
              <a:latin typeface="Corbel"/>
            </a:endParaRPr>
          </a:p>
          <a:p>
            <a:pPr lvl="3"/>
            <a:r>
              <a:rPr lang="en-IN" sz="2000" dirty="0"/>
              <a:t>&lt;operation name="</a:t>
            </a:r>
            <a:r>
              <a:rPr lang="en-IN" sz="2000" dirty="0" err="1"/>
              <a:t>computeFinalTimestamp</a:t>
            </a:r>
            <a:r>
              <a:rPr lang="en-IN" sz="2000" dirty="0"/>
              <a:t>"&gt;</a:t>
            </a:r>
          </a:p>
          <a:p>
            <a:pPr lvl="3"/>
            <a:r>
              <a:rPr lang="en-US" sz="2000" dirty="0"/>
              <a:t>&lt;documentation&gt;This operation computes the final ...&lt;/documentation&gt;</a:t>
            </a:r>
          </a:p>
          <a:p>
            <a:pPr lvl="3"/>
            <a:r>
              <a:rPr lang="en-IN" sz="2000" dirty="0"/>
              <a:t>&lt;input message="</a:t>
            </a:r>
            <a:r>
              <a:rPr lang="en-IN" sz="2000" dirty="0" err="1"/>
              <a:t>tns:ComputeFinalTimestampRequest</a:t>
            </a:r>
            <a:r>
              <a:rPr lang="en-IN" sz="2000" dirty="0"/>
              <a:t>" /&gt;</a:t>
            </a:r>
          </a:p>
          <a:p>
            <a:pPr lvl="3"/>
            <a:r>
              <a:rPr lang="en-IN" sz="2000" dirty="0"/>
              <a:t>&lt;output message="</a:t>
            </a:r>
            <a:r>
              <a:rPr lang="en-IN" sz="2000" dirty="0" err="1"/>
              <a:t>tns:ComputeFinalTimestampResponse</a:t>
            </a:r>
            <a:r>
              <a:rPr lang="en-IN" sz="2000" dirty="0"/>
              <a:t>" /&gt;</a:t>
            </a:r>
          </a:p>
          <a:p>
            <a:pPr lvl="3"/>
            <a:r>
              <a:rPr lang="en-IN" sz="2000" dirty="0"/>
              <a:t>&lt;/operation</a:t>
            </a:r>
            <a:r>
              <a:rPr lang="en-IN" sz="2000" dirty="0" smtClean="0"/>
              <a:t>&gt;</a:t>
            </a:r>
            <a:endParaRPr lang="en-US" sz="3600" spc="-1" dirty="0">
              <a:solidFill>
                <a:srgbClr val="000000"/>
              </a:solidFill>
              <a:uFill>
                <a:solidFill>
                  <a:srgbClr val="FFFFFF"/>
                </a:solidFill>
              </a:uFill>
              <a:latin typeface="Corbel"/>
            </a:endParaRPr>
          </a:p>
          <a:p>
            <a:endParaRPr lang="en-US" sz="3600" spc="-1" dirty="0">
              <a:solidFill>
                <a:srgbClr val="000000"/>
              </a:solidFill>
              <a:uFill>
                <a:solidFill>
                  <a:srgbClr val="FFFFFF"/>
                </a:solidFill>
              </a:uFill>
              <a:latin typeface="Corbel"/>
            </a:endParaRPr>
          </a:p>
          <a:p>
            <a:pPr marL="285750" indent="-285750">
              <a:buFont typeface="Wingdings" panose="05000000000000000000" pitchFamily="2" charset="2"/>
              <a:buChar char="Ø"/>
            </a:pPr>
            <a:r>
              <a:rPr lang="en-US" sz="2000" dirty="0" smtClean="0">
                <a:solidFill>
                  <a:srgbClr val="333333"/>
                </a:solidFill>
                <a:latin typeface="Georgia" panose="02040502050405020303" pitchFamily="18" charset="0"/>
              </a:rPr>
              <a:t>Although </a:t>
            </a:r>
            <a:r>
              <a:rPr lang="en-US" sz="1400" dirty="0">
                <a:solidFill>
                  <a:srgbClr val="333333"/>
                </a:solidFill>
                <a:latin typeface="Georgia" panose="02040502050405020303" pitchFamily="18" charset="0"/>
              </a:rPr>
              <a:t>WSDL </a:t>
            </a:r>
            <a:r>
              <a:rPr lang="en-US" sz="2000" dirty="0">
                <a:solidFill>
                  <a:srgbClr val="333333"/>
                </a:solidFill>
                <a:latin typeface="Georgia" panose="02040502050405020303" pitchFamily="18" charset="0"/>
              </a:rPr>
              <a:t>and SOAP both support a request/response interaction style, it is important to understand that the </a:t>
            </a:r>
            <a:r>
              <a:rPr lang="en-US" sz="2000" dirty="0" smtClean="0">
                <a:solidFill>
                  <a:srgbClr val="333333"/>
                </a:solidFill>
                <a:latin typeface="Georgia" panose="02040502050405020303" pitchFamily="18" charset="0"/>
              </a:rPr>
              <a:t>SOAP and </a:t>
            </a:r>
            <a:r>
              <a:rPr lang="en-US" sz="1400" dirty="0">
                <a:solidFill>
                  <a:srgbClr val="333333"/>
                </a:solidFill>
                <a:latin typeface="Georgia" panose="02040502050405020303" pitchFamily="18" charset="0"/>
              </a:rPr>
              <a:t>WSDL </a:t>
            </a:r>
            <a:r>
              <a:rPr lang="en-US" sz="2000" dirty="0">
                <a:solidFill>
                  <a:srgbClr val="333333"/>
                </a:solidFill>
                <a:latin typeface="Georgia" panose="02040502050405020303" pitchFamily="18" charset="0"/>
              </a:rPr>
              <a:t>definitions are not executable and that any business logic needs to be implemented by a run-time environment such as J2EE,</a:t>
            </a:r>
          </a:p>
          <a:p>
            <a:r>
              <a:rPr lang="en-IN" sz="2000" dirty="0" smtClean="0">
                <a:solidFill>
                  <a:srgbClr val="333333"/>
                </a:solidFill>
                <a:latin typeface="Georgia" panose="02040502050405020303" pitchFamily="18" charset="0"/>
              </a:rPr>
              <a:t>      .</a:t>
            </a:r>
            <a:r>
              <a:rPr lang="en-IN" sz="2000" dirty="0">
                <a:solidFill>
                  <a:srgbClr val="333333"/>
                </a:solidFill>
                <a:latin typeface="Georgia" panose="02040502050405020303" pitchFamily="18" charset="0"/>
              </a:rPr>
              <a:t>NET Framework, or CORBA.</a:t>
            </a:r>
            <a:endParaRPr lang="en-US" sz="5400" spc="-1" dirty="0" smtClean="0">
              <a:solidFill>
                <a:srgbClr val="000000"/>
              </a:solidFill>
              <a:uFill>
                <a:solidFill>
                  <a:srgbClr val="FFFFFF"/>
                </a:solidFill>
              </a:uFill>
              <a:latin typeface="Corbe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pPr lvl="0"/>
            <a:r>
              <a:rPr lang="en-IN" sz="3200" b="1" dirty="0">
                <a:solidFill>
                  <a:prstClr val="white"/>
                </a:solidFill>
              </a:rPr>
              <a:t>Service-Level Interaction Patterns</a:t>
            </a:r>
            <a:endParaRPr lang="en-US" sz="3200" b="1" spc="-1" dirty="0">
              <a:solidFill>
                <a:prstClr val="white"/>
              </a:solidFill>
              <a:uFill>
                <a:solidFill>
                  <a:srgbClr val="FFFFFF"/>
                </a:solidFill>
              </a:uFill>
              <a:latin typeface="Corbel"/>
            </a:endParaRPr>
          </a:p>
        </p:txBody>
      </p:sp>
      <p:sp>
        <p:nvSpPr>
          <p:cNvPr id="114" name="TextShape 2"/>
          <p:cNvSpPr txBox="1"/>
          <p:nvPr/>
        </p:nvSpPr>
        <p:spPr>
          <a:xfrm>
            <a:off x="244418" y="1648691"/>
            <a:ext cx="10822680" cy="4876560"/>
          </a:xfrm>
          <a:prstGeom prst="rect">
            <a:avLst/>
          </a:prstGeom>
          <a:noFill/>
          <a:ln>
            <a:noFill/>
          </a:ln>
        </p:spPr>
        <p:txBody>
          <a:bodyPr lIns="54720" tIns="91440" rIns="90000" bIns="45000"/>
          <a:lstStyle/>
          <a:p>
            <a:r>
              <a:rPr lang="en-IN" sz="2800" u="sng" dirty="0" smtClean="0">
                <a:solidFill>
                  <a:srgbClr val="0070C0"/>
                </a:solidFill>
                <a:latin typeface="ArialMT"/>
              </a:rPr>
              <a:t>Request/Call back </a:t>
            </a:r>
            <a:r>
              <a:rPr lang="en-IN" sz="2800" u="sng" dirty="0">
                <a:solidFill>
                  <a:srgbClr val="0070C0"/>
                </a:solidFill>
                <a:latin typeface="ArialMT"/>
              </a:rPr>
              <a:t>Interaction </a:t>
            </a:r>
            <a:r>
              <a:rPr lang="en-IN" sz="2800" u="sng" dirty="0" smtClean="0">
                <a:solidFill>
                  <a:srgbClr val="0070C0"/>
                </a:solidFill>
                <a:latin typeface="ArialMT"/>
              </a:rPr>
              <a:t>Paradigm</a:t>
            </a:r>
            <a:endParaRPr lang="en-US" sz="2800" b="0" u="sng" strike="noStrike" spc="-1" dirty="0">
              <a:solidFill>
                <a:srgbClr val="0070C0"/>
              </a:solidFill>
              <a:uFill>
                <a:solidFill>
                  <a:srgbClr val="FFFFFF"/>
                </a:solidFill>
              </a:uFill>
              <a:latin typeface="ArialMT"/>
            </a:endParaRPr>
          </a:p>
          <a:p>
            <a:r>
              <a:rPr lang="en-US" sz="2000" dirty="0">
                <a:solidFill>
                  <a:srgbClr val="333333"/>
                </a:solidFill>
                <a:latin typeface="Georgia" panose="02040502050405020303" pitchFamily="18" charset="0"/>
              </a:rPr>
              <a:t>The request/callback interaction paradigm is usually employed when the service requester cannot be blocked while waiting for </a:t>
            </a:r>
            <a:r>
              <a:rPr lang="en-US" sz="2000" dirty="0" smtClean="0">
                <a:solidFill>
                  <a:srgbClr val="333333"/>
                </a:solidFill>
                <a:latin typeface="Georgia" panose="02040502050405020303" pitchFamily="18" charset="0"/>
              </a:rPr>
              <a:t>a synchronous </a:t>
            </a:r>
            <a:r>
              <a:rPr lang="en-US" sz="2000" dirty="0">
                <a:solidFill>
                  <a:srgbClr val="333333"/>
                </a:solidFill>
                <a:latin typeface="Georgia" panose="02040502050405020303" pitchFamily="18" charset="0"/>
              </a:rPr>
              <a:t>response, so instead it sets up a callback agent to handle the response. </a:t>
            </a:r>
            <a:endParaRPr lang="en-US" sz="2000" dirty="0" smtClean="0">
              <a:solidFill>
                <a:srgbClr val="333333"/>
              </a:solidFill>
              <a:latin typeface="Georgia" panose="02040502050405020303" pitchFamily="18" charset="0"/>
            </a:endParaRPr>
          </a:p>
          <a:p>
            <a:endParaRPr lang="en-US" sz="2000" b="0" u="sng" strike="noStrike" spc="-1" dirty="0" smtClean="0">
              <a:solidFill>
                <a:srgbClr val="333333"/>
              </a:solidFill>
              <a:uFill>
                <a:solidFill>
                  <a:srgbClr val="FFFFFF"/>
                </a:solidFill>
              </a:uFill>
              <a:latin typeface="Georgia" panose="02040502050405020303" pitchFamily="18" charset="0"/>
            </a:endParaRPr>
          </a:p>
          <a:p>
            <a:endParaRPr lang="en-US" sz="2000" b="0" u="sng" strike="noStrike" spc="-1" dirty="0">
              <a:solidFill>
                <a:srgbClr val="333333"/>
              </a:solidFill>
              <a:uFill>
                <a:solidFill>
                  <a:srgbClr val="FFFFFF"/>
                </a:solidFill>
              </a:uFill>
              <a:latin typeface="Georgia" panose="02040502050405020303" pitchFamily="18" charset="0"/>
            </a:endParaRPr>
          </a:p>
          <a:p>
            <a:endParaRPr lang="en-US" sz="2000" b="0" u="sng" strike="noStrike" spc="-1" dirty="0">
              <a:solidFill>
                <a:srgbClr val="0070C0"/>
              </a:solidFill>
              <a:uFill>
                <a:solidFill>
                  <a:srgbClr val="FFFFFF"/>
                </a:solidFill>
              </a:uFill>
              <a:latin typeface="Corbel"/>
            </a:endParaRPr>
          </a:p>
        </p:txBody>
      </p:sp>
      <p:pic>
        <p:nvPicPr>
          <p:cNvPr id="2" name="Picture 1"/>
          <p:cNvPicPr>
            <a:picLocks noChangeAspect="1"/>
          </p:cNvPicPr>
          <p:nvPr/>
        </p:nvPicPr>
        <p:blipFill>
          <a:blip r:embed="rId2"/>
          <a:stretch>
            <a:fillRect/>
          </a:stretch>
        </p:blipFill>
        <p:spPr>
          <a:xfrm>
            <a:off x="1479783" y="3167363"/>
            <a:ext cx="7579811" cy="3094751"/>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pPr lvl="0"/>
            <a:r>
              <a:rPr lang="en-IN" sz="3200" b="1" dirty="0">
                <a:solidFill>
                  <a:prstClr val="white"/>
                </a:solidFill>
              </a:rPr>
              <a:t>Service-Level Interaction Patterns</a:t>
            </a:r>
            <a:endParaRPr lang="en-US" sz="3200" b="1" spc="-1" dirty="0">
              <a:solidFill>
                <a:prstClr val="white"/>
              </a:solidFill>
              <a:uFill>
                <a:solidFill>
                  <a:srgbClr val="FFFFFF"/>
                </a:solidFill>
              </a:uFill>
              <a:latin typeface="Corbel"/>
            </a:endParaRPr>
          </a:p>
        </p:txBody>
      </p:sp>
      <p:sp>
        <p:nvSpPr>
          <p:cNvPr id="114" name="TextShape 2"/>
          <p:cNvSpPr txBox="1"/>
          <p:nvPr/>
        </p:nvSpPr>
        <p:spPr>
          <a:xfrm>
            <a:off x="355255" y="1607127"/>
            <a:ext cx="10822680" cy="4876560"/>
          </a:xfrm>
          <a:prstGeom prst="rect">
            <a:avLst/>
          </a:prstGeom>
          <a:noFill/>
          <a:ln>
            <a:noFill/>
          </a:ln>
        </p:spPr>
        <p:txBody>
          <a:bodyPr lIns="54720" tIns="91440" rIns="90000" bIns="45000"/>
          <a:lstStyle/>
          <a:p>
            <a:r>
              <a:rPr lang="en-US" sz="2000" dirty="0" smtClean="0"/>
              <a:t>The </a:t>
            </a:r>
            <a:r>
              <a:rPr lang="en-US" sz="2000" dirty="0"/>
              <a:t>typical sequence of actions is</a:t>
            </a:r>
            <a:r>
              <a:rPr lang="en-US" sz="2000" dirty="0" smtClean="0"/>
              <a:t>: </a:t>
            </a:r>
            <a:endParaRPr lang="en-US" sz="2000" dirty="0"/>
          </a:p>
          <a:p>
            <a:endParaRPr lang="en-US" sz="2000" dirty="0"/>
          </a:p>
          <a:p>
            <a:pPr algn="just"/>
            <a:r>
              <a:rPr lang="en-US" sz="2000" dirty="0" smtClean="0"/>
              <a:t>1. The </a:t>
            </a:r>
            <a:r>
              <a:rPr lang="en-US" sz="2000" dirty="0"/>
              <a:t>service requester sends a request message to the service provider using a one-way request message. The request </a:t>
            </a:r>
            <a:r>
              <a:rPr lang="en-US" sz="2000" dirty="0" smtClean="0"/>
              <a:t>message includes </a:t>
            </a:r>
            <a:r>
              <a:rPr lang="en-US" sz="2000" dirty="0"/>
              <a:t>a correlation ID and a callback address. After the service requester sends the request message, it continues executing </a:t>
            </a:r>
            <a:r>
              <a:rPr lang="en-US" sz="2000" dirty="0" smtClean="0"/>
              <a:t>and does </a:t>
            </a:r>
            <a:r>
              <a:rPr lang="en-US" sz="2000" i="1" dirty="0" smtClean="0"/>
              <a:t>not </a:t>
            </a:r>
            <a:r>
              <a:rPr lang="en-US" sz="2000" dirty="0" smtClean="0"/>
              <a:t>block </a:t>
            </a:r>
            <a:r>
              <a:rPr lang="en-US" sz="2000" dirty="0"/>
              <a:t>while waiting for the response</a:t>
            </a:r>
            <a:r>
              <a:rPr lang="en-US" sz="2000" dirty="0" smtClean="0"/>
              <a:t>.</a:t>
            </a:r>
          </a:p>
          <a:p>
            <a:pPr algn="just"/>
            <a:endParaRPr lang="en-US" sz="2000" dirty="0"/>
          </a:p>
          <a:p>
            <a:pPr algn="just"/>
            <a:r>
              <a:rPr lang="en-US" sz="2000" dirty="0" smtClean="0"/>
              <a:t>2</a:t>
            </a:r>
            <a:r>
              <a:rPr lang="en-US" sz="2000" dirty="0"/>
              <a:t>. The service provider receives the request message, composes a response, and sends an asynchronous callback message to </a:t>
            </a:r>
            <a:r>
              <a:rPr lang="en-US" sz="2000" dirty="0" smtClean="0"/>
              <a:t>the callback </a:t>
            </a:r>
            <a:r>
              <a:rPr lang="en-US" sz="2000" dirty="0"/>
              <a:t>service by sending a one-way response message to the callback address that was included in the service requester’s </a:t>
            </a:r>
            <a:r>
              <a:rPr lang="en-US" sz="2000" dirty="0" smtClean="0"/>
              <a:t>original request</a:t>
            </a:r>
            <a:r>
              <a:rPr lang="en-US" sz="2000" dirty="0"/>
              <a:t>, including the correlation ID</a:t>
            </a:r>
            <a:r>
              <a:rPr lang="en-US" sz="2000" dirty="0" smtClean="0"/>
              <a:t>.</a:t>
            </a:r>
          </a:p>
          <a:p>
            <a:pPr algn="just"/>
            <a:endParaRPr lang="en-US" sz="2000" b="0" strike="noStrike" spc="-1" dirty="0">
              <a:solidFill>
                <a:srgbClr val="000000"/>
              </a:solidFill>
              <a:uFill>
                <a:solidFill>
                  <a:srgbClr val="FFFFFF"/>
                </a:solidFill>
              </a:uFill>
              <a:latin typeface="Corbel"/>
            </a:endParaRPr>
          </a:p>
          <a:p>
            <a:pPr algn="just"/>
            <a:r>
              <a:rPr lang="en-US" dirty="0" smtClean="0"/>
              <a:t>3. </a:t>
            </a:r>
            <a:r>
              <a:rPr lang="en-US" sz="2000" dirty="0"/>
              <a:t>The callback service receives the response message and processes it as appropriate (which may include notifying the service </a:t>
            </a:r>
            <a:r>
              <a:rPr lang="en-IN" sz="2000" dirty="0"/>
              <a:t>requester of the response).</a:t>
            </a:r>
            <a:endParaRPr lang="en-US" sz="20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pPr lvl="0"/>
            <a:r>
              <a:rPr lang="en-IN" sz="3200" b="1">
                <a:solidFill>
                  <a:prstClr val="white"/>
                </a:solidFill>
              </a:rPr>
              <a:t>Service-Level Interaction Patterns</a:t>
            </a:r>
            <a:endParaRPr lang="en-US" sz="3200" b="1" spc="-1" dirty="0">
              <a:solidFill>
                <a:prstClr val="white"/>
              </a:solidFill>
              <a:uFill>
                <a:solidFill>
                  <a:srgbClr val="FFFFFF"/>
                </a:solidFill>
              </a:uFill>
              <a:latin typeface="Corbel"/>
            </a:endParaRPr>
          </a:p>
        </p:txBody>
      </p:sp>
      <p:sp>
        <p:nvSpPr>
          <p:cNvPr id="114" name="TextShape 2"/>
          <p:cNvSpPr txBox="1"/>
          <p:nvPr/>
        </p:nvSpPr>
        <p:spPr>
          <a:xfrm>
            <a:off x="175144" y="1537854"/>
            <a:ext cx="11919873" cy="4876560"/>
          </a:xfrm>
          <a:prstGeom prst="rect">
            <a:avLst/>
          </a:prstGeom>
          <a:noFill/>
          <a:ln>
            <a:noFill/>
          </a:ln>
        </p:spPr>
        <p:txBody>
          <a:bodyPr lIns="54720" tIns="91440" rIns="90000" bIns="45000"/>
          <a:lstStyle/>
          <a:p>
            <a:r>
              <a:rPr lang="en-IN" sz="2800" u="sng" dirty="0">
                <a:solidFill>
                  <a:srgbClr val="0070C0"/>
                </a:solidFill>
                <a:latin typeface="ArialMT"/>
              </a:rPr>
              <a:t>Asynchronous Store-and-Forward </a:t>
            </a:r>
            <a:r>
              <a:rPr lang="en-IN" sz="2800" u="sng" dirty="0" smtClean="0">
                <a:solidFill>
                  <a:srgbClr val="0070C0"/>
                </a:solidFill>
                <a:latin typeface="ArialMT"/>
              </a:rPr>
              <a:t>Messaging</a:t>
            </a:r>
          </a:p>
          <a:p>
            <a:endParaRPr lang="en-US" sz="2800" b="0" u="sng" strike="noStrike" spc="-1" dirty="0">
              <a:solidFill>
                <a:srgbClr val="0070C0"/>
              </a:solidFill>
              <a:uFill>
                <a:solidFill>
                  <a:srgbClr val="FFFFFF"/>
                </a:solidFill>
              </a:uFill>
              <a:latin typeface="ArialMT"/>
            </a:endParaRPr>
          </a:p>
          <a:p>
            <a:pPr marL="457200" indent="-457200">
              <a:buFont typeface="Wingdings" panose="05000000000000000000" pitchFamily="2" charset="2"/>
              <a:buChar char="q"/>
            </a:pPr>
            <a:r>
              <a:rPr lang="en-US" sz="2800" dirty="0">
                <a:solidFill>
                  <a:srgbClr val="333333"/>
                </a:solidFill>
                <a:latin typeface="Georgia" panose="02040502050405020303" pitchFamily="18" charset="0"/>
              </a:rPr>
              <a:t>SOAs have been built using asynchronous store-and-forward messaging architectures, and asynchronous messaging has proven to </a:t>
            </a:r>
            <a:r>
              <a:rPr lang="en-US" sz="2800" dirty="0" smtClean="0">
                <a:solidFill>
                  <a:srgbClr val="333333"/>
                </a:solidFill>
                <a:latin typeface="Georgia" panose="02040502050405020303" pitchFamily="18" charset="0"/>
              </a:rPr>
              <a:t>be ideal </a:t>
            </a:r>
            <a:r>
              <a:rPr lang="en-US" sz="2800" dirty="0">
                <a:solidFill>
                  <a:srgbClr val="333333"/>
                </a:solidFill>
                <a:latin typeface="Georgia" panose="02040502050405020303" pitchFamily="18" charset="0"/>
              </a:rPr>
              <a:t>for </a:t>
            </a:r>
            <a:r>
              <a:rPr lang="en-US" sz="2800" dirty="0" smtClean="0">
                <a:solidFill>
                  <a:srgbClr val="333333"/>
                </a:solidFill>
                <a:latin typeface="Georgia" panose="02040502050405020303" pitchFamily="18" charset="0"/>
              </a:rPr>
              <a:t>document centric </a:t>
            </a:r>
            <a:r>
              <a:rPr lang="en-US" sz="2800" dirty="0">
                <a:solidFill>
                  <a:srgbClr val="333333"/>
                </a:solidFill>
                <a:latin typeface="Georgia" panose="02040502050405020303" pitchFamily="18" charset="0"/>
              </a:rPr>
              <a:t>enterprise integration because it allows for a loosely coupled solution that overcomes the limitations of </a:t>
            </a:r>
            <a:r>
              <a:rPr lang="en-US" sz="2800" dirty="0" smtClean="0">
                <a:solidFill>
                  <a:srgbClr val="333333"/>
                </a:solidFill>
                <a:latin typeface="Georgia" panose="02040502050405020303" pitchFamily="18" charset="0"/>
              </a:rPr>
              <a:t>remote communication</a:t>
            </a:r>
            <a:r>
              <a:rPr lang="en-US" sz="2800" dirty="0">
                <a:solidFill>
                  <a:srgbClr val="333333"/>
                </a:solidFill>
                <a:latin typeface="Georgia" panose="02040502050405020303" pitchFamily="18" charset="0"/>
              </a:rPr>
              <a:t>, such as latency and unreliability.</a:t>
            </a:r>
            <a:endParaRPr lang="en-US" sz="2800" b="0" u="sng" strike="noStrike" spc="-1" dirty="0">
              <a:solidFill>
                <a:srgbClr val="0070C0"/>
              </a:solidFill>
              <a:uFill>
                <a:solidFill>
                  <a:srgbClr val="FFFFFF"/>
                </a:solidFill>
              </a:uFill>
              <a:latin typeface="Corbe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pPr lvl="0"/>
            <a:r>
              <a:rPr lang="en-IN" sz="3200" b="1" dirty="0">
                <a:solidFill>
                  <a:prstClr val="white"/>
                </a:solidFill>
              </a:rPr>
              <a:t>Service-Level Interaction Patterns</a:t>
            </a:r>
            <a:endParaRPr lang="en-US" sz="3200" b="1" spc="-1" dirty="0">
              <a:solidFill>
                <a:prstClr val="white"/>
              </a:solidFill>
              <a:uFill>
                <a:solidFill>
                  <a:srgbClr val="FFFFFF"/>
                </a:solidFill>
              </a:uFill>
              <a:latin typeface="Corbel"/>
            </a:endParaRPr>
          </a:p>
        </p:txBody>
      </p:sp>
      <p:sp>
        <p:nvSpPr>
          <p:cNvPr id="114" name="TextShape 2"/>
          <p:cNvSpPr txBox="1"/>
          <p:nvPr/>
        </p:nvSpPr>
        <p:spPr>
          <a:xfrm>
            <a:off x="175144" y="1579418"/>
            <a:ext cx="11919873" cy="4876560"/>
          </a:xfrm>
          <a:prstGeom prst="rect">
            <a:avLst/>
          </a:prstGeom>
          <a:noFill/>
          <a:ln>
            <a:noFill/>
          </a:ln>
        </p:spPr>
        <p:txBody>
          <a:bodyPr lIns="54720" tIns="91440" rIns="90000" bIns="45000"/>
          <a:lstStyle/>
          <a:p>
            <a:r>
              <a:rPr lang="en-IN" sz="3200" u="sng" dirty="0">
                <a:solidFill>
                  <a:srgbClr val="0070C0"/>
                </a:solidFill>
                <a:latin typeface="ArialMT"/>
              </a:rPr>
              <a:t>Asynchronous Store-and-Forward </a:t>
            </a:r>
            <a:r>
              <a:rPr lang="en-IN" sz="3200" u="sng" dirty="0" smtClean="0">
                <a:solidFill>
                  <a:srgbClr val="0070C0"/>
                </a:solidFill>
                <a:latin typeface="ArialMT"/>
              </a:rPr>
              <a:t>Messaging</a:t>
            </a:r>
            <a:endParaRPr lang="en-IN" sz="3200" u="sng" dirty="0">
              <a:solidFill>
                <a:srgbClr val="0070C0"/>
              </a:solidFill>
              <a:latin typeface="ArialMT"/>
            </a:endParaRPr>
          </a:p>
          <a:p>
            <a:r>
              <a:rPr lang="en-US" dirty="0" smtClean="0"/>
              <a:t>Communication </a:t>
            </a:r>
            <a:r>
              <a:rPr lang="en-US" dirty="0"/>
              <a:t>between services using asynchronous messaging is accomplished via the use of persistent</a:t>
            </a:r>
          </a:p>
          <a:p>
            <a:r>
              <a:rPr lang="en-US" dirty="0"/>
              <a:t>queues. The service on Host A places a request message in a request queue, and the messaging technology reliably delivers the </a:t>
            </a:r>
            <a:r>
              <a:rPr lang="en-US" dirty="0" smtClean="0"/>
              <a:t>message to </a:t>
            </a:r>
            <a:r>
              <a:rPr lang="en-US" dirty="0"/>
              <a:t>Host B where the receiving service dequeues it and processes it</a:t>
            </a:r>
            <a:r>
              <a:rPr lang="en-US" dirty="0" smtClean="0"/>
              <a:t>.</a:t>
            </a:r>
          </a:p>
          <a:p>
            <a:endParaRPr lang="en-US" sz="3200" u="sng" dirty="0">
              <a:solidFill>
                <a:srgbClr val="0070C0"/>
              </a:solidFill>
              <a:latin typeface="ArialMT"/>
            </a:endParaRPr>
          </a:p>
          <a:p>
            <a:endParaRPr lang="en-IN" sz="3200" u="sng" dirty="0">
              <a:solidFill>
                <a:srgbClr val="0070C0"/>
              </a:solidFill>
              <a:latin typeface="ArialMT"/>
            </a:endParaRPr>
          </a:p>
        </p:txBody>
      </p:sp>
      <p:pic>
        <p:nvPicPr>
          <p:cNvPr id="3" name="Picture 2"/>
          <p:cNvPicPr>
            <a:picLocks noChangeAspect="1"/>
          </p:cNvPicPr>
          <p:nvPr/>
        </p:nvPicPr>
        <p:blipFill>
          <a:blip r:embed="rId2"/>
          <a:stretch>
            <a:fillRect/>
          </a:stretch>
        </p:blipFill>
        <p:spPr>
          <a:xfrm>
            <a:off x="1028863" y="3395468"/>
            <a:ext cx="9251209" cy="3060510"/>
          </a:xfrm>
          <a:prstGeom prst="rect">
            <a:avLst/>
          </a:prstGeom>
        </p:spPr>
      </p:pic>
    </p:spTree>
    <p:extLst>
      <p:ext uri="{BB962C8B-B14F-4D97-AF65-F5344CB8AC3E}">
        <p14:creationId xmlns="" xmlns:p14="http://schemas.microsoft.com/office/powerpoint/2010/main" val="36118312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pPr lvl="0"/>
            <a:r>
              <a:rPr lang="en-IN" sz="3200" b="1" dirty="0">
                <a:solidFill>
                  <a:prstClr val="white"/>
                </a:solidFill>
              </a:rPr>
              <a:t>Service-Level Interaction Patterns</a:t>
            </a:r>
            <a:endParaRPr lang="en-US" sz="3200" b="1" spc="-1" dirty="0">
              <a:solidFill>
                <a:prstClr val="white"/>
              </a:solidFill>
              <a:uFill>
                <a:solidFill>
                  <a:srgbClr val="FFFFFF"/>
                </a:solidFill>
              </a:uFill>
              <a:latin typeface="Corbel"/>
            </a:endParaRPr>
          </a:p>
        </p:txBody>
      </p:sp>
      <p:sp>
        <p:nvSpPr>
          <p:cNvPr id="114" name="TextShape 2"/>
          <p:cNvSpPr txBox="1"/>
          <p:nvPr/>
        </p:nvSpPr>
        <p:spPr>
          <a:xfrm>
            <a:off x="175144" y="1579417"/>
            <a:ext cx="11919873" cy="5140037"/>
          </a:xfrm>
          <a:prstGeom prst="rect">
            <a:avLst/>
          </a:prstGeom>
          <a:noFill/>
          <a:ln>
            <a:noFill/>
          </a:ln>
        </p:spPr>
        <p:txBody>
          <a:bodyPr lIns="54720" tIns="91440" rIns="90000" bIns="45000"/>
          <a:lstStyle/>
          <a:p>
            <a:r>
              <a:rPr lang="en-IN" sz="2800" u="sng" dirty="0">
                <a:solidFill>
                  <a:srgbClr val="0070C0"/>
                </a:solidFill>
                <a:latin typeface="ArialMT"/>
              </a:rPr>
              <a:t>Publish/Subscribe Interaction </a:t>
            </a:r>
            <a:r>
              <a:rPr lang="en-IN" sz="2800" u="sng" dirty="0" smtClean="0">
                <a:solidFill>
                  <a:srgbClr val="0070C0"/>
                </a:solidFill>
                <a:latin typeface="ArialMT"/>
              </a:rPr>
              <a:t>Paradigm</a:t>
            </a:r>
          </a:p>
          <a:p>
            <a:endParaRPr lang="en-US" sz="2800" b="0" u="sng" strike="noStrike" spc="-1" dirty="0">
              <a:solidFill>
                <a:srgbClr val="0070C0"/>
              </a:solidFill>
              <a:uFill>
                <a:solidFill>
                  <a:srgbClr val="FFFFFF"/>
                </a:solidFill>
              </a:uFill>
              <a:latin typeface="ArialMT"/>
            </a:endParaRPr>
          </a:p>
          <a:p>
            <a:pPr marL="285750" indent="-285750">
              <a:buFont typeface="Arial" panose="020B0604020202020204" pitchFamily="34" charset="0"/>
              <a:buChar char="•"/>
            </a:pPr>
            <a:r>
              <a:rPr lang="en-US" sz="2000" dirty="0">
                <a:solidFill>
                  <a:srgbClr val="333333"/>
                </a:solidFill>
                <a:latin typeface="Georgia" panose="02040502050405020303" pitchFamily="18" charset="0"/>
              </a:rPr>
              <a:t>With publish/subscribe interactions, event subscribers indicate which event types they are interested in, and then they receive </a:t>
            </a:r>
            <a:r>
              <a:rPr lang="en-US" sz="2000" dirty="0" smtClean="0">
                <a:solidFill>
                  <a:srgbClr val="333333"/>
                </a:solidFill>
                <a:latin typeface="Georgia" panose="02040502050405020303" pitchFamily="18" charset="0"/>
              </a:rPr>
              <a:t>event notifications </a:t>
            </a:r>
            <a:r>
              <a:rPr lang="en-US" sz="2000" dirty="0">
                <a:solidFill>
                  <a:srgbClr val="333333"/>
                </a:solidFill>
                <a:latin typeface="Georgia" panose="02040502050405020303" pitchFamily="18" charset="0"/>
              </a:rPr>
              <a:t>when event publishers generate events in which they are interested</a:t>
            </a:r>
            <a:r>
              <a:rPr lang="en-US" sz="2000" dirty="0" smtClean="0">
                <a:solidFill>
                  <a:srgbClr val="333333"/>
                </a:solidFill>
                <a:latin typeface="Georgia" panose="02040502050405020303" pitchFamily="18" charset="0"/>
              </a:rPr>
              <a:t>.</a:t>
            </a:r>
          </a:p>
          <a:p>
            <a:pPr marL="285750" indent="-285750">
              <a:buFont typeface="Arial" panose="020B0604020202020204" pitchFamily="34" charset="0"/>
              <a:buChar char="•"/>
            </a:pPr>
            <a:endParaRPr lang="en-US" b="0" u="sng" strike="noStrike" spc="-1" dirty="0">
              <a:solidFill>
                <a:srgbClr val="333333"/>
              </a:solidFill>
              <a:uFill>
                <a:solidFill>
                  <a:srgbClr val="FFFFFF"/>
                </a:solidFill>
              </a:uFill>
              <a:latin typeface="Georgia" panose="02040502050405020303" pitchFamily="18" charset="0"/>
            </a:endParaRPr>
          </a:p>
          <a:p>
            <a:pPr marL="285750" indent="-285750">
              <a:buFont typeface="Arial" panose="020B0604020202020204" pitchFamily="34" charset="0"/>
              <a:buChar char="•"/>
            </a:pPr>
            <a:endParaRPr lang="en-US" b="0" u="sng" strike="noStrike" spc="-1" dirty="0">
              <a:solidFill>
                <a:srgbClr val="0070C0"/>
              </a:solidFill>
              <a:uFill>
                <a:solidFill>
                  <a:srgbClr val="FFFFFF"/>
                </a:solidFill>
              </a:uFill>
              <a:latin typeface="Corbel"/>
            </a:endParaRPr>
          </a:p>
        </p:txBody>
      </p:sp>
      <p:pic>
        <p:nvPicPr>
          <p:cNvPr id="2" name="Picture 1"/>
          <p:cNvPicPr>
            <a:picLocks noChangeAspect="1"/>
          </p:cNvPicPr>
          <p:nvPr/>
        </p:nvPicPr>
        <p:blipFill>
          <a:blip r:embed="rId2"/>
          <a:stretch>
            <a:fillRect/>
          </a:stretch>
        </p:blipFill>
        <p:spPr>
          <a:xfrm>
            <a:off x="1925034" y="3213402"/>
            <a:ext cx="7046104" cy="3311235"/>
          </a:xfrm>
          <a:prstGeom prst="rect">
            <a:avLst/>
          </a:prstGeom>
        </p:spPr>
      </p:pic>
    </p:spTree>
    <p:extLst>
      <p:ext uri="{BB962C8B-B14F-4D97-AF65-F5344CB8AC3E}">
        <p14:creationId xmlns="" xmlns:p14="http://schemas.microsoft.com/office/powerpoint/2010/main" val="34968266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pPr lvl="0"/>
            <a:r>
              <a:rPr lang="en-IN" sz="3200" b="1" dirty="0" smtClean="0">
                <a:solidFill>
                  <a:prstClr val="white"/>
                </a:solidFill>
              </a:rPr>
              <a:t>Service-Level Interaction Patterns</a:t>
            </a:r>
            <a:endParaRPr lang="en-US" sz="3200" b="1" spc="-1" dirty="0">
              <a:solidFill>
                <a:prstClr val="white"/>
              </a:solidFill>
              <a:uFill>
                <a:solidFill>
                  <a:srgbClr val="FFFFFF"/>
                </a:solidFill>
              </a:uFill>
              <a:latin typeface="Corbel"/>
            </a:endParaRPr>
          </a:p>
        </p:txBody>
      </p:sp>
      <p:sp>
        <p:nvSpPr>
          <p:cNvPr id="114" name="TextShape 2"/>
          <p:cNvSpPr txBox="1"/>
          <p:nvPr/>
        </p:nvSpPr>
        <p:spPr>
          <a:xfrm>
            <a:off x="175144" y="1579418"/>
            <a:ext cx="11919873" cy="4876560"/>
          </a:xfrm>
          <a:prstGeom prst="rect">
            <a:avLst/>
          </a:prstGeom>
          <a:noFill/>
          <a:ln>
            <a:noFill/>
          </a:ln>
        </p:spPr>
        <p:txBody>
          <a:bodyPr lIns="54720" tIns="91440" rIns="90000" bIns="45000"/>
          <a:lstStyle/>
          <a:p>
            <a:endParaRPr lang="en-US" sz="3200" b="0" strike="noStrike" spc="-1">
              <a:solidFill>
                <a:srgbClr val="000000"/>
              </a:solidFill>
              <a:uFill>
                <a:solidFill>
                  <a:srgbClr val="FFFFFF"/>
                </a:solidFill>
              </a:uFill>
              <a:latin typeface="Corbel"/>
            </a:endParaRPr>
          </a:p>
        </p:txBody>
      </p:sp>
      <p:sp>
        <p:nvSpPr>
          <p:cNvPr id="4" name="Rectangle 3"/>
          <p:cNvSpPr/>
          <p:nvPr/>
        </p:nvSpPr>
        <p:spPr>
          <a:xfrm>
            <a:off x="0" y="1536955"/>
            <a:ext cx="12192000" cy="4401205"/>
          </a:xfrm>
          <a:prstGeom prst="rect">
            <a:avLst/>
          </a:prstGeom>
        </p:spPr>
        <p:txBody>
          <a:bodyPr wrap="square">
            <a:spAutoFit/>
          </a:bodyPr>
          <a:lstStyle/>
          <a:p>
            <a:pPr>
              <a:buFont typeface="Wingdings" pitchFamily="2" charset="2"/>
              <a:buChar char="Ø"/>
            </a:pPr>
            <a:r>
              <a:rPr lang="en-IN" sz="2000" dirty="0" smtClean="0"/>
              <a:t>Event subscribers are responsible for registering interest in events.</a:t>
            </a:r>
          </a:p>
          <a:p>
            <a:pPr>
              <a:buFont typeface="Wingdings" pitchFamily="2" charset="2"/>
              <a:buChar char="Ø"/>
            </a:pPr>
            <a:endParaRPr lang="en-IN" sz="2000" dirty="0" smtClean="0"/>
          </a:p>
          <a:p>
            <a:pPr>
              <a:buFont typeface="Wingdings" pitchFamily="2" charset="2"/>
              <a:buChar char="Ø"/>
            </a:pPr>
            <a:r>
              <a:rPr lang="en-IN" sz="2000" dirty="0" smtClean="0"/>
              <a:t>Events are delivered to all interested event subscribers (sometimes called event sinks) when an event publisher (sometimes called an event source) publishes an event.</a:t>
            </a:r>
          </a:p>
          <a:p>
            <a:pPr>
              <a:buFont typeface="Wingdings" pitchFamily="2" charset="2"/>
              <a:buChar char="Ø"/>
            </a:pPr>
            <a:endParaRPr lang="en-IN" sz="2000" dirty="0" smtClean="0"/>
          </a:p>
          <a:p>
            <a:pPr>
              <a:buFont typeface="Wingdings" pitchFamily="2" charset="2"/>
              <a:buChar char="Ø"/>
            </a:pPr>
            <a:r>
              <a:rPr lang="en-IN" sz="2000" dirty="0" smtClean="0"/>
              <a:t>An event may be delivered to any number of subscribers based on the number of subscriptions that are active when the event is published.</a:t>
            </a:r>
          </a:p>
          <a:p>
            <a:pPr>
              <a:buFont typeface="Wingdings" pitchFamily="2" charset="2"/>
              <a:buChar char="Ø"/>
            </a:pPr>
            <a:endParaRPr lang="en-IN" sz="2000" dirty="0" smtClean="0"/>
          </a:p>
          <a:p>
            <a:pPr>
              <a:buFont typeface="Wingdings" pitchFamily="2" charset="2"/>
              <a:buChar char="Ø"/>
            </a:pPr>
            <a:r>
              <a:rPr lang="en-IN" sz="2000" dirty="0" smtClean="0"/>
              <a:t>Publish/subscribe is the most loosely coupled interaction paradigm because there is a dynamic, many-to-many relationship between event publishers and event subscribers:</a:t>
            </a:r>
          </a:p>
          <a:p>
            <a:pPr>
              <a:buFont typeface="Wingdings" pitchFamily="2" charset="2"/>
              <a:buChar char="Ø"/>
            </a:pPr>
            <a:endParaRPr lang="en-IN" sz="2000" dirty="0" smtClean="0"/>
          </a:p>
          <a:p>
            <a:pPr>
              <a:buFont typeface="Wingdings" pitchFamily="2" charset="2"/>
              <a:buChar char="Ø"/>
            </a:pPr>
            <a:r>
              <a:rPr lang="en-IN" sz="2000" dirty="0" smtClean="0"/>
              <a:t>There can be any number of publishers for any type of event.</a:t>
            </a:r>
          </a:p>
          <a:p>
            <a:pPr>
              <a:buFont typeface="Wingdings" pitchFamily="2" charset="2"/>
              <a:buChar char="Ø"/>
            </a:pPr>
            <a:endParaRPr lang="en-IN" sz="2000" dirty="0" smtClean="0"/>
          </a:p>
          <a:p>
            <a:pPr>
              <a:buFont typeface="Wingdings" pitchFamily="2" charset="2"/>
              <a:buChar char="Ø"/>
            </a:pPr>
            <a:r>
              <a:rPr lang="en-IN" sz="2000" dirty="0" smtClean="0"/>
              <a:t>There can be any number of subscribers for any type of event.</a:t>
            </a:r>
          </a:p>
        </p:txBody>
      </p:sp>
    </p:spTree>
    <p:extLst>
      <p:ext uri="{BB962C8B-B14F-4D97-AF65-F5344CB8AC3E}">
        <p14:creationId xmlns="" xmlns:p14="http://schemas.microsoft.com/office/powerpoint/2010/main" val="7203850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pPr lvl="0"/>
            <a:r>
              <a:rPr lang="en-IN" sz="3200" b="1" dirty="0" smtClean="0">
                <a:solidFill>
                  <a:prstClr val="white"/>
                </a:solidFill>
              </a:rPr>
              <a:t>Service-Level Interaction Patterns</a:t>
            </a:r>
            <a:endParaRPr lang="en-US" sz="3200" b="1" spc="-1" dirty="0">
              <a:solidFill>
                <a:prstClr val="white"/>
              </a:solidFill>
              <a:uFill>
                <a:solidFill>
                  <a:srgbClr val="FFFFFF"/>
                </a:solidFill>
              </a:uFill>
              <a:latin typeface="Corbel"/>
            </a:endParaRPr>
          </a:p>
        </p:txBody>
      </p:sp>
      <p:sp>
        <p:nvSpPr>
          <p:cNvPr id="114" name="TextShape 2"/>
          <p:cNvSpPr txBox="1"/>
          <p:nvPr/>
        </p:nvSpPr>
        <p:spPr>
          <a:xfrm>
            <a:off x="175144" y="1579418"/>
            <a:ext cx="11919873" cy="4876560"/>
          </a:xfrm>
          <a:prstGeom prst="rect">
            <a:avLst/>
          </a:prstGeom>
          <a:noFill/>
          <a:ln>
            <a:noFill/>
          </a:ln>
        </p:spPr>
        <p:txBody>
          <a:bodyPr lIns="54720" tIns="91440" rIns="90000" bIns="45000"/>
          <a:lstStyle/>
          <a:p>
            <a:endParaRPr lang="en-US" sz="3200" b="0" strike="noStrike" spc="-1">
              <a:solidFill>
                <a:srgbClr val="000000"/>
              </a:solidFill>
              <a:uFill>
                <a:solidFill>
                  <a:srgbClr val="FFFFFF"/>
                </a:solidFill>
              </a:uFill>
              <a:latin typeface="Corbel"/>
            </a:endParaRPr>
          </a:p>
        </p:txBody>
      </p:sp>
      <p:sp>
        <p:nvSpPr>
          <p:cNvPr id="4" name="Rectangle 3"/>
          <p:cNvSpPr/>
          <p:nvPr/>
        </p:nvSpPr>
        <p:spPr>
          <a:xfrm>
            <a:off x="0" y="1631852"/>
            <a:ext cx="12192000" cy="4401205"/>
          </a:xfrm>
          <a:prstGeom prst="rect">
            <a:avLst/>
          </a:prstGeom>
        </p:spPr>
        <p:txBody>
          <a:bodyPr wrap="square">
            <a:spAutoFit/>
          </a:bodyPr>
          <a:lstStyle/>
          <a:p>
            <a:pPr>
              <a:buFont typeface="Wingdings" pitchFamily="2" charset="2"/>
              <a:buChar char="Ø"/>
            </a:pPr>
            <a:r>
              <a:rPr lang="en-IN" sz="4000" dirty="0" smtClean="0"/>
              <a:t>The following standards provide publish/subscribe-style communication on top of the core Web services standards and within the Web services platform:</a:t>
            </a:r>
          </a:p>
          <a:p>
            <a:endParaRPr lang="en-IN" sz="4000" dirty="0" smtClean="0"/>
          </a:p>
          <a:p>
            <a:pPr>
              <a:buFont typeface="Wingdings" pitchFamily="2" charset="2"/>
              <a:buChar char="Ø"/>
            </a:pPr>
            <a:r>
              <a:rPr lang="en-IN" sz="4000" dirty="0" smtClean="0"/>
              <a:t>WS-</a:t>
            </a:r>
            <a:r>
              <a:rPr lang="en-IN" sz="4000" dirty="0" err="1" smtClean="0"/>
              <a:t>Eventing</a:t>
            </a:r>
            <a:r>
              <a:rPr lang="en-IN" sz="4000" dirty="0" smtClean="0"/>
              <a:t>.</a:t>
            </a:r>
          </a:p>
          <a:p>
            <a:pPr>
              <a:buFont typeface="Wingdings" pitchFamily="2" charset="2"/>
              <a:buChar char="Ø"/>
            </a:pPr>
            <a:endParaRPr lang="en-IN" sz="4000" dirty="0" smtClean="0"/>
          </a:p>
          <a:p>
            <a:pPr>
              <a:buFont typeface="Wingdings" pitchFamily="2" charset="2"/>
              <a:buChar char="Ø"/>
            </a:pPr>
            <a:r>
              <a:rPr lang="en-IN" sz="4000" dirty="0" smtClean="0"/>
              <a:t>WS-Notification.</a:t>
            </a:r>
            <a:endParaRPr lang="en-IN" sz="3200" dirty="0"/>
          </a:p>
        </p:txBody>
      </p:sp>
    </p:spTree>
    <p:extLst>
      <p:ext uri="{BB962C8B-B14F-4D97-AF65-F5344CB8AC3E}">
        <p14:creationId xmlns="" xmlns:p14="http://schemas.microsoft.com/office/powerpoint/2010/main" val="21841681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pPr lvl="0"/>
            <a:r>
              <a:rPr lang="en-IN" sz="3200" b="1" dirty="0" smtClean="0">
                <a:solidFill>
                  <a:schemeClr val="bg1"/>
                </a:solidFill>
              </a:rPr>
              <a:t>Asynchronous store-and-forward interaction </a:t>
            </a:r>
            <a:r>
              <a:rPr lang="en-IN" sz="3200" b="1" dirty="0" smtClean="0">
                <a:solidFill>
                  <a:schemeClr val="bg1"/>
                </a:solidFill>
              </a:rPr>
              <a:t>paradigm (</a:t>
            </a:r>
            <a:r>
              <a:rPr lang="en-IN" sz="3200" b="1" dirty="0" err="1" smtClean="0">
                <a:solidFill>
                  <a:schemeClr val="bg1"/>
                </a:solidFill>
              </a:rPr>
              <a:t>Cntd</a:t>
            </a:r>
            <a:r>
              <a:rPr lang="en-IN" sz="3200" b="1" dirty="0" smtClean="0">
                <a:solidFill>
                  <a:schemeClr val="bg1"/>
                </a:solidFill>
              </a:rPr>
              <a:t>...)</a:t>
            </a:r>
            <a:endParaRPr lang="en-US" sz="3200" b="1" spc="-1" dirty="0">
              <a:solidFill>
                <a:schemeClr val="bg1"/>
              </a:solidFill>
              <a:uFill>
                <a:solidFill>
                  <a:srgbClr val="FFFFFF"/>
                </a:solidFill>
              </a:uFill>
              <a:latin typeface="Corbel"/>
            </a:endParaRPr>
          </a:p>
        </p:txBody>
      </p:sp>
      <p:sp>
        <p:nvSpPr>
          <p:cNvPr id="114" name="TextShape 2"/>
          <p:cNvSpPr txBox="1"/>
          <p:nvPr/>
        </p:nvSpPr>
        <p:spPr>
          <a:xfrm>
            <a:off x="175144" y="1579418"/>
            <a:ext cx="11919873" cy="4876560"/>
          </a:xfrm>
          <a:prstGeom prst="rect">
            <a:avLst/>
          </a:prstGeom>
          <a:noFill/>
          <a:ln>
            <a:noFill/>
          </a:ln>
        </p:spPr>
        <p:txBody>
          <a:bodyPr lIns="54720" tIns="91440" rIns="90000" bIns="45000"/>
          <a:lstStyle/>
          <a:p>
            <a:endParaRPr lang="en-US" sz="3200" b="0" strike="noStrike" spc="-1">
              <a:solidFill>
                <a:srgbClr val="000000"/>
              </a:solidFill>
              <a:uFill>
                <a:solidFill>
                  <a:srgbClr val="FFFFFF"/>
                </a:solidFill>
              </a:uFill>
              <a:latin typeface="Corbel"/>
            </a:endParaRPr>
          </a:p>
        </p:txBody>
      </p:sp>
      <p:sp>
        <p:nvSpPr>
          <p:cNvPr id="4" name="Rectangle 3"/>
          <p:cNvSpPr/>
          <p:nvPr/>
        </p:nvSpPr>
        <p:spPr>
          <a:xfrm>
            <a:off x="337625" y="1582341"/>
            <a:ext cx="11563643" cy="5262979"/>
          </a:xfrm>
          <a:prstGeom prst="rect">
            <a:avLst/>
          </a:prstGeom>
        </p:spPr>
        <p:txBody>
          <a:bodyPr wrap="square">
            <a:spAutoFit/>
          </a:bodyPr>
          <a:lstStyle/>
          <a:p>
            <a:pPr algn="just">
              <a:buFont typeface="Wingdings" pitchFamily="2" charset="2"/>
              <a:buChar char="Ø"/>
            </a:pPr>
            <a:r>
              <a:rPr lang="en-IN" sz="2800" dirty="0" smtClean="0"/>
              <a:t>One of the advantages of the asynchronous messaging paradigm is that a request queue can be </a:t>
            </a:r>
            <a:r>
              <a:rPr lang="en-IN" sz="2800" i="1" dirty="0" smtClean="0"/>
              <a:t>persistent, allowing the application </a:t>
            </a:r>
            <a:r>
              <a:rPr lang="en-IN" sz="2800" i="1" dirty="0" smtClean="0"/>
              <a:t>to </a:t>
            </a:r>
            <a:r>
              <a:rPr lang="en-IN" sz="2800" dirty="0" smtClean="0"/>
              <a:t>continue </a:t>
            </a:r>
            <a:r>
              <a:rPr lang="en-IN" sz="2800" dirty="0" smtClean="0"/>
              <a:t>working whether or not a connection to the remote machine is available</a:t>
            </a:r>
            <a:r>
              <a:rPr lang="en-IN" sz="2800" dirty="0" smtClean="0"/>
              <a:t>.</a:t>
            </a:r>
          </a:p>
          <a:p>
            <a:pPr algn="just">
              <a:buFont typeface="Wingdings" pitchFamily="2" charset="2"/>
              <a:buChar char="Ø"/>
            </a:pPr>
            <a:endParaRPr lang="en-IN" sz="2800" dirty="0" smtClean="0"/>
          </a:p>
          <a:p>
            <a:pPr algn="just">
              <a:buFont typeface="Wingdings" pitchFamily="2" charset="2"/>
              <a:buChar char="Ø"/>
            </a:pPr>
            <a:r>
              <a:rPr lang="en-IN" sz="2800" dirty="0" smtClean="0"/>
              <a:t> </a:t>
            </a:r>
            <a:r>
              <a:rPr lang="en-IN" sz="2800" dirty="0" smtClean="0"/>
              <a:t>Whether or not the queue is persistent, the service </a:t>
            </a:r>
            <a:r>
              <a:rPr lang="en-IN" sz="2800" dirty="0" smtClean="0"/>
              <a:t>on Host </a:t>
            </a:r>
            <a:r>
              <a:rPr lang="en-IN" sz="2800" dirty="0" smtClean="0"/>
              <a:t>B receives the request by </a:t>
            </a:r>
            <a:r>
              <a:rPr lang="en-IN" sz="2800" dirty="0" err="1" smtClean="0"/>
              <a:t>dequeuing</a:t>
            </a:r>
            <a:r>
              <a:rPr lang="en-IN" sz="2800" dirty="0" smtClean="0"/>
              <a:t> the request from the request queue</a:t>
            </a:r>
            <a:r>
              <a:rPr lang="en-IN" sz="2800" dirty="0" smtClean="0"/>
              <a:t>.</a:t>
            </a:r>
          </a:p>
          <a:p>
            <a:pPr algn="just">
              <a:buFont typeface="Wingdings" pitchFamily="2" charset="2"/>
              <a:buChar char="Ø"/>
            </a:pPr>
            <a:endParaRPr lang="en-IN" sz="2800" dirty="0" smtClean="0"/>
          </a:p>
          <a:p>
            <a:pPr algn="just">
              <a:buFont typeface="Wingdings" pitchFamily="2" charset="2"/>
              <a:buChar char="Ø"/>
            </a:pPr>
            <a:r>
              <a:rPr lang="en-IN" sz="2800" dirty="0" smtClean="0"/>
              <a:t> </a:t>
            </a:r>
            <a:r>
              <a:rPr lang="en-IN" sz="2800" dirty="0" smtClean="0"/>
              <a:t>Asynchronous message queuing </a:t>
            </a:r>
            <a:r>
              <a:rPr lang="en-IN" sz="2800" b="1" dirty="0" smtClean="0">
                <a:solidFill>
                  <a:srgbClr val="FF0000"/>
                </a:solidFill>
              </a:rPr>
              <a:t>does not </a:t>
            </a:r>
            <a:r>
              <a:rPr lang="en-IN" sz="2800" dirty="0" smtClean="0"/>
              <a:t>depend upon </a:t>
            </a:r>
            <a:r>
              <a:rPr lang="en-IN" sz="2800" dirty="0" smtClean="0"/>
              <a:t>the format </a:t>
            </a:r>
            <a:r>
              <a:rPr lang="en-IN" sz="2800" dirty="0" smtClean="0"/>
              <a:t>of a remote procedure call, which typically ties the request name to an object method name and the data to input and </a:t>
            </a:r>
            <a:r>
              <a:rPr lang="en-IN" sz="2800" dirty="0" smtClean="0"/>
              <a:t>output arguments </a:t>
            </a:r>
            <a:r>
              <a:rPr lang="en-IN" sz="2800" dirty="0" smtClean="0"/>
              <a:t>of the method named.</a:t>
            </a:r>
            <a:endParaRPr lang="en-IN" sz="2800" dirty="0"/>
          </a:p>
        </p:txBody>
      </p:sp>
    </p:spTree>
    <p:extLst>
      <p:ext uri="{BB962C8B-B14F-4D97-AF65-F5344CB8AC3E}">
        <p14:creationId xmlns="" xmlns:p14="http://schemas.microsoft.com/office/powerpoint/2010/main" val="1232532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Shape 1"/>
          <p:cNvSpPr txBox="1"/>
          <p:nvPr/>
        </p:nvSpPr>
        <p:spPr>
          <a:xfrm>
            <a:off x="463320" y="758880"/>
            <a:ext cx="10822680" cy="1049040"/>
          </a:xfrm>
          <a:prstGeom prst="rect">
            <a:avLst/>
          </a:prstGeom>
          <a:solidFill>
            <a:srgbClr val="FF0000"/>
          </a:solidFill>
          <a:ln>
            <a:noFill/>
          </a:ln>
        </p:spPr>
        <p:txBody>
          <a:bodyPr tIns="45000" rIns="45720" bIns="45000" anchor="ctr"/>
          <a:lstStyle/>
          <a:p>
            <a:pPr>
              <a:lnSpc>
                <a:spcPct val="100000"/>
              </a:lnSpc>
            </a:pPr>
            <a:r>
              <a:rPr lang="en-US" sz="2800" b="1" strike="noStrike" spc="-1">
                <a:solidFill>
                  <a:srgbClr val="F0AD00"/>
                </a:solidFill>
                <a:uFill>
                  <a:solidFill>
                    <a:srgbClr val="FFFFFF"/>
                  </a:solidFill>
                </a:uFill>
                <a:latin typeface="Corbel"/>
              </a:rPr>
              <a:t>A high-level diagram showing the role of the Web services platform.</a:t>
            </a:r>
            <a:endParaRPr lang="en-US" sz="1800" b="0" strike="noStrike" spc="-1">
              <a:solidFill>
                <a:srgbClr val="000000"/>
              </a:solidFill>
              <a:uFill>
                <a:solidFill>
                  <a:srgbClr val="FFFFFF"/>
                </a:solidFill>
              </a:uFill>
              <a:latin typeface="Corbel"/>
            </a:endParaRPr>
          </a:p>
        </p:txBody>
      </p:sp>
      <p:pic>
        <p:nvPicPr>
          <p:cNvPr id="50" name="Content Placeholder 3"/>
          <p:cNvPicPr/>
          <p:nvPr/>
        </p:nvPicPr>
        <p:blipFill>
          <a:blip r:embed="rId2"/>
          <a:stretch/>
        </p:blipFill>
        <p:spPr>
          <a:xfrm>
            <a:off x="1032120" y="1828800"/>
            <a:ext cx="10711080" cy="4702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pPr lvl="0"/>
            <a:r>
              <a:rPr lang="en-IN" sz="3200" b="1" dirty="0" smtClean="0">
                <a:solidFill>
                  <a:schemeClr val="bg1"/>
                </a:solidFill>
              </a:rPr>
              <a:t>Asynchronous store-and-forward interaction paradigm (</a:t>
            </a:r>
            <a:r>
              <a:rPr lang="en-IN" sz="3200" b="1" dirty="0" err="1" smtClean="0">
                <a:solidFill>
                  <a:schemeClr val="bg1"/>
                </a:solidFill>
              </a:rPr>
              <a:t>Cntd</a:t>
            </a:r>
            <a:r>
              <a:rPr lang="en-IN" sz="3200" b="1" dirty="0" smtClean="0">
                <a:solidFill>
                  <a:schemeClr val="bg1"/>
                </a:solidFill>
              </a:rPr>
              <a:t>...)</a:t>
            </a:r>
            <a:endParaRPr lang="en-US" sz="3200" b="1" spc="-1" dirty="0">
              <a:solidFill>
                <a:schemeClr val="bg1"/>
              </a:solidFill>
              <a:uFill>
                <a:solidFill>
                  <a:srgbClr val="FFFFFF"/>
                </a:solidFill>
              </a:uFill>
              <a:latin typeface="Corbel"/>
            </a:endParaRPr>
          </a:p>
        </p:txBody>
      </p:sp>
      <p:sp>
        <p:nvSpPr>
          <p:cNvPr id="114" name="TextShape 2"/>
          <p:cNvSpPr txBox="1"/>
          <p:nvPr/>
        </p:nvSpPr>
        <p:spPr>
          <a:xfrm>
            <a:off x="175144" y="1579418"/>
            <a:ext cx="11919873" cy="4876560"/>
          </a:xfrm>
          <a:prstGeom prst="rect">
            <a:avLst/>
          </a:prstGeom>
          <a:noFill/>
          <a:ln>
            <a:noFill/>
          </a:ln>
        </p:spPr>
        <p:txBody>
          <a:bodyPr lIns="54720" tIns="91440" rIns="90000" bIns="45000"/>
          <a:lstStyle/>
          <a:p>
            <a:endParaRPr lang="en-US" sz="3200" b="0" strike="noStrike" spc="-1">
              <a:solidFill>
                <a:srgbClr val="000000"/>
              </a:solidFill>
              <a:uFill>
                <a:solidFill>
                  <a:srgbClr val="FFFFFF"/>
                </a:solidFill>
              </a:uFill>
              <a:latin typeface="Corbel"/>
            </a:endParaRPr>
          </a:p>
        </p:txBody>
      </p:sp>
      <p:sp>
        <p:nvSpPr>
          <p:cNvPr id="4" name="Rectangle 3"/>
          <p:cNvSpPr/>
          <p:nvPr/>
        </p:nvSpPr>
        <p:spPr>
          <a:xfrm>
            <a:off x="281353" y="1859340"/>
            <a:ext cx="11732455" cy="4524315"/>
          </a:xfrm>
          <a:prstGeom prst="rect">
            <a:avLst/>
          </a:prstGeom>
        </p:spPr>
        <p:txBody>
          <a:bodyPr wrap="square">
            <a:spAutoFit/>
          </a:bodyPr>
          <a:lstStyle/>
          <a:p>
            <a:pPr>
              <a:buFont typeface="Wingdings" pitchFamily="2" charset="2"/>
              <a:buChar char="Ø"/>
            </a:pPr>
            <a:r>
              <a:rPr lang="en-IN" sz="3200" dirty="0" smtClean="0"/>
              <a:t> After </a:t>
            </a:r>
            <a:r>
              <a:rPr lang="en-IN" sz="3200" dirty="0" err="1" smtClean="0"/>
              <a:t>dequeueing</a:t>
            </a:r>
            <a:r>
              <a:rPr lang="en-IN" sz="3200" dirty="0" smtClean="0"/>
              <a:t> the request and processing it, the service on Host B </a:t>
            </a:r>
            <a:r>
              <a:rPr lang="en-IN" sz="3200" dirty="0" err="1" smtClean="0"/>
              <a:t>enqueues</a:t>
            </a:r>
            <a:r>
              <a:rPr lang="en-IN" sz="3200" dirty="0" smtClean="0"/>
              <a:t> the reply message on to the reply queue, and </a:t>
            </a:r>
            <a:r>
              <a:rPr lang="en-IN" sz="3200" dirty="0" smtClean="0"/>
              <a:t>the messaging </a:t>
            </a:r>
            <a:r>
              <a:rPr lang="en-IN" sz="3200" dirty="0" smtClean="0"/>
              <a:t>technology reliably delivers the message to Host A, where the receiving service </a:t>
            </a:r>
            <a:r>
              <a:rPr lang="en-IN" sz="3200" dirty="0" err="1" smtClean="0"/>
              <a:t>dequeues</a:t>
            </a:r>
            <a:r>
              <a:rPr lang="en-IN" sz="3200" dirty="0" smtClean="0"/>
              <a:t> it and processes it. Just like </a:t>
            </a:r>
            <a:r>
              <a:rPr lang="en-IN" sz="3200" dirty="0" smtClean="0"/>
              <a:t>the request </a:t>
            </a:r>
            <a:r>
              <a:rPr lang="en-IN" sz="3200" dirty="0" smtClean="0"/>
              <a:t>queue, the reply queue can either be remote or local</a:t>
            </a:r>
            <a:r>
              <a:rPr lang="en-IN" sz="3200" dirty="0" smtClean="0"/>
              <a:t>.</a:t>
            </a:r>
          </a:p>
          <a:p>
            <a:pPr>
              <a:buFont typeface="Wingdings" pitchFamily="2" charset="2"/>
              <a:buChar char="Ø"/>
            </a:pPr>
            <a:endParaRPr lang="en-IN" sz="3200" dirty="0" smtClean="0"/>
          </a:p>
          <a:p>
            <a:pPr>
              <a:buFont typeface="Wingdings" pitchFamily="2" charset="2"/>
              <a:buChar char="Ø"/>
            </a:pPr>
            <a:r>
              <a:rPr lang="en-IN" sz="3200" dirty="0" smtClean="0"/>
              <a:t>In WSDL, it is possible to specify a one-way message by only specifying an input message without an output </a:t>
            </a:r>
            <a:r>
              <a:rPr lang="en-IN" sz="3200" dirty="0" smtClean="0"/>
              <a:t>message.</a:t>
            </a:r>
            <a:endParaRPr lang="en-IN" sz="3200" dirty="0"/>
          </a:p>
        </p:txBody>
      </p:sp>
    </p:spTree>
    <p:extLst>
      <p:ext uri="{BB962C8B-B14F-4D97-AF65-F5344CB8AC3E}">
        <p14:creationId xmlns="" xmlns:p14="http://schemas.microsoft.com/office/powerpoint/2010/main" val="366248112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pPr lvl="0"/>
            <a:endParaRPr lang="en-US" sz="3200" b="1" spc="-1" dirty="0">
              <a:solidFill>
                <a:prstClr val="white"/>
              </a:solidFill>
              <a:uFill>
                <a:solidFill>
                  <a:srgbClr val="FFFFFF"/>
                </a:solidFill>
              </a:uFill>
              <a:latin typeface="Corbel"/>
            </a:endParaRPr>
          </a:p>
        </p:txBody>
      </p:sp>
      <p:sp>
        <p:nvSpPr>
          <p:cNvPr id="114" name="TextShape 2"/>
          <p:cNvSpPr txBox="1"/>
          <p:nvPr/>
        </p:nvSpPr>
        <p:spPr>
          <a:xfrm>
            <a:off x="175144" y="1579418"/>
            <a:ext cx="11919873" cy="4876560"/>
          </a:xfrm>
          <a:prstGeom prst="rect">
            <a:avLst/>
          </a:prstGeom>
          <a:noFill/>
          <a:ln>
            <a:noFill/>
          </a:ln>
        </p:spPr>
        <p:txBody>
          <a:bodyPr lIns="54720" tIns="91440" rIns="90000" bIns="45000"/>
          <a:lstStyle/>
          <a:p>
            <a:endParaRPr lang="en-US" sz="3200" b="0" strike="noStrike" spc="-1">
              <a:solidFill>
                <a:srgbClr val="000000"/>
              </a:solidFill>
              <a:uFill>
                <a:solidFill>
                  <a:srgbClr val="FFFFFF"/>
                </a:solidFill>
              </a:uFill>
              <a:latin typeface="Corbel"/>
            </a:endParaRPr>
          </a:p>
        </p:txBody>
      </p:sp>
      <p:sp>
        <p:nvSpPr>
          <p:cNvPr id="4" name="Rectangle 3"/>
          <p:cNvSpPr/>
          <p:nvPr/>
        </p:nvSpPr>
        <p:spPr>
          <a:xfrm>
            <a:off x="689317" y="1659988"/>
            <a:ext cx="11057206" cy="4524315"/>
          </a:xfrm>
          <a:prstGeom prst="rect">
            <a:avLst/>
          </a:prstGeom>
        </p:spPr>
        <p:txBody>
          <a:bodyPr wrap="square">
            <a:spAutoFit/>
          </a:bodyPr>
          <a:lstStyle/>
          <a:p>
            <a:pPr>
              <a:buFont typeface="Wingdings" pitchFamily="2" charset="2"/>
              <a:buChar char="Ø"/>
            </a:pPr>
            <a:r>
              <a:rPr lang="en-IN" sz="3200" dirty="0" smtClean="0"/>
              <a:t>Communication using asynchronous messaging can be accomplished in two ways</a:t>
            </a:r>
            <a:r>
              <a:rPr lang="en-IN" sz="3200" dirty="0" smtClean="0"/>
              <a:t>:</a:t>
            </a:r>
          </a:p>
          <a:p>
            <a:endParaRPr lang="en-IN" sz="3200" dirty="0" smtClean="0"/>
          </a:p>
          <a:p>
            <a:pPr>
              <a:buFont typeface="Courier New" pitchFamily="49" charset="0"/>
              <a:buChar char="o"/>
            </a:pPr>
            <a:r>
              <a:rPr lang="en-IN" sz="3200" dirty="0" smtClean="0"/>
              <a:t> </a:t>
            </a:r>
            <a:r>
              <a:rPr lang="en-IN" sz="2800" dirty="0" smtClean="0"/>
              <a:t>By </a:t>
            </a:r>
            <a:r>
              <a:rPr lang="en-IN" sz="2800" dirty="0" smtClean="0"/>
              <a:t>using service proxies that abstract the communication layer and policy metadata that are enforced automatically by the </a:t>
            </a:r>
            <a:r>
              <a:rPr lang="en-IN" sz="2800" dirty="0" smtClean="0"/>
              <a:t>service platform</a:t>
            </a:r>
            <a:r>
              <a:rPr lang="en-IN" sz="3200" dirty="0" smtClean="0"/>
              <a:t>.</a:t>
            </a:r>
          </a:p>
          <a:p>
            <a:pPr>
              <a:buFont typeface="Courier New" pitchFamily="49" charset="0"/>
              <a:buChar char="o"/>
            </a:pPr>
            <a:endParaRPr lang="en-IN" sz="3200" dirty="0" smtClean="0"/>
          </a:p>
          <a:p>
            <a:pPr>
              <a:buFont typeface="Courier New" pitchFamily="49" charset="0"/>
              <a:buChar char="o"/>
            </a:pPr>
            <a:r>
              <a:rPr lang="en-IN" sz="3200" dirty="0" smtClean="0"/>
              <a:t> </a:t>
            </a:r>
            <a:r>
              <a:rPr lang="en-IN" sz="2800" dirty="0" smtClean="0"/>
              <a:t>By </a:t>
            </a:r>
            <a:r>
              <a:rPr lang="en-IN" sz="2800" dirty="0" smtClean="0"/>
              <a:t>having the programs explicitly perform all data marshalling required to </a:t>
            </a:r>
            <a:r>
              <a:rPr lang="en-IN" sz="2800" dirty="0" err="1" smtClean="0"/>
              <a:t>enqueue</a:t>
            </a:r>
            <a:r>
              <a:rPr lang="en-IN" sz="2800" dirty="0" smtClean="0"/>
              <a:t> and </a:t>
            </a:r>
            <a:r>
              <a:rPr lang="en-IN" sz="2800" dirty="0" err="1" smtClean="0"/>
              <a:t>dequeue</a:t>
            </a:r>
            <a:r>
              <a:rPr lang="en-IN" sz="2800" dirty="0" smtClean="0"/>
              <a:t> messages.</a:t>
            </a:r>
            <a:endParaRPr lang="en-IN" sz="3200" dirty="0"/>
          </a:p>
        </p:txBody>
      </p:sp>
    </p:spTree>
    <p:extLst>
      <p:ext uri="{BB962C8B-B14F-4D97-AF65-F5344CB8AC3E}">
        <p14:creationId xmlns="" xmlns:p14="http://schemas.microsoft.com/office/powerpoint/2010/main" val="557595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pPr lvl="0"/>
            <a:endParaRPr lang="en-US" sz="3200" b="1" spc="-1" dirty="0">
              <a:solidFill>
                <a:prstClr val="white"/>
              </a:solidFill>
              <a:uFill>
                <a:solidFill>
                  <a:srgbClr val="FFFFFF"/>
                </a:solidFill>
              </a:uFill>
              <a:latin typeface="Corbel"/>
            </a:endParaRPr>
          </a:p>
        </p:txBody>
      </p:sp>
      <p:sp>
        <p:nvSpPr>
          <p:cNvPr id="114" name="TextShape 2"/>
          <p:cNvSpPr txBox="1"/>
          <p:nvPr/>
        </p:nvSpPr>
        <p:spPr>
          <a:xfrm>
            <a:off x="175144" y="1579418"/>
            <a:ext cx="11919873" cy="4876560"/>
          </a:xfrm>
          <a:prstGeom prst="rect">
            <a:avLst/>
          </a:prstGeom>
          <a:noFill/>
          <a:ln>
            <a:noFill/>
          </a:ln>
        </p:spPr>
        <p:txBody>
          <a:bodyPr lIns="54720" tIns="91440" rIns="90000" bIns="45000"/>
          <a:lstStyle/>
          <a:p>
            <a:endParaRPr lang="en-US" sz="3200" b="0" strike="noStrike" spc="-1">
              <a:solidFill>
                <a:srgbClr val="000000"/>
              </a:solidFill>
              <a:uFill>
                <a:solidFill>
                  <a:srgbClr val="FFFFFF"/>
                </a:solidFill>
              </a:uFill>
              <a:latin typeface="Corbel"/>
            </a:endParaRPr>
          </a:p>
        </p:txBody>
      </p:sp>
      <p:sp>
        <p:nvSpPr>
          <p:cNvPr id="4" name="Rectangle 3"/>
          <p:cNvSpPr/>
          <p:nvPr/>
        </p:nvSpPr>
        <p:spPr>
          <a:xfrm>
            <a:off x="684627" y="1567099"/>
            <a:ext cx="11061895" cy="4524315"/>
          </a:xfrm>
          <a:prstGeom prst="rect">
            <a:avLst/>
          </a:prstGeom>
        </p:spPr>
        <p:txBody>
          <a:bodyPr wrap="square">
            <a:spAutoFit/>
          </a:bodyPr>
          <a:lstStyle/>
          <a:p>
            <a:pPr>
              <a:buFont typeface="Wingdings" pitchFamily="2" charset="2"/>
              <a:buChar char="Ø"/>
            </a:pPr>
            <a:r>
              <a:rPr lang="en-IN" sz="3200" dirty="0" smtClean="0"/>
              <a:t>The following two standards have been proposed to provide guaranteed message delivery on top of the core Web services standards </a:t>
            </a:r>
            <a:r>
              <a:rPr lang="en-IN" sz="3200" dirty="0" smtClean="0"/>
              <a:t>and within </a:t>
            </a:r>
            <a:r>
              <a:rPr lang="en-IN" sz="3200" dirty="0" smtClean="0"/>
              <a:t>the Web services framework:</a:t>
            </a:r>
          </a:p>
          <a:p>
            <a:endParaRPr lang="en-IN" sz="3200" dirty="0" smtClean="0"/>
          </a:p>
          <a:p>
            <a:endParaRPr lang="en-IN" sz="3200" dirty="0" smtClean="0"/>
          </a:p>
          <a:p>
            <a:pPr>
              <a:buFont typeface="Wingdings" pitchFamily="2" charset="2"/>
              <a:buChar char="§"/>
            </a:pPr>
            <a:r>
              <a:rPr lang="en-IN" sz="3200" dirty="0" smtClean="0"/>
              <a:t>WS-Reliability.</a:t>
            </a:r>
          </a:p>
          <a:p>
            <a:pPr>
              <a:buFont typeface="Wingdings" pitchFamily="2" charset="2"/>
              <a:buChar char="§"/>
            </a:pPr>
            <a:endParaRPr lang="en-IN" sz="3200" dirty="0" smtClean="0"/>
          </a:p>
          <a:p>
            <a:pPr>
              <a:buFont typeface="Wingdings" pitchFamily="2" charset="2"/>
              <a:buChar char="§"/>
            </a:pPr>
            <a:r>
              <a:rPr lang="en-IN" sz="3200" dirty="0" smtClean="0"/>
              <a:t>WS-</a:t>
            </a:r>
            <a:r>
              <a:rPr lang="en-IN" sz="3200" dirty="0" err="1" smtClean="0"/>
              <a:t>ReliableMessaging</a:t>
            </a:r>
            <a:r>
              <a:rPr lang="en-IN" sz="3200" dirty="0" smtClean="0"/>
              <a:t>.</a:t>
            </a:r>
            <a:endParaRPr lang="en-IN" sz="3200" dirty="0"/>
          </a:p>
        </p:txBody>
      </p:sp>
    </p:spTree>
    <p:extLst>
      <p:ext uri="{BB962C8B-B14F-4D97-AF65-F5344CB8AC3E}">
        <p14:creationId xmlns="" xmlns:p14="http://schemas.microsoft.com/office/powerpoint/2010/main" val="39574081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pPr lvl="0"/>
            <a:endParaRPr lang="en-US" sz="3200" b="1" spc="-1" dirty="0">
              <a:solidFill>
                <a:prstClr val="white"/>
              </a:solidFill>
              <a:uFill>
                <a:solidFill>
                  <a:srgbClr val="FFFFFF"/>
                </a:solidFill>
              </a:uFill>
              <a:latin typeface="Corbel"/>
            </a:endParaRPr>
          </a:p>
        </p:txBody>
      </p:sp>
      <p:sp>
        <p:nvSpPr>
          <p:cNvPr id="114" name="TextShape 2"/>
          <p:cNvSpPr txBox="1"/>
          <p:nvPr/>
        </p:nvSpPr>
        <p:spPr>
          <a:xfrm>
            <a:off x="175144" y="1579418"/>
            <a:ext cx="11919873" cy="4876560"/>
          </a:xfrm>
          <a:prstGeom prst="rect">
            <a:avLst/>
          </a:prstGeom>
          <a:noFill/>
          <a:ln>
            <a:noFill/>
          </a:ln>
        </p:spPr>
        <p:txBody>
          <a:bodyPr lIns="54720" tIns="91440" rIns="90000" bIns="45000"/>
          <a:lstStyle/>
          <a:p>
            <a:endParaRPr lang="en-US" sz="3200" b="0" strike="noStrike" spc="-1">
              <a:solidFill>
                <a:srgbClr val="000000"/>
              </a:solidFill>
              <a:uFill>
                <a:solidFill>
                  <a:srgbClr val="FFFFFF"/>
                </a:solidFill>
              </a:uFill>
              <a:latin typeface="Corbel"/>
            </a:endParaRPr>
          </a:p>
        </p:txBody>
      </p:sp>
    </p:spTree>
    <p:extLst>
      <p:ext uri="{BB962C8B-B14F-4D97-AF65-F5344CB8AC3E}">
        <p14:creationId xmlns="" xmlns:p14="http://schemas.microsoft.com/office/powerpoint/2010/main" val="152415094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pPr lvl="0"/>
            <a:endParaRPr lang="en-US" sz="3200" b="1" spc="-1" dirty="0">
              <a:solidFill>
                <a:prstClr val="white"/>
              </a:solidFill>
              <a:uFill>
                <a:solidFill>
                  <a:srgbClr val="FFFFFF"/>
                </a:solidFill>
              </a:uFill>
              <a:latin typeface="Corbel"/>
            </a:endParaRPr>
          </a:p>
        </p:txBody>
      </p:sp>
      <p:sp>
        <p:nvSpPr>
          <p:cNvPr id="114" name="TextShape 2"/>
          <p:cNvSpPr txBox="1"/>
          <p:nvPr/>
        </p:nvSpPr>
        <p:spPr>
          <a:xfrm>
            <a:off x="175144" y="1579418"/>
            <a:ext cx="11919873" cy="4876560"/>
          </a:xfrm>
          <a:prstGeom prst="rect">
            <a:avLst/>
          </a:prstGeom>
          <a:noFill/>
          <a:ln>
            <a:noFill/>
          </a:ln>
        </p:spPr>
        <p:txBody>
          <a:bodyPr lIns="54720" tIns="91440" rIns="90000" bIns="45000"/>
          <a:lstStyle/>
          <a:p>
            <a:endParaRPr lang="en-US" sz="3200" b="0" strike="noStrike" spc="-1">
              <a:solidFill>
                <a:srgbClr val="000000"/>
              </a:solidFill>
              <a:uFill>
                <a:solidFill>
                  <a:srgbClr val="FFFFFF"/>
                </a:solidFill>
              </a:uFill>
              <a:latin typeface="Corbel"/>
            </a:endParaRPr>
          </a:p>
        </p:txBody>
      </p:sp>
    </p:spTree>
    <p:extLst>
      <p:ext uri="{BB962C8B-B14F-4D97-AF65-F5344CB8AC3E}">
        <p14:creationId xmlns="" xmlns:p14="http://schemas.microsoft.com/office/powerpoint/2010/main" val="222540179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pPr lvl="0"/>
            <a:endParaRPr lang="en-US" sz="3200" b="1" spc="-1" dirty="0">
              <a:solidFill>
                <a:prstClr val="white"/>
              </a:solidFill>
              <a:uFill>
                <a:solidFill>
                  <a:srgbClr val="FFFFFF"/>
                </a:solidFill>
              </a:uFill>
              <a:latin typeface="Corbel"/>
            </a:endParaRPr>
          </a:p>
        </p:txBody>
      </p:sp>
      <p:sp>
        <p:nvSpPr>
          <p:cNvPr id="114" name="TextShape 2"/>
          <p:cNvSpPr txBox="1"/>
          <p:nvPr/>
        </p:nvSpPr>
        <p:spPr>
          <a:xfrm>
            <a:off x="175144" y="1579418"/>
            <a:ext cx="11919873" cy="4876560"/>
          </a:xfrm>
          <a:prstGeom prst="rect">
            <a:avLst/>
          </a:prstGeom>
          <a:noFill/>
          <a:ln>
            <a:noFill/>
          </a:ln>
        </p:spPr>
        <p:txBody>
          <a:bodyPr lIns="54720" tIns="91440" rIns="90000" bIns="45000"/>
          <a:lstStyle/>
          <a:p>
            <a:endParaRPr lang="en-US" sz="3200" b="0" strike="noStrike" spc="-1">
              <a:solidFill>
                <a:srgbClr val="000000"/>
              </a:solidFill>
              <a:uFill>
                <a:solidFill>
                  <a:srgbClr val="FFFFFF"/>
                </a:solidFill>
              </a:uFill>
              <a:latin typeface="Corbel"/>
            </a:endParaRPr>
          </a:p>
        </p:txBody>
      </p:sp>
    </p:spTree>
    <p:extLst>
      <p:ext uri="{BB962C8B-B14F-4D97-AF65-F5344CB8AC3E}">
        <p14:creationId xmlns="" xmlns:p14="http://schemas.microsoft.com/office/powerpoint/2010/main" val="428435790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pPr lvl="0"/>
            <a:endParaRPr lang="en-US" sz="3200" b="1" spc="-1" dirty="0">
              <a:solidFill>
                <a:prstClr val="white"/>
              </a:solidFill>
              <a:uFill>
                <a:solidFill>
                  <a:srgbClr val="FFFFFF"/>
                </a:solidFill>
              </a:uFill>
              <a:latin typeface="Corbel"/>
            </a:endParaRPr>
          </a:p>
        </p:txBody>
      </p:sp>
      <p:sp>
        <p:nvSpPr>
          <p:cNvPr id="114" name="TextShape 2"/>
          <p:cNvSpPr txBox="1"/>
          <p:nvPr/>
        </p:nvSpPr>
        <p:spPr>
          <a:xfrm>
            <a:off x="175144" y="1579418"/>
            <a:ext cx="11919873" cy="4876560"/>
          </a:xfrm>
          <a:prstGeom prst="rect">
            <a:avLst/>
          </a:prstGeom>
          <a:noFill/>
          <a:ln>
            <a:noFill/>
          </a:ln>
        </p:spPr>
        <p:txBody>
          <a:bodyPr lIns="54720" tIns="91440" rIns="90000" bIns="45000"/>
          <a:lstStyle/>
          <a:p>
            <a:endParaRPr lang="en-US" sz="3200" b="0" strike="noStrike" spc="-1">
              <a:solidFill>
                <a:srgbClr val="000000"/>
              </a:solidFill>
              <a:uFill>
                <a:solidFill>
                  <a:srgbClr val="FFFFFF"/>
                </a:solidFill>
              </a:uFill>
              <a:latin typeface="Corbel"/>
            </a:endParaRPr>
          </a:p>
        </p:txBody>
      </p:sp>
    </p:spTree>
    <p:extLst>
      <p:ext uri="{BB962C8B-B14F-4D97-AF65-F5344CB8AC3E}">
        <p14:creationId xmlns="" xmlns:p14="http://schemas.microsoft.com/office/powerpoint/2010/main" val="13072839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pPr lvl="0"/>
            <a:endParaRPr lang="en-US" sz="3200" b="1" spc="-1" dirty="0">
              <a:solidFill>
                <a:prstClr val="white"/>
              </a:solidFill>
              <a:uFill>
                <a:solidFill>
                  <a:srgbClr val="FFFFFF"/>
                </a:solidFill>
              </a:uFill>
              <a:latin typeface="Corbel"/>
            </a:endParaRPr>
          </a:p>
        </p:txBody>
      </p:sp>
      <p:sp>
        <p:nvSpPr>
          <p:cNvPr id="114" name="TextShape 2"/>
          <p:cNvSpPr txBox="1"/>
          <p:nvPr/>
        </p:nvSpPr>
        <p:spPr>
          <a:xfrm>
            <a:off x="175144" y="1579418"/>
            <a:ext cx="11919873" cy="4876560"/>
          </a:xfrm>
          <a:prstGeom prst="rect">
            <a:avLst/>
          </a:prstGeom>
          <a:noFill/>
          <a:ln>
            <a:noFill/>
          </a:ln>
        </p:spPr>
        <p:txBody>
          <a:bodyPr lIns="54720" tIns="91440" rIns="90000" bIns="45000"/>
          <a:lstStyle/>
          <a:p>
            <a:endParaRPr lang="en-US" sz="3200" b="0" strike="noStrike" spc="-1">
              <a:solidFill>
                <a:srgbClr val="000000"/>
              </a:solidFill>
              <a:uFill>
                <a:solidFill>
                  <a:srgbClr val="FFFFFF"/>
                </a:solidFill>
              </a:uFill>
              <a:latin typeface="Corbel"/>
            </a:endParaRPr>
          </a:p>
        </p:txBody>
      </p:sp>
    </p:spTree>
    <p:extLst>
      <p:ext uri="{BB962C8B-B14F-4D97-AF65-F5344CB8AC3E}">
        <p14:creationId xmlns="" xmlns:p14="http://schemas.microsoft.com/office/powerpoint/2010/main" val="115456438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pPr lvl="0"/>
            <a:endParaRPr lang="en-US" sz="3200" b="1" spc="-1" dirty="0">
              <a:solidFill>
                <a:prstClr val="white"/>
              </a:solidFill>
              <a:uFill>
                <a:solidFill>
                  <a:srgbClr val="FFFFFF"/>
                </a:solidFill>
              </a:uFill>
              <a:latin typeface="Corbel"/>
            </a:endParaRPr>
          </a:p>
        </p:txBody>
      </p:sp>
      <p:sp>
        <p:nvSpPr>
          <p:cNvPr id="114" name="TextShape 2"/>
          <p:cNvSpPr txBox="1"/>
          <p:nvPr/>
        </p:nvSpPr>
        <p:spPr>
          <a:xfrm>
            <a:off x="175144" y="1579418"/>
            <a:ext cx="11919873" cy="4876560"/>
          </a:xfrm>
          <a:prstGeom prst="rect">
            <a:avLst/>
          </a:prstGeom>
          <a:noFill/>
          <a:ln>
            <a:noFill/>
          </a:ln>
        </p:spPr>
        <p:txBody>
          <a:bodyPr lIns="54720" tIns="91440" rIns="90000" bIns="45000"/>
          <a:lstStyle/>
          <a:p>
            <a:endParaRPr lang="en-US" sz="3200" b="0" strike="noStrike" spc="-1">
              <a:solidFill>
                <a:srgbClr val="000000"/>
              </a:solidFill>
              <a:uFill>
                <a:solidFill>
                  <a:srgbClr val="FFFFFF"/>
                </a:solidFill>
              </a:uFill>
              <a:latin typeface="Corbel"/>
            </a:endParaRPr>
          </a:p>
        </p:txBody>
      </p:sp>
    </p:spTree>
    <p:extLst>
      <p:ext uri="{BB962C8B-B14F-4D97-AF65-F5344CB8AC3E}">
        <p14:creationId xmlns="" xmlns:p14="http://schemas.microsoft.com/office/powerpoint/2010/main" val="5903966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pPr lvl="0"/>
            <a:endParaRPr lang="en-US" sz="3200" b="1" spc="-1" dirty="0">
              <a:solidFill>
                <a:prstClr val="white"/>
              </a:solidFill>
              <a:uFill>
                <a:solidFill>
                  <a:srgbClr val="FFFFFF"/>
                </a:solidFill>
              </a:uFill>
              <a:latin typeface="Corbel"/>
            </a:endParaRPr>
          </a:p>
        </p:txBody>
      </p:sp>
      <p:sp>
        <p:nvSpPr>
          <p:cNvPr id="114" name="TextShape 2"/>
          <p:cNvSpPr txBox="1"/>
          <p:nvPr/>
        </p:nvSpPr>
        <p:spPr>
          <a:xfrm>
            <a:off x="175144" y="1579418"/>
            <a:ext cx="11919873" cy="4876560"/>
          </a:xfrm>
          <a:prstGeom prst="rect">
            <a:avLst/>
          </a:prstGeom>
          <a:noFill/>
          <a:ln>
            <a:noFill/>
          </a:ln>
        </p:spPr>
        <p:txBody>
          <a:bodyPr lIns="54720" tIns="91440" rIns="90000" bIns="45000"/>
          <a:lstStyle/>
          <a:p>
            <a:endParaRPr lang="en-US" sz="3200" b="0" strike="noStrike" spc="-1">
              <a:solidFill>
                <a:srgbClr val="000000"/>
              </a:solidFill>
              <a:uFill>
                <a:solidFill>
                  <a:srgbClr val="FFFFFF"/>
                </a:solidFill>
              </a:uFill>
              <a:latin typeface="Corbel"/>
            </a:endParaRPr>
          </a:p>
        </p:txBody>
      </p:sp>
    </p:spTree>
    <p:extLst>
      <p:ext uri="{BB962C8B-B14F-4D97-AF65-F5344CB8AC3E}">
        <p14:creationId xmlns="" xmlns:p14="http://schemas.microsoft.com/office/powerpoint/2010/main" val="2110828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1"/>
          <p:cNvSpPr txBox="1"/>
          <p:nvPr/>
        </p:nvSpPr>
        <p:spPr>
          <a:xfrm>
            <a:off x="1" y="429659"/>
            <a:ext cx="10495296" cy="1013552"/>
          </a:xfrm>
          <a:prstGeom prst="rect">
            <a:avLst/>
          </a:prstGeom>
          <a:solidFill>
            <a:srgbClr val="FF0000"/>
          </a:solidFill>
          <a:ln>
            <a:noFill/>
          </a:ln>
        </p:spPr>
        <p:txBody>
          <a:bodyPr tIns="45000" rIns="45720" bIns="45000" anchor="ctr"/>
          <a:lstStyle/>
          <a:p>
            <a:pPr>
              <a:lnSpc>
                <a:spcPct val="100000"/>
              </a:lnSpc>
            </a:pPr>
            <a:r>
              <a:rPr lang="en-US" sz="3200" b="1" strike="noStrike" spc="-1" dirty="0">
                <a:solidFill>
                  <a:srgbClr val="F0AD00"/>
                </a:solidFill>
                <a:uFill>
                  <a:solidFill>
                    <a:srgbClr val="FFFFFF"/>
                  </a:solidFill>
                </a:uFill>
                <a:latin typeface="Corbel"/>
              </a:rPr>
              <a:t>Elements of the Web Services Platform
</a:t>
            </a:r>
            <a:endParaRPr lang="en-US" sz="1100" b="0" strike="noStrike" spc="-1" dirty="0">
              <a:solidFill>
                <a:srgbClr val="000000"/>
              </a:solidFill>
              <a:uFill>
                <a:solidFill>
                  <a:srgbClr val="FFFFFF"/>
                </a:solidFill>
              </a:uFill>
              <a:latin typeface="Corbel"/>
            </a:endParaRPr>
          </a:p>
        </p:txBody>
      </p:sp>
      <p:sp>
        <p:nvSpPr>
          <p:cNvPr id="52" name="TextShape 2"/>
          <p:cNvSpPr txBox="1"/>
          <p:nvPr/>
        </p:nvSpPr>
        <p:spPr>
          <a:xfrm>
            <a:off x="646200" y="1371600"/>
            <a:ext cx="10822680" cy="4876560"/>
          </a:xfrm>
          <a:prstGeom prst="rect">
            <a:avLst/>
          </a:prstGeom>
          <a:noFill/>
          <a:ln>
            <a:noFill/>
          </a:ln>
        </p:spPr>
        <p:txBody>
          <a:bodyPr lIns="54720" tIns="91440" rIns="90000" bIns="45000"/>
          <a:lstStyle/>
          <a:p>
            <a:pPr>
              <a:lnSpc>
                <a:spcPct val="100000"/>
              </a:lnSpc>
            </a:pPr>
            <a:endParaRPr lang="en-US" sz="3200" b="0" strike="noStrike" spc="-1" dirty="0">
              <a:solidFill>
                <a:srgbClr val="000000"/>
              </a:solidFill>
              <a:uFill>
                <a:solidFill>
                  <a:srgbClr val="FFFFFF"/>
                </a:solidFill>
              </a:uFill>
              <a:latin typeface="Corbel"/>
            </a:endParaRPr>
          </a:p>
          <a:p>
            <a:pPr marL="438840" indent="-319680">
              <a:lnSpc>
                <a:spcPct val="100000"/>
              </a:lnSpc>
              <a:buClr>
                <a:srgbClr val="F0AD00"/>
              </a:buClr>
              <a:buSzPct val="80000"/>
              <a:buFont typeface="Wingdings 2" charset="2"/>
              <a:buChar char=""/>
            </a:pPr>
            <a:r>
              <a:rPr lang="en-US" sz="2400" b="1" u="sng" strike="noStrike" spc="-1" dirty="0">
                <a:solidFill>
                  <a:srgbClr val="000000"/>
                </a:solidFill>
                <a:uFill>
                  <a:solidFill>
                    <a:srgbClr val="FFFFFF"/>
                  </a:solidFill>
                </a:uFill>
                <a:latin typeface="Corbel"/>
              </a:rPr>
              <a:t>Here are some of the key elements of a Web services platform:</a:t>
            </a:r>
            <a:endParaRPr lang="en-US" sz="2400" b="0" strike="noStrike" spc="-1" dirty="0">
              <a:solidFill>
                <a:srgbClr val="000000"/>
              </a:solidFill>
              <a:uFill>
                <a:solidFill>
                  <a:srgbClr val="FFFFFF"/>
                </a:solidFill>
              </a:uFill>
              <a:latin typeface="Corbel"/>
            </a:endParaRPr>
          </a:p>
          <a:p>
            <a:pPr marL="438840" indent="-319680">
              <a:lnSpc>
                <a:spcPct val="100000"/>
              </a:lnSpc>
              <a:buClr>
                <a:srgbClr val="F0AD00"/>
              </a:buClr>
              <a:buSzPct val="80000"/>
              <a:buFont typeface="Wingdings 2" charset="2"/>
              <a:buChar char=""/>
            </a:pPr>
            <a:r>
              <a:rPr lang="en-US" sz="2400" b="1" strike="noStrike" spc="-1" dirty="0">
                <a:solidFill>
                  <a:srgbClr val="000000"/>
                </a:solidFill>
                <a:uFill>
                  <a:solidFill>
                    <a:srgbClr val="FFFFFF"/>
                  </a:solidFill>
                </a:uFill>
                <a:latin typeface="Corbel"/>
              </a:rPr>
              <a:t>Service contract – </a:t>
            </a:r>
            <a:endParaRPr lang="en-US" sz="2400" b="0" strike="noStrike" spc="-1" dirty="0">
              <a:solidFill>
                <a:srgbClr val="000000"/>
              </a:solidFill>
              <a:uFill>
                <a:solidFill>
                  <a:srgbClr val="FFFFFF"/>
                </a:solidFill>
              </a:uFill>
              <a:latin typeface="Corbel"/>
            </a:endParaRPr>
          </a:p>
          <a:p>
            <a:pPr>
              <a:lnSpc>
                <a:spcPct val="100000"/>
              </a:lnSpc>
            </a:pPr>
            <a:r>
              <a:rPr lang="en-US" sz="2400" b="0" strike="noStrike" spc="-1" dirty="0">
                <a:solidFill>
                  <a:srgbClr val="000000"/>
                </a:solidFill>
                <a:uFill>
                  <a:solidFill>
                    <a:srgbClr val="FFFFFF"/>
                  </a:solidFill>
                </a:uFill>
                <a:latin typeface="Corbel"/>
              </a:rPr>
              <a:t>Unambiguous, well-defined service interface using WSDL. Ideally, it should be human-readable and machine readable.</a:t>
            </a:r>
          </a:p>
          <a:p>
            <a:pPr marL="438840" indent="-319680">
              <a:lnSpc>
                <a:spcPct val="100000"/>
              </a:lnSpc>
              <a:buClr>
                <a:srgbClr val="F0AD00"/>
              </a:buClr>
              <a:buSzPct val="80000"/>
              <a:buFont typeface="Wingdings 2" charset="2"/>
              <a:buChar char=""/>
            </a:pPr>
            <a:r>
              <a:rPr lang="en-US" sz="2400" b="1" strike="noStrike" spc="-1" dirty="0">
                <a:solidFill>
                  <a:srgbClr val="000000"/>
                </a:solidFill>
                <a:uFill>
                  <a:solidFill>
                    <a:srgbClr val="FFFFFF"/>
                  </a:solidFill>
                </a:uFill>
                <a:latin typeface="Corbel"/>
              </a:rPr>
              <a:t>Service contract repository -  </a:t>
            </a:r>
            <a:endParaRPr lang="en-US" sz="2400" b="0" strike="noStrike" spc="-1" dirty="0">
              <a:solidFill>
                <a:srgbClr val="000000"/>
              </a:solidFill>
              <a:uFill>
                <a:solidFill>
                  <a:srgbClr val="FFFFFF"/>
                </a:solidFill>
              </a:uFill>
              <a:latin typeface="Corbel"/>
            </a:endParaRPr>
          </a:p>
          <a:p>
            <a:pPr>
              <a:lnSpc>
                <a:spcPct val="100000"/>
              </a:lnSpc>
            </a:pPr>
            <a:r>
              <a:rPr lang="en-US" sz="2400" b="0" strike="noStrike" spc="-1" dirty="0">
                <a:solidFill>
                  <a:srgbClr val="000000"/>
                </a:solidFill>
                <a:uFill>
                  <a:solidFill>
                    <a:srgbClr val="FFFFFF"/>
                  </a:solidFill>
                </a:uFill>
                <a:latin typeface="Corbel"/>
              </a:rPr>
              <a:t>A repository for storing, looking up, and versioning service contracts. This might include using taxonomies in UDDI or another registry to categorize services and then using these taxonomies to search for services—taxonomies give you much better searching capabilities than just searching based on the WSDL documents. Ideally, it should be highly available and replicated.</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pPr lvl="0"/>
            <a:endParaRPr lang="en-US" sz="3200" b="1" spc="-1" dirty="0">
              <a:solidFill>
                <a:prstClr val="white"/>
              </a:solidFill>
              <a:uFill>
                <a:solidFill>
                  <a:srgbClr val="FFFFFF"/>
                </a:solidFill>
              </a:uFill>
              <a:latin typeface="Corbel"/>
            </a:endParaRPr>
          </a:p>
        </p:txBody>
      </p:sp>
      <p:sp>
        <p:nvSpPr>
          <p:cNvPr id="114" name="TextShape 2"/>
          <p:cNvSpPr txBox="1"/>
          <p:nvPr/>
        </p:nvSpPr>
        <p:spPr>
          <a:xfrm>
            <a:off x="175144" y="1579418"/>
            <a:ext cx="11919873" cy="4876560"/>
          </a:xfrm>
          <a:prstGeom prst="rect">
            <a:avLst/>
          </a:prstGeom>
          <a:noFill/>
          <a:ln>
            <a:noFill/>
          </a:ln>
        </p:spPr>
        <p:txBody>
          <a:bodyPr lIns="54720" tIns="91440" rIns="90000" bIns="45000"/>
          <a:lstStyle/>
          <a:p>
            <a:endParaRPr lang="en-US" sz="3200" b="0" strike="noStrike" spc="-1">
              <a:solidFill>
                <a:srgbClr val="000000"/>
              </a:solidFill>
              <a:uFill>
                <a:solidFill>
                  <a:srgbClr val="FFFFFF"/>
                </a:solidFill>
              </a:uFill>
              <a:latin typeface="Corbel"/>
            </a:endParaRPr>
          </a:p>
        </p:txBody>
      </p:sp>
    </p:spTree>
    <p:extLst>
      <p:ext uri="{BB962C8B-B14F-4D97-AF65-F5344CB8AC3E}">
        <p14:creationId xmlns="" xmlns:p14="http://schemas.microsoft.com/office/powerpoint/2010/main" val="2589008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pPr lvl="0"/>
            <a:endParaRPr lang="en-US" sz="3200" b="1" spc="-1" dirty="0">
              <a:solidFill>
                <a:prstClr val="white"/>
              </a:solidFill>
              <a:uFill>
                <a:solidFill>
                  <a:srgbClr val="FFFFFF"/>
                </a:solidFill>
              </a:uFill>
              <a:latin typeface="Corbel"/>
            </a:endParaRPr>
          </a:p>
        </p:txBody>
      </p:sp>
      <p:sp>
        <p:nvSpPr>
          <p:cNvPr id="114" name="TextShape 2"/>
          <p:cNvSpPr txBox="1"/>
          <p:nvPr/>
        </p:nvSpPr>
        <p:spPr>
          <a:xfrm>
            <a:off x="175144" y="1579418"/>
            <a:ext cx="11919873" cy="4876560"/>
          </a:xfrm>
          <a:prstGeom prst="rect">
            <a:avLst/>
          </a:prstGeom>
          <a:noFill/>
          <a:ln>
            <a:noFill/>
          </a:ln>
        </p:spPr>
        <p:txBody>
          <a:bodyPr lIns="54720" tIns="91440" rIns="90000" bIns="45000"/>
          <a:lstStyle/>
          <a:p>
            <a:endParaRPr lang="en-US" sz="3200" b="0" strike="noStrike" spc="-1">
              <a:solidFill>
                <a:srgbClr val="000000"/>
              </a:solidFill>
              <a:uFill>
                <a:solidFill>
                  <a:srgbClr val="FFFFFF"/>
                </a:solidFill>
              </a:uFill>
              <a:latin typeface="Corbel"/>
            </a:endParaRPr>
          </a:p>
        </p:txBody>
      </p:sp>
    </p:spTree>
    <p:extLst>
      <p:ext uri="{BB962C8B-B14F-4D97-AF65-F5344CB8AC3E}">
        <p14:creationId xmlns="" xmlns:p14="http://schemas.microsoft.com/office/powerpoint/2010/main" val="4963768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pPr lvl="0"/>
            <a:endParaRPr lang="en-US" sz="3200" b="1" spc="-1" dirty="0">
              <a:solidFill>
                <a:prstClr val="white"/>
              </a:solidFill>
              <a:uFill>
                <a:solidFill>
                  <a:srgbClr val="FFFFFF"/>
                </a:solidFill>
              </a:uFill>
              <a:latin typeface="Corbel"/>
            </a:endParaRPr>
          </a:p>
        </p:txBody>
      </p:sp>
      <p:sp>
        <p:nvSpPr>
          <p:cNvPr id="114" name="TextShape 2"/>
          <p:cNvSpPr txBox="1"/>
          <p:nvPr/>
        </p:nvSpPr>
        <p:spPr>
          <a:xfrm>
            <a:off x="175144" y="1579418"/>
            <a:ext cx="11919873" cy="4876560"/>
          </a:xfrm>
          <a:prstGeom prst="rect">
            <a:avLst/>
          </a:prstGeom>
          <a:noFill/>
          <a:ln>
            <a:noFill/>
          </a:ln>
        </p:spPr>
        <p:txBody>
          <a:bodyPr lIns="54720" tIns="91440" rIns="90000" bIns="45000"/>
          <a:lstStyle/>
          <a:p>
            <a:endParaRPr lang="en-US" sz="3200" b="0" strike="noStrike" spc="-1">
              <a:solidFill>
                <a:srgbClr val="000000"/>
              </a:solidFill>
              <a:uFill>
                <a:solidFill>
                  <a:srgbClr val="FFFFFF"/>
                </a:solidFill>
              </a:uFill>
              <a:latin typeface="Corbel"/>
            </a:endParaRPr>
          </a:p>
        </p:txBody>
      </p:sp>
    </p:spTree>
    <p:extLst>
      <p:ext uri="{BB962C8B-B14F-4D97-AF65-F5344CB8AC3E}">
        <p14:creationId xmlns="" xmlns:p14="http://schemas.microsoft.com/office/powerpoint/2010/main" val="73416184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pPr lvl="0"/>
            <a:endParaRPr lang="en-US" sz="3200" b="1" spc="-1" dirty="0">
              <a:solidFill>
                <a:prstClr val="white"/>
              </a:solidFill>
              <a:uFill>
                <a:solidFill>
                  <a:srgbClr val="FFFFFF"/>
                </a:solidFill>
              </a:uFill>
              <a:latin typeface="Corbel"/>
            </a:endParaRPr>
          </a:p>
        </p:txBody>
      </p:sp>
      <p:sp>
        <p:nvSpPr>
          <p:cNvPr id="114" name="TextShape 2"/>
          <p:cNvSpPr txBox="1"/>
          <p:nvPr/>
        </p:nvSpPr>
        <p:spPr>
          <a:xfrm>
            <a:off x="175144" y="1579418"/>
            <a:ext cx="11919873" cy="4876560"/>
          </a:xfrm>
          <a:prstGeom prst="rect">
            <a:avLst/>
          </a:prstGeom>
          <a:noFill/>
          <a:ln>
            <a:noFill/>
          </a:ln>
        </p:spPr>
        <p:txBody>
          <a:bodyPr lIns="54720" tIns="91440" rIns="90000" bIns="45000"/>
          <a:lstStyle/>
          <a:p>
            <a:endParaRPr lang="en-US" sz="3200" b="0" strike="noStrike" spc="-1">
              <a:solidFill>
                <a:srgbClr val="000000"/>
              </a:solidFill>
              <a:uFill>
                <a:solidFill>
                  <a:srgbClr val="FFFFFF"/>
                </a:solidFill>
              </a:uFill>
              <a:latin typeface="Corbel"/>
            </a:endParaRPr>
          </a:p>
        </p:txBody>
      </p:sp>
    </p:spTree>
    <p:extLst>
      <p:ext uri="{BB962C8B-B14F-4D97-AF65-F5344CB8AC3E}">
        <p14:creationId xmlns="" xmlns:p14="http://schemas.microsoft.com/office/powerpoint/2010/main" val="183185374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pPr lvl="0"/>
            <a:endParaRPr lang="en-US" sz="3200" b="1" spc="-1" dirty="0">
              <a:solidFill>
                <a:prstClr val="white"/>
              </a:solidFill>
              <a:uFill>
                <a:solidFill>
                  <a:srgbClr val="FFFFFF"/>
                </a:solidFill>
              </a:uFill>
              <a:latin typeface="Corbel"/>
            </a:endParaRPr>
          </a:p>
        </p:txBody>
      </p:sp>
      <p:sp>
        <p:nvSpPr>
          <p:cNvPr id="114" name="TextShape 2"/>
          <p:cNvSpPr txBox="1"/>
          <p:nvPr/>
        </p:nvSpPr>
        <p:spPr>
          <a:xfrm>
            <a:off x="175144" y="1579418"/>
            <a:ext cx="11919873" cy="4876560"/>
          </a:xfrm>
          <a:prstGeom prst="rect">
            <a:avLst/>
          </a:prstGeom>
          <a:noFill/>
          <a:ln>
            <a:noFill/>
          </a:ln>
        </p:spPr>
        <p:txBody>
          <a:bodyPr lIns="54720" tIns="91440" rIns="90000" bIns="45000"/>
          <a:lstStyle/>
          <a:p>
            <a:endParaRPr lang="en-US" sz="3200" b="0" strike="noStrike" spc="-1">
              <a:solidFill>
                <a:srgbClr val="000000"/>
              </a:solidFill>
              <a:uFill>
                <a:solidFill>
                  <a:srgbClr val="FFFFFF"/>
                </a:solidFill>
              </a:uFill>
              <a:latin typeface="Corbel"/>
            </a:endParaRPr>
          </a:p>
        </p:txBody>
      </p:sp>
    </p:spTree>
    <p:extLst>
      <p:ext uri="{BB962C8B-B14F-4D97-AF65-F5344CB8AC3E}">
        <p14:creationId xmlns="" xmlns:p14="http://schemas.microsoft.com/office/powerpoint/2010/main" val="45766681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pPr lvl="0"/>
            <a:endParaRPr lang="en-US" sz="3200" b="1" spc="-1" dirty="0">
              <a:solidFill>
                <a:prstClr val="white"/>
              </a:solidFill>
              <a:uFill>
                <a:solidFill>
                  <a:srgbClr val="FFFFFF"/>
                </a:solidFill>
              </a:uFill>
              <a:latin typeface="Corbel"/>
            </a:endParaRPr>
          </a:p>
        </p:txBody>
      </p:sp>
      <p:sp>
        <p:nvSpPr>
          <p:cNvPr id="114" name="TextShape 2"/>
          <p:cNvSpPr txBox="1"/>
          <p:nvPr/>
        </p:nvSpPr>
        <p:spPr>
          <a:xfrm>
            <a:off x="175144" y="1579418"/>
            <a:ext cx="11919873" cy="4876560"/>
          </a:xfrm>
          <a:prstGeom prst="rect">
            <a:avLst/>
          </a:prstGeom>
          <a:noFill/>
          <a:ln>
            <a:noFill/>
          </a:ln>
        </p:spPr>
        <p:txBody>
          <a:bodyPr lIns="54720" tIns="91440" rIns="90000" bIns="45000"/>
          <a:lstStyle/>
          <a:p>
            <a:endParaRPr lang="en-US" sz="3200" b="0" strike="noStrike" spc="-1">
              <a:solidFill>
                <a:srgbClr val="000000"/>
              </a:solidFill>
              <a:uFill>
                <a:solidFill>
                  <a:srgbClr val="FFFFFF"/>
                </a:solidFill>
              </a:uFill>
              <a:latin typeface="Corbel"/>
            </a:endParaRPr>
          </a:p>
        </p:txBody>
      </p:sp>
    </p:spTree>
    <p:extLst>
      <p:ext uri="{BB962C8B-B14F-4D97-AF65-F5344CB8AC3E}">
        <p14:creationId xmlns="" xmlns:p14="http://schemas.microsoft.com/office/powerpoint/2010/main" val="428579923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pPr lvl="0"/>
            <a:endParaRPr lang="en-US" sz="3200" b="1" spc="-1" dirty="0">
              <a:solidFill>
                <a:prstClr val="white"/>
              </a:solidFill>
              <a:uFill>
                <a:solidFill>
                  <a:srgbClr val="FFFFFF"/>
                </a:solidFill>
              </a:uFill>
              <a:latin typeface="Corbel"/>
            </a:endParaRPr>
          </a:p>
        </p:txBody>
      </p:sp>
      <p:sp>
        <p:nvSpPr>
          <p:cNvPr id="114" name="TextShape 2"/>
          <p:cNvSpPr txBox="1"/>
          <p:nvPr/>
        </p:nvSpPr>
        <p:spPr>
          <a:xfrm>
            <a:off x="175144" y="1579418"/>
            <a:ext cx="11919873" cy="4876560"/>
          </a:xfrm>
          <a:prstGeom prst="rect">
            <a:avLst/>
          </a:prstGeom>
          <a:noFill/>
          <a:ln>
            <a:noFill/>
          </a:ln>
        </p:spPr>
        <p:txBody>
          <a:bodyPr lIns="54720" tIns="91440" rIns="90000" bIns="45000"/>
          <a:lstStyle/>
          <a:p>
            <a:endParaRPr lang="en-US" sz="3200" b="0" strike="noStrike" spc="-1">
              <a:solidFill>
                <a:srgbClr val="000000"/>
              </a:solidFill>
              <a:uFill>
                <a:solidFill>
                  <a:srgbClr val="FFFFFF"/>
                </a:solidFill>
              </a:uFill>
              <a:latin typeface="Corbel"/>
            </a:endParaRPr>
          </a:p>
        </p:txBody>
      </p:sp>
    </p:spTree>
    <p:extLst>
      <p:ext uri="{BB962C8B-B14F-4D97-AF65-F5344CB8AC3E}">
        <p14:creationId xmlns="" xmlns:p14="http://schemas.microsoft.com/office/powerpoint/2010/main" val="29646459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pPr lvl="0"/>
            <a:endParaRPr lang="en-US" sz="3200" b="1" spc="-1" dirty="0">
              <a:solidFill>
                <a:prstClr val="white"/>
              </a:solidFill>
              <a:uFill>
                <a:solidFill>
                  <a:srgbClr val="FFFFFF"/>
                </a:solidFill>
              </a:uFill>
              <a:latin typeface="Corbel"/>
            </a:endParaRPr>
          </a:p>
        </p:txBody>
      </p:sp>
      <p:sp>
        <p:nvSpPr>
          <p:cNvPr id="114" name="TextShape 2"/>
          <p:cNvSpPr txBox="1"/>
          <p:nvPr/>
        </p:nvSpPr>
        <p:spPr>
          <a:xfrm>
            <a:off x="175144" y="1579418"/>
            <a:ext cx="11919873" cy="4876560"/>
          </a:xfrm>
          <a:prstGeom prst="rect">
            <a:avLst/>
          </a:prstGeom>
          <a:noFill/>
          <a:ln>
            <a:noFill/>
          </a:ln>
        </p:spPr>
        <p:txBody>
          <a:bodyPr lIns="54720" tIns="91440" rIns="90000" bIns="45000"/>
          <a:lstStyle/>
          <a:p>
            <a:endParaRPr lang="en-US" sz="3200" b="0" strike="noStrike" spc="-1">
              <a:solidFill>
                <a:srgbClr val="000000"/>
              </a:solidFill>
              <a:uFill>
                <a:solidFill>
                  <a:srgbClr val="FFFFFF"/>
                </a:solidFill>
              </a:uFill>
              <a:latin typeface="Corbel"/>
            </a:endParaRPr>
          </a:p>
        </p:txBody>
      </p:sp>
    </p:spTree>
    <p:extLst>
      <p:ext uri="{BB962C8B-B14F-4D97-AF65-F5344CB8AC3E}">
        <p14:creationId xmlns="" xmlns:p14="http://schemas.microsoft.com/office/powerpoint/2010/main" val="377083508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pPr lvl="0"/>
            <a:endParaRPr lang="en-US" sz="3200" b="1" spc="-1" dirty="0">
              <a:solidFill>
                <a:prstClr val="white"/>
              </a:solidFill>
              <a:uFill>
                <a:solidFill>
                  <a:srgbClr val="FFFFFF"/>
                </a:solidFill>
              </a:uFill>
              <a:latin typeface="Corbel"/>
            </a:endParaRPr>
          </a:p>
        </p:txBody>
      </p:sp>
      <p:sp>
        <p:nvSpPr>
          <p:cNvPr id="114" name="TextShape 2"/>
          <p:cNvSpPr txBox="1"/>
          <p:nvPr/>
        </p:nvSpPr>
        <p:spPr>
          <a:xfrm>
            <a:off x="175144" y="1579418"/>
            <a:ext cx="11919873" cy="4876560"/>
          </a:xfrm>
          <a:prstGeom prst="rect">
            <a:avLst/>
          </a:prstGeom>
          <a:noFill/>
          <a:ln>
            <a:noFill/>
          </a:ln>
        </p:spPr>
        <p:txBody>
          <a:bodyPr lIns="54720" tIns="91440" rIns="90000" bIns="45000"/>
          <a:lstStyle/>
          <a:p>
            <a:endParaRPr lang="en-US" sz="3200" b="0" strike="noStrike" spc="-1">
              <a:solidFill>
                <a:srgbClr val="000000"/>
              </a:solidFill>
              <a:uFill>
                <a:solidFill>
                  <a:srgbClr val="FFFFFF"/>
                </a:solidFill>
              </a:uFill>
              <a:latin typeface="Corbel"/>
            </a:endParaRPr>
          </a:p>
        </p:txBody>
      </p:sp>
    </p:spTree>
    <p:extLst>
      <p:ext uri="{BB962C8B-B14F-4D97-AF65-F5344CB8AC3E}">
        <p14:creationId xmlns="" xmlns:p14="http://schemas.microsoft.com/office/powerpoint/2010/main" val="218156090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pPr lvl="0"/>
            <a:endParaRPr lang="en-US" sz="3200" b="1" spc="-1" dirty="0">
              <a:solidFill>
                <a:prstClr val="white"/>
              </a:solidFill>
              <a:uFill>
                <a:solidFill>
                  <a:srgbClr val="FFFFFF"/>
                </a:solidFill>
              </a:uFill>
              <a:latin typeface="Corbel"/>
            </a:endParaRPr>
          </a:p>
        </p:txBody>
      </p:sp>
      <p:sp>
        <p:nvSpPr>
          <p:cNvPr id="114" name="TextShape 2"/>
          <p:cNvSpPr txBox="1"/>
          <p:nvPr/>
        </p:nvSpPr>
        <p:spPr>
          <a:xfrm>
            <a:off x="175144" y="1579418"/>
            <a:ext cx="11919873" cy="4876560"/>
          </a:xfrm>
          <a:prstGeom prst="rect">
            <a:avLst/>
          </a:prstGeom>
          <a:noFill/>
          <a:ln>
            <a:noFill/>
          </a:ln>
        </p:spPr>
        <p:txBody>
          <a:bodyPr lIns="54720" tIns="91440" rIns="90000" bIns="45000"/>
          <a:lstStyle/>
          <a:p>
            <a:endParaRPr lang="en-US" sz="3200" b="0" strike="noStrike" spc="-1">
              <a:solidFill>
                <a:srgbClr val="000000"/>
              </a:solidFill>
              <a:uFill>
                <a:solidFill>
                  <a:srgbClr val="FFFFFF"/>
                </a:solidFill>
              </a:uFill>
              <a:latin typeface="Corbel"/>
            </a:endParaRPr>
          </a:p>
        </p:txBody>
      </p:sp>
    </p:spTree>
    <p:extLst>
      <p:ext uri="{BB962C8B-B14F-4D97-AF65-F5344CB8AC3E}">
        <p14:creationId xmlns="" xmlns:p14="http://schemas.microsoft.com/office/powerpoint/2010/main" val="18674996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217452" y="192426"/>
            <a:ext cx="11558912" cy="1145367"/>
          </a:xfrm>
          <a:prstGeom prst="rect">
            <a:avLst/>
          </a:prstGeom>
          <a:solidFill>
            <a:srgbClr val="FF0000"/>
          </a:solidFill>
          <a:ln>
            <a:noFill/>
          </a:ln>
        </p:spPr>
        <p:txBody>
          <a:bodyPr tIns="45000" rIns="45720" bIns="45000" anchor="ctr"/>
          <a:lstStyle/>
          <a:p>
            <a:pPr>
              <a:lnSpc>
                <a:spcPct val="100000"/>
              </a:lnSpc>
            </a:pPr>
            <a:r>
              <a:rPr lang="en-US" sz="4500" b="1" strike="noStrike" spc="-1" dirty="0">
                <a:solidFill>
                  <a:srgbClr val="F0AD00"/>
                </a:solidFill>
                <a:uFill>
                  <a:solidFill>
                    <a:srgbClr val="FFFFFF"/>
                  </a:solidFill>
                </a:uFill>
                <a:latin typeface="Corbel"/>
              </a:rPr>
              <a:t>Elements of the Web Services Platform</a:t>
            </a:r>
            <a:endParaRPr lang="en-US" sz="1800" b="0" strike="noStrike" spc="-1" dirty="0">
              <a:solidFill>
                <a:srgbClr val="000000"/>
              </a:solidFill>
              <a:uFill>
                <a:solidFill>
                  <a:srgbClr val="FFFFFF"/>
                </a:solidFill>
              </a:uFill>
              <a:latin typeface="Corbel"/>
            </a:endParaRPr>
          </a:p>
        </p:txBody>
      </p:sp>
      <p:sp>
        <p:nvSpPr>
          <p:cNvPr id="54" name="TextShape 2"/>
          <p:cNvSpPr txBox="1"/>
          <p:nvPr/>
        </p:nvSpPr>
        <p:spPr>
          <a:xfrm>
            <a:off x="480240" y="1420920"/>
            <a:ext cx="11489400" cy="5436720"/>
          </a:xfrm>
          <a:prstGeom prst="rect">
            <a:avLst/>
          </a:prstGeom>
          <a:noFill/>
          <a:ln>
            <a:noFill/>
          </a:ln>
        </p:spPr>
        <p:txBody>
          <a:bodyPr lIns="54720" tIns="91440" rIns="90000" bIns="45000"/>
          <a:lstStyle/>
          <a:p>
            <a:pPr>
              <a:lnSpc>
                <a:spcPct val="100000"/>
              </a:lnSpc>
            </a:pPr>
            <a:endParaRPr lang="en-US" sz="3200" b="0" strike="noStrike" spc="-1" dirty="0">
              <a:solidFill>
                <a:srgbClr val="000000"/>
              </a:solidFill>
              <a:uFill>
                <a:solidFill>
                  <a:srgbClr val="FFFFFF"/>
                </a:solidFill>
              </a:uFill>
              <a:latin typeface="Corbel"/>
            </a:endParaRPr>
          </a:p>
          <a:p>
            <a:pPr marL="438840" indent="-319680" algn="just">
              <a:lnSpc>
                <a:spcPct val="100000"/>
              </a:lnSpc>
              <a:buClr>
                <a:srgbClr val="F0AD00"/>
              </a:buClr>
              <a:buSzPct val="80000"/>
              <a:buFont typeface="Wingdings 2" charset="2"/>
              <a:buChar char=""/>
            </a:pPr>
            <a:r>
              <a:rPr lang="en-US" sz="2400" b="1" strike="noStrike" spc="-1" dirty="0">
                <a:solidFill>
                  <a:srgbClr val="000000"/>
                </a:solidFill>
                <a:uFill>
                  <a:solidFill>
                    <a:srgbClr val="FFFFFF"/>
                  </a:solidFill>
                </a:uFill>
                <a:latin typeface="Corbel"/>
              </a:rPr>
              <a:t>Service registration and lookup—. </a:t>
            </a:r>
            <a:r>
              <a:rPr lang="en-US" sz="2400" b="0" strike="noStrike" spc="-1" dirty="0">
                <a:solidFill>
                  <a:srgbClr val="000000"/>
                </a:solidFill>
                <a:uFill>
                  <a:solidFill>
                    <a:srgbClr val="FFFFFF"/>
                  </a:solidFill>
                </a:uFill>
                <a:latin typeface="Corbel"/>
              </a:rPr>
              <a:t>A naming service for locating service instances and run-time resources in a high performance, scalable, and highly available manner. Whereas the service contract repository is used to look up service contracts, service registration and lookup is used for finding run-time instances of the services.</a:t>
            </a:r>
          </a:p>
          <a:p>
            <a:pPr algn="just">
              <a:lnSpc>
                <a:spcPct val="100000"/>
              </a:lnSpc>
            </a:pPr>
            <a:endParaRPr lang="en-US" sz="2400" b="0" strike="noStrike" spc="-1" dirty="0">
              <a:solidFill>
                <a:srgbClr val="000000"/>
              </a:solidFill>
              <a:uFill>
                <a:solidFill>
                  <a:srgbClr val="FFFFFF"/>
                </a:solidFill>
              </a:uFill>
              <a:latin typeface="Corbel"/>
            </a:endParaRPr>
          </a:p>
          <a:p>
            <a:pPr marL="438840" indent="-319680" algn="just">
              <a:lnSpc>
                <a:spcPct val="100000"/>
              </a:lnSpc>
              <a:buClr>
                <a:srgbClr val="F0AD00"/>
              </a:buClr>
              <a:buSzPct val="80000"/>
              <a:buFont typeface="Wingdings 2" charset="2"/>
              <a:buChar char=""/>
            </a:pPr>
            <a:r>
              <a:rPr lang="en-US" sz="2400" b="1" strike="noStrike" spc="-1" dirty="0">
                <a:solidFill>
                  <a:srgbClr val="000000"/>
                </a:solidFill>
                <a:uFill>
                  <a:solidFill>
                    <a:srgbClr val="FFFFFF"/>
                  </a:solidFill>
                </a:uFill>
                <a:latin typeface="Corbel"/>
              </a:rPr>
              <a:t>Service-level security—. </a:t>
            </a:r>
            <a:r>
              <a:rPr lang="en-US" sz="2400" b="0" strike="noStrike" spc="-1" dirty="0">
                <a:solidFill>
                  <a:srgbClr val="000000"/>
                </a:solidFill>
                <a:uFill>
                  <a:solidFill>
                    <a:srgbClr val="FFFFFF"/>
                  </a:solidFill>
                </a:uFill>
                <a:latin typeface="Corbel"/>
              </a:rPr>
              <a:t>Security facilities using the WS-Security framework for defining and enforcing service-level security policies including authenticating service requesters, enforcing access control to service providers based on role and context authorization (e.g., role-based access control), single-sign-on, privacy, integrity, and non-repudiation. Of course, there will be other security facilities in the system—for example, for controlling application-level user login and controlling database login—but these facilities are not part of the Web services platform.</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pPr lvl="0"/>
            <a:endParaRPr lang="en-US" sz="3200" b="1" spc="-1" dirty="0">
              <a:solidFill>
                <a:prstClr val="white"/>
              </a:solidFill>
              <a:uFill>
                <a:solidFill>
                  <a:srgbClr val="FFFFFF"/>
                </a:solidFill>
              </a:uFill>
              <a:latin typeface="Corbel"/>
            </a:endParaRPr>
          </a:p>
        </p:txBody>
      </p:sp>
      <p:sp>
        <p:nvSpPr>
          <p:cNvPr id="114" name="TextShape 2"/>
          <p:cNvSpPr txBox="1"/>
          <p:nvPr/>
        </p:nvSpPr>
        <p:spPr>
          <a:xfrm>
            <a:off x="175144" y="1579418"/>
            <a:ext cx="11919873" cy="4876560"/>
          </a:xfrm>
          <a:prstGeom prst="rect">
            <a:avLst/>
          </a:prstGeom>
          <a:noFill/>
          <a:ln>
            <a:noFill/>
          </a:ln>
        </p:spPr>
        <p:txBody>
          <a:bodyPr lIns="54720" tIns="91440" rIns="90000" bIns="45000"/>
          <a:lstStyle/>
          <a:p>
            <a:endParaRPr lang="en-US" sz="3200" b="0" strike="noStrike" spc="-1">
              <a:solidFill>
                <a:srgbClr val="000000"/>
              </a:solidFill>
              <a:uFill>
                <a:solidFill>
                  <a:srgbClr val="FFFFFF"/>
                </a:solidFill>
              </a:uFill>
              <a:latin typeface="Corbel"/>
            </a:endParaRPr>
          </a:p>
        </p:txBody>
      </p:sp>
    </p:spTree>
    <p:extLst>
      <p:ext uri="{BB962C8B-B14F-4D97-AF65-F5344CB8AC3E}">
        <p14:creationId xmlns="" xmlns:p14="http://schemas.microsoft.com/office/powerpoint/2010/main" val="243873524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endParaRPr lang="en-US" sz="1800" b="0" strike="noStrike" spc="-1">
              <a:solidFill>
                <a:srgbClr val="000000"/>
              </a:solidFill>
              <a:uFill>
                <a:solidFill>
                  <a:srgbClr val="FFFFFF"/>
                </a:solidFill>
              </a:uFill>
              <a:latin typeface="Corbel"/>
            </a:endParaRPr>
          </a:p>
        </p:txBody>
      </p:sp>
      <p:sp>
        <p:nvSpPr>
          <p:cNvPr id="114" name="TextShape 2"/>
          <p:cNvSpPr txBox="1"/>
          <p:nvPr/>
        </p:nvSpPr>
        <p:spPr>
          <a:xfrm>
            <a:off x="646200" y="1371600"/>
            <a:ext cx="10822680" cy="4876560"/>
          </a:xfrm>
          <a:prstGeom prst="rect">
            <a:avLst/>
          </a:prstGeom>
          <a:noFill/>
          <a:ln>
            <a:noFill/>
          </a:ln>
        </p:spPr>
        <p:txBody>
          <a:bodyPr lIns="54720" tIns="91440" rIns="90000" bIns="45000"/>
          <a:lstStyle/>
          <a:p>
            <a:endParaRPr lang="en-US" sz="3200" b="0" strike="noStrike" spc="-1">
              <a:solidFill>
                <a:srgbClr val="000000"/>
              </a:solidFill>
              <a:uFill>
                <a:solidFill>
                  <a:srgbClr val="FFFFFF"/>
                </a:solidFill>
              </a:uFill>
              <a:latin typeface="Corbe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endParaRPr lang="en-US" sz="1800" b="0" strike="noStrike" spc="-1">
              <a:solidFill>
                <a:srgbClr val="000000"/>
              </a:solidFill>
              <a:uFill>
                <a:solidFill>
                  <a:srgbClr val="FFFFFF"/>
                </a:solidFill>
              </a:uFill>
              <a:latin typeface="Corbel"/>
            </a:endParaRPr>
          </a:p>
        </p:txBody>
      </p:sp>
      <p:sp>
        <p:nvSpPr>
          <p:cNvPr id="114" name="TextShape 2"/>
          <p:cNvSpPr txBox="1"/>
          <p:nvPr/>
        </p:nvSpPr>
        <p:spPr>
          <a:xfrm>
            <a:off x="646200" y="1371600"/>
            <a:ext cx="10822680" cy="4876560"/>
          </a:xfrm>
          <a:prstGeom prst="rect">
            <a:avLst/>
          </a:prstGeom>
          <a:noFill/>
          <a:ln>
            <a:noFill/>
          </a:ln>
        </p:spPr>
        <p:txBody>
          <a:bodyPr lIns="54720" tIns="91440" rIns="90000" bIns="45000"/>
          <a:lstStyle/>
          <a:p>
            <a:endParaRPr lang="en-US" sz="3200" b="0" strike="noStrike" spc="-1">
              <a:solidFill>
                <a:srgbClr val="000000"/>
              </a:solidFill>
              <a:uFill>
                <a:solidFill>
                  <a:srgbClr val="FFFFFF"/>
                </a:solidFill>
              </a:uFill>
              <a:latin typeface="Corbe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endParaRPr lang="en-US" sz="1800" b="0" strike="noStrike" spc="-1">
              <a:solidFill>
                <a:srgbClr val="000000"/>
              </a:solidFill>
              <a:uFill>
                <a:solidFill>
                  <a:srgbClr val="FFFFFF"/>
                </a:solidFill>
              </a:uFill>
              <a:latin typeface="Corbel"/>
            </a:endParaRPr>
          </a:p>
        </p:txBody>
      </p:sp>
      <p:sp>
        <p:nvSpPr>
          <p:cNvPr id="114" name="TextShape 2"/>
          <p:cNvSpPr txBox="1"/>
          <p:nvPr/>
        </p:nvSpPr>
        <p:spPr>
          <a:xfrm>
            <a:off x="646200" y="1371600"/>
            <a:ext cx="10822680" cy="4876560"/>
          </a:xfrm>
          <a:prstGeom prst="rect">
            <a:avLst/>
          </a:prstGeom>
          <a:noFill/>
          <a:ln>
            <a:noFill/>
          </a:ln>
        </p:spPr>
        <p:txBody>
          <a:bodyPr lIns="54720" tIns="91440" rIns="90000" bIns="45000"/>
          <a:lstStyle/>
          <a:p>
            <a:endParaRPr lang="en-US" sz="3200" b="0" strike="noStrike" spc="-1">
              <a:solidFill>
                <a:srgbClr val="000000"/>
              </a:solidFill>
              <a:uFill>
                <a:solidFill>
                  <a:srgbClr val="FFFFFF"/>
                </a:solidFill>
              </a:uFill>
              <a:latin typeface="Corbel"/>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endParaRPr lang="en-US" sz="1800" b="0" strike="noStrike" spc="-1">
              <a:solidFill>
                <a:srgbClr val="000000"/>
              </a:solidFill>
              <a:uFill>
                <a:solidFill>
                  <a:srgbClr val="FFFFFF"/>
                </a:solidFill>
              </a:uFill>
              <a:latin typeface="Corbel"/>
            </a:endParaRPr>
          </a:p>
        </p:txBody>
      </p:sp>
      <p:sp>
        <p:nvSpPr>
          <p:cNvPr id="114" name="TextShape 2"/>
          <p:cNvSpPr txBox="1"/>
          <p:nvPr/>
        </p:nvSpPr>
        <p:spPr>
          <a:xfrm>
            <a:off x="646200" y="1371600"/>
            <a:ext cx="10822680" cy="4876560"/>
          </a:xfrm>
          <a:prstGeom prst="rect">
            <a:avLst/>
          </a:prstGeom>
          <a:noFill/>
          <a:ln>
            <a:noFill/>
          </a:ln>
        </p:spPr>
        <p:txBody>
          <a:bodyPr lIns="54720" tIns="91440" rIns="90000" bIns="45000"/>
          <a:lstStyle/>
          <a:p>
            <a:endParaRPr lang="en-US" sz="3200" b="0" strike="noStrike" spc="-1">
              <a:solidFill>
                <a:srgbClr val="000000"/>
              </a:solidFill>
              <a:uFill>
                <a:solidFill>
                  <a:srgbClr val="FFFFFF"/>
                </a:solidFill>
              </a:uFill>
              <a:latin typeface="Corbe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endParaRPr lang="en-US" sz="1800" b="0" strike="noStrike" spc="-1">
              <a:solidFill>
                <a:srgbClr val="000000"/>
              </a:solidFill>
              <a:uFill>
                <a:solidFill>
                  <a:srgbClr val="FFFFFF"/>
                </a:solidFill>
              </a:uFill>
              <a:latin typeface="Corbel"/>
            </a:endParaRPr>
          </a:p>
        </p:txBody>
      </p:sp>
      <p:sp>
        <p:nvSpPr>
          <p:cNvPr id="114" name="TextShape 2"/>
          <p:cNvSpPr txBox="1"/>
          <p:nvPr/>
        </p:nvSpPr>
        <p:spPr>
          <a:xfrm>
            <a:off x="646200" y="1371600"/>
            <a:ext cx="10822680" cy="4876560"/>
          </a:xfrm>
          <a:prstGeom prst="rect">
            <a:avLst/>
          </a:prstGeom>
          <a:noFill/>
          <a:ln>
            <a:noFill/>
          </a:ln>
        </p:spPr>
        <p:txBody>
          <a:bodyPr lIns="54720" tIns="91440" rIns="90000" bIns="45000"/>
          <a:lstStyle/>
          <a:p>
            <a:endParaRPr lang="en-US" sz="3200" b="0" strike="noStrike" spc="-1">
              <a:solidFill>
                <a:srgbClr val="000000"/>
              </a:solidFill>
              <a:uFill>
                <a:solidFill>
                  <a:srgbClr val="FFFFFF"/>
                </a:solidFill>
              </a:uFill>
              <a:latin typeface="Corbe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endParaRPr lang="en-US" sz="1800" b="0" strike="noStrike" spc="-1">
              <a:solidFill>
                <a:srgbClr val="000000"/>
              </a:solidFill>
              <a:uFill>
                <a:solidFill>
                  <a:srgbClr val="FFFFFF"/>
                </a:solidFill>
              </a:uFill>
              <a:latin typeface="Corbel"/>
            </a:endParaRPr>
          </a:p>
        </p:txBody>
      </p:sp>
      <p:sp>
        <p:nvSpPr>
          <p:cNvPr id="114" name="TextShape 2"/>
          <p:cNvSpPr txBox="1"/>
          <p:nvPr/>
        </p:nvSpPr>
        <p:spPr>
          <a:xfrm>
            <a:off x="646200" y="1371600"/>
            <a:ext cx="10822680" cy="4876560"/>
          </a:xfrm>
          <a:prstGeom prst="rect">
            <a:avLst/>
          </a:prstGeom>
          <a:noFill/>
          <a:ln>
            <a:noFill/>
          </a:ln>
        </p:spPr>
        <p:txBody>
          <a:bodyPr lIns="54720" tIns="91440" rIns="90000" bIns="45000"/>
          <a:lstStyle/>
          <a:p>
            <a:endParaRPr lang="en-US" sz="3200" b="0" strike="noStrike" spc="-1">
              <a:solidFill>
                <a:srgbClr val="000000"/>
              </a:solidFill>
              <a:uFill>
                <a:solidFill>
                  <a:srgbClr val="FFFFFF"/>
                </a:solidFill>
              </a:uFill>
              <a:latin typeface="Corbel"/>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endParaRPr lang="en-US" sz="1800" b="0" strike="noStrike" spc="-1">
              <a:solidFill>
                <a:srgbClr val="000000"/>
              </a:solidFill>
              <a:uFill>
                <a:solidFill>
                  <a:srgbClr val="FFFFFF"/>
                </a:solidFill>
              </a:uFill>
              <a:latin typeface="Corbel"/>
            </a:endParaRPr>
          </a:p>
        </p:txBody>
      </p:sp>
      <p:sp>
        <p:nvSpPr>
          <p:cNvPr id="114" name="TextShape 2"/>
          <p:cNvSpPr txBox="1"/>
          <p:nvPr/>
        </p:nvSpPr>
        <p:spPr>
          <a:xfrm>
            <a:off x="646200" y="1371600"/>
            <a:ext cx="10822680" cy="4876560"/>
          </a:xfrm>
          <a:prstGeom prst="rect">
            <a:avLst/>
          </a:prstGeom>
          <a:noFill/>
          <a:ln>
            <a:noFill/>
          </a:ln>
        </p:spPr>
        <p:txBody>
          <a:bodyPr lIns="54720" tIns="91440" rIns="90000" bIns="45000"/>
          <a:lstStyle/>
          <a:p>
            <a:endParaRPr lang="en-US" sz="3200" b="0" strike="noStrike" spc="-1">
              <a:solidFill>
                <a:srgbClr val="000000"/>
              </a:solidFill>
              <a:uFill>
                <a:solidFill>
                  <a:srgbClr val="FFFFFF"/>
                </a:solidFill>
              </a:uFill>
              <a:latin typeface="Corbe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endParaRPr lang="en-US" sz="1800" b="0" strike="noStrike" spc="-1">
              <a:solidFill>
                <a:srgbClr val="000000"/>
              </a:solidFill>
              <a:uFill>
                <a:solidFill>
                  <a:srgbClr val="FFFFFF"/>
                </a:solidFill>
              </a:uFill>
              <a:latin typeface="Corbel"/>
            </a:endParaRPr>
          </a:p>
        </p:txBody>
      </p:sp>
      <p:sp>
        <p:nvSpPr>
          <p:cNvPr id="114" name="TextShape 2"/>
          <p:cNvSpPr txBox="1"/>
          <p:nvPr/>
        </p:nvSpPr>
        <p:spPr>
          <a:xfrm>
            <a:off x="646200" y="1371600"/>
            <a:ext cx="10822680" cy="4876560"/>
          </a:xfrm>
          <a:prstGeom prst="rect">
            <a:avLst/>
          </a:prstGeom>
          <a:noFill/>
          <a:ln>
            <a:noFill/>
          </a:ln>
        </p:spPr>
        <p:txBody>
          <a:bodyPr lIns="54720" tIns="91440" rIns="90000" bIns="45000"/>
          <a:lstStyle/>
          <a:p>
            <a:endParaRPr lang="en-US" sz="3200" b="0" strike="noStrike" spc="-1">
              <a:solidFill>
                <a:srgbClr val="000000"/>
              </a:solidFill>
              <a:uFill>
                <a:solidFill>
                  <a:srgbClr val="FFFFFF"/>
                </a:solidFill>
              </a:uFill>
              <a:latin typeface="Corbe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endParaRPr lang="en-US" sz="1800" b="0" strike="noStrike" spc="-1">
              <a:solidFill>
                <a:srgbClr val="000000"/>
              </a:solidFill>
              <a:uFill>
                <a:solidFill>
                  <a:srgbClr val="FFFFFF"/>
                </a:solidFill>
              </a:uFill>
              <a:latin typeface="Corbel"/>
            </a:endParaRPr>
          </a:p>
        </p:txBody>
      </p:sp>
      <p:sp>
        <p:nvSpPr>
          <p:cNvPr id="114" name="TextShape 2"/>
          <p:cNvSpPr txBox="1"/>
          <p:nvPr/>
        </p:nvSpPr>
        <p:spPr>
          <a:xfrm>
            <a:off x="646200" y="1371600"/>
            <a:ext cx="10822680" cy="4876560"/>
          </a:xfrm>
          <a:prstGeom prst="rect">
            <a:avLst/>
          </a:prstGeom>
          <a:noFill/>
          <a:ln>
            <a:noFill/>
          </a:ln>
        </p:spPr>
        <p:txBody>
          <a:bodyPr lIns="54720" tIns="91440" rIns="90000" bIns="45000"/>
          <a:lstStyle/>
          <a:p>
            <a:endParaRPr lang="en-US" sz="3200" b="0" strike="noStrike" spc="-1">
              <a:solidFill>
                <a:srgbClr val="000000"/>
              </a:solidFill>
              <a:uFill>
                <a:solidFill>
                  <a:srgbClr val="FFFFFF"/>
                </a:solidFill>
              </a:uFill>
              <a:latin typeface="Corbe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757800" y="282240"/>
            <a:ext cx="9603000" cy="1049040"/>
          </a:xfrm>
          <a:prstGeom prst="rect">
            <a:avLst/>
          </a:prstGeom>
          <a:solidFill>
            <a:srgbClr val="FF0000"/>
          </a:solidFill>
          <a:ln>
            <a:noFill/>
          </a:ln>
        </p:spPr>
        <p:txBody>
          <a:bodyPr tIns="45000" rIns="45720" bIns="45000" anchor="ctr"/>
          <a:lstStyle/>
          <a:p>
            <a:pPr>
              <a:lnSpc>
                <a:spcPct val="100000"/>
              </a:lnSpc>
            </a:pPr>
            <a:r>
              <a:rPr lang="en-US" sz="4500" b="1" strike="noStrike" spc="-1">
                <a:solidFill>
                  <a:srgbClr val="F0AD00"/>
                </a:solidFill>
                <a:uFill>
                  <a:solidFill>
                    <a:srgbClr val="FFFFFF"/>
                  </a:solidFill>
                </a:uFill>
                <a:latin typeface="Corbel"/>
              </a:rPr>
              <a:t>Elements of the Web Services Platform</a:t>
            </a:r>
            <a:endParaRPr lang="en-US" sz="1800" b="0" strike="noStrike" spc="-1">
              <a:solidFill>
                <a:srgbClr val="000000"/>
              </a:solidFill>
              <a:uFill>
                <a:solidFill>
                  <a:srgbClr val="FFFFFF"/>
                </a:solidFill>
              </a:uFill>
              <a:latin typeface="Corbel"/>
            </a:endParaRPr>
          </a:p>
        </p:txBody>
      </p:sp>
      <p:sp>
        <p:nvSpPr>
          <p:cNvPr id="56" name="TextShape 2"/>
          <p:cNvSpPr txBox="1"/>
          <p:nvPr/>
        </p:nvSpPr>
        <p:spPr>
          <a:xfrm>
            <a:off x="0" y="1371600"/>
            <a:ext cx="11468880" cy="4876560"/>
          </a:xfrm>
          <a:prstGeom prst="rect">
            <a:avLst/>
          </a:prstGeom>
          <a:noFill/>
          <a:ln>
            <a:noFill/>
          </a:ln>
        </p:spPr>
        <p:txBody>
          <a:bodyPr lIns="54720" tIns="91440" rIns="90000" bIns="45000"/>
          <a:lstStyle/>
          <a:p>
            <a:pPr marL="438840" indent="-319680">
              <a:lnSpc>
                <a:spcPct val="100000"/>
              </a:lnSpc>
              <a:buClr>
                <a:srgbClr val="F0AD00"/>
              </a:buClr>
              <a:buSzPct val="80000"/>
              <a:buFont typeface="Wingdings 2" charset="2"/>
              <a:buChar char=""/>
            </a:pPr>
            <a:r>
              <a:rPr lang="en-US" sz="2400" b="1" strike="noStrike" spc="-1" dirty="0">
                <a:solidFill>
                  <a:srgbClr val="000000"/>
                </a:solidFill>
                <a:uFill>
                  <a:solidFill>
                    <a:srgbClr val="FFFFFF"/>
                  </a:solidFill>
                </a:uFill>
                <a:latin typeface="Corbel"/>
              </a:rPr>
              <a:t>Service-level data management—.</a:t>
            </a:r>
            <a:endParaRPr lang="en-US" sz="2400" b="0" strike="noStrike" spc="-1" dirty="0">
              <a:solidFill>
                <a:srgbClr val="000000"/>
              </a:solidFill>
              <a:uFill>
                <a:solidFill>
                  <a:srgbClr val="FFFFFF"/>
                </a:solidFill>
              </a:uFill>
              <a:latin typeface="Corbel"/>
            </a:endParaRPr>
          </a:p>
          <a:p>
            <a:pPr algn="just">
              <a:lnSpc>
                <a:spcPct val="100000"/>
              </a:lnSpc>
            </a:pPr>
            <a:r>
              <a:rPr lang="en-US" sz="2400" b="1" strike="noStrike" spc="-1" dirty="0">
                <a:solidFill>
                  <a:srgbClr val="000000"/>
                </a:solidFill>
                <a:uFill>
                  <a:solidFill>
                    <a:srgbClr val="FFFFFF"/>
                  </a:solidFill>
                </a:uFill>
                <a:latin typeface="Corbel"/>
              </a:rPr>
              <a:t> </a:t>
            </a:r>
            <a:r>
              <a:rPr lang="en-US" sz="2400" strike="noStrike" spc="-1" dirty="0">
                <a:solidFill>
                  <a:srgbClr val="000000"/>
                </a:solidFill>
                <a:uFill>
                  <a:solidFill>
                    <a:srgbClr val="FFFFFF"/>
                  </a:solidFill>
                </a:uFill>
                <a:latin typeface="Corbel"/>
              </a:rPr>
              <a:t>XML Schema repository for storing and managing business-level data representations. Some organizations find it preferable to separate the service contract repository and the XML Schema repository because a single XML Schema definition can have many uses besides simply being included in a WSDL document, such as being used by data validation tools, data transformation tools, BPMS, reporting tools, rules engines, XML-relational mapping tools, and XML data servers. </a:t>
            </a:r>
            <a:endParaRPr lang="en-US" sz="2400" strike="noStrike" spc="-1" dirty="0" smtClean="0">
              <a:solidFill>
                <a:srgbClr val="000000"/>
              </a:solidFill>
              <a:uFill>
                <a:solidFill>
                  <a:srgbClr val="FFFFFF"/>
                </a:solidFill>
              </a:uFill>
              <a:latin typeface="Corbel"/>
            </a:endParaRPr>
          </a:p>
          <a:p>
            <a:pPr algn="just">
              <a:lnSpc>
                <a:spcPct val="100000"/>
              </a:lnSpc>
            </a:pPr>
            <a:endParaRPr lang="en-US" sz="2400" strike="noStrike" spc="-1" dirty="0">
              <a:solidFill>
                <a:srgbClr val="000000"/>
              </a:solidFill>
              <a:uFill>
                <a:solidFill>
                  <a:srgbClr val="FFFFFF"/>
                </a:solidFill>
              </a:uFill>
              <a:latin typeface="Corbel"/>
            </a:endParaRPr>
          </a:p>
          <a:p>
            <a:pPr algn="just">
              <a:lnSpc>
                <a:spcPct val="100000"/>
              </a:lnSpc>
            </a:pPr>
            <a:r>
              <a:rPr lang="en-US" sz="2400" strike="noStrike" spc="-1" dirty="0">
                <a:solidFill>
                  <a:srgbClr val="000000"/>
                </a:solidFill>
                <a:uFill>
                  <a:solidFill>
                    <a:srgbClr val="FFFFFF"/>
                  </a:solidFill>
                </a:uFill>
                <a:latin typeface="Corbel"/>
              </a:rPr>
              <a:t>Service-level communication—.</a:t>
            </a:r>
          </a:p>
          <a:p>
            <a:pPr algn="just">
              <a:lnSpc>
                <a:spcPct val="100000"/>
              </a:lnSpc>
            </a:pPr>
            <a:r>
              <a:rPr lang="en-US" sz="2400" strike="noStrike" spc="-1" dirty="0">
                <a:solidFill>
                  <a:srgbClr val="000000"/>
                </a:solidFill>
                <a:uFill>
                  <a:solidFill>
                    <a:srgbClr val="FFFFFF"/>
                  </a:solidFill>
                </a:uFill>
                <a:latin typeface="Corbel"/>
              </a:rPr>
              <a:t> Support for multiple interaction patterns and communication styles using SOAP. Ideally, the communication infrastructure should support multiple interaction patterns and communication styles so that business requirements can be easily mapped onto the Web services platform.</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endParaRPr lang="en-US" sz="1800" b="0" strike="noStrike" spc="-1">
              <a:solidFill>
                <a:srgbClr val="000000"/>
              </a:solidFill>
              <a:uFill>
                <a:solidFill>
                  <a:srgbClr val="FFFFFF"/>
                </a:solidFill>
              </a:uFill>
              <a:latin typeface="Corbel"/>
            </a:endParaRPr>
          </a:p>
        </p:txBody>
      </p:sp>
      <p:sp>
        <p:nvSpPr>
          <p:cNvPr id="114" name="TextShape 2"/>
          <p:cNvSpPr txBox="1"/>
          <p:nvPr/>
        </p:nvSpPr>
        <p:spPr>
          <a:xfrm>
            <a:off x="646200" y="1371600"/>
            <a:ext cx="10822680" cy="4876560"/>
          </a:xfrm>
          <a:prstGeom prst="rect">
            <a:avLst/>
          </a:prstGeom>
          <a:noFill/>
          <a:ln>
            <a:noFill/>
          </a:ln>
        </p:spPr>
        <p:txBody>
          <a:bodyPr lIns="54720" tIns="91440" rIns="90000" bIns="45000"/>
          <a:lstStyle/>
          <a:p>
            <a:endParaRPr lang="en-US" sz="3200" b="0" strike="noStrike" spc="-1">
              <a:solidFill>
                <a:srgbClr val="000000"/>
              </a:solidFill>
              <a:uFill>
                <a:solidFill>
                  <a:srgbClr val="FFFFFF"/>
                </a:solidFill>
              </a:uFill>
              <a:latin typeface="Corbel"/>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endParaRPr lang="en-US" sz="1800" b="0" strike="noStrike" spc="-1">
              <a:solidFill>
                <a:srgbClr val="000000"/>
              </a:solidFill>
              <a:uFill>
                <a:solidFill>
                  <a:srgbClr val="FFFFFF"/>
                </a:solidFill>
              </a:uFill>
              <a:latin typeface="Corbel"/>
            </a:endParaRPr>
          </a:p>
        </p:txBody>
      </p:sp>
      <p:sp>
        <p:nvSpPr>
          <p:cNvPr id="114" name="TextShape 2"/>
          <p:cNvSpPr txBox="1"/>
          <p:nvPr/>
        </p:nvSpPr>
        <p:spPr>
          <a:xfrm>
            <a:off x="646200" y="1371600"/>
            <a:ext cx="10822680" cy="4876560"/>
          </a:xfrm>
          <a:prstGeom prst="rect">
            <a:avLst/>
          </a:prstGeom>
          <a:noFill/>
          <a:ln>
            <a:noFill/>
          </a:ln>
        </p:spPr>
        <p:txBody>
          <a:bodyPr lIns="54720" tIns="91440" rIns="90000" bIns="45000"/>
          <a:lstStyle/>
          <a:p>
            <a:endParaRPr lang="en-US" sz="3200" b="0" strike="noStrike" spc="-1">
              <a:solidFill>
                <a:srgbClr val="000000"/>
              </a:solidFill>
              <a:uFill>
                <a:solidFill>
                  <a:srgbClr val="FFFFFF"/>
                </a:solidFill>
              </a:uFill>
              <a:latin typeface="Corbel"/>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endParaRPr lang="en-US" sz="1800" b="0" strike="noStrike" spc="-1">
              <a:solidFill>
                <a:srgbClr val="000000"/>
              </a:solidFill>
              <a:uFill>
                <a:solidFill>
                  <a:srgbClr val="FFFFFF"/>
                </a:solidFill>
              </a:uFill>
              <a:latin typeface="Corbel"/>
            </a:endParaRPr>
          </a:p>
        </p:txBody>
      </p:sp>
      <p:sp>
        <p:nvSpPr>
          <p:cNvPr id="114" name="TextShape 2"/>
          <p:cNvSpPr txBox="1"/>
          <p:nvPr/>
        </p:nvSpPr>
        <p:spPr>
          <a:xfrm>
            <a:off x="646200" y="1371600"/>
            <a:ext cx="10822680" cy="4876560"/>
          </a:xfrm>
          <a:prstGeom prst="rect">
            <a:avLst/>
          </a:prstGeom>
          <a:noFill/>
          <a:ln>
            <a:noFill/>
          </a:ln>
        </p:spPr>
        <p:txBody>
          <a:bodyPr lIns="54720" tIns="91440" rIns="90000" bIns="45000"/>
          <a:lstStyle/>
          <a:p>
            <a:endParaRPr lang="en-US" sz="3200" b="0" strike="noStrike" spc="-1">
              <a:solidFill>
                <a:srgbClr val="000000"/>
              </a:solidFill>
              <a:uFill>
                <a:solidFill>
                  <a:srgbClr val="FFFFFF"/>
                </a:solidFill>
              </a:uFill>
              <a:latin typeface="Corbe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0" y="211015"/>
            <a:ext cx="12192000" cy="1049040"/>
          </a:xfrm>
          <a:prstGeom prst="rect">
            <a:avLst/>
          </a:prstGeom>
          <a:solidFill>
            <a:srgbClr val="FF0000"/>
          </a:solidFill>
          <a:ln>
            <a:noFill/>
          </a:ln>
        </p:spPr>
        <p:txBody>
          <a:bodyPr tIns="45000" rIns="45720" bIns="45000" anchor="ctr"/>
          <a:lstStyle/>
          <a:p>
            <a:endParaRPr lang="en-US" sz="1800" b="0" strike="noStrike" spc="-1">
              <a:solidFill>
                <a:srgbClr val="000000"/>
              </a:solidFill>
              <a:uFill>
                <a:solidFill>
                  <a:srgbClr val="FFFFFF"/>
                </a:solidFill>
              </a:uFill>
              <a:latin typeface="Corbel"/>
            </a:endParaRPr>
          </a:p>
        </p:txBody>
      </p:sp>
      <p:sp>
        <p:nvSpPr>
          <p:cNvPr id="114" name="TextShape 2"/>
          <p:cNvSpPr txBox="1"/>
          <p:nvPr/>
        </p:nvSpPr>
        <p:spPr>
          <a:xfrm>
            <a:off x="646200" y="1371600"/>
            <a:ext cx="10822680" cy="4876560"/>
          </a:xfrm>
          <a:prstGeom prst="rect">
            <a:avLst/>
          </a:prstGeom>
          <a:noFill/>
          <a:ln>
            <a:noFill/>
          </a:ln>
        </p:spPr>
        <p:txBody>
          <a:bodyPr lIns="54720" tIns="91440" rIns="90000" bIns="45000"/>
          <a:lstStyle/>
          <a:p>
            <a:endParaRPr lang="en-US" sz="3200" b="0" strike="noStrike" spc="-1">
              <a:solidFill>
                <a:srgbClr val="000000"/>
              </a:solidFill>
              <a:uFill>
                <a:solidFill>
                  <a:srgbClr val="FFFFFF"/>
                </a:solidFill>
              </a:uFill>
              <a:latin typeface="Corbel"/>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632880" y="326520"/>
            <a:ext cx="9603000" cy="1049040"/>
          </a:xfrm>
          <a:prstGeom prst="rect">
            <a:avLst/>
          </a:prstGeom>
          <a:solidFill>
            <a:srgbClr val="FF0000"/>
          </a:solidFill>
          <a:ln>
            <a:noFill/>
          </a:ln>
        </p:spPr>
        <p:txBody>
          <a:bodyPr tIns="45000" rIns="45720" bIns="45000" anchor="ctr"/>
          <a:lstStyle/>
          <a:p>
            <a:endParaRPr lang="en-US" sz="1800" b="0" strike="noStrike" spc="-1">
              <a:solidFill>
                <a:srgbClr val="000000"/>
              </a:solidFill>
              <a:uFill>
                <a:solidFill>
                  <a:srgbClr val="FFFFFF"/>
                </a:solidFill>
              </a:uFill>
              <a:latin typeface="Corbel"/>
            </a:endParaRPr>
          </a:p>
        </p:txBody>
      </p:sp>
      <p:sp>
        <p:nvSpPr>
          <p:cNvPr id="116" name="TextShape 2"/>
          <p:cNvSpPr txBox="1"/>
          <p:nvPr/>
        </p:nvSpPr>
        <p:spPr>
          <a:xfrm>
            <a:off x="646200" y="1371600"/>
            <a:ext cx="10822680" cy="4876560"/>
          </a:xfrm>
          <a:prstGeom prst="rect">
            <a:avLst/>
          </a:prstGeom>
          <a:noFill/>
          <a:ln>
            <a:noFill/>
          </a:ln>
        </p:spPr>
        <p:txBody>
          <a:bodyPr lIns="54720" tIns="91440" rIns="90000" bIns="45000"/>
          <a:lstStyle/>
          <a:p>
            <a:endParaRPr lang="en-US" sz="3200" b="0" strike="noStrike" spc="-1">
              <a:solidFill>
                <a:srgbClr val="000000"/>
              </a:solidFill>
              <a:uFill>
                <a:solidFill>
                  <a:srgbClr val="FFFFFF"/>
                </a:solidFill>
              </a:uFill>
              <a:latin typeface="Corbe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Shape 1"/>
          <p:cNvSpPr txBox="1"/>
          <p:nvPr/>
        </p:nvSpPr>
        <p:spPr>
          <a:xfrm>
            <a:off x="0" y="169920"/>
            <a:ext cx="12192000" cy="1049040"/>
          </a:xfrm>
          <a:prstGeom prst="rect">
            <a:avLst/>
          </a:prstGeom>
          <a:solidFill>
            <a:srgbClr val="FF0000"/>
          </a:solidFill>
          <a:ln>
            <a:noFill/>
          </a:ln>
        </p:spPr>
        <p:txBody>
          <a:bodyPr tIns="45000" rIns="45720" bIns="45000" anchor="ctr"/>
          <a:lstStyle/>
          <a:p>
            <a:pPr>
              <a:lnSpc>
                <a:spcPct val="100000"/>
              </a:lnSpc>
            </a:pPr>
            <a:r>
              <a:rPr lang="en-US" sz="4500" b="1" strike="noStrike" spc="-1" dirty="0">
                <a:solidFill>
                  <a:srgbClr val="F0AD00"/>
                </a:solidFill>
                <a:uFill>
                  <a:solidFill>
                    <a:srgbClr val="FFFFFF"/>
                  </a:solidFill>
                </a:uFill>
                <a:latin typeface="Corbel"/>
              </a:rPr>
              <a:t>Elements of the Web Services Platform</a:t>
            </a:r>
            <a:endParaRPr lang="en-US" sz="1800" b="0" strike="noStrike" spc="-1" dirty="0">
              <a:solidFill>
                <a:srgbClr val="000000"/>
              </a:solidFill>
              <a:uFill>
                <a:solidFill>
                  <a:srgbClr val="FFFFFF"/>
                </a:solidFill>
              </a:uFill>
              <a:latin typeface="Corbel"/>
            </a:endParaRPr>
          </a:p>
        </p:txBody>
      </p:sp>
      <p:sp>
        <p:nvSpPr>
          <p:cNvPr id="58" name="TextShape 2"/>
          <p:cNvSpPr txBox="1"/>
          <p:nvPr/>
        </p:nvSpPr>
        <p:spPr>
          <a:xfrm>
            <a:off x="589680" y="1709280"/>
            <a:ext cx="10822680" cy="4876560"/>
          </a:xfrm>
          <a:prstGeom prst="rect">
            <a:avLst/>
          </a:prstGeom>
          <a:noFill/>
          <a:ln>
            <a:noFill/>
          </a:ln>
        </p:spPr>
        <p:txBody>
          <a:bodyPr lIns="54720" tIns="91440" rIns="90000" bIns="45000"/>
          <a:lstStyle/>
          <a:p>
            <a:pPr marL="438840" indent="-319680" algn="just">
              <a:lnSpc>
                <a:spcPct val="100000"/>
              </a:lnSpc>
              <a:buClr>
                <a:srgbClr val="F0AD00"/>
              </a:buClr>
              <a:buSzPct val="80000"/>
              <a:buFont typeface="Wingdings 2" charset="2"/>
              <a:buChar char=""/>
            </a:pPr>
            <a:r>
              <a:rPr lang="en-US" sz="2000" b="1" strike="noStrike" spc="-1" dirty="0">
                <a:solidFill>
                  <a:srgbClr val="000000"/>
                </a:solidFill>
                <a:uFill>
                  <a:solidFill>
                    <a:srgbClr val="FFFFFF"/>
                  </a:solidFill>
                </a:uFill>
                <a:latin typeface="Corbel"/>
              </a:rPr>
              <a:t>Multiple protocol and transport support—. </a:t>
            </a:r>
            <a:r>
              <a:rPr lang="en-US" sz="2000" b="0" strike="noStrike" spc="-1" dirty="0">
                <a:solidFill>
                  <a:srgbClr val="000000"/>
                </a:solidFill>
                <a:uFill>
                  <a:solidFill>
                    <a:srgbClr val="FFFFFF"/>
                  </a:solidFill>
                </a:uFill>
                <a:latin typeface="Corbel"/>
              </a:rPr>
              <a:t>Ideally, the messaging infrastructure should support multiple transports/protocols to support the wide range of clients, servers, and platforms.</a:t>
            </a:r>
          </a:p>
          <a:p>
            <a:pPr marL="438840" indent="-319680" algn="just">
              <a:lnSpc>
                <a:spcPct val="100000"/>
              </a:lnSpc>
              <a:buClr>
                <a:srgbClr val="F0AD00"/>
              </a:buClr>
              <a:buSzPct val="80000"/>
              <a:buFont typeface="Wingdings 2" charset="2"/>
              <a:buChar char=""/>
            </a:pPr>
            <a:r>
              <a:rPr lang="en-US" sz="2000" b="1" strike="noStrike" spc="-1" dirty="0">
                <a:solidFill>
                  <a:srgbClr val="000000"/>
                </a:solidFill>
                <a:uFill>
                  <a:solidFill>
                    <a:srgbClr val="FFFFFF"/>
                  </a:solidFill>
                </a:uFill>
                <a:latin typeface="Corbel"/>
              </a:rPr>
              <a:t>Service-level qualities of service—. </a:t>
            </a:r>
            <a:r>
              <a:rPr lang="en-US" sz="2000" b="0" strike="noStrike" spc="-1" dirty="0">
                <a:solidFill>
                  <a:srgbClr val="000000"/>
                </a:solidFill>
                <a:uFill>
                  <a:solidFill>
                    <a:srgbClr val="FFFFFF"/>
                  </a:solidFill>
                </a:uFill>
                <a:latin typeface="Corbel"/>
              </a:rPr>
              <a:t>Support for reliable messaging technologies and various qualities of service including message-ordering, guaranteed delivery, at-most-once delivery, and best-effort delivery. Transaction management capabilities for defining and supporting transaction execution and control including two-phase commit and/or compensating transactions. High availability capabilities include clustering, failover, automatic-restart, load balancing, and hot-deployment of services.</a:t>
            </a:r>
          </a:p>
          <a:p>
            <a:pPr marL="438840" indent="-319680" algn="just">
              <a:lnSpc>
                <a:spcPct val="100000"/>
              </a:lnSpc>
              <a:buClr>
                <a:srgbClr val="F0AD00"/>
              </a:buClr>
              <a:buSzPct val="80000"/>
              <a:buFont typeface="Wingdings 2" charset="2"/>
              <a:buChar char=""/>
            </a:pPr>
            <a:r>
              <a:rPr lang="en-US" sz="2000" b="1" strike="noStrike" spc="-1" dirty="0">
                <a:solidFill>
                  <a:srgbClr val="000000"/>
                </a:solidFill>
                <a:uFill>
                  <a:solidFill>
                    <a:srgbClr val="FFFFFF"/>
                  </a:solidFill>
                </a:uFill>
                <a:latin typeface="Corbel"/>
              </a:rPr>
              <a:t>Service-level management—. </a:t>
            </a:r>
            <a:r>
              <a:rPr lang="en-US" sz="2000" b="0" strike="noStrike" spc="-1" dirty="0">
                <a:solidFill>
                  <a:srgbClr val="000000"/>
                </a:solidFill>
                <a:uFill>
                  <a:solidFill>
                    <a:srgbClr val="FFFFFF"/>
                  </a:solidFill>
                </a:uFill>
                <a:latin typeface="Corbel"/>
              </a:rPr>
              <a:t>Support for deploying, starting, stopping, and monitoring services. Of course, there will be other system management facilities in the system—for example, for managing hardware servers—but these facilities are not part of the Web services platform. Support for versioning services. Support for auditing service usage. Support for metering and billing for service usage. Service-level support for business activity monitoring (BAM) including service monitoring, service status, service responsiveness, and compliance or deviations from service-level agreements.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10547</TotalTime>
  <Words>4258</Words>
  <Application>Microsoft Office PowerPoint</Application>
  <PresentationFormat>Custom</PresentationFormat>
  <Paragraphs>332</Paragraphs>
  <Slides>84</Slides>
  <Notes>1</Notes>
  <HiddenSlides>0</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For Each operation ..</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COMBINING SOA WITH WEB SERVICES</dc:title>
  <dc:creator>Durga Prasad</dc:creator>
  <cp:lastModifiedBy>sdp</cp:lastModifiedBy>
  <cp:revision>49</cp:revision>
  <dcterms:created xsi:type="dcterms:W3CDTF">2019-12-18T16:23:28Z</dcterms:created>
  <dcterms:modified xsi:type="dcterms:W3CDTF">2020-01-25T08:37:44Z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37</vt:i4>
  </property>
</Properties>
</file>