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49"/>
  </p:notesMasterIdLst>
  <p:sldIdLst>
    <p:sldId id="256" r:id="rId4"/>
    <p:sldId id="541" r:id="rId5"/>
    <p:sldId id="462" r:id="rId6"/>
    <p:sldId id="1097" r:id="rId7"/>
    <p:sldId id="586" r:id="rId8"/>
    <p:sldId id="1153" r:id="rId9"/>
    <p:sldId id="1229" r:id="rId10"/>
    <p:sldId id="1230" r:id="rId11"/>
    <p:sldId id="1231" r:id="rId12"/>
    <p:sldId id="1232" r:id="rId13"/>
    <p:sldId id="261" r:id="rId14"/>
    <p:sldId id="266" r:id="rId15"/>
    <p:sldId id="1154" r:id="rId16"/>
    <p:sldId id="267" r:id="rId17"/>
    <p:sldId id="268" r:id="rId18"/>
    <p:sldId id="269" r:id="rId19"/>
    <p:sldId id="1155" r:id="rId20"/>
    <p:sldId id="274" r:id="rId21"/>
    <p:sldId id="276" r:id="rId22"/>
    <p:sldId id="277" r:id="rId23"/>
    <p:sldId id="1117" r:id="rId24"/>
    <p:sldId id="1135" r:id="rId25"/>
    <p:sldId id="1136" r:id="rId26"/>
    <p:sldId id="1137" r:id="rId27"/>
    <p:sldId id="1138" r:id="rId28"/>
    <p:sldId id="1139" r:id="rId29"/>
    <p:sldId id="1140" r:id="rId30"/>
    <p:sldId id="1152" r:id="rId31"/>
    <p:sldId id="264" r:id="rId32"/>
    <p:sldId id="272" r:id="rId33"/>
    <p:sldId id="1141" r:id="rId34"/>
    <p:sldId id="1142" r:id="rId35"/>
    <p:sldId id="1143" r:id="rId36"/>
    <p:sldId id="1104" r:id="rId37"/>
    <p:sldId id="1144" r:id="rId38"/>
    <p:sldId id="1145" r:id="rId39"/>
    <p:sldId id="1146" r:id="rId40"/>
    <p:sldId id="1147" r:id="rId41"/>
    <p:sldId id="1148" r:id="rId42"/>
    <p:sldId id="1149" r:id="rId43"/>
    <p:sldId id="1150" r:id="rId44"/>
    <p:sldId id="1151" r:id="rId45"/>
    <p:sldId id="1156" r:id="rId46"/>
    <p:sldId id="1134" r:id="rId47"/>
    <p:sldId id="393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9933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 autoAdjust="0"/>
  </p:normalViewPr>
  <p:slideViewPr>
    <p:cSldViewPr>
      <p:cViewPr varScale="1">
        <p:scale>
          <a:sx n="75" d="100"/>
          <a:sy n="75" d="100"/>
        </p:scale>
        <p:origin x="146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414171A-A1CD-4BF4-AF58-F672306559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8BDFC1-5011-4C48-BD57-48BA141E2FD2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8F9163-03F1-4F7C-BEF8-B98BD2F37627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C6307D-E988-4D69-85A2-925BF40AB2DA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500A4F-13DD-40A1-B812-9D2DAEB8C022}" type="slidenum">
              <a:rPr lang="zh-CN" altLang="en-US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AD2E23-1B88-4026-BA15-EEE4F9D493B6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2A927B-4D85-4B66-9707-592965B41D64}" type="slidenum">
              <a:rPr lang="zh-CN" altLang="en-US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A0A88A-3334-430A-AC2F-C1204F461986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381B2D-5941-4445-BD24-0DB59A0B4429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AD2E23-1B88-4026-BA15-EEE4F9D493B6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C7427E-D68A-456F-A391-8C0F2371F97D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67AA8B-BBEF-4B77-9EF0-15746F72F6DA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06B144-21DB-483F-B820-811CEBEC3200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87BDA5-FAC5-4DF1-9559-666F1ADE9EB3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6F7B84-5700-4A9B-A022-6CB524909D5F}" type="slidenum">
              <a:rPr lang="zh-CN" altLang="en-US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/>
          <p:nvPr/>
        </p:nvGrpSpPr>
        <p:grpSpPr bwMode="auto">
          <a:xfrm>
            <a:off x="0" y="5791200"/>
            <a:ext cx="9144000" cy="1066800"/>
            <a:chOff x="0" y="3648"/>
            <a:chExt cx="5760" cy="672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0" y="4320"/>
              <a:ext cx="57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" name="Picture 18" descr="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" name="Picture 20" descr="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" name="Picture 22" descr="84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"/>
          <p:cNvGrpSpPr/>
          <p:nvPr/>
        </p:nvGrpSpPr>
        <p:grpSpPr bwMode="auto">
          <a:xfrm>
            <a:off x="0" y="0"/>
            <a:ext cx="9144000" cy="1196975"/>
            <a:chOff x="612" y="300"/>
            <a:chExt cx="3811" cy="510"/>
          </a:xfrm>
        </p:grpSpPr>
        <p:pic>
          <p:nvPicPr>
            <p:cNvPr id="13" name="Picture 25" descr="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00"/>
              <a:ext cx="204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6" descr="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0"/>
              <a:ext cx="177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284663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55D2E-2026-4774-AC0D-54E3949CE1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3C74-2358-4D46-B731-346E1D0CBF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6772E-1617-439E-97F9-7E1CC5C139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/>
          <p:nvPr/>
        </p:nvGrpSpPr>
        <p:grpSpPr bwMode="auto">
          <a:xfrm>
            <a:off x="0" y="5791200"/>
            <a:ext cx="9144000" cy="1066800"/>
            <a:chOff x="0" y="3648"/>
            <a:chExt cx="5760" cy="672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0" y="4320"/>
              <a:ext cx="57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" name="Picture 18" descr="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" name="Picture 20" descr="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" name="Picture 22" descr="84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"/>
          <p:cNvGrpSpPr/>
          <p:nvPr/>
        </p:nvGrpSpPr>
        <p:grpSpPr bwMode="auto">
          <a:xfrm>
            <a:off x="0" y="0"/>
            <a:ext cx="9144000" cy="1196975"/>
            <a:chOff x="612" y="300"/>
            <a:chExt cx="3811" cy="510"/>
          </a:xfrm>
        </p:grpSpPr>
        <p:pic>
          <p:nvPicPr>
            <p:cNvPr id="13" name="Picture 25" descr="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00"/>
              <a:ext cx="204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6" descr="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0"/>
              <a:ext cx="177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284663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27C8B-ABF0-49B1-BCC0-B70DAE8C86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7F5B-D927-4D45-8848-D96D161728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D74C-3603-4C41-83A9-9A5A9B63A3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1D2C1-6D7E-4050-AC29-D90CFFAA7C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800C-535E-4BFE-B7A0-BCD0BAB5AC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BAF78-FE00-4F78-B308-48055C2A33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F1406-B012-464B-93ED-A2F60636DF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1D46-5E0A-46AD-8E11-BC0D750A32D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C3D1F-5325-4881-A16D-C0E3B77306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0FF61-58FA-45A9-9CED-3C17BA8454B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88A2E-9FF1-48BA-BFFD-2229E5A37D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C705E-979E-4DCC-94AD-8E3EDA627EF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/>
          <p:nvPr/>
        </p:nvGrpSpPr>
        <p:grpSpPr bwMode="auto">
          <a:xfrm>
            <a:off x="0" y="5791200"/>
            <a:ext cx="9144000" cy="1066800"/>
            <a:chOff x="0" y="3648"/>
            <a:chExt cx="5760" cy="672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0" y="4320"/>
              <a:ext cx="57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" name="Picture 18" descr="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" name="Picture 20" descr="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" name="Picture 22" descr="84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"/>
          <p:cNvGrpSpPr/>
          <p:nvPr/>
        </p:nvGrpSpPr>
        <p:grpSpPr bwMode="auto">
          <a:xfrm>
            <a:off x="0" y="0"/>
            <a:ext cx="9144000" cy="1196975"/>
            <a:chOff x="612" y="300"/>
            <a:chExt cx="3811" cy="510"/>
          </a:xfrm>
        </p:grpSpPr>
        <p:pic>
          <p:nvPicPr>
            <p:cNvPr id="13" name="Picture 25" descr="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00"/>
              <a:ext cx="204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6" descr="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0"/>
              <a:ext cx="177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E8E76-5253-4491-9DC7-18E35A5511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D8B33-7A6C-4E11-9F04-8E5E5A4147A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89F6C-2F41-4A55-B3DE-CCCEF24C13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637DB-F4BD-46FC-86AB-F0523266DA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7F4C0-BD5D-482F-A0F3-EF3D755A61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C2D8E-E2B1-49FE-9814-3D090783EE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6F955-4ADF-48FC-AF5A-18FD358008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B06F1-FCEB-44CB-95CF-AB7D8DA7ED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"/>
          <p:cNvGrpSpPr/>
          <p:nvPr/>
        </p:nvGrpSpPr>
        <p:grpSpPr bwMode="auto">
          <a:xfrm>
            <a:off x="0" y="0"/>
            <a:ext cx="9144000" cy="508000"/>
            <a:chOff x="0" y="0"/>
            <a:chExt cx="5760" cy="320"/>
          </a:xfrm>
        </p:grpSpPr>
        <p:sp>
          <p:nvSpPr>
            <p:cNvPr id="1041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gradFill rotWithShape="0">
              <a:gsLst>
                <a:gs pos="0">
                  <a:srgbClr val="0033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042" name="Picture 11" descr="xjtut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1"/>
              <a:ext cx="91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kumimoji="1"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1044" name="Line 13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Text Box 14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kumimoji="1"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1046" name="Line 15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Text Box 16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kumimoji="1"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1048" name="Line 17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8"/>
          <p:cNvGrpSpPr/>
          <p:nvPr/>
        </p:nvGrpSpPr>
        <p:grpSpPr bwMode="auto">
          <a:xfrm>
            <a:off x="0" y="5791200"/>
            <a:ext cx="9144000" cy="1066800"/>
            <a:chOff x="0" y="3648"/>
            <a:chExt cx="5760" cy="672"/>
          </a:xfrm>
        </p:grpSpPr>
        <p:sp>
          <p:nvSpPr>
            <p:cNvPr id="1034" name="Line 19"/>
            <p:cNvSpPr>
              <a:spLocks noChangeShapeType="1"/>
            </p:cNvSpPr>
            <p:nvPr/>
          </p:nvSpPr>
          <p:spPr bwMode="auto">
            <a:xfrm>
              <a:off x="0" y="4320"/>
              <a:ext cx="57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35" name="Picture 20" descr="8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Line 21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37" name="Picture 22" descr="8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8" name="Line 23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39" name="Picture 24" descr="84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0" name="Line 25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7A0E4F57-A47B-4EA0-BBFF-97C9FAE3A093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1033" name="Picture 26" descr="hui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4450"/>
            <a:ext cx="3952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 bwMode="auto">
          <a:xfrm>
            <a:off x="0" y="0"/>
            <a:ext cx="9144000" cy="508000"/>
            <a:chOff x="0" y="0"/>
            <a:chExt cx="5760" cy="320"/>
          </a:xfrm>
        </p:grpSpPr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gradFill rotWithShape="0">
              <a:gsLst>
                <a:gs pos="0">
                  <a:srgbClr val="0033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2066" name="Picture 11" descr="xjtut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1"/>
              <a:ext cx="91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kumimoji="1"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2068" name="Line 13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Text Box 14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kumimoji="1"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2070" name="Line 15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Text Box 16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kumimoji="1"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2072" name="Line 17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" name="Group 18"/>
          <p:cNvGrpSpPr/>
          <p:nvPr/>
        </p:nvGrpSpPr>
        <p:grpSpPr bwMode="auto">
          <a:xfrm>
            <a:off x="0" y="5791200"/>
            <a:ext cx="9144000" cy="1066800"/>
            <a:chOff x="0" y="3648"/>
            <a:chExt cx="5760" cy="672"/>
          </a:xfrm>
        </p:grpSpPr>
        <p:sp>
          <p:nvSpPr>
            <p:cNvPr id="2058" name="Line 19"/>
            <p:cNvSpPr>
              <a:spLocks noChangeShapeType="1"/>
            </p:cNvSpPr>
            <p:nvPr/>
          </p:nvSpPr>
          <p:spPr bwMode="auto">
            <a:xfrm>
              <a:off x="0" y="4320"/>
              <a:ext cx="57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59" name="Picture 20" descr="8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0" name="Line 21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61" name="Picture 22" descr="8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2" name="Line 23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63" name="Picture 24" descr="84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3648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Line 25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77734C36-C352-485B-B343-2F9BFA738597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7" name="Picture 26" descr="hui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4450"/>
            <a:ext cx="3952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889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4663" y="6453188"/>
            <a:ext cx="2133600" cy="268287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B1C9E3E1-516D-4710-8313-A14BECDA202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4@mail.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image" Target="../media/image15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wmf"/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38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png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7.png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8.png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8.png"/><Relationship Id="rId18" Type="http://schemas.openxmlformats.org/officeDocument/2006/relationships/image" Target="../media/image65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6.bin"/><Relationship Id="rId2" Type="http://schemas.openxmlformats.org/officeDocument/2006/relationships/oleObject" Target="../embeddings/oleObject58.bin"/><Relationship Id="rId16" Type="http://schemas.openxmlformats.org/officeDocument/2006/relationships/image" Target="../media/image6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0.wmf"/><Relationship Id="rId3" Type="http://schemas.openxmlformats.org/officeDocument/2006/relationships/image" Target="../media/image58.pn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1.bin"/><Relationship Id="rId3" Type="http://schemas.openxmlformats.org/officeDocument/2006/relationships/image" Target="../media/image71.png"/><Relationship Id="rId21" Type="http://schemas.openxmlformats.org/officeDocument/2006/relationships/oleObject" Target="../embeddings/oleObject83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8.w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92.bin"/><Relationship Id="rId26" Type="http://schemas.openxmlformats.org/officeDocument/2006/relationships/image" Target="../media/image86.wmf"/><Relationship Id="rId3" Type="http://schemas.openxmlformats.org/officeDocument/2006/relationships/image" Target="../media/image80.png"/><Relationship Id="rId21" Type="http://schemas.openxmlformats.org/officeDocument/2006/relationships/image" Target="../media/image84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82.wmf"/><Relationship Id="rId25" Type="http://schemas.openxmlformats.org/officeDocument/2006/relationships/oleObject" Target="../embeddings/oleObject96.bin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29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95.bin"/><Relationship Id="rId32" Type="http://schemas.openxmlformats.org/officeDocument/2006/relationships/image" Target="../media/image89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23" Type="http://schemas.openxmlformats.org/officeDocument/2006/relationships/image" Target="../media/image85.wmf"/><Relationship Id="rId28" Type="http://schemas.openxmlformats.org/officeDocument/2006/relationships/image" Target="../media/image87.png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83.wmf"/><Relationship Id="rId31" Type="http://schemas.openxmlformats.org/officeDocument/2006/relationships/oleObject" Target="../embeddings/oleObject99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90.bin"/><Relationship Id="rId22" Type="http://schemas.openxmlformats.org/officeDocument/2006/relationships/oleObject" Target="../embeddings/oleObject94.bin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8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84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0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7.png"/><Relationship Id="rId7" Type="http://schemas.openxmlformats.org/officeDocument/2006/relationships/oleObject" Target="../embeddings/oleObject109.bin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02.png"/><Relationship Id="rId7" Type="http://schemas.openxmlformats.org/officeDocument/2006/relationships/image" Target="../media/image10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7.wmf"/><Relationship Id="rId5" Type="http://schemas.openxmlformats.org/officeDocument/2006/relationships/image" Target="../media/image104.png"/><Relationship Id="rId10" Type="http://schemas.openxmlformats.org/officeDocument/2006/relationships/oleObject" Target="../embeddings/oleObject112.bin"/><Relationship Id="rId4" Type="http://schemas.openxmlformats.org/officeDocument/2006/relationships/image" Target="../media/image103.png"/><Relationship Id="rId9" Type="http://schemas.openxmlformats.org/officeDocument/2006/relationships/image" Target="../media/image10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3.bin"/><Relationship Id="rId7" Type="http://schemas.openxmlformats.org/officeDocument/2006/relationships/image" Target="../media/image1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0.png"/><Relationship Id="rId4" Type="http://schemas.openxmlformats.org/officeDocument/2006/relationships/image" Target="../media/image109.wmf"/><Relationship Id="rId9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ts4@mail.xjtu.edu.cn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12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png"/><Relationship Id="rId18" Type="http://schemas.openxmlformats.org/officeDocument/2006/relationships/image" Target="../media/image17.wmf"/><Relationship Id="rId3" Type="http://schemas.openxmlformats.org/officeDocument/2006/relationships/image" Target="../media/image7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7475" y="2176463"/>
            <a:ext cx="6369050" cy="10366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4400">
                <a:sym typeface="宋体" panose="02010600030101010101" pitchFamily="2" charset="-122"/>
              </a:rPr>
              <a:t>正弦波振荡器实验</a:t>
            </a:r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19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77263" y="6453188"/>
            <a:ext cx="568325" cy="268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8209AA-C5EA-4561-90E3-0E8E044CC900}" type="slidenum">
              <a:rPr lang="en-US" altLang="zh-CN" sz="1400" smtClean="0"/>
              <a:t>1</a:t>
            </a:fld>
            <a:endParaRPr lang="en-US" altLang="zh-CN" sz="140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892550" y="3454400"/>
            <a:ext cx="496887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lang="zh-CN" altLang="en-US" sz="2400" dirty="0"/>
              <a:t>西安交通大学电信学部信通学院</a:t>
            </a:r>
          </a:p>
          <a:p>
            <a:pPr algn="r" eaLnBrk="1" hangingPunct="1">
              <a:buFontTx/>
              <a:buNone/>
            </a:pPr>
            <a:r>
              <a:rPr lang="zh-CN" altLang="en-US" sz="2400" dirty="0"/>
              <a:t>符均</a:t>
            </a:r>
            <a:endParaRPr lang="en-US" altLang="zh-CN" sz="2400" dirty="0"/>
          </a:p>
          <a:p>
            <a:pPr algn="r" eaLnBrk="1" hangingPunct="1">
              <a:buFontTx/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hlinkClick r:id="rId2"/>
              </a:rPr>
              <a:t>ts4@mail.xjtu.edu.cn</a:t>
            </a:r>
            <a:endParaRPr lang="en-US" altLang="zh-CN" sz="2400" dirty="0"/>
          </a:p>
          <a:p>
            <a:pPr algn="r" eaLnBrk="1" hangingPunct="1">
              <a:buFontTx/>
              <a:buNone/>
            </a:pPr>
            <a:r>
              <a:rPr lang="en-US" altLang="zh-CN" sz="2400" dirty="0"/>
              <a:t>18992858095</a:t>
            </a:r>
          </a:p>
          <a:p>
            <a:pPr algn="r" eaLnBrk="1" hangingPunct="1">
              <a:buFontTx/>
              <a:buNone/>
            </a:pPr>
            <a:r>
              <a:rPr lang="en-US" altLang="zh-CN" sz="2400" noProof="1"/>
              <a:t>Oct 2024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/>
          <p:cNvSpPr txBox="1"/>
          <p:nvPr/>
        </p:nvSpPr>
        <p:spPr>
          <a:xfrm>
            <a:off x="381000" y="228600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平衡条件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54" name="对象 6153"/>
          <p:cNvGraphicFramePr/>
          <p:nvPr/>
        </p:nvGraphicFramePr>
        <p:xfrm>
          <a:off x="4800600" y="381000"/>
          <a:ext cx="3886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70935" imgH="5437505" progId="Photoshop.Image.7">
                  <p:embed/>
                </p:oleObj>
              </mc:Choice>
              <mc:Fallback>
                <p:oleObj r:id="rId2" imgW="16370935" imgH="5437505" progId="Photoshop.Image.7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00600" y="381000"/>
                        <a:ext cx="3886200" cy="173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5" name="组合 6184"/>
          <p:cNvGrpSpPr/>
          <p:nvPr/>
        </p:nvGrpSpPr>
        <p:grpSpPr>
          <a:xfrm>
            <a:off x="228600" y="762000"/>
            <a:ext cx="6629400" cy="1343025"/>
            <a:chOff x="144" y="480"/>
            <a:chExt cx="4176" cy="846"/>
          </a:xfrm>
        </p:grpSpPr>
        <p:sp>
          <p:nvSpPr>
            <p:cNvPr id="6163" name="文本框 6162"/>
            <p:cNvSpPr txBox="1"/>
            <p:nvPr/>
          </p:nvSpPr>
          <p:spPr>
            <a:xfrm>
              <a:off x="230" y="541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endParaRPr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73" name="文本框 6172"/>
            <p:cNvSpPr txBox="1"/>
            <p:nvPr/>
          </p:nvSpPr>
          <p:spPr>
            <a:xfrm>
              <a:off x="144" y="480"/>
              <a:ext cx="25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反馈振荡器的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环路增益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为： 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174" name="对象 6173"/>
            <p:cNvGraphicFramePr/>
            <p:nvPr/>
          </p:nvGraphicFramePr>
          <p:xfrm>
            <a:off x="240" y="768"/>
            <a:ext cx="2265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854200" imgH="457200" progId="Equation.DSMT4">
                    <p:embed/>
                  </p:oleObj>
                </mc:Choice>
                <mc:Fallback>
                  <p:oleObj r:id="rId4" imgW="1854200" imgH="4572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0" y="768"/>
                          <a:ext cx="2265" cy="5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8" name="组合 6177"/>
            <p:cNvGrpSpPr/>
            <p:nvPr/>
          </p:nvGrpSpPr>
          <p:grpSpPr>
            <a:xfrm>
              <a:off x="4176" y="1200"/>
              <a:ext cx="144" cy="96"/>
              <a:chOff x="1104" y="2544"/>
              <a:chExt cx="144" cy="144"/>
            </a:xfrm>
          </p:grpSpPr>
          <p:sp>
            <p:nvSpPr>
              <p:cNvPr id="6176" name="直接连接符 6175"/>
              <p:cNvSpPr/>
              <p:nvPr/>
            </p:nvSpPr>
            <p:spPr>
              <a:xfrm>
                <a:off x="1104" y="2544"/>
                <a:ext cx="144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直接连接符 6176"/>
              <p:cNvSpPr/>
              <p:nvPr/>
            </p:nvSpPr>
            <p:spPr>
              <a:xfrm flipH="1">
                <a:off x="1104" y="2544"/>
                <a:ext cx="144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2" name="组合 6181"/>
            <p:cNvGrpSpPr/>
            <p:nvPr/>
          </p:nvGrpSpPr>
          <p:grpSpPr>
            <a:xfrm>
              <a:off x="4128" y="960"/>
              <a:ext cx="144" cy="96"/>
              <a:chOff x="1104" y="2544"/>
              <a:chExt cx="144" cy="144"/>
            </a:xfrm>
          </p:grpSpPr>
          <p:sp>
            <p:nvSpPr>
              <p:cNvPr id="6183" name="直接连接符 6182"/>
              <p:cNvSpPr/>
              <p:nvPr/>
            </p:nvSpPr>
            <p:spPr>
              <a:xfrm>
                <a:off x="1104" y="2544"/>
                <a:ext cx="144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4" name="直接连接符 6183"/>
              <p:cNvSpPr/>
              <p:nvPr/>
            </p:nvSpPr>
            <p:spPr>
              <a:xfrm flipH="1">
                <a:off x="1104" y="2544"/>
                <a:ext cx="144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91" name="矩形 6190"/>
          <p:cNvSpPr/>
          <p:nvPr/>
        </p:nvSpPr>
        <p:spPr>
          <a:xfrm>
            <a:off x="3643313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93" name="组合 6192"/>
          <p:cNvGrpSpPr/>
          <p:nvPr/>
        </p:nvGrpSpPr>
        <p:grpSpPr>
          <a:xfrm>
            <a:off x="304800" y="2176462"/>
            <a:ext cx="5868988" cy="539751"/>
            <a:chOff x="192" y="1371"/>
            <a:chExt cx="3697" cy="340"/>
          </a:xfrm>
        </p:grpSpPr>
        <p:grpSp>
          <p:nvGrpSpPr>
            <p:cNvPr id="6189" name="组合 6188"/>
            <p:cNvGrpSpPr/>
            <p:nvPr/>
          </p:nvGrpSpPr>
          <p:grpSpPr>
            <a:xfrm>
              <a:off x="192" y="1371"/>
              <a:ext cx="2590" cy="335"/>
              <a:chOff x="182" y="1275"/>
              <a:chExt cx="2590" cy="335"/>
            </a:xfrm>
          </p:grpSpPr>
          <p:sp>
            <p:nvSpPr>
              <p:cNvPr id="6186" name="文本框 6185"/>
              <p:cNvSpPr txBox="1"/>
              <p:nvPr/>
            </p:nvSpPr>
            <p:spPr>
              <a:xfrm>
                <a:off x="182" y="1322"/>
                <a:ext cx="259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振荡平衡时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在频率         处有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: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6187" name="对象 6186"/>
              <p:cNvGraphicFramePr/>
              <p:nvPr/>
            </p:nvGraphicFramePr>
            <p:xfrm>
              <a:off x="1419" y="1275"/>
              <a:ext cx="37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279400" imgH="228600" progId="Equation.DSMT4">
                      <p:embed/>
                    </p:oleObj>
                  </mc:Choice>
                  <mc:Fallback>
                    <p:oleObj r:id="rId6" imgW="279400" imgH="228600" progId="Equation.DSMT4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419" y="1275"/>
                            <a:ext cx="375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90" name="对象 6189"/>
            <p:cNvGraphicFramePr/>
            <p:nvPr/>
          </p:nvGraphicFramePr>
          <p:xfrm>
            <a:off x="2880" y="1392"/>
            <a:ext cx="100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761365" imgH="241300" progId="Equation.DSMT4">
                    <p:embed/>
                  </p:oleObj>
                </mc:Choice>
                <mc:Fallback>
                  <p:oleObj r:id="rId8" imgW="761365" imgH="2413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80" y="1392"/>
                          <a:ext cx="1009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92" name="文本框 6191"/>
          <p:cNvSpPr txBox="1"/>
          <p:nvPr/>
        </p:nvSpPr>
        <p:spPr>
          <a:xfrm>
            <a:off x="6172200" y="2209800"/>
            <a:ext cx="2971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平衡条件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96" name="矩形 6195"/>
          <p:cNvSpPr/>
          <p:nvPr/>
        </p:nvSpPr>
        <p:spPr>
          <a:xfrm>
            <a:off x="3462338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14" name="组合 6213"/>
          <p:cNvGrpSpPr/>
          <p:nvPr/>
        </p:nvGrpSpPr>
        <p:grpSpPr>
          <a:xfrm>
            <a:off x="304800" y="2971800"/>
            <a:ext cx="8199438" cy="990600"/>
            <a:chOff x="192" y="1824"/>
            <a:chExt cx="5165" cy="624"/>
          </a:xfrm>
        </p:grpSpPr>
        <p:sp>
          <p:nvSpPr>
            <p:cNvPr id="6194" name="文本框 6193"/>
            <p:cNvSpPr txBox="1"/>
            <p:nvPr/>
          </p:nvSpPr>
          <p:spPr>
            <a:xfrm>
              <a:off x="192" y="1824"/>
              <a:ext cx="17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振幅平衡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条件：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6195" name="对象 6194"/>
            <p:cNvGraphicFramePr/>
            <p:nvPr/>
          </p:nvGraphicFramePr>
          <p:xfrm>
            <a:off x="1584" y="1824"/>
            <a:ext cx="254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222500" imgH="279400" progId="Equation.DSMT4">
                    <p:embed/>
                  </p:oleObj>
                </mc:Choice>
                <mc:Fallback>
                  <p:oleObj r:id="rId10" imgW="2222500" imgH="2794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84" y="1824"/>
                          <a:ext cx="2544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02" name="组合 6201"/>
            <p:cNvGrpSpPr/>
            <p:nvPr/>
          </p:nvGrpSpPr>
          <p:grpSpPr>
            <a:xfrm>
              <a:off x="3696" y="1968"/>
              <a:ext cx="1661" cy="480"/>
              <a:chOff x="3696" y="1968"/>
              <a:chExt cx="1661" cy="480"/>
            </a:xfrm>
          </p:grpSpPr>
          <p:sp>
            <p:nvSpPr>
              <p:cNvPr id="6197" name="文本框 6196"/>
              <p:cNvSpPr txBox="1"/>
              <p:nvPr/>
            </p:nvSpPr>
            <p:spPr>
              <a:xfrm>
                <a:off x="3696" y="2160"/>
                <a:ext cx="166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zh-CN" altLang="en-US" dirty="0">
                    <a:solidFill>
                      <a:srgbClr val="99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环路增益的模为</a:t>
                </a:r>
                <a:r>
                  <a:rPr lang="en-US" altLang="zh-CN" dirty="0">
                    <a:solidFill>
                      <a:srgbClr val="99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 </a:t>
                </a:r>
                <a:endParaRPr lang="en-US" altLang="zh-CN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199" name="直接连接符 6198"/>
              <p:cNvSpPr/>
              <p:nvPr/>
            </p:nvSpPr>
            <p:spPr>
              <a:xfrm>
                <a:off x="4176" y="1968"/>
                <a:ext cx="480" cy="0"/>
              </a:xfrm>
              <a:prstGeom prst="line">
                <a:avLst/>
              </a:prstGeom>
              <a:ln w="9525" cap="flat" cmpd="sng">
                <a:solidFill>
                  <a:srgbClr val="99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直接连接符 6200"/>
              <p:cNvSpPr/>
              <p:nvPr/>
            </p:nvSpPr>
            <p:spPr>
              <a:xfrm>
                <a:off x="4656" y="1968"/>
                <a:ext cx="0" cy="240"/>
              </a:xfrm>
              <a:prstGeom prst="line">
                <a:avLst/>
              </a:prstGeom>
              <a:ln w="9525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04" name="矩形 6203"/>
          <p:cNvSpPr/>
          <p:nvPr/>
        </p:nvSpPr>
        <p:spPr>
          <a:xfrm>
            <a:off x="3490913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07" name="组合 6206"/>
          <p:cNvGrpSpPr/>
          <p:nvPr/>
        </p:nvGrpSpPr>
        <p:grpSpPr>
          <a:xfrm>
            <a:off x="304800" y="4038600"/>
            <a:ext cx="8426450" cy="533400"/>
            <a:chOff x="192" y="2448"/>
            <a:chExt cx="5308" cy="336"/>
          </a:xfrm>
        </p:grpSpPr>
        <p:sp>
          <p:nvSpPr>
            <p:cNvPr id="6198" name="文本框 6197"/>
            <p:cNvSpPr txBox="1"/>
            <p:nvPr/>
          </p:nvSpPr>
          <p:spPr>
            <a:xfrm>
              <a:off x="192" y="2496"/>
              <a:ext cx="15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相位平衡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条件： 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203" name="对象 6202"/>
            <p:cNvGraphicFramePr/>
            <p:nvPr/>
          </p:nvGraphicFramePr>
          <p:xfrm>
            <a:off x="1632" y="2496"/>
            <a:ext cx="240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59000" imgH="254000" progId="Equation.DSMT4">
                    <p:embed/>
                  </p:oleObj>
                </mc:Choice>
                <mc:Fallback>
                  <p:oleObj r:id="rId12" imgW="2159000" imgH="2540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32" y="2496"/>
                          <a:ext cx="240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6" name="文本框 6205"/>
            <p:cNvSpPr txBox="1"/>
            <p:nvPr/>
          </p:nvSpPr>
          <p:spPr>
            <a:xfrm>
              <a:off x="4176" y="2448"/>
              <a:ext cx="1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n=0,1,2……) </a:t>
              </a:r>
            </a:p>
          </p:txBody>
        </p:sp>
      </p:grpSp>
      <p:grpSp>
        <p:nvGrpSpPr>
          <p:cNvPr id="6216" name="组合 6215"/>
          <p:cNvGrpSpPr/>
          <p:nvPr/>
        </p:nvGrpSpPr>
        <p:grpSpPr>
          <a:xfrm>
            <a:off x="304800" y="4648200"/>
            <a:ext cx="8004175" cy="973138"/>
            <a:chOff x="182" y="2736"/>
            <a:chExt cx="5042" cy="613"/>
          </a:xfrm>
        </p:grpSpPr>
        <p:grpSp>
          <p:nvGrpSpPr>
            <p:cNvPr id="6213" name="组合 6212"/>
            <p:cNvGrpSpPr/>
            <p:nvPr/>
          </p:nvGrpSpPr>
          <p:grpSpPr>
            <a:xfrm>
              <a:off x="182" y="2965"/>
              <a:ext cx="5042" cy="384"/>
              <a:chOff x="182" y="2965"/>
              <a:chExt cx="5042" cy="384"/>
            </a:xfrm>
          </p:grpSpPr>
          <p:sp>
            <p:nvSpPr>
              <p:cNvPr id="6209" name="文本框 6208"/>
              <p:cNvSpPr txBox="1"/>
              <p:nvPr/>
            </p:nvSpPr>
            <p:spPr>
              <a:xfrm>
                <a:off x="182" y="3037"/>
                <a:ext cx="504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环路增益的</a:t>
                </a:r>
                <a:r>
                  <a:rPr lang="zh-CN" altLang="en-US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相移为</a:t>
                </a:r>
                <a:r>
                  <a:rPr lang="en-US" altLang="zh-CN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   与   </a:t>
                </a:r>
                <a:r>
                  <a:rPr lang="zh-CN" altLang="en-US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同相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，满足</a:t>
                </a:r>
                <a:r>
                  <a:rPr lang="zh-CN" altLang="en-US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正反馈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条件  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6211" name="对象 6210"/>
              <p:cNvGraphicFramePr/>
              <p:nvPr/>
            </p:nvGraphicFramePr>
            <p:xfrm>
              <a:off x="1737" y="2989"/>
              <a:ext cx="29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203200" imgH="228600" progId="Equation.3">
                      <p:embed/>
                    </p:oleObj>
                  </mc:Choice>
                  <mc:Fallback>
                    <p:oleObj r:id="rId14" imgW="203200" imgH="2286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737" y="2989"/>
                            <a:ext cx="29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0" name="对象 6209"/>
              <p:cNvGraphicFramePr/>
              <p:nvPr/>
            </p:nvGraphicFramePr>
            <p:xfrm>
              <a:off x="2099" y="2965"/>
              <a:ext cx="24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152400" imgH="241300" progId="Equation.3">
                      <p:embed/>
                    </p:oleObj>
                  </mc:Choice>
                  <mc:Fallback>
                    <p:oleObj r:id="rId16" imgW="152400" imgH="2413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099" y="2965"/>
                            <a:ext cx="24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15" name="下箭头 6214"/>
            <p:cNvSpPr/>
            <p:nvPr/>
          </p:nvSpPr>
          <p:spPr>
            <a:xfrm>
              <a:off x="3840" y="273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23528" y="674172"/>
            <a:ext cx="6569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三点</a:t>
            </a:r>
            <a:r>
              <a:rPr lang="zh-CN" altLang="en-US" dirty="0"/>
              <a:t>振荡器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17525" y="858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4928" y="1118672"/>
            <a:ext cx="9144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电路构成特点： ①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用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电抗部分接入</a:t>
            </a:r>
            <a:r>
              <a:rPr lang="zh-CN" altLang="en-US" dirty="0">
                <a:latin typeface="黑体" panose="02010609060101010101" pitchFamily="49" charset="-122"/>
              </a:rPr>
              <a:t>进行阻抗变换，以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49" charset="-122"/>
              </a:rPr>
              <a:t>保证高</a:t>
            </a:r>
            <a:r>
              <a:rPr lang="en-US" altLang="zh-CN" dirty="0">
                <a:solidFill>
                  <a:srgbClr val="A50021"/>
                </a:solidFill>
              </a:rPr>
              <a:t>Q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                        </a:t>
            </a:r>
            <a:r>
              <a:rPr lang="en-US" altLang="zh-CN" dirty="0">
                <a:latin typeface="黑体" panose="02010609060101010101" pitchFamily="49" charset="-122"/>
              </a:rPr>
              <a:t>② </a:t>
            </a:r>
            <a:r>
              <a:rPr lang="zh-CN" altLang="en-US" dirty="0">
                <a:latin typeface="黑体" panose="02010609060101010101" pitchFamily="49" charset="-122"/>
              </a:rPr>
              <a:t>注意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</a:rPr>
              <a:t>电抗元件的放置</a:t>
            </a:r>
            <a:r>
              <a:rPr lang="zh-CN" altLang="en-US" dirty="0">
                <a:latin typeface="黑体" panose="02010609060101010101" pitchFamily="49" charset="-122"/>
              </a:rPr>
              <a:t>，以保证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49" charset="-122"/>
              </a:rPr>
              <a:t>正反馈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9728" y="2350572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电抗元件</a:t>
            </a:r>
            <a:r>
              <a:rPr lang="zh-CN" altLang="en-US">
                <a:solidFill>
                  <a:srgbClr val="FF0000"/>
                </a:solidFill>
              </a:rPr>
              <a:t>部分接入</a:t>
            </a:r>
            <a:r>
              <a:rPr lang="zh-CN" altLang="en-US"/>
              <a:t>进行</a:t>
            </a:r>
            <a:r>
              <a:rPr lang="zh-CN" altLang="en-US">
                <a:solidFill>
                  <a:srgbClr val="FF0000"/>
                </a:solidFill>
              </a:rPr>
              <a:t>阻抗变换形式：</a:t>
            </a:r>
          </a:p>
        </p:txBody>
      </p:sp>
      <p:grpSp>
        <p:nvGrpSpPr>
          <p:cNvPr id="7195" name="Group 27"/>
          <p:cNvGrpSpPr/>
          <p:nvPr/>
        </p:nvGrpSpPr>
        <p:grpSpPr bwMode="auto">
          <a:xfrm>
            <a:off x="552128" y="2960172"/>
            <a:ext cx="3487738" cy="2943225"/>
            <a:chOff x="144" y="1584"/>
            <a:chExt cx="2197" cy="1854"/>
          </a:xfrm>
        </p:grpSpPr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88" y="158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电容部分接入</a:t>
              </a:r>
            </a:p>
          </p:txBody>
        </p:sp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325" y="1968"/>
            <a:ext cx="2016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14453235" imgH="5840095" progId="Photoshop.Image.7">
                    <p:embed/>
                  </p:oleObj>
                </mc:Choice>
                <mc:Fallback>
                  <p:oleObj name="Image" r:id="rId2" imgW="14453235" imgH="5840095" progId="Photoshop.Image.7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" y="1968"/>
                          <a:ext cx="2016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1440" y="2880"/>
            <a:ext cx="67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0700" imgH="431800" progId="Equation.DSMT4">
                    <p:embed/>
                  </p:oleObj>
                </mc:Choice>
                <mc:Fallback>
                  <p:oleObj name="Equation" r:id="rId4" imgW="520700" imgH="431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80"/>
                          <a:ext cx="672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44" y="2880"/>
            <a:ext cx="912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87400" imgH="431800" progId="Equation.DSMT4">
                    <p:embed/>
                  </p:oleObj>
                </mc:Choice>
                <mc:Fallback>
                  <p:oleObj name="Equation" r:id="rId6" imgW="7874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880"/>
                          <a:ext cx="912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6" name="Group 28"/>
          <p:cNvGrpSpPr/>
          <p:nvPr/>
        </p:nvGrpSpPr>
        <p:grpSpPr bwMode="auto">
          <a:xfrm>
            <a:off x="4743128" y="2883972"/>
            <a:ext cx="3657600" cy="3019425"/>
            <a:chOff x="2928" y="1536"/>
            <a:chExt cx="2304" cy="1902"/>
          </a:xfrm>
        </p:grpSpPr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024" y="1536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</a:rPr>
                <a:t>电感部分接入</a:t>
              </a: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3168" y="2112"/>
              <a:ext cx="96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312" y="2064"/>
              <a:ext cx="4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312" y="2448"/>
              <a:ext cx="4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5" name="Group 17"/>
            <p:cNvGrpSpPr/>
            <p:nvPr/>
          </p:nvGrpSpPr>
          <p:grpSpPr bwMode="auto">
            <a:xfrm>
              <a:off x="3072" y="1920"/>
              <a:ext cx="1872" cy="915"/>
              <a:chOff x="960" y="1245"/>
              <a:chExt cx="3840" cy="1829"/>
            </a:xfrm>
          </p:grpSpPr>
          <p:graphicFrame>
            <p:nvGraphicFramePr>
              <p:cNvPr id="7186" name="Object 18"/>
              <p:cNvGraphicFramePr>
                <a:graphicFrameLocks noChangeAspect="1"/>
              </p:cNvGraphicFramePr>
              <p:nvPr/>
            </p:nvGraphicFramePr>
            <p:xfrm>
              <a:off x="960" y="1245"/>
              <a:ext cx="3840" cy="18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Image" r:id="rId8" imgW="13627735" imgH="6489065" progId="Photoshop.Image.7">
                      <p:embed/>
                    </p:oleObj>
                  </mc:Choice>
                  <mc:Fallback>
                    <p:oleObj name="Image" r:id="rId8" imgW="13627735" imgH="6489065" progId="Photoshop.Image.7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245"/>
                            <a:ext cx="3840" cy="18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7" name="Rectangle 19"/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336" cy="1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" name="Rectangle 20"/>
              <p:cNvSpPr>
                <a:spLocks noChangeArrowheads="1"/>
              </p:cNvSpPr>
              <p:nvPr/>
            </p:nvSpPr>
            <p:spPr bwMode="auto">
              <a:xfrm>
                <a:off x="1824" y="15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9" name="Rectangle 21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Rectangle 2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Rectangle 23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Rectangle 24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240" cy="1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93" name="Object 25"/>
            <p:cNvGraphicFramePr>
              <a:graphicFrameLocks noChangeAspect="1"/>
            </p:cNvGraphicFramePr>
            <p:nvPr/>
          </p:nvGraphicFramePr>
          <p:xfrm>
            <a:off x="4320" y="2880"/>
            <a:ext cx="67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20700" imgH="431800" progId="Equation.DSMT4">
                    <p:embed/>
                  </p:oleObj>
                </mc:Choice>
                <mc:Fallback>
                  <p:oleObj name="Equation" r:id="rId10" imgW="520700" imgH="431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80"/>
                          <a:ext cx="672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26"/>
            <p:cNvGraphicFramePr>
              <a:graphicFrameLocks noChangeAspect="1"/>
            </p:cNvGraphicFramePr>
            <p:nvPr/>
          </p:nvGraphicFramePr>
          <p:xfrm>
            <a:off x="2928" y="2880"/>
            <a:ext cx="912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065" imgH="431800" progId="Equation.DSMT4">
                    <p:embed/>
                  </p:oleObj>
                </mc:Choice>
                <mc:Fallback>
                  <p:oleObj name="Equation" r:id="rId12" imgW="774065" imgH="431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80"/>
                          <a:ext cx="912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26"/>
          <p:cNvSpPr txBox="1">
            <a:spLocks noChangeArrowheads="1"/>
          </p:cNvSpPr>
          <p:nvPr/>
        </p:nvSpPr>
        <p:spPr bwMode="auto">
          <a:xfrm>
            <a:off x="228600" y="616156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构成</a:t>
            </a:r>
            <a:r>
              <a:rPr lang="zh-CN" altLang="en-US" dirty="0">
                <a:solidFill>
                  <a:srgbClr val="FF0000"/>
                </a:solidFill>
              </a:rPr>
              <a:t>三点式</a:t>
            </a:r>
            <a:r>
              <a:rPr lang="zh-CN" altLang="en-US" dirty="0"/>
              <a:t>振荡器的</a:t>
            </a:r>
            <a:r>
              <a:rPr lang="zh-CN" altLang="en-US" dirty="0">
                <a:solidFill>
                  <a:srgbClr val="FF0000"/>
                </a:solidFill>
              </a:rPr>
              <a:t>一般规则</a:t>
            </a:r>
          </a:p>
        </p:txBody>
      </p:sp>
      <p:graphicFrame>
        <p:nvGraphicFramePr>
          <p:cNvPr id="12291" name="Object 1027"/>
          <p:cNvGraphicFramePr>
            <a:graphicFrameLocks noChangeAspect="1"/>
          </p:cNvGraphicFramePr>
          <p:nvPr/>
        </p:nvGraphicFramePr>
        <p:xfrm>
          <a:off x="6172200" y="509587"/>
          <a:ext cx="27432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738110" imgH="5810885" progId="Photoshop.Image.7">
                  <p:embed/>
                </p:oleObj>
              </mc:Choice>
              <mc:Fallback>
                <p:oleObj name="Image" r:id="rId2" imgW="7738110" imgH="5810885" progId="Photoshop.Image.7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09587"/>
                        <a:ext cx="274320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039"/>
          <p:cNvSpPr txBox="1">
            <a:spLocks noChangeArrowheads="1"/>
          </p:cNvSpPr>
          <p:nvPr/>
        </p:nvSpPr>
        <p:spPr bwMode="auto">
          <a:xfrm>
            <a:off x="228600" y="1011443"/>
            <a:ext cx="6248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A50021"/>
                </a:solidFill>
                <a:latin typeface="黑体" panose="02010609060101010101" pitchFamily="49" charset="-122"/>
              </a:rPr>
              <a:t>与发射极相联</a:t>
            </a:r>
            <a:r>
              <a:rPr lang="zh-CN" altLang="en-US" dirty="0">
                <a:latin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</a:rPr>
              <a:t>两个电抗</a:t>
            </a:r>
            <a:r>
              <a:rPr lang="zh-CN" altLang="en-US" dirty="0">
                <a:latin typeface="黑体" panose="02010609060101010101" pitchFamily="49" charset="-122"/>
              </a:rPr>
              <a:t>元件必须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同性质</a:t>
            </a:r>
            <a:r>
              <a:rPr lang="zh-CN" altLang="en-US" dirty="0"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35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而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另一个电抗</a:t>
            </a:r>
            <a:r>
              <a:rPr lang="zh-CN" altLang="en-US" dirty="0">
                <a:latin typeface="黑体" panose="02010609060101010101" pitchFamily="49" charset="-122"/>
              </a:rPr>
              <a:t>元件为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49" charset="-122"/>
              </a:rPr>
              <a:t>异性</a:t>
            </a:r>
            <a:r>
              <a:rPr lang="zh-CN" altLang="en-US" dirty="0">
                <a:latin typeface="黑体" panose="02010609060101010101" pitchFamily="49" charset="-122"/>
              </a:rPr>
              <a:t>。 </a:t>
            </a:r>
          </a:p>
        </p:txBody>
      </p:sp>
      <p:grpSp>
        <p:nvGrpSpPr>
          <p:cNvPr id="12309" name="Group 1045"/>
          <p:cNvGrpSpPr/>
          <p:nvPr/>
        </p:nvGrpSpPr>
        <p:grpSpPr bwMode="auto">
          <a:xfrm>
            <a:off x="609600" y="1828800"/>
            <a:ext cx="2514600" cy="4495800"/>
            <a:chOff x="384" y="1152"/>
            <a:chExt cx="1584" cy="2832"/>
          </a:xfrm>
        </p:grpSpPr>
        <p:graphicFrame>
          <p:nvGraphicFramePr>
            <p:cNvPr id="12304" name="Object 1040"/>
            <p:cNvGraphicFramePr>
              <a:graphicFrameLocks noChangeAspect="1"/>
            </p:cNvGraphicFramePr>
            <p:nvPr/>
          </p:nvGraphicFramePr>
          <p:xfrm>
            <a:off x="384" y="1440"/>
            <a:ext cx="1584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4" imgW="8150860" imgH="6607175" progId="Photoshop.Image.7">
                    <p:embed/>
                  </p:oleObj>
                </mc:Choice>
                <mc:Fallback>
                  <p:oleObj name="Image" r:id="rId4" imgW="8150860" imgH="6607175" progId="Photoshop.Image.7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40"/>
                          <a:ext cx="1584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041"/>
            <p:cNvGraphicFramePr>
              <a:graphicFrameLocks noChangeAspect="1"/>
            </p:cNvGraphicFramePr>
            <p:nvPr/>
          </p:nvGraphicFramePr>
          <p:xfrm>
            <a:off x="528" y="2736"/>
            <a:ext cx="139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6" imgW="7501890" imgH="6725285" progId="Photoshop.Image.7">
                    <p:embed/>
                  </p:oleObj>
                </mc:Choice>
                <mc:Fallback>
                  <p:oleObj name="Image" r:id="rId6" imgW="7501890" imgH="6725285" progId="Photoshop.Image.7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36"/>
                          <a:ext cx="1392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Text Box 1044"/>
            <p:cNvSpPr txBox="1">
              <a:spLocks noChangeArrowheads="1"/>
            </p:cNvSpPr>
            <p:nvPr/>
          </p:nvSpPr>
          <p:spPr bwMode="auto">
            <a:xfrm>
              <a:off x="720" y="115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A50021"/>
                  </a:solidFill>
                </a:rPr>
                <a:t>共射</a:t>
              </a:r>
              <a:r>
                <a:rPr lang="zh-CN" altLang="en-US"/>
                <a:t>组态</a:t>
              </a:r>
            </a:p>
          </p:txBody>
        </p:sp>
      </p:grpSp>
      <p:grpSp>
        <p:nvGrpSpPr>
          <p:cNvPr id="12311" name="Group 1047"/>
          <p:cNvGrpSpPr/>
          <p:nvPr/>
        </p:nvGrpSpPr>
        <p:grpSpPr bwMode="auto">
          <a:xfrm>
            <a:off x="3505200" y="1828800"/>
            <a:ext cx="2438400" cy="4481513"/>
            <a:chOff x="2208" y="1152"/>
            <a:chExt cx="1536" cy="2823"/>
          </a:xfrm>
        </p:grpSpPr>
        <p:graphicFrame>
          <p:nvGraphicFramePr>
            <p:cNvPr id="12306" name="Object 1042"/>
            <p:cNvGraphicFramePr>
              <a:graphicFrameLocks noChangeAspect="1"/>
            </p:cNvGraphicFramePr>
            <p:nvPr/>
          </p:nvGraphicFramePr>
          <p:xfrm>
            <a:off x="2208" y="1440"/>
            <a:ext cx="1536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8" imgW="8416290" imgH="6528435" progId="Photoshop.Image.7">
                    <p:embed/>
                  </p:oleObj>
                </mc:Choice>
                <mc:Fallback>
                  <p:oleObj name="Image" r:id="rId8" imgW="8416290" imgH="6528435" progId="Photoshop.Image.7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440"/>
                          <a:ext cx="1536" cy="1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1043"/>
            <p:cNvGraphicFramePr>
              <a:graphicFrameLocks noChangeAspect="1"/>
            </p:cNvGraphicFramePr>
            <p:nvPr/>
          </p:nvGraphicFramePr>
          <p:xfrm>
            <a:off x="2208" y="2736"/>
            <a:ext cx="1536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0" imgW="8091805" imgH="6528435" progId="Photoshop.Image.7">
                    <p:embed/>
                  </p:oleObj>
                </mc:Choice>
                <mc:Fallback>
                  <p:oleObj name="Image" r:id="rId10" imgW="8091805" imgH="6528435" progId="Photoshop.Image.7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36"/>
                          <a:ext cx="1536" cy="1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Text Box 1046"/>
            <p:cNvSpPr txBox="1">
              <a:spLocks noChangeArrowheads="1"/>
            </p:cNvSpPr>
            <p:nvPr/>
          </p:nvSpPr>
          <p:spPr bwMode="auto">
            <a:xfrm>
              <a:off x="2496" y="1152"/>
              <a:ext cx="1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</a:rPr>
                <a:t>共基</a:t>
              </a:r>
              <a:r>
                <a:rPr lang="zh-CN" altLang="en-US"/>
                <a:t>组态</a:t>
              </a:r>
            </a:p>
          </p:txBody>
        </p:sp>
      </p:grpSp>
      <p:grpSp>
        <p:nvGrpSpPr>
          <p:cNvPr id="12317" name="Group 1053"/>
          <p:cNvGrpSpPr/>
          <p:nvPr/>
        </p:nvGrpSpPr>
        <p:grpSpPr bwMode="auto">
          <a:xfrm>
            <a:off x="609600" y="2286000"/>
            <a:ext cx="8534400" cy="2057400"/>
            <a:chOff x="288" y="1440"/>
            <a:chExt cx="5376" cy="1296"/>
          </a:xfrm>
        </p:grpSpPr>
        <p:sp>
          <p:nvSpPr>
            <p:cNvPr id="12312" name="Rectangle 1048"/>
            <p:cNvSpPr>
              <a:spLocks noChangeArrowheads="1"/>
            </p:cNvSpPr>
            <p:nvPr/>
          </p:nvSpPr>
          <p:spPr bwMode="auto">
            <a:xfrm>
              <a:off x="288" y="1440"/>
              <a:ext cx="3600" cy="129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Text Box 1049"/>
            <p:cNvSpPr txBox="1">
              <a:spLocks noChangeArrowheads="1"/>
            </p:cNvSpPr>
            <p:nvPr/>
          </p:nvSpPr>
          <p:spPr bwMode="auto">
            <a:xfrm>
              <a:off x="4224" y="1584"/>
              <a:ext cx="14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电容三点式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 </a:t>
              </a:r>
              <a:r>
                <a:rPr lang="en-US" altLang="zh-CN"/>
                <a:t>LC</a:t>
              </a:r>
              <a:r>
                <a:rPr lang="zh-CN" altLang="en-US"/>
                <a:t>振荡器</a:t>
              </a:r>
            </a:p>
          </p:txBody>
        </p:sp>
      </p:grpSp>
      <p:grpSp>
        <p:nvGrpSpPr>
          <p:cNvPr id="12319" name="Group 1055"/>
          <p:cNvGrpSpPr/>
          <p:nvPr/>
        </p:nvGrpSpPr>
        <p:grpSpPr bwMode="auto">
          <a:xfrm>
            <a:off x="457200" y="4419600"/>
            <a:ext cx="8686800" cy="2057400"/>
            <a:chOff x="288" y="2784"/>
            <a:chExt cx="5472" cy="1296"/>
          </a:xfrm>
        </p:grpSpPr>
        <p:sp>
          <p:nvSpPr>
            <p:cNvPr id="12315" name="Rectangle 1051"/>
            <p:cNvSpPr>
              <a:spLocks noChangeArrowheads="1"/>
            </p:cNvSpPr>
            <p:nvPr/>
          </p:nvSpPr>
          <p:spPr bwMode="auto">
            <a:xfrm>
              <a:off x="288" y="2784"/>
              <a:ext cx="3600" cy="1296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Text Box 1052"/>
            <p:cNvSpPr txBox="1">
              <a:spLocks noChangeArrowheads="1"/>
            </p:cNvSpPr>
            <p:nvPr/>
          </p:nvSpPr>
          <p:spPr bwMode="auto">
            <a:xfrm>
              <a:off x="4262" y="2845"/>
              <a:ext cx="149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66"/>
                  </a:solidFill>
                </a:rPr>
                <a:t>电感三点式</a:t>
              </a:r>
            </a:p>
            <a:p>
              <a:r>
                <a:rPr lang="zh-CN" altLang="en-US"/>
                <a:t> </a:t>
              </a:r>
              <a:r>
                <a:rPr lang="en-US" altLang="zh-CN"/>
                <a:t>LC</a:t>
              </a:r>
              <a:r>
                <a:rPr lang="zh-CN" altLang="en-US"/>
                <a:t>振荡器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465138"/>
            <a:ext cx="2557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b="1" dirty="0"/>
              <a:t>三点式振荡器</a:t>
            </a:r>
            <a:r>
              <a:rPr lang="zh-CN" altLang="en-US" b="1" dirty="0">
                <a:solidFill>
                  <a:srgbClr val="FF0000"/>
                </a:solidFill>
              </a:rPr>
              <a:t>性能分析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计算</a:t>
            </a:r>
            <a:r>
              <a:rPr lang="zh-CN" altLang="en-US">
                <a:solidFill>
                  <a:srgbClr val="A50021"/>
                </a:solidFill>
              </a:rPr>
              <a:t>环路增益</a:t>
            </a:r>
            <a:r>
              <a:rPr lang="zh-CN" altLang="en-US"/>
              <a:t>、分析为满足起振条件</a:t>
            </a:r>
            <a:r>
              <a:rPr lang="zh-CN" altLang="en-US">
                <a:solidFill>
                  <a:srgbClr val="A50021"/>
                </a:solidFill>
              </a:rPr>
              <a:t>对电路参数的要求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172200" y="1295400"/>
          <a:ext cx="28194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221210" imgH="10619105" progId="Photoshop.Image.7">
                  <p:embed/>
                </p:oleObj>
              </mc:Choice>
              <mc:Fallback>
                <p:oleObj name="Image" r:id="rId2" imgW="12221210" imgH="10619105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95400"/>
                        <a:ext cx="28194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）分析</a:t>
            </a:r>
            <a:r>
              <a:rPr lang="zh-CN" altLang="en-US">
                <a:solidFill>
                  <a:srgbClr val="0000FF"/>
                </a:solidFill>
              </a:rPr>
              <a:t>直流偏置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4624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44338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381000" y="3962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）画</a:t>
            </a:r>
            <a:r>
              <a:rPr lang="zh-CN" altLang="en-US">
                <a:solidFill>
                  <a:srgbClr val="A50021"/>
                </a:solidFill>
              </a:rPr>
              <a:t>交流通路图</a:t>
            </a:r>
          </a:p>
        </p:txBody>
      </p:sp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5486400" y="3886200"/>
          <a:ext cx="30480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12457430" imgH="7492365" progId="Photoshop.Image.7">
                  <p:embed/>
                </p:oleObj>
              </mc:Choice>
              <mc:Fallback>
                <p:oleObj name="Image" r:id="rId4" imgW="12457430" imgH="7492365" progId="Photoshop.Image.7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86200"/>
                        <a:ext cx="30480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3" name="Group 33"/>
          <p:cNvGrpSpPr/>
          <p:nvPr/>
        </p:nvGrpSpPr>
        <p:grpSpPr bwMode="auto">
          <a:xfrm>
            <a:off x="533400" y="4495800"/>
            <a:ext cx="4511675" cy="914400"/>
            <a:chOff x="326" y="2557"/>
            <a:chExt cx="2842" cy="576"/>
          </a:xfrm>
        </p:grpSpPr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326" y="2557"/>
              <a:ext cx="2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</a:rPr>
                <a:t>原则：</a:t>
              </a:r>
              <a:r>
                <a:rPr lang="zh-CN" altLang="en-US"/>
                <a:t>直流电源交流地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902" y="2845"/>
              <a:ext cx="2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大电容交流短路</a:t>
              </a:r>
            </a:p>
          </p:txBody>
        </p:sp>
      </p:grpSp>
      <p:grpSp>
        <p:nvGrpSpPr>
          <p:cNvPr id="10275" name="Group 35"/>
          <p:cNvGrpSpPr/>
          <p:nvPr/>
        </p:nvGrpSpPr>
        <p:grpSpPr bwMode="auto">
          <a:xfrm>
            <a:off x="304800" y="1917700"/>
            <a:ext cx="5654675" cy="1933576"/>
            <a:chOff x="192" y="1208"/>
            <a:chExt cx="3562" cy="1218"/>
          </a:xfrm>
        </p:grpSpPr>
        <p:grpSp>
          <p:nvGrpSpPr>
            <p:cNvPr id="10256" name="Group 16"/>
            <p:cNvGrpSpPr/>
            <p:nvPr/>
          </p:nvGrpSpPr>
          <p:grpSpPr bwMode="auto">
            <a:xfrm>
              <a:off x="240" y="1208"/>
              <a:ext cx="2410" cy="328"/>
              <a:chOff x="326" y="1186"/>
              <a:chExt cx="2410" cy="328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326" y="1226"/>
                <a:ext cx="24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NPN</a:t>
                </a:r>
                <a:r>
                  <a:rPr lang="zh-CN" altLang="en-US"/>
                  <a:t>管，电源        为正，</a:t>
                </a:r>
              </a:p>
            </p:txBody>
          </p:sp>
          <p:graphicFrame>
            <p:nvGraphicFramePr>
              <p:cNvPr id="10248" name="Object 8"/>
              <p:cNvGraphicFramePr>
                <a:graphicFrameLocks noChangeAspect="1"/>
              </p:cNvGraphicFramePr>
              <p:nvPr/>
            </p:nvGraphicFramePr>
            <p:xfrm>
              <a:off x="1288" y="1186"/>
              <a:ext cx="2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41300" imgH="228600" progId="Equation.DSMT4">
                      <p:embed/>
                    </p:oleObj>
                  </mc:Choice>
                  <mc:Fallback>
                    <p:oleObj name="Equation" r:id="rId6" imgW="241300" imgH="2286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8" y="1186"/>
                            <a:ext cx="2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92" y="1536"/>
              <a:ext cx="3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偏置电阻      、    、     ，</a:t>
              </a:r>
            </a:p>
          </p:txBody>
        </p:sp>
        <p:graphicFrame>
          <p:nvGraphicFramePr>
            <p:cNvPr id="10253" name="Object 13"/>
            <p:cNvGraphicFramePr>
              <a:graphicFrameLocks noChangeAspect="1"/>
            </p:cNvGraphicFramePr>
            <p:nvPr/>
          </p:nvGraphicFramePr>
          <p:xfrm>
            <a:off x="797" y="151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28600" imgH="228600" progId="Equation.3">
                    <p:embed/>
                  </p:oleObj>
                </mc:Choice>
                <mc:Fallback>
                  <p:oleObj r:id="rId8" imgW="2286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510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2"/>
            <p:cNvGraphicFramePr>
              <a:graphicFrameLocks noChangeAspect="1"/>
            </p:cNvGraphicFramePr>
            <p:nvPr/>
          </p:nvGraphicFramePr>
          <p:xfrm>
            <a:off x="1111" y="1518"/>
            <a:ext cx="28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41300" imgH="228600" progId="Equation.3">
                    <p:embed/>
                  </p:oleObj>
                </mc:Choice>
                <mc:Fallback>
                  <p:oleObj r:id="rId10" imgW="241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518"/>
                          <a:ext cx="28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1425" y="1525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5900" imgH="215900" progId="Equation.3">
                    <p:embed/>
                  </p:oleObj>
                </mc:Choice>
                <mc:Fallback>
                  <p:oleObj r:id="rId12" imgW="215900" imgH="21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1525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8"/>
            <p:cNvGraphicFramePr>
              <a:graphicFrameLocks noChangeAspect="1"/>
            </p:cNvGraphicFramePr>
            <p:nvPr/>
          </p:nvGraphicFramePr>
          <p:xfrm>
            <a:off x="720" y="1824"/>
            <a:ext cx="26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03200" imgH="215900" progId="Equation.3">
                    <p:embed/>
                  </p:oleObj>
                </mc:Choice>
                <mc:Fallback>
                  <p:oleObj r:id="rId14" imgW="203200" imgH="215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824"/>
                          <a:ext cx="26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71" name="Group 31"/>
            <p:cNvGrpSpPr/>
            <p:nvPr/>
          </p:nvGrpSpPr>
          <p:grpSpPr bwMode="auto">
            <a:xfrm>
              <a:off x="240" y="2097"/>
              <a:ext cx="3504" cy="329"/>
              <a:chOff x="240" y="1809"/>
              <a:chExt cx="3504" cy="329"/>
            </a:xfrm>
          </p:grpSpPr>
          <p:graphicFrame>
            <p:nvGraphicFramePr>
              <p:cNvPr id="10261" name="Object 21"/>
              <p:cNvGraphicFramePr>
                <a:graphicFrameLocks noChangeAspect="1"/>
              </p:cNvGraphicFramePr>
              <p:nvPr/>
            </p:nvGraphicFramePr>
            <p:xfrm>
              <a:off x="240" y="1824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215900" imgH="215900" progId="Equation.DSMT4">
                      <p:embed/>
                    </p:oleObj>
                  </mc:Choice>
                  <mc:Fallback>
                    <p:oleObj r:id="rId16" imgW="215900" imgH="2159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824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3" name="Text Box 23"/>
              <p:cNvSpPr txBox="1">
                <a:spLocks noChangeArrowheads="1"/>
              </p:cNvSpPr>
              <p:nvPr/>
            </p:nvSpPr>
            <p:spPr bwMode="auto">
              <a:xfrm>
                <a:off x="470" y="1850"/>
                <a:ext cx="327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交流旁路、      隔直流。</a:t>
                </a:r>
              </a:p>
            </p:txBody>
          </p:sp>
          <p:graphicFrame>
            <p:nvGraphicFramePr>
              <p:cNvPr id="10264" name="Object 24"/>
              <p:cNvGraphicFramePr>
                <a:graphicFrameLocks noChangeAspect="1"/>
              </p:cNvGraphicFramePr>
              <p:nvPr/>
            </p:nvGraphicFramePr>
            <p:xfrm>
              <a:off x="1175" y="1809"/>
              <a:ext cx="375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279400" imgH="241300" progId="Equation.DSMT4">
                      <p:embed/>
                    </p:oleObj>
                  </mc:Choice>
                  <mc:Fallback>
                    <p:oleObj r:id="rId18" imgW="279400" imgH="2413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5" y="1809"/>
                            <a:ext cx="375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192" y="1824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负载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6" grpId="0" autoUpdateAnimBg="0"/>
      <p:bldP spid="1026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491561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）代入晶体管</a:t>
            </a:r>
            <a:r>
              <a:rPr lang="zh-CN" altLang="en-US" dirty="0">
                <a:solidFill>
                  <a:srgbClr val="A50021"/>
                </a:solidFill>
              </a:rPr>
              <a:t>交流小信号</a:t>
            </a:r>
            <a:r>
              <a:rPr lang="zh-CN" altLang="en-US" dirty="0">
                <a:solidFill>
                  <a:srgbClr val="0000FF"/>
                </a:solidFill>
              </a:rPr>
              <a:t>等效电路</a:t>
            </a:r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3581400" y="3276600"/>
            <a:ext cx="5562600" cy="2057400"/>
            <a:chOff x="1152" y="2256"/>
            <a:chExt cx="3840" cy="1248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1152" y="2256"/>
            <a:ext cx="3840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21011515" imgH="6676390" progId="Photoshop.Image.7">
                    <p:embed/>
                  </p:oleObj>
                </mc:Choice>
                <mc:Fallback>
                  <p:oleObj name="Image" r:id="rId2" imgW="21011515" imgH="6676390" progId="Photoshop.Image.7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56"/>
                          <a:ext cx="3840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784" y="3360"/>
              <a:ext cx="33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52400" y="23622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）计算</a:t>
            </a:r>
            <a:r>
              <a:rPr lang="zh-CN" altLang="en-US">
                <a:solidFill>
                  <a:srgbClr val="006600"/>
                </a:solidFill>
              </a:rPr>
              <a:t>振荡频率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33400" y="2819400"/>
            <a:ext cx="5181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circleNumDbPlain"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振荡频率</a:t>
            </a:r>
            <a:r>
              <a:rPr lang="zh-CN" altLang="en-US">
                <a:ea typeface="黑体" panose="02010609060101010101" pitchFamily="49" charset="-122"/>
              </a:rPr>
              <a:t>根据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相位平衡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      </a:t>
            </a:r>
            <a:r>
              <a:rPr lang="zh-CN" altLang="en-US">
                <a:ea typeface="黑体" panose="02010609060101010101" pitchFamily="49" charset="-122"/>
              </a:rPr>
              <a:t>条件得出（略）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33400" y="3810000"/>
            <a:ext cx="5562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>
                <a:solidFill>
                  <a:srgbClr val="A50021"/>
                </a:solidFill>
              </a:rPr>
              <a:t> </a:t>
            </a:r>
            <a:r>
              <a:rPr lang="zh-CN" altLang="en-US"/>
              <a:t>振荡频率</a:t>
            </a:r>
            <a:r>
              <a:rPr lang="zh-CN" altLang="en-US">
                <a:solidFill>
                  <a:srgbClr val="0000FF"/>
                </a:solidFill>
              </a:rPr>
              <a:t>近似</a:t>
            </a:r>
            <a:r>
              <a:rPr lang="zh-CN" altLang="en-US"/>
              <a:t>等于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</a:t>
            </a:r>
            <a:r>
              <a:rPr lang="zh-CN" altLang="en-US">
                <a:solidFill>
                  <a:srgbClr val="A50021"/>
                </a:solidFill>
              </a:rPr>
              <a:t>回路中心频率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014788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332" name="Group 20"/>
          <p:cNvGrpSpPr/>
          <p:nvPr/>
        </p:nvGrpSpPr>
        <p:grpSpPr bwMode="auto">
          <a:xfrm>
            <a:off x="762000" y="4876800"/>
            <a:ext cx="5562600" cy="1527175"/>
            <a:chOff x="384" y="2880"/>
            <a:chExt cx="3504" cy="962"/>
          </a:xfrm>
        </p:grpSpPr>
        <p:graphicFrame>
          <p:nvGraphicFramePr>
            <p:cNvPr id="13328" name="Object 16"/>
            <p:cNvGraphicFramePr>
              <a:graphicFrameLocks noChangeAspect="1"/>
            </p:cNvGraphicFramePr>
            <p:nvPr/>
          </p:nvGraphicFramePr>
          <p:xfrm>
            <a:off x="384" y="2880"/>
            <a:ext cx="1584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16965" imgH="673100" progId="Equation.DSMT4">
                    <p:embed/>
                  </p:oleObj>
                </mc:Choice>
                <mc:Fallback>
                  <p:oleObj r:id="rId4" imgW="1116965" imgH="6731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80"/>
                          <a:ext cx="1584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18"/>
            <p:cNvGraphicFramePr>
              <a:graphicFrameLocks noChangeAspect="1"/>
            </p:cNvGraphicFramePr>
            <p:nvPr/>
          </p:nvGraphicFramePr>
          <p:xfrm>
            <a:off x="2400" y="3408"/>
            <a:ext cx="148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01065" imgH="228600" progId="Equation.DSMT4">
                    <p:embed/>
                  </p:oleObj>
                </mc:Choice>
                <mc:Fallback>
                  <p:oleObj r:id="rId6" imgW="901065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408"/>
                          <a:ext cx="1488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419600" y="838200"/>
          <a:ext cx="4495800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16410305" imgH="7551420" progId="Photoshop.Image.7">
                  <p:embed/>
                </p:oleObj>
              </mc:Choice>
              <mc:Fallback>
                <p:oleObj name="Image" r:id="rId8" imgW="16410305" imgH="7551420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38200"/>
                        <a:ext cx="4495800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81000" y="838200"/>
            <a:ext cx="740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其中</a:t>
            </a:r>
            <a:r>
              <a:rPr lang="en-US" altLang="zh-CN" sz="2000">
                <a:solidFill>
                  <a:srgbClr val="FF0000"/>
                </a:solidFill>
              </a:rPr>
              <a:t>R</a:t>
            </a:r>
            <a:r>
              <a:rPr lang="en-US" altLang="zh-CN" sz="2000" baseline="-25000">
                <a:solidFill>
                  <a:srgbClr val="FF0000"/>
                </a:solidFill>
              </a:rPr>
              <a:t>P </a:t>
            </a:r>
            <a:r>
              <a:rPr lang="zh-CN" altLang="en-US" sz="2000"/>
              <a:t>是回路空载</a:t>
            </a:r>
            <a:r>
              <a:rPr lang="en-US" altLang="zh-CN" sz="2000">
                <a:solidFill>
                  <a:srgbClr val="FF0000"/>
                </a:solidFill>
              </a:rPr>
              <a:t>Q</a:t>
            </a:r>
            <a:r>
              <a:rPr lang="en-US" altLang="zh-CN" sz="2000" baseline="-25000">
                <a:solidFill>
                  <a:srgbClr val="FF0000"/>
                </a:solidFill>
              </a:rPr>
              <a:t>0 </a:t>
            </a:r>
            <a:r>
              <a:rPr lang="zh-CN" altLang="en-US" sz="2000"/>
              <a:t>引入的等效电阻</a:t>
            </a:r>
          </a:p>
        </p:txBody>
      </p:sp>
      <p:grpSp>
        <p:nvGrpSpPr>
          <p:cNvPr id="13335" name="Group 23"/>
          <p:cNvGrpSpPr/>
          <p:nvPr/>
        </p:nvGrpSpPr>
        <p:grpSpPr bwMode="auto">
          <a:xfrm>
            <a:off x="228600" y="914400"/>
            <a:ext cx="6019800" cy="1316038"/>
            <a:chOff x="144" y="576"/>
            <a:chExt cx="3792" cy="829"/>
          </a:xfrm>
        </p:grpSpPr>
        <p:grpSp>
          <p:nvGrpSpPr>
            <p:cNvPr id="13318" name="Group 6"/>
            <p:cNvGrpSpPr/>
            <p:nvPr/>
          </p:nvGrpSpPr>
          <p:grpSpPr bwMode="auto">
            <a:xfrm>
              <a:off x="144" y="816"/>
              <a:ext cx="2592" cy="589"/>
              <a:chOff x="240" y="528"/>
              <a:chExt cx="2592" cy="589"/>
            </a:xfrm>
          </p:grpSpPr>
          <p:sp>
            <p:nvSpPr>
              <p:cNvPr id="13316" name="Text Box 4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（</a:t>
                </a:r>
                <a:r>
                  <a:rPr lang="en-US" altLang="zh-CN"/>
                  <a:t>4</a:t>
                </a:r>
                <a:r>
                  <a:rPr lang="zh-CN" altLang="en-US"/>
                  <a:t>）将环路</a:t>
                </a:r>
                <a:r>
                  <a:rPr lang="zh-CN" altLang="en-US">
                    <a:solidFill>
                      <a:srgbClr val="FF0066"/>
                    </a:solidFill>
                  </a:rPr>
                  <a:t>在 </a:t>
                </a:r>
                <a:r>
                  <a:rPr lang="en-US" altLang="zh-CN">
                    <a:solidFill>
                      <a:srgbClr val="FF0066"/>
                    </a:solidFill>
                  </a:rPr>
                  <a:t>X </a:t>
                </a:r>
                <a:r>
                  <a:rPr lang="zh-CN" altLang="en-US">
                    <a:solidFill>
                      <a:srgbClr val="FF0066"/>
                    </a:solidFill>
                  </a:rPr>
                  <a:t>断开</a:t>
                </a:r>
              </a:p>
            </p:txBody>
          </p:sp>
          <p:sp>
            <p:nvSpPr>
              <p:cNvPr id="13317" name="Text Box 5"/>
              <p:cNvSpPr txBox="1">
                <a:spLocks noChangeArrowheads="1"/>
              </p:cNvSpPr>
              <p:nvPr/>
            </p:nvSpPr>
            <p:spPr bwMode="auto">
              <a:xfrm>
                <a:off x="374" y="829"/>
                <a:ext cx="2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并考虑输入阻抗的影响</a:t>
                </a:r>
              </a:p>
            </p:txBody>
          </p:sp>
        </p:grp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H="1">
              <a:off x="3792" y="57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792" y="57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029200" y="1066800"/>
            <a:ext cx="1752600" cy="1905000"/>
          </a:xfrm>
          <a:prstGeom prst="rect">
            <a:avLst/>
          </a:prstGeom>
          <a:noFill/>
          <a:ln w="28575">
            <a:solidFill>
              <a:srgbClr val="FF0066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autoUpdateAnimBg="0"/>
      <p:bldP spid="13326" grpId="0" autoUpdateAnimBg="0"/>
      <p:bldP spid="13327" grpId="0" autoUpdateAnimBg="0"/>
      <p:bldP spid="133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8925" y="503238"/>
            <a:ext cx="649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）分析</a:t>
            </a:r>
            <a:r>
              <a:rPr lang="zh-CN" altLang="en-US" dirty="0">
                <a:solidFill>
                  <a:srgbClr val="FF0000"/>
                </a:solidFill>
              </a:rPr>
              <a:t>振幅起振</a:t>
            </a:r>
            <a:r>
              <a:rPr lang="zh-CN" altLang="en-US" dirty="0"/>
              <a:t>条件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T </a:t>
            </a:r>
            <a:r>
              <a:rPr lang="zh-CN" altLang="en-US" dirty="0">
                <a:solidFill>
                  <a:srgbClr val="FF0000"/>
                </a:solidFill>
              </a:rPr>
              <a:t>＝ </a:t>
            </a:r>
            <a:r>
              <a:rPr lang="en-US" altLang="zh-CN" dirty="0">
                <a:solidFill>
                  <a:srgbClr val="FF0000"/>
                </a:solidFill>
              </a:rPr>
              <a:t>AF &gt;1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65125" y="1011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57200" y="8382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/>
              <a:t>计算</a:t>
            </a:r>
            <a:r>
              <a:rPr lang="zh-CN" altLang="en-US">
                <a:solidFill>
                  <a:srgbClr val="0000FF"/>
                </a:solidFill>
              </a:rPr>
              <a:t>放大器负载</a:t>
            </a:r>
          </a:p>
        </p:txBody>
      </p:sp>
      <p:grpSp>
        <p:nvGrpSpPr>
          <p:cNvPr id="14376" name="Group 40"/>
          <p:cNvGrpSpPr/>
          <p:nvPr/>
        </p:nvGrpSpPr>
        <p:grpSpPr bwMode="auto">
          <a:xfrm>
            <a:off x="228600" y="1295400"/>
            <a:ext cx="4038600" cy="766763"/>
            <a:chOff x="144" y="816"/>
            <a:chExt cx="2544" cy="483"/>
          </a:xfrm>
        </p:grpSpPr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4" y="9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A50021"/>
                  </a:solidFill>
                </a:rPr>
                <a:t>输入</a:t>
              </a:r>
              <a:r>
                <a:rPr lang="zh-CN" altLang="en-US" sz="2000"/>
                <a:t>电导</a:t>
              </a:r>
            </a:p>
          </p:txBody>
        </p:sp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960" y="816"/>
            <a:ext cx="1728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447800" imgH="431800" progId="Equation.DSMT4">
                    <p:embed/>
                  </p:oleObj>
                </mc:Choice>
                <mc:Fallback>
                  <p:oleObj r:id="rId2" imgW="1447800" imgH="431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16"/>
                          <a:ext cx="1728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77" name="Group 41"/>
          <p:cNvGrpSpPr/>
          <p:nvPr/>
        </p:nvGrpSpPr>
        <p:grpSpPr bwMode="auto">
          <a:xfrm>
            <a:off x="228600" y="2133600"/>
            <a:ext cx="3962400" cy="811213"/>
            <a:chOff x="144" y="1344"/>
            <a:chExt cx="2496" cy="511"/>
          </a:xfrm>
        </p:grpSpPr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44" y="1440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/>
                <a:t>回路</a:t>
              </a:r>
              <a:r>
                <a:rPr lang="zh-CN" altLang="en-US" sz="2000">
                  <a:solidFill>
                    <a:srgbClr val="FF0066"/>
                  </a:solidFill>
                </a:rPr>
                <a:t>接入系数</a:t>
              </a:r>
            </a:p>
          </p:txBody>
        </p:sp>
        <p:graphicFrame>
          <p:nvGraphicFramePr>
            <p:cNvPr id="14349" name="Object 13"/>
            <p:cNvGraphicFramePr>
              <a:graphicFrameLocks noChangeAspect="1"/>
            </p:cNvGraphicFramePr>
            <p:nvPr/>
          </p:nvGraphicFramePr>
          <p:xfrm>
            <a:off x="1392" y="1344"/>
            <a:ext cx="124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888365" imgH="431800" progId="Equation.DSMT4">
                    <p:embed/>
                  </p:oleObj>
                </mc:Choice>
                <mc:Fallback>
                  <p:oleObj r:id="rId4" imgW="888365" imgH="431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344"/>
                          <a:ext cx="124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81" name="Group 45"/>
          <p:cNvGrpSpPr/>
          <p:nvPr/>
        </p:nvGrpSpPr>
        <p:grpSpPr bwMode="auto">
          <a:xfrm>
            <a:off x="228600" y="2895600"/>
            <a:ext cx="8763000" cy="763588"/>
            <a:chOff x="144" y="1824"/>
            <a:chExt cx="5520" cy="481"/>
          </a:xfrm>
        </p:grpSpPr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144" y="1920"/>
              <a:ext cx="5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</a:rPr>
                <a:t>等效输入</a:t>
              </a:r>
              <a:r>
                <a:rPr lang="zh-CN" altLang="en-US" sz="2000"/>
                <a:t>电导                                                           （设部分接入支路为高</a:t>
              </a:r>
              <a:r>
                <a:rPr lang="en-US" altLang="zh-CN" sz="2000"/>
                <a:t>Q</a:t>
              </a:r>
              <a:r>
                <a:rPr lang="zh-CN" altLang="en-US" sz="2000"/>
                <a:t>）</a:t>
              </a:r>
            </a:p>
          </p:txBody>
        </p:sp>
        <p:graphicFrame>
          <p:nvGraphicFramePr>
            <p:cNvPr id="14353" name="Object 17"/>
            <p:cNvGraphicFramePr>
              <a:graphicFrameLocks noChangeAspect="1"/>
            </p:cNvGraphicFramePr>
            <p:nvPr/>
          </p:nvGraphicFramePr>
          <p:xfrm>
            <a:off x="1344" y="1824"/>
            <a:ext cx="196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52600" imgH="431800" progId="Equation.DSMT4">
                    <p:embed/>
                  </p:oleObj>
                </mc:Choice>
                <mc:Fallback>
                  <p:oleObj r:id="rId6" imgW="1752600" imgH="431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24"/>
                          <a:ext cx="1968" cy="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79" name="Group 43"/>
          <p:cNvGrpSpPr/>
          <p:nvPr/>
        </p:nvGrpSpPr>
        <p:grpSpPr bwMode="auto">
          <a:xfrm>
            <a:off x="228600" y="3581400"/>
            <a:ext cx="8382000" cy="679450"/>
            <a:chOff x="144" y="2256"/>
            <a:chExt cx="5280" cy="428"/>
          </a:xfrm>
        </p:grpSpPr>
        <p:graphicFrame>
          <p:nvGraphicFramePr>
            <p:cNvPr id="14356" name="Object 20"/>
            <p:cNvGraphicFramePr>
              <a:graphicFrameLocks noChangeAspect="1"/>
            </p:cNvGraphicFramePr>
            <p:nvPr/>
          </p:nvGraphicFramePr>
          <p:xfrm>
            <a:off x="4512" y="2256"/>
            <a:ext cx="91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14400" imgH="431800" progId="Equation.DSMT4">
                    <p:embed/>
                  </p:oleObj>
                </mc:Choice>
                <mc:Fallback>
                  <p:oleObj r:id="rId8" imgW="914400" imgH="431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256"/>
                          <a:ext cx="912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144" y="2352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/>
                <a:t>放大器</a:t>
              </a:r>
              <a:r>
                <a:rPr lang="zh-CN" altLang="en-US" sz="2000">
                  <a:solidFill>
                    <a:srgbClr val="006600"/>
                  </a:solidFill>
                </a:rPr>
                <a:t>负载电导</a:t>
              </a:r>
            </a:p>
          </p:txBody>
        </p:sp>
        <p:graphicFrame>
          <p:nvGraphicFramePr>
            <p:cNvPr id="14359" name="Object 23"/>
            <p:cNvGraphicFramePr>
              <a:graphicFrameLocks noChangeAspect="1"/>
            </p:cNvGraphicFramePr>
            <p:nvPr/>
          </p:nvGraphicFramePr>
          <p:xfrm>
            <a:off x="1584" y="2304"/>
            <a:ext cx="220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87500" imgH="241300" progId="Equation.DSMT4">
                    <p:embed/>
                  </p:oleObj>
                </mc:Choice>
                <mc:Fallback>
                  <p:oleObj r:id="rId10" imgW="1587500" imgH="2413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304"/>
                          <a:ext cx="2208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4032" y="230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/>
                <a:t>其中</a:t>
              </a:r>
            </a:p>
          </p:txBody>
        </p:sp>
      </p:grpSp>
      <p:grpSp>
        <p:nvGrpSpPr>
          <p:cNvPr id="14384" name="Group 48"/>
          <p:cNvGrpSpPr/>
          <p:nvPr/>
        </p:nvGrpSpPr>
        <p:grpSpPr bwMode="auto">
          <a:xfrm>
            <a:off x="381000" y="4343400"/>
            <a:ext cx="7010400" cy="922338"/>
            <a:chOff x="240" y="2736"/>
            <a:chExt cx="4416" cy="581"/>
          </a:xfrm>
        </p:grpSpPr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240" y="2880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  <a:r>
                <a:rPr lang="en-US" altLang="zh-CN"/>
                <a:t> </a:t>
              </a:r>
              <a:r>
                <a:rPr lang="zh-CN" altLang="en-US"/>
                <a:t>计算</a:t>
              </a:r>
              <a:r>
                <a:rPr lang="zh-CN" altLang="en-US">
                  <a:solidFill>
                    <a:srgbClr val="FF0066"/>
                  </a:solidFill>
                </a:rPr>
                <a:t>放大器增益</a:t>
              </a:r>
            </a:p>
          </p:txBody>
        </p:sp>
        <p:graphicFrame>
          <p:nvGraphicFramePr>
            <p:cNvPr id="14363" name="Object 27"/>
            <p:cNvGraphicFramePr>
              <a:graphicFrameLocks noChangeAspect="1"/>
            </p:cNvGraphicFramePr>
            <p:nvPr/>
          </p:nvGraphicFramePr>
          <p:xfrm>
            <a:off x="1994" y="2736"/>
            <a:ext cx="2662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93900" imgH="431800" progId="Equation.DSMT4">
                    <p:embed/>
                  </p:oleObj>
                </mc:Choice>
                <mc:Fallback>
                  <p:oleObj name="Equation" r:id="rId12" imgW="1993900" imgH="4318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2736"/>
                          <a:ext cx="2662" cy="5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83" name="Group 47"/>
          <p:cNvGrpSpPr/>
          <p:nvPr/>
        </p:nvGrpSpPr>
        <p:grpSpPr bwMode="auto">
          <a:xfrm>
            <a:off x="381000" y="5270500"/>
            <a:ext cx="5862638" cy="919163"/>
            <a:chOff x="240" y="3320"/>
            <a:chExt cx="3693" cy="579"/>
          </a:xfrm>
        </p:grpSpPr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240" y="3456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r>
                <a:rPr lang="en-US" altLang="zh-CN"/>
                <a:t> </a:t>
              </a:r>
              <a:r>
                <a:rPr lang="zh-CN" altLang="en-US"/>
                <a:t>计算</a:t>
              </a:r>
              <a:r>
                <a:rPr lang="zh-CN" altLang="en-US">
                  <a:solidFill>
                    <a:srgbClr val="006600"/>
                  </a:solidFill>
                </a:rPr>
                <a:t>反馈系数</a:t>
              </a:r>
            </a:p>
          </p:txBody>
        </p:sp>
        <p:graphicFrame>
          <p:nvGraphicFramePr>
            <p:cNvPr id="14366" name="Object 30"/>
            <p:cNvGraphicFramePr>
              <a:graphicFrameLocks noChangeAspect="1"/>
            </p:cNvGraphicFramePr>
            <p:nvPr/>
          </p:nvGraphicFramePr>
          <p:xfrm>
            <a:off x="2019" y="3320"/>
            <a:ext cx="1914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35100" imgH="431800" progId="Equation.DSMT4">
                    <p:embed/>
                  </p:oleObj>
                </mc:Choice>
                <mc:Fallback>
                  <p:oleObj name="Equation" r:id="rId14" imgW="1435100" imgH="4318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3320"/>
                          <a:ext cx="1914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70" name="Group 34"/>
          <p:cNvGrpSpPr/>
          <p:nvPr/>
        </p:nvGrpSpPr>
        <p:grpSpPr bwMode="auto">
          <a:xfrm>
            <a:off x="4419600" y="762000"/>
            <a:ext cx="4724400" cy="2133600"/>
            <a:chOff x="2976" y="576"/>
            <a:chExt cx="2784" cy="1152"/>
          </a:xfrm>
        </p:grpSpPr>
        <p:graphicFrame>
          <p:nvGraphicFramePr>
            <p:cNvPr id="14368" name="Object 32"/>
            <p:cNvGraphicFramePr>
              <a:graphicFrameLocks noChangeAspect="1"/>
            </p:cNvGraphicFramePr>
            <p:nvPr/>
          </p:nvGraphicFramePr>
          <p:xfrm>
            <a:off x="2976" y="576"/>
            <a:ext cx="2784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6" imgW="16115030" imgH="6440170" progId="Photoshop.Image.7">
                    <p:embed/>
                  </p:oleObj>
                </mc:Choice>
                <mc:Fallback>
                  <p:oleObj name="Image" r:id="rId16" imgW="16115030" imgH="6440170" progId="Photoshop.Image.7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576"/>
                          <a:ext cx="2784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696" y="1584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03225" y="533399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计算</a:t>
            </a:r>
            <a:r>
              <a:rPr lang="zh-CN" altLang="en-US" dirty="0">
                <a:solidFill>
                  <a:srgbClr val="FF0000"/>
                </a:solidFill>
              </a:rPr>
              <a:t>环路增益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81000" y="762000"/>
          <a:ext cx="3733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79600" imgH="431800" progId="Equation.DSMT4">
                  <p:embed/>
                </p:oleObj>
              </mc:Choice>
              <mc:Fallback>
                <p:oleObj r:id="rId2" imgW="1879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37338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8"/>
          <p:cNvGrpSpPr/>
          <p:nvPr/>
        </p:nvGrpSpPr>
        <p:grpSpPr bwMode="auto">
          <a:xfrm>
            <a:off x="4191000" y="152400"/>
            <a:ext cx="3733800" cy="1228725"/>
            <a:chOff x="2688" y="144"/>
            <a:chExt cx="2352" cy="774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3216" y="144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满足起振条件</a:t>
              </a:r>
            </a:p>
          </p:txBody>
        </p:sp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2688" y="624"/>
            <a:ext cx="38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900" imgH="165100" progId="Equation.DSMT4">
                    <p:embed/>
                  </p:oleObj>
                </mc:Choice>
                <mc:Fallback>
                  <p:oleObj name="Equation" r:id="rId4" imgW="215900" imgH="165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24"/>
                          <a:ext cx="38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 flipH="1">
              <a:off x="2976" y="432"/>
              <a:ext cx="384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4719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3243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04800" y="3200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矛盾：</a:t>
            </a:r>
          </a:p>
        </p:txBody>
      </p:sp>
      <p:grpSp>
        <p:nvGrpSpPr>
          <p:cNvPr id="15401" name="Group 41"/>
          <p:cNvGrpSpPr/>
          <p:nvPr/>
        </p:nvGrpSpPr>
        <p:grpSpPr bwMode="auto">
          <a:xfrm>
            <a:off x="762000" y="3641725"/>
            <a:ext cx="5181600" cy="549275"/>
            <a:chOff x="2832" y="1766"/>
            <a:chExt cx="3264" cy="34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832" y="1824"/>
              <a:ext cx="3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r>
                <a:rPr lang="en-US" altLang="zh-CN">
                  <a:solidFill>
                    <a:srgbClr val="0000FF"/>
                  </a:solidFill>
                </a:rPr>
                <a:t> </a:t>
              </a:r>
              <a:r>
                <a:rPr lang="en-US" altLang="zh-CN"/>
                <a:t> </a:t>
              </a:r>
              <a:r>
                <a:rPr lang="zh-CN" altLang="en-US"/>
                <a:t>由于                ，     不能太大</a:t>
              </a:r>
            </a:p>
          </p:txBody>
        </p:sp>
        <p:graphicFrame>
          <p:nvGraphicFramePr>
            <p:cNvPr id="15396" name="Object 36"/>
            <p:cNvGraphicFramePr>
              <a:graphicFrameLocks noChangeAspect="1"/>
            </p:cNvGraphicFramePr>
            <p:nvPr/>
          </p:nvGraphicFramePr>
          <p:xfrm>
            <a:off x="3414" y="1781"/>
            <a:ext cx="7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5300" imgH="228600" progId="Equation.DSMT4">
                    <p:embed/>
                  </p:oleObj>
                </mc:Choice>
                <mc:Fallback>
                  <p:oleObj name="Equation" r:id="rId6" imgW="49530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" y="1781"/>
                          <a:ext cx="708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8" name="Object 38"/>
            <p:cNvGraphicFramePr>
              <a:graphicFrameLocks noChangeAspect="1"/>
            </p:cNvGraphicFramePr>
            <p:nvPr/>
          </p:nvGraphicFramePr>
          <p:xfrm>
            <a:off x="4122" y="1766"/>
            <a:ext cx="29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03200" imgH="228600" progId="Equation.DSMT4">
                    <p:embed/>
                  </p:oleObj>
                </mc:Choice>
                <mc:Fallback>
                  <p:oleObj r:id="rId8" imgW="20320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1766"/>
                          <a:ext cx="29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13" name="Group 53"/>
          <p:cNvGrpSpPr/>
          <p:nvPr/>
        </p:nvGrpSpPr>
        <p:grpSpPr bwMode="auto">
          <a:xfrm>
            <a:off x="762000" y="4191000"/>
            <a:ext cx="8226425" cy="1066800"/>
            <a:chOff x="192" y="3360"/>
            <a:chExt cx="5182" cy="672"/>
          </a:xfrm>
        </p:grpSpPr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2784" y="3360"/>
            <a:ext cx="10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600" imgH="241300" progId="Equation.DSMT4">
                    <p:embed/>
                  </p:oleObj>
                </mc:Choice>
                <mc:Fallback>
                  <p:oleObj name="Equation" r:id="rId10" imgW="736600" imgH="2413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60"/>
                          <a:ext cx="100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192" y="3504"/>
              <a:ext cx="19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solidFill>
                    <a:srgbClr val="A5002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  <a:r>
                <a:rPr lang="en-US" altLang="zh-CN">
                  <a:solidFill>
                    <a:srgbClr val="A50021"/>
                  </a:solidFill>
                </a:rPr>
                <a:t> </a:t>
              </a:r>
              <a:r>
                <a:rPr lang="zh-CN" altLang="en-US"/>
                <a:t>反馈系数 </a:t>
              </a:r>
              <a:r>
                <a:rPr lang="en-US" altLang="zh-CN"/>
                <a:t>F </a:t>
              </a:r>
              <a:r>
                <a:rPr lang="zh-CN" altLang="en-US"/>
                <a:t>太大</a:t>
              </a:r>
            </a:p>
          </p:txBody>
        </p:sp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2436" y="3424"/>
              <a:ext cx="29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由于                        </a:t>
              </a:r>
              <a:r>
                <a:rPr lang="zh-CN" altLang="en-US">
                  <a:solidFill>
                    <a:srgbClr val="A50021"/>
                  </a:solidFill>
                </a:rPr>
                <a:t>使增益减小</a:t>
              </a:r>
            </a:p>
          </p:txBody>
        </p:sp>
        <p:sp>
          <p:nvSpPr>
            <p:cNvPr id="15404" name="Text Box 44"/>
            <p:cNvSpPr txBox="1">
              <a:spLocks noChangeArrowheads="1"/>
            </p:cNvSpPr>
            <p:nvPr/>
          </p:nvSpPr>
          <p:spPr bwMode="auto">
            <a:xfrm>
              <a:off x="2304" y="374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增大接入系数，</a:t>
              </a:r>
              <a:r>
                <a:rPr lang="zh-CN" altLang="en-US">
                  <a:solidFill>
                    <a:srgbClr val="A50021"/>
                  </a:solidFill>
                </a:rPr>
                <a:t>使回路</a:t>
              </a:r>
              <a:r>
                <a:rPr lang="en-US" altLang="zh-CN">
                  <a:solidFill>
                    <a:srgbClr val="A50021"/>
                  </a:solidFill>
                </a:rPr>
                <a:t>Q</a:t>
              </a:r>
              <a:r>
                <a:rPr lang="zh-CN" altLang="en-US">
                  <a:solidFill>
                    <a:srgbClr val="A50021"/>
                  </a:solidFill>
                </a:rPr>
                <a:t>降低</a:t>
              </a:r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 flipV="1">
              <a:off x="1920" y="3552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>
              <a:off x="1920" y="37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14" name="Group 54"/>
          <p:cNvGrpSpPr/>
          <p:nvPr/>
        </p:nvGrpSpPr>
        <p:grpSpPr bwMode="auto">
          <a:xfrm>
            <a:off x="5257800" y="762000"/>
            <a:ext cx="3657600" cy="1295400"/>
            <a:chOff x="2976" y="576"/>
            <a:chExt cx="2784" cy="1152"/>
          </a:xfrm>
        </p:grpSpPr>
        <p:graphicFrame>
          <p:nvGraphicFramePr>
            <p:cNvPr id="15415" name="Object 55"/>
            <p:cNvGraphicFramePr>
              <a:graphicFrameLocks noChangeAspect="1"/>
            </p:cNvGraphicFramePr>
            <p:nvPr/>
          </p:nvGraphicFramePr>
          <p:xfrm>
            <a:off x="2976" y="576"/>
            <a:ext cx="2784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2" imgW="16115030" imgH="6440170" progId="Photoshop.Image.7">
                    <p:embed/>
                  </p:oleObj>
                </mc:Choice>
                <mc:Fallback>
                  <p:oleObj name="Image" r:id="rId12" imgW="16115030" imgH="6440170" progId="Photoshop.Image.7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576"/>
                          <a:ext cx="2784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6" name="Rectangle 56"/>
            <p:cNvSpPr>
              <a:spLocks noChangeArrowheads="1"/>
            </p:cNvSpPr>
            <p:nvPr/>
          </p:nvSpPr>
          <p:spPr bwMode="auto">
            <a:xfrm>
              <a:off x="3696" y="1584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21" name="Group 61"/>
          <p:cNvGrpSpPr/>
          <p:nvPr/>
        </p:nvGrpSpPr>
        <p:grpSpPr bwMode="auto">
          <a:xfrm>
            <a:off x="1764030" y="3573145"/>
            <a:ext cx="6096000" cy="2209800"/>
            <a:chOff x="1824" y="2304"/>
            <a:chExt cx="3840" cy="1392"/>
          </a:xfrm>
        </p:grpSpPr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360" y="2304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</a:rPr>
                <a:t>——</a:t>
              </a:r>
              <a:r>
                <a:rPr lang="zh-CN" altLang="en-US">
                  <a:solidFill>
                    <a:srgbClr val="006600"/>
                  </a:solidFill>
                </a:rPr>
                <a:t>合理选择工作点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1824" y="3408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</a:rPr>
                <a:t>合理选择反馈系数</a:t>
              </a:r>
            </a:p>
          </p:txBody>
        </p:sp>
        <p:sp>
          <p:nvSpPr>
            <p:cNvPr id="15419" name="Line 59"/>
            <p:cNvSpPr>
              <a:spLocks noChangeShapeType="1"/>
            </p:cNvSpPr>
            <p:nvPr/>
          </p:nvSpPr>
          <p:spPr bwMode="auto">
            <a:xfrm>
              <a:off x="1968" y="3120"/>
              <a:ext cx="0" cy="288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28" name="Group 68"/>
          <p:cNvGrpSpPr/>
          <p:nvPr/>
        </p:nvGrpSpPr>
        <p:grpSpPr bwMode="auto">
          <a:xfrm>
            <a:off x="228600" y="1447800"/>
            <a:ext cx="8610600" cy="2127250"/>
            <a:chOff x="144" y="912"/>
            <a:chExt cx="5424" cy="1340"/>
          </a:xfrm>
        </p:grpSpPr>
        <p:grpSp>
          <p:nvGrpSpPr>
            <p:cNvPr id="15424" name="Group 64"/>
            <p:cNvGrpSpPr/>
            <p:nvPr/>
          </p:nvGrpSpPr>
          <p:grpSpPr bwMode="auto">
            <a:xfrm>
              <a:off x="144" y="912"/>
              <a:ext cx="5424" cy="1340"/>
              <a:chOff x="144" y="912"/>
              <a:chExt cx="5424" cy="1340"/>
            </a:xfrm>
          </p:grpSpPr>
          <p:grpSp>
            <p:nvGrpSpPr>
              <p:cNvPr id="15410" name="Group 50"/>
              <p:cNvGrpSpPr/>
              <p:nvPr/>
            </p:nvGrpSpPr>
            <p:grpSpPr bwMode="auto">
              <a:xfrm>
                <a:off x="144" y="1200"/>
                <a:ext cx="5424" cy="1052"/>
                <a:chOff x="144" y="672"/>
                <a:chExt cx="5424" cy="1052"/>
              </a:xfrm>
            </p:grpSpPr>
            <p:sp>
              <p:nvSpPr>
                <p:cNvPr id="153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4" y="1152"/>
                  <a:ext cx="29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/>
                    <a:t>起振条件</a:t>
                  </a:r>
                  <a:r>
                    <a:rPr lang="zh-CN" altLang="en-US">
                      <a:solidFill>
                        <a:srgbClr val="A50021"/>
                      </a:solidFill>
                    </a:rPr>
                    <a:t>对电路参数的要求</a:t>
                  </a:r>
                  <a:r>
                    <a:rPr lang="en-US" altLang="zh-CN">
                      <a:solidFill>
                        <a:srgbClr val="A50021"/>
                      </a:solidFill>
                    </a:rPr>
                    <a:t>:</a:t>
                  </a:r>
                </a:p>
              </p:txBody>
            </p:sp>
            <p:grpSp>
              <p:nvGrpSpPr>
                <p:cNvPr id="15409" name="Group 49"/>
                <p:cNvGrpSpPr/>
                <p:nvPr/>
              </p:nvGrpSpPr>
              <p:grpSpPr bwMode="auto">
                <a:xfrm>
                  <a:off x="2640" y="672"/>
                  <a:ext cx="2928" cy="1052"/>
                  <a:chOff x="2640" y="672"/>
                  <a:chExt cx="2928" cy="1052"/>
                </a:xfrm>
              </p:grpSpPr>
              <p:sp>
                <p:nvSpPr>
                  <p:cNvPr id="1538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912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>
                        <a:solidFill>
                          <a:srgbClr val="0000FF"/>
                        </a:solidFill>
                      </a:rPr>
                      <a:t>提高 增益</a:t>
                    </a:r>
                    <a:r>
                      <a:rPr lang="en-US" altLang="zh-CN">
                        <a:solidFill>
                          <a:srgbClr val="0000FF"/>
                        </a:solidFill>
                      </a:rPr>
                      <a:t>A</a:t>
                    </a:r>
                  </a:p>
                </p:txBody>
              </p:sp>
              <p:grpSp>
                <p:nvGrpSpPr>
                  <p:cNvPr id="15406" name="Group 46"/>
                  <p:cNvGrpSpPr/>
                  <p:nvPr/>
                </p:nvGrpSpPr>
                <p:grpSpPr bwMode="auto">
                  <a:xfrm>
                    <a:off x="4032" y="672"/>
                    <a:ext cx="1536" cy="637"/>
                    <a:chOff x="3840" y="720"/>
                    <a:chExt cx="1536" cy="637"/>
                  </a:xfrm>
                </p:grpSpPr>
                <p:sp>
                  <p:nvSpPr>
                    <p:cNvPr id="15370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40" y="960"/>
                      <a:ext cx="288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5372" name="Object 1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56" y="720"/>
                    <a:ext cx="294" cy="3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r:id="rId14" imgW="203200" imgH="228600" progId="Equation.DSMT4">
                            <p:embed/>
                          </p:oleObj>
                        </mc:Choice>
                        <mc:Fallback>
                          <p:oleObj r:id="rId14" imgW="203200" imgH="228600" progId="Equation.DSMT4">
                            <p:embed/>
                            <p:pic>
                              <p:nvPicPr>
                                <p:cNvPr id="0" name="Object 1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56" y="720"/>
                                  <a:ext cx="294" cy="33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5374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6" y="781"/>
                      <a:ext cx="87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增大</a:t>
                      </a:r>
                    </a:p>
                  </p:txBody>
                </p:sp>
                <p:sp>
                  <p:nvSpPr>
                    <p:cNvPr id="1537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104"/>
                      <a:ext cx="28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76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6" y="1069"/>
                      <a:ext cx="106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减小         </a:t>
                      </a:r>
                    </a:p>
                  </p:txBody>
                </p:sp>
                <p:graphicFrame>
                  <p:nvGraphicFramePr>
                    <p:cNvPr id="15386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56" y="1008"/>
                    <a:ext cx="720" cy="34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r:id="rId15" imgW="495300" imgH="241300" progId="Equation.DSMT4">
                            <p:embed/>
                          </p:oleObj>
                        </mc:Choice>
                        <mc:Fallback>
                          <p:oleObj r:id="rId15" imgW="495300" imgH="241300" progId="Equation.DSMT4">
                            <p:embed/>
                            <p:pic>
                              <p:nvPicPr>
                                <p:cNvPr id="0" name="Object 2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56" y="1008"/>
                                  <a:ext cx="720" cy="34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538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20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>
                        <a:solidFill>
                          <a:srgbClr val="A50021"/>
                        </a:solidFill>
                      </a:rPr>
                      <a:t>增大反馈系数 </a:t>
                    </a:r>
                  </a:p>
                </p:txBody>
              </p:sp>
              <p:graphicFrame>
                <p:nvGraphicFramePr>
                  <p:cNvPr id="15390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4272" y="1392"/>
                  <a:ext cx="680" cy="33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7" imgW="469900" imgH="228600" progId="Equation.DSMT4">
                          <p:embed/>
                        </p:oleObj>
                      </mc:Choice>
                      <mc:Fallback>
                        <p:oleObj name="Equation" r:id="rId17" imgW="469900" imgH="228600" progId="Equation.DSMT4">
                          <p:embed/>
                          <p:pic>
                            <p:nvPicPr>
                              <p:cNvPr id="0" name="Object 3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72" y="1392"/>
                                <a:ext cx="680" cy="3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407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104"/>
                    <a:ext cx="38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0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1344"/>
                    <a:ext cx="38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422" name="Line 62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3" name="Line 63"/>
              <p:cNvSpPr>
                <a:spLocks noChangeShapeType="1"/>
              </p:cNvSpPr>
              <p:nvPr/>
            </p:nvSpPr>
            <p:spPr bwMode="auto">
              <a:xfrm>
                <a:off x="2352" y="9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 flipH="1" flipV="1">
              <a:off x="2016" y="1056"/>
              <a:ext cx="1008" cy="4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Line 67"/>
            <p:cNvSpPr>
              <a:spLocks noChangeShapeType="1"/>
            </p:cNvSpPr>
            <p:nvPr/>
          </p:nvSpPr>
          <p:spPr bwMode="auto">
            <a:xfrm flipH="1" flipV="1">
              <a:off x="2640" y="912"/>
              <a:ext cx="1296" cy="105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449262" y="457200"/>
            <a:ext cx="3216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b="1" dirty="0"/>
              <a:t>实际考虑  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228600" y="685800"/>
            <a:ext cx="56388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考虑</a:t>
            </a:r>
            <a:r>
              <a:rPr lang="zh-CN" altLang="en-US" dirty="0">
                <a:solidFill>
                  <a:srgbClr val="A50021"/>
                </a:solidFill>
              </a:rPr>
              <a:t>晶体管各参数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rgbClr val="006600"/>
                </a:solidFill>
              </a:rPr>
              <a:t>回路损耗</a:t>
            </a:r>
            <a:r>
              <a:rPr lang="zh-CN" altLang="en-US" dirty="0"/>
              <a:t>的影响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并按照相位平衡条件计算振荡频率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（证明见课本）</a:t>
            </a:r>
          </a:p>
        </p:txBody>
      </p:sp>
      <p:sp>
        <p:nvSpPr>
          <p:cNvPr id="18437" name="Rectangle 1029"/>
          <p:cNvSpPr>
            <a:spLocks noChangeArrowheads="1"/>
          </p:cNvSpPr>
          <p:nvPr/>
        </p:nvSpPr>
        <p:spPr bwMode="auto">
          <a:xfrm>
            <a:off x="350520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438" name="Group 1030"/>
          <p:cNvGrpSpPr/>
          <p:nvPr/>
        </p:nvGrpSpPr>
        <p:grpSpPr bwMode="auto">
          <a:xfrm>
            <a:off x="5334000" y="457200"/>
            <a:ext cx="3810000" cy="1600200"/>
            <a:chOff x="2976" y="576"/>
            <a:chExt cx="2784" cy="1152"/>
          </a:xfrm>
        </p:grpSpPr>
        <p:graphicFrame>
          <p:nvGraphicFramePr>
            <p:cNvPr id="18439" name="Object 1031"/>
            <p:cNvGraphicFramePr>
              <a:graphicFrameLocks noChangeAspect="1"/>
            </p:cNvGraphicFramePr>
            <p:nvPr/>
          </p:nvGraphicFramePr>
          <p:xfrm>
            <a:off x="2976" y="576"/>
            <a:ext cx="2784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16115030" imgH="6440170" progId="Photoshop.Image.7">
                    <p:embed/>
                  </p:oleObj>
                </mc:Choice>
                <mc:Fallback>
                  <p:oleObj name="Image" r:id="rId2" imgW="16115030" imgH="6440170" progId="Photoshop.Image.7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576"/>
                          <a:ext cx="2784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" name="Rectangle 1032"/>
            <p:cNvSpPr>
              <a:spLocks noChangeArrowheads="1"/>
            </p:cNvSpPr>
            <p:nvPr/>
          </p:nvSpPr>
          <p:spPr bwMode="auto">
            <a:xfrm>
              <a:off x="3696" y="1584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2" name="Rectangle 1034"/>
          <p:cNvSpPr>
            <a:spLocks noChangeArrowheads="1"/>
          </p:cNvSpPr>
          <p:nvPr/>
        </p:nvSpPr>
        <p:spPr bwMode="auto">
          <a:xfrm>
            <a:off x="3938588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446" name="Group 1038"/>
          <p:cNvGrpSpPr/>
          <p:nvPr/>
        </p:nvGrpSpPr>
        <p:grpSpPr bwMode="auto">
          <a:xfrm>
            <a:off x="457200" y="2286000"/>
            <a:ext cx="7388225" cy="1001713"/>
            <a:chOff x="288" y="1248"/>
            <a:chExt cx="4654" cy="631"/>
          </a:xfrm>
        </p:grpSpPr>
        <p:graphicFrame>
          <p:nvGraphicFramePr>
            <p:cNvPr id="18441" name="Object 1033"/>
            <p:cNvGraphicFramePr>
              <a:graphicFrameLocks noChangeAspect="1"/>
            </p:cNvGraphicFramePr>
            <p:nvPr/>
          </p:nvGraphicFramePr>
          <p:xfrm>
            <a:off x="1488" y="1296"/>
            <a:ext cx="1045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1365" imgH="431800" progId="Equation.DSMT4">
                    <p:embed/>
                  </p:oleObj>
                </mc:Choice>
                <mc:Fallback>
                  <p:oleObj name="Equation" r:id="rId4" imgW="761365" imgH="431800" progId="Equation.DSMT4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96"/>
                          <a:ext cx="1045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035"/>
            <p:cNvGraphicFramePr>
              <a:graphicFrameLocks noChangeAspect="1"/>
            </p:cNvGraphicFramePr>
            <p:nvPr/>
          </p:nvGraphicFramePr>
          <p:xfrm>
            <a:off x="3984" y="1248"/>
            <a:ext cx="958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500" imgH="419100" progId="Equation.DSMT4">
                    <p:embed/>
                  </p:oleObj>
                </mc:Choice>
                <mc:Fallback>
                  <p:oleObj name="Equation" r:id="rId6" imgW="698500" imgH="419100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48"/>
                          <a:ext cx="958" cy="5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Text Box 1036"/>
            <p:cNvSpPr txBox="1">
              <a:spLocks noChangeArrowheads="1"/>
            </p:cNvSpPr>
            <p:nvPr/>
          </p:nvSpPr>
          <p:spPr bwMode="auto">
            <a:xfrm>
              <a:off x="288" y="1392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回路</a:t>
              </a:r>
              <a:r>
                <a:rPr lang="zh-CN" altLang="en-US">
                  <a:solidFill>
                    <a:srgbClr val="FF0000"/>
                  </a:solidFill>
                </a:rPr>
                <a:t>总电容</a:t>
              </a:r>
            </a:p>
          </p:txBody>
        </p:sp>
        <p:sp>
          <p:nvSpPr>
            <p:cNvPr id="18445" name="Text Box 1037"/>
            <p:cNvSpPr txBox="1">
              <a:spLocks noChangeArrowheads="1"/>
            </p:cNvSpPr>
            <p:nvPr/>
          </p:nvSpPr>
          <p:spPr bwMode="auto">
            <a:xfrm>
              <a:off x="2582" y="1357"/>
              <a:ext cx="1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回路</a:t>
              </a:r>
              <a:r>
                <a:rPr lang="zh-CN" altLang="en-US">
                  <a:solidFill>
                    <a:srgbClr val="0000FF"/>
                  </a:solidFill>
                </a:rPr>
                <a:t>中心频率</a:t>
              </a:r>
            </a:p>
          </p:txBody>
        </p:sp>
      </p:grpSp>
      <p:grpSp>
        <p:nvGrpSpPr>
          <p:cNvPr id="18448" name="Group 1040"/>
          <p:cNvGrpSpPr/>
          <p:nvPr/>
        </p:nvGrpSpPr>
        <p:grpSpPr bwMode="auto">
          <a:xfrm>
            <a:off x="533400" y="3429000"/>
            <a:ext cx="6858000" cy="1055688"/>
            <a:chOff x="336" y="2016"/>
            <a:chExt cx="4320" cy="665"/>
          </a:xfrm>
        </p:grpSpPr>
        <p:graphicFrame>
          <p:nvGraphicFramePr>
            <p:cNvPr id="18436" name="Object 1028"/>
            <p:cNvGraphicFramePr>
              <a:graphicFrameLocks noChangeAspect="1"/>
            </p:cNvGraphicFramePr>
            <p:nvPr/>
          </p:nvGraphicFramePr>
          <p:xfrm>
            <a:off x="1344" y="2016"/>
            <a:ext cx="3312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76500" imgH="495300" progId="Equation.DSMT4">
                    <p:embed/>
                  </p:oleObj>
                </mc:Choice>
                <mc:Fallback>
                  <p:oleObj r:id="rId8" imgW="2476500" imgH="495300" progId="Equation.DSMT4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016"/>
                          <a:ext cx="3312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Text Box 1039"/>
            <p:cNvSpPr txBox="1">
              <a:spLocks noChangeArrowheads="1"/>
            </p:cNvSpPr>
            <p:nvPr/>
          </p:nvSpPr>
          <p:spPr bwMode="auto">
            <a:xfrm>
              <a:off x="336" y="220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A50021"/>
                  </a:solidFill>
                </a:rPr>
                <a:t>振荡频率</a:t>
              </a:r>
            </a:p>
          </p:txBody>
        </p:sp>
      </p:grpSp>
      <p:sp>
        <p:nvSpPr>
          <p:cNvPr id="18451" name="Rectangle 1043"/>
          <p:cNvSpPr>
            <a:spLocks noChangeArrowheads="1"/>
          </p:cNvSpPr>
          <p:nvPr/>
        </p:nvSpPr>
        <p:spPr bwMode="auto">
          <a:xfrm>
            <a:off x="40719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5" name="Rectangle 1047"/>
          <p:cNvSpPr>
            <a:spLocks noChangeArrowheads="1"/>
          </p:cNvSpPr>
          <p:nvPr/>
        </p:nvSpPr>
        <p:spPr bwMode="auto">
          <a:xfrm>
            <a:off x="4067175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459" name="Group 1051"/>
          <p:cNvGrpSpPr/>
          <p:nvPr/>
        </p:nvGrpSpPr>
        <p:grpSpPr bwMode="auto">
          <a:xfrm>
            <a:off x="609600" y="4495800"/>
            <a:ext cx="7467600" cy="1524000"/>
            <a:chOff x="384" y="2832"/>
            <a:chExt cx="4704" cy="960"/>
          </a:xfrm>
        </p:grpSpPr>
        <p:grpSp>
          <p:nvGrpSpPr>
            <p:cNvPr id="18457" name="Group 1049"/>
            <p:cNvGrpSpPr/>
            <p:nvPr/>
          </p:nvGrpSpPr>
          <p:grpSpPr bwMode="auto">
            <a:xfrm>
              <a:off x="384" y="2832"/>
              <a:ext cx="4704" cy="600"/>
              <a:chOff x="384" y="2688"/>
              <a:chExt cx="4704" cy="600"/>
            </a:xfrm>
          </p:grpSpPr>
          <p:grpSp>
            <p:nvGrpSpPr>
              <p:cNvPr id="18452" name="Group 1044"/>
              <p:cNvGrpSpPr/>
              <p:nvPr/>
            </p:nvGrpSpPr>
            <p:grpSpPr bwMode="auto">
              <a:xfrm>
                <a:off x="384" y="2784"/>
                <a:ext cx="2160" cy="384"/>
                <a:chOff x="432" y="2688"/>
                <a:chExt cx="2160" cy="384"/>
              </a:xfrm>
            </p:grpSpPr>
            <p:sp>
              <p:nvSpPr>
                <p:cNvPr id="18449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432" y="2784"/>
                  <a:ext cx="14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/>
                    <a:t>由于</a:t>
                  </a:r>
                </a:p>
              </p:txBody>
            </p:sp>
            <p:graphicFrame>
              <p:nvGraphicFramePr>
                <p:cNvPr id="18450" name="Object 1042"/>
                <p:cNvGraphicFramePr>
                  <a:graphicFrameLocks noChangeAspect="1"/>
                </p:cNvGraphicFramePr>
                <p:nvPr/>
              </p:nvGraphicFramePr>
              <p:xfrm>
                <a:off x="960" y="2688"/>
                <a:ext cx="1632" cy="3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0" imgW="1078865" imgH="254000" progId="Equation.DSMT4">
                        <p:embed/>
                      </p:oleObj>
                    </mc:Choice>
                    <mc:Fallback>
                      <p:oleObj r:id="rId10" imgW="1078865" imgH="254000" progId="Equation.DSMT4">
                        <p:embed/>
                        <p:pic>
                          <p:nvPicPr>
                            <p:cNvPr id="0" name="Object 10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0" y="2688"/>
                              <a:ext cx="1632" cy="3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8454" name="Object 1046"/>
              <p:cNvGraphicFramePr>
                <a:graphicFrameLocks noChangeAspect="1"/>
              </p:cNvGraphicFramePr>
              <p:nvPr/>
            </p:nvGraphicFramePr>
            <p:xfrm>
              <a:off x="3456" y="2688"/>
              <a:ext cx="1632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143000" imgH="419100" progId="Equation.DSMT4">
                      <p:embed/>
                    </p:oleObj>
                  </mc:Choice>
                  <mc:Fallback>
                    <p:oleObj r:id="rId12" imgW="1143000" imgH="419100" progId="Equation.DSMT4">
                      <p:embed/>
                      <p:pic>
                        <p:nvPicPr>
                          <p:cNvPr id="0" name="Object 1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688"/>
                            <a:ext cx="1632" cy="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6" name="Line 1048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8" name="Text Box 1050"/>
            <p:cNvSpPr txBox="1">
              <a:spLocks noChangeArrowheads="1"/>
            </p:cNvSpPr>
            <p:nvPr/>
          </p:nvSpPr>
          <p:spPr bwMode="auto">
            <a:xfrm>
              <a:off x="432" y="3504"/>
              <a:ext cx="28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振荡频率</a:t>
              </a:r>
              <a:r>
                <a:rPr lang="zh-CN" altLang="en-US">
                  <a:solidFill>
                    <a:srgbClr val="A50021"/>
                  </a:solidFill>
                </a:rPr>
                <a:t>近似等于</a:t>
              </a:r>
              <a:r>
                <a:rPr lang="zh-CN" altLang="en-US"/>
                <a:t>回路中心频率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37357" y="494785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改进型</a:t>
            </a:r>
            <a:r>
              <a:rPr lang="zh-CN" altLang="en-US" dirty="0"/>
              <a:t>电容三点式振荡器</a:t>
            </a:r>
          </a:p>
        </p:txBody>
      </p:sp>
      <p:grpSp>
        <p:nvGrpSpPr>
          <p:cNvPr id="20495" name="Group 15"/>
          <p:cNvGrpSpPr/>
          <p:nvPr/>
        </p:nvGrpSpPr>
        <p:grpSpPr bwMode="auto">
          <a:xfrm>
            <a:off x="5486400" y="533400"/>
            <a:ext cx="2971800" cy="2514600"/>
            <a:chOff x="2016" y="1776"/>
            <a:chExt cx="1872" cy="1584"/>
          </a:xfrm>
        </p:grpSpPr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2016" y="1793"/>
            <a:ext cx="1829" cy="1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6430010" imgH="6135370" progId="Photoshop.Image.7">
                    <p:embed/>
                  </p:oleObj>
                </mc:Choice>
                <mc:Fallback>
                  <p:oleObj name="Image" r:id="rId2" imgW="6430010" imgH="6135370" progId="Photoshop.Image.7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793"/>
                          <a:ext cx="1829" cy="1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082" y="2518"/>
              <a:ext cx="501" cy="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2017" y="2245"/>
              <a:ext cx="0" cy="1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3301" y="1776"/>
              <a:ext cx="174" cy="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279" y="1854"/>
              <a:ext cx="2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2430" y="1776"/>
              <a:ext cx="44" cy="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387" y="3299"/>
              <a:ext cx="152" cy="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714" y="1796"/>
              <a:ext cx="174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3714" y="3241"/>
              <a:ext cx="174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9" name="Group 39"/>
          <p:cNvGrpSpPr/>
          <p:nvPr/>
        </p:nvGrpSpPr>
        <p:grpSpPr bwMode="auto">
          <a:xfrm>
            <a:off x="609600" y="685800"/>
            <a:ext cx="6248400" cy="2209800"/>
            <a:chOff x="384" y="432"/>
            <a:chExt cx="3936" cy="1392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384" y="480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考虑</a:t>
              </a:r>
              <a:r>
                <a:rPr lang="zh-CN" altLang="en-US">
                  <a:solidFill>
                    <a:srgbClr val="A50021"/>
                  </a:solidFill>
                </a:rPr>
                <a:t>极间电容</a:t>
              </a:r>
              <a:r>
                <a:rPr lang="zh-CN" altLang="en-US"/>
                <a:t>后</a:t>
              </a:r>
            </a:p>
          </p:txBody>
        </p:sp>
        <p:grpSp>
          <p:nvGrpSpPr>
            <p:cNvPr id="20501" name="Group 21"/>
            <p:cNvGrpSpPr/>
            <p:nvPr/>
          </p:nvGrpSpPr>
          <p:grpSpPr bwMode="auto">
            <a:xfrm>
              <a:off x="3792" y="1056"/>
              <a:ext cx="288" cy="768"/>
              <a:chOff x="3744" y="1248"/>
              <a:chExt cx="288" cy="768"/>
            </a:xfrm>
          </p:grpSpPr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>
                <a:off x="3888" y="124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8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3888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2" name="Group 22"/>
            <p:cNvGrpSpPr/>
            <p:nvPr/>
          </p:nvGrpSpPr>
          <p:grpSpPr bwMode="auto">
            <a:xfrm>
              <a:off x="3888" y="432"/>
              <a:ext cx="240" cy="624"/>
              <a:chOff x="3744" y="1248"/>
              <a:chExt cx="288" cy="768"/>
            </a:xfrm>
          </p:grpSpPr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>
                <a:off x="3888" y="124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>
                <a:off x="3888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07" name="Object 27"/>
            <p:cNvGraphicFramePr>
              <a:graphicFrameLocks noChangeAspect="1"/>
            </p:cNvGraphicFramePr>
            <p:nvPr/>
          </p:nvGraphicFramePr>
          <p:xfrm>
            <a:off x="3552" y="10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DSMT4">
                    <p:embed/>
                  </p:oleObj>
                </mc:Choice>
                <mc:Fallback>
                  <p:oleObj name="Equation" r:id="rId4" imgW="2286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28"/>
            <p:cNvGraphicFramePr>
              <a:graphicFrameLocks noChangeAspect="1"/>
            </p:cNvGraphicFramePr>
            <p:nvPr/>
          </p:nvGraphicFramePr>
          <p:xfrm>
            <a:off x="4032" y="43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228600" progId="Equation.DSMT4">
                    <p:embed/>
                  </p:oleObj>
                </mc:Choice>
                <mc:Fallback>
                  <p:oleObj name="Equation" r:id="rId6" imgW="2286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43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8" name="Group 38"/>
          <p:cNvGrpSpPr/>
          <p:nvPr/>
        </p:nvGrpSpPr>
        <p:grpSpPr bwMode="auto">
          <a:xfrm>
            <a:off x="762000" y="1295400"/>
            <a:ext cx="2057400" cy="1169988"/>
            <a:chOff x="480" y="816"/>
            <a:chExt cx="1296" cy="737"/>
          </a:xfrm>
        </p:grpSpPr>
        <p:graphicFrame>
          <p:nvGraphicFramePr>
            <p:cNvPr id="20512" name="Object 32"/>
            <p:cNvGraphicFramePr>
              <a:graphicFrameLocks noChangeAspect="1"/>
            </p:cNvGraphicFramePr>
            <p:nvPr/>
          </p:nvGraphicFramePr>
          <p:xfrm>
            <a:off x="480" y="816"/>
            <a:ext cx="124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00100" imgH="228600" progId="Equation.DSMT4">
                    <p:embed/>
                  </p:oleObj>
                </mc:Choice>
                <mc:Fallback>
                  <p:oleObj name="Equation" r:id="rId8" imgW="80010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816"/>
                          <a:ext cx="124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33"/>
            <p:cNvGraphicFramePr>
              <a:graphicFrameLocks noChangeAspect="1"/>
            </p:cNvGraphicFramePr>
            <p:nvPr/>
          </p:nvGraphicFramePr>
          <p:xfrm>
            <a:off x="480" y="1200"/>
            <a:ext cx="129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8200" imgH="228600" progId="Equation.DSMT4">
                    <p:embed/>
                  </p:oleObj>
                </mc:Choice>
                <mc:Fallback>
                  <p:oleObj name="Equation" r:id="rId10" imgW="838200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200"/>
                          <a:ext cx="129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386715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0520" name="Group 40"/>
          <p:cNvGrpSpPr/>
          <p:nvPr/>
        </p:nvGrpSpPr>
        <p:grpSpPr bwMode="auto">
          <a:xfrm>
            <a:off x="609600" y="2514600"/>
            <a:ext cx="3352800" cy="1966913"/>
            <a:chOff x="384" y="1645"/>
            <a:chExt cx="2112" cy="1239"/>
          </a:xfrm>
        </p:grpSpPr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432" y="1645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</a:rPr>
                <a:t>振荡频率为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20515" name="Object 35"/>
            <p:cNvGraphicFramePr>
              <a:graphicFrameLocks noChangeAspect="1"/>
            </p:cNvGraphicFramePr>
            <p:nvPr/>
          </p:nvGraphicFramePr>
          <p:xfrm>
            <a:off x="384" y="2064"/>
            <a:ext cx="2112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01800" imgH="660400" progId="Equation.DSMT4">
                    <p:embed/>
                  </p:oleObj>
                </mc:Choice>
                <mc:Fallback>
                  <p:oleObj name="Equation" r:id="rId12" imgW="1701800" imgH="6604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064"/>
                          <a:ext cx="2112" cy="8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4038600" y="3124200"/>
          <a:ext cx="357663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6100" imgH="660400" progId="Equation.DSMT4">
                  <p:embed/>
                </p:oleObj>
              </mc:Choice>
              <mc:Fallback>
                <p:oleObj name="Equation" r:id="rId14" imgW="1816100" imgH="660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4200"/>
                        <a:ext cx="3576638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24" name="Group 44"/>
          <p:cNvGrpSpPr/>
          <p:nvPr/>
        </p:nvGrpSpPr>
        <p:grpSpPr bwMode="auto">
          <a:xfrm>
            <a:off x="457200" y="4495800"/>
            <a:ext cx="5578475" cy="609600"/>
            <a:chOff x="278" y="3072"/>
            <a:chExt cx="3514" cy="384"/>
          </a:xfrm>
        </p:grpSpPr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278" y="3085"/>
              <a:ext cx="3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为</a:t>
              </a:r>
              <a:r>
                <a:rPr lang="zh-CN" altLang="en-US">
                  <a:solidFill>
                    <a:srgbClr val="FF0000"/>
                  </a:solidFill>
                </a:rPr>
                <a:t>提高</a:t>
              </a:r>
              <a:r>
                <a:rPr lang="zh-CN" altLang="en-US"/>
                <a:t>振荡频率，必须</a:t>
              </a:r>
              <a:r>
                <a:rPr lang="zh-CN" altLang="en-US">
                  <a:solidFill>
                    <a:srgbClr val="0000FF"/>
                  </a:solidFill>
                </a:rPr>
                <a:t>减小</a:t>
              </a:r>
            </a:p>
          </p:txBody>
        </p:sp>
        <p:graphicFrame>
          <p:nvGraphicFramePr>
            <p:cNvPr id="20522" name="Object 42"/>
            <p:cNvGraphicFramePr>
              <a:graphicFrameLocks noChangeAspect="1"/>
            </p:cNvGraphicFramePr>
            <p:nvPr/>
          </p:nvGraphicFramePr>
          <p:xfrm>
            <a:off x="2688" y="3072"/>
            <a:ext cx="2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7800" imgH="228600" progId="Equation.DSMT4">
                    <p:embed/>
                  </p:oleObj>
                </mc:Choice>
                <mc:Fallback>
                  <p:oleObj name="Equation" r:id="rId16" imgW="17780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072"/>
                          <a:ext cx="2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3" name="Object 43"/>
            <p:cNvGraphicFramePr>
              <a:graphicFrameLocks noChangeAspect="1"/>
            </p:cNvGraphicFramePr>
            <p:nvPr/>
          </p:nvGraphicFramePr>
          <p:xfrm>
            <a:off x="3014" y="3072"/>
            <a:ext cx="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500" imgH="228600" progId="Equation.DSMT4">
                    <p:embed/>
                  </p:oleObj>
                </mc:Choice>
                <mc:Fallback>
                  <p:oleObj name="Equation" r:id="rId18" imgW="190500" imgH="2286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072"/>
                          <a:ext cx="32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3" name="Group 53"/>
          <p:cNvGrpSpPr/>
          <p:nvPr/>
        </p:nvGrpSpPr>
        <p:grpSpPr bwMode="auto">
          <a:xfrm>
            <a:off x="381000" y="5029200"/>
            <a:ext cx="8534400" cy="1422400"/>
            <a:chOff x="240" y="3168"/>
            <a:chExt cx="5376" cy="896"/>
          </a:xfrm>
        </p:grpSpPr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240" y="316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</a:rPr>
                <a:t>问题：</a:t>
              </a:r>
            </a:p>
          </p:txBody>
        </p:sp>
        <p:grpSp>
          <p:nvGrpSpPr>
            <p:cNvPr id="20532" name="Group 52"/>
            <p:cNvGrpSpPr/>
            <p:nvPr/>
          </p:nvGrpSpPr>
          <p:grpSpPr bwMode="auto">
            <a:xfrm>
              <a:off x="288" y="3408"/>
              <a:ext cx="5328" cy="656"/>
              <a:chOff x="288" y="3504"/>
              <a:chExt cx="5328" cy="656"/>
            </a:xfrm>
          </p:grpSpPr>
          <p:sp>
            <p:nvSpPr>
              <p:cNvPr id="20525" name="Text Box 45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5328" cy="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/>
                  <a:t>减小              ，必然扩大了极间电容对振荡频率的影响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/>
                  <a:t>                                                        </a:t>
                </a:r>
                <a:r>
                  <a:rPr lang="en-US" altLang="zh-CN"/>
                  <a:t>——</a:t>
                </a:r>
                <a:r>
                  <a:rPr lang="zh-CN" altLang="en-US"/>
                  <a:t>使</a:t>
                </a:r>
                <a:r>
                  <a:rPr lang="zh-CN" altLang="en-US">
                    <a:solidFill>
                      <a:srgbClr val="0000FF"/>
                    </a:solidFill>
                  </a:rPr>
                  <a:t>频率稳定性</a:t>
                </a:r>
                <a:r>
                  <a:rPr lang="zh-CN" altLang="en-US">
                    <a:solidFill>
                      <a:srgbClr val="A50021"/>
                    </a:solidFill>
                  </a:rPr>
                  <a:t>变差</a:t>
                </a:r>
              </a:p>
            </p:txBody>
          </p:sp>
          <p:graphicFrame>
            <p:nvGraphicFramePr>
              <p:cNvPr id="20530" name="Object 50"/>
              <p:cNvGraphicFramePr>
                <a:graphicFrameLocks noChangeAspect="1"/>
              </p:cNvGraphicFramePr>
              <p:nvPr/>
            </p:nvGraphicFramePr>
            <p:xfrm>
              <a:off x="768" y="3552"/>
              <a:ext cx="29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77800" imgH="228600" progId="Equation.DSMT4">
                      <p:embed/>
                    </p:oleObj>
                  </mc:Choice>
                  <mc:Fallback>
                    <p:oleObj name="Equation" r:id="rId20" imgW="177800" imgH="228600" progId="Equation.DSMT4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3552"/>
                            <a:ext cx="29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1" name="Object 51"/>
              <p:cNvGraphicFramePr>
                <a:graphicFrameLocks noChangeAspect="1"/>
              </p:cNvGraphicFramePr>
              <p:nvPr/>
            </p:nvGraphicFramePr>
            <p:xfrm>
              <a:off x="1056" y="3552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90500" imgH="228600" progId="Equation.DSMT4">
                      <p:embed/>
                    </p:oleObj>
                  </mc:Choice>
                  <mc:Fallback>
                    <p:oleObj name="Equation" r:id="rId21" imgW="190500" imgH="228600" progId="Equation.DSMT4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552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638800" y="685800"/>
          <a:ext cx="32004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3686790" imgH="9970135" progId="Photoshop.Image.7">
                  <p:embed/>
                </p:oleObj>
              </mc:Choice>
              <mc:Fallback>
                <p:oleObj name="Image" r:id="rId2" imgW="13686790" imgH="9970135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85800"/>
                        <a:ext cx="3200400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7200" y="4572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改进型电容三点式典型电路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49" charset="-122"/>
              </a:rPr>
              <a:t>克拉泼</a:t>
            </a:r>
            <a:r>
              <a:rPr lang="zh-CN" altLang="en-US" dirty="0">
                <a:latin typeface="黑体" panose="02010609060101010101" pitchFamily="49" charset="-122"/>
              </a:rPr>
              <a:t>振荡器</a:t>
            </a:r>
          </a:p>
        </p:txBody>
      </p:sp>
      <p:grpSp>
        <p:nvGrpSpPr>
          <p:cNvPr id="22567" name="Group 39"/>
          <p:cNvGrpSpPr/>
          <p:nvPr/>
        </p:nvGrpSpPr>
        <p:grpSpPr bwMode="auto">
          <a:xfrm>
            <a:off x="228600" y="762000"/>
            <a:ext cx="5562600" cy="2314575"/>
            <a:chOff x="192" y="1152"/>
            <a:chExt cx="3504" cy="1458"/>
          </a:xfrm>
        </p:grpSpPr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92" y="1152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A50021"/>
                  </a:solidFill>
                </a:rPr>
                <a:t>电路分析</a:t>
              </a:r>
              <a:r>
                <a:rPr lang="zh-CN" altLang="en-US"/>
                <a:t>：</a:t>
              </a: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88" y="2016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r>
                <a:rPr lang="zh-CN" altLang="en-US">
                  <a:latin typeface="黑体" panose="02010609060101010101" pitchFamily="49" charset="-122"/>
                </a:rPr>
                <a:t>高频扼流圈</a:t>
              </a:r>
              <a:r>
                <a:rPr lang="zh-CN" altLang="en-US"/>
                <a:t> </a:t>
              </a:r>
              <a:r>
                <a:rPr lang="en-US" altLang="zh-CN"/>
                <a:t>RFC</a:t>
              </a:r>
            </a:p>
          </p:txBody>
        </p:sp>
        <p:grpSp>
          <p:nvGrpSpPr>
            <p:cNvPr id="22539" name="Group 11"/>
            <p:cNvGrpSpPr/>
            <p:nvPr/>
          </p:nvGrpSpPr>
          <p:grpSpPr bwMode="auto">
            <a:xfrm>
              <a:off x="1200" y="1152"/>
              <a:ext cx="2410" cy="294"/>
              <a:chOff x="326" y="1226"/>
              <a:chExt cx="2410" cy="294"/>
            </a:xfrm>
          </p:grpSpPr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326" y="1226"/>
                <a:ext cx="24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NPN</a:t>
                </a:r>
                <a:r>
                  <a:rPr lang="zh-CN" altLang="en-US"/>
                  <a:t>管，电源        为正，</a:t>
                </a:r>
              </a:p>
            </p:txBody>
          </p:sp>
          <p:graphicFrame>
            <p:nvGraphicFramePr>
              <p:cNvPr id="22541" name="Object 13"/>
              <p:cNvGraphicFramePr>
                <a:graphicFrameLocks noChangeAspect="1"/>
              </p:cNvGraphicFramePr>
              <p:nvPr/>
            </p:nvGraphicFramePr>
            <p:xfrm>
              <a:off x="1584" y="1248"/>
              <a:ext cx="2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41300" imgH="228600" progId="Equation.DSMT4">
                      <p:embed/>
                    </p:oleObj>
                  </mc:Choice>
                  <mc:Fallback>
                    <p:oleObj name="Equation" r:id="rId4" imgW="241300" imgH="228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248"/>
                            <a:ext cx="2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288" y="1440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r>
                <a:rPr lang="zh-CN" altLang="en-US"/>
                <a:t>直流偏置       、    、     ，    负载</a:t>
              </a:r>
            </a:p>
          </p:txBody>
        </p:sp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1344" y="144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28600" imgH="228600" progId="Equation.3">
                    <p:embed/>
                  </p:oleObj>
                </mc:Choice>
                <mc:Fallback>
                  <p:oleObj r:id="rId6" imgW="2286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40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1728" y="1440"/>
            <a:ext cx="28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1300" imgH="228600" progId="Equation.3">
                    <p:embed/>
                  </p:oleObj>
                </mc:Choice>
                <mc:Fallback>
                  <p:oleObj r:id="rId8" imgW="2413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40"/>
                          <a:ext cx="28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2112" y="144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5900" imgH="215900" progId="Equation.3">
                    <p:embed/>
                  </p:oleObj>
                </mc:Choice>
                <mc:Fallback>
                  <p:oleObj r:id="rId10" imgW="215900" imgH="215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440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2544" y="1440"/>
            <a:ext cx="26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200" imgH="215900" progId="Equation.DSMT4">
                    <p:embed/>
                  </p:oleObj>
                </mc:Choice>
                <mc:Fallback>
                  <p:oleObj name="Equation" r:id="rId12" imgW="203200" imgH="2159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440"/>
                          <a:ext cx="26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53" name="Group 25"/>
            <p:cNvGrpSpPr/>
            <p:nvPr/>
          </p:nvGrpSpPr>
          <p:grpSpPr bwMode="auto">
            <a:xfrm>
              <a:off x="288" y="1728"/>
              <a:ext cx="2160" cy="288"/>
              <a:chOff x="384" y="3552"/>
              <a:chExt cx="2160" cy="288"/>
            </a:xfrm>
          </p:grpSpPr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384" y="3552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</a:t>
                </a:r>
                <a:r>
                  <a:rPr lang="zh-CN" altLang="en-US">
                    <a:latin typeface="黑体" panose="02010609060101010101" pitchFamily="49" charset="-122"/>
                  </a:rPr>
                  <a:t>旁路电容</a:t>
                </a:r>
                <a:r>
                  <a:rPr lang="zh-CN" altLang="en-US"/>
                  <a:t> </a:t>
                </a:r>
              </a:p>
            </p:txBody>
          </p:sp>
          <p:graphicFrame>
            <p:nvGraphicFramePr>
              <p:cNvPr id="22549" name="Object 21"/>
              <p:cNvGraphicFramePr>
                <a:graphicFrameLocks noChangeAspect="1"/>
              </p:cNvGraphicFramePr>
              <p:nvPr/>
            </p:nvGraphicFramePr>
            <p:xfrm>
              <a:off x="1440" y="3552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215900" imgH="215900" progId="Equation.DSMT4">
                      <p:embed/>
                    </p:oleObj>
                  </mc:Choice>
                  <mc:Fallback>
                    <p:oleObj r:id="rId14" imgW="215900" imgH="2159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552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65" name="Group 37"/>
            <p:cNvGrpSpPr/>
            <p:nvPr/>
          </p:nvGrpSpPr>
          <p:grpSpPr bwMode="auto">
            <a:xfrm>
              <a:off x="288" y="2304"/>
              <a:ext cx="3408" cy="306"/>
              <a:chOff x="288" y="2304"/>
              <a:chExt cx="3408" cy="306"/>
            </a:xfrm>
          </p:grpSpPr>
          <p:sp>
            <p:nvSpPr>
              <p:cNvPr id="22555" name="Text Box 27"/>
              <p:cNvSpPr txBox="1">
                <a:spLocks noChangeArrowheads="1"/>
              </p:cNvSpPr>
              <p:nvPr/>
            </p:nvSpPr>
            <p:spPr bwMode="auto">
              <a:xfrm>
                <a:off x="288" y="2304"/>
                <a:ext cx="3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④</a:t>
                </a:r>
                <a:r>
                  <a:rPr lang="en-US" altLang="zh-CN"/>
                  <a:t> </a:t>
                </a:r>
                <a:r>
                  <a:rPr lang="zh-CN" altLang="en-US"/>
                  <a:t>选频回路</a:t>
                </a:r>
              </a:p>
            </p:txBody>
          </p:sp>
          <p:graphicFrame>
            <p:nvGraphicFramePr>
              <p:cNvPr id="22557" name="Object 29"/>
              <p:cNvGraphicFramePr>
                <a:graphicFrameLocks noChangeAspect="1"/>
              </p:cNvGraphicFramePr>
              <p:nvPr/>
            </p:nvGraphicFramePr>
            <p:xfrm>
              <a:off x="1440" y="2304"/>
              <a:ext cx="139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040765" imgH="228600" progId="Equation.DSMT4">
                      <p:embed/>
                    </p:oleObj>
                  </mc:Choice>
                  <mc:Fallback>
                    <p:oleObj name="Equation" r:id="rId16" imgW="1040765" imgH="22860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304"/>
                            <a:ext cx="139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564" name="Group 36"/>
          <p:cNvGrpSpPr/>
          <p:nvPr/>
        </p:nvGrpSpPr>
        <p:grpSpPr bwMode="auto">
          <a:xfrm>
            <a:off x="381000" y="3048000"/>
            <a:ext cx="8686800" cy="533400"/>
            <a:chOff x="288" y="2736"/>
            <a:chExt cx="5472" cy="336"/>
          </a:xfrm>
        </p:grpSpPr>
        <p:graphicFrame>
          <p:nvGraphicFramePr>
            <p:cNvPr id="22551" name="Object 23"/>
            <p:cNvGraphicFramePr>
              <a:graphicFrameLocks noChangeAspect="1"/>
            </p:cNvGraphicFramePr>
            <p:nvPr/>
          </p:nvGraphicFramePr>
          <p:xfrm>
            <a:off x="3072" y="2736"/>
            <a:ext cx="32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1300" imgH="228600" progId="Equation.DSMT4">
                    <p:embed/>
                  </p:oleObj>
                </mc:Choice>
                <mc:Fallback>
                  <p:oleObj name="Equation" r:id="rId18" imgW="2413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36"/>
                          <a:ext cx="32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288" y="2736"/>
              <a:ext cx="5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⑤</a:t>
              </a:r>
              <a:r>
                <a:rPr lang="zh-CN" altLang="en-US">
                  <a:solidFill>
                    <a:srgbClr val="FF0000"/>
                  </a:solidFill>
                </a:rPr>
                <a:t>改进点</a:t>
              </a:r>
              <a:r>
                <a:rPr lang="en-US" altLang="zh-CN"/>
                <a:t>——</a:t>
              </a:r>
              <a:r>
                <a:rPr lang="zh-CN" altLang="en-US"/>
                <a:t>回路中</a:t>
              </a:r>
              <a:r>
                <a:rPr lang="zh-CN" altLang="en-US">
                  <a:solidFill>
                    <a:srgbClr val="0000FF"/>
                  </a:solidFill>
                </a:rPr>
                <a:t>串一小电容</a:t>
              </a:r>
              <a:r>
                <a:rPr lang="zh-CN" altLang="en-US"/>
                <a:t>        </a:t>
              </a:r>
              <a:r>
                <a:rPr lang="en-US" altLang="zh-CN"/>
                <a:t>,</a:t>
              </a:r>
              <a:r>
                <a:rPr lang="zh-CN" altLang="en-US"/>
                <a:t>（      </a:t>
              </a:r>
              <a:r>
                <a:rPr lang="en-US" altLang="zh-CN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&lt;&lt;</a:t>
              </a:r>
              <a:r>
                <a:rPr lang="en-US" altLang="zh-CN">
                  <a:solidFill>
                    <a:srgbClr val="FF0000"/>
                  </a:solidFill>
                </a:rPr>
                <a:t>       </a:t>
              </a:r>
              <a:r>
                <a:rPr lang="zh-CN" altLang="en-US">
                  <a:solidFill>
                    <a:srgbClr val="FF0000"/>
                  </a:solidFill>
                </a:rPr>
                <a:t>、    </a:t>
              </a:r>
              <a:r>
                <a:rPr lang="en-US" altLang="zh-CN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&lt;&lt;</a:t>
              </a:r>
              <a:r>
                <a:rPr lang="en-US" altLang="zh-CN"/>
                <a:t>        </a:t>
              </a:r>
              <a:r>
                <a:rPr lang="zh-CN" altLang="en-US"/>
                <a:t>）</a:t>
              </a:r>
            </a:p>
          </p:txBody>
        </p:sp>
        <p:graphicFrame>
          <p:nvGraphicFramePr>
            <p:cNvPr id="22559" name="Object 31"/>
            <p:cNvGraphicFramePr>
              <a:graphicFrameLocks noChangeAspect="1"/>
            </p:cNvGraphicFramePr>
            <p:nvPr/>
          </p:nvGraphicFramePr>
          <p:xfrm>
            <a:off x="3648" y="273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90500" imgH="228600" progId="Equation.3">
                    <p:embed/>
                  </p:oleObj>
                </mc:Choice>
                <mc:Fallback>
                  <p:oleObj r:id="rId20" imgW="1905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736"/>
                          <a:ext cx="28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30"/>
            <p:cNvGraphicFramePr>
              <a:graphicFrameLocks noChangeAspect="1"/>
            </p:cNvGraphicFramePr>
            <p:nvPr/>
          </p:nvGraphicFramePr>
          <p:xfrm>
            <a:off x="4128" y="2736"/>
            <a:ext cx="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77800" imgH="215900" progId="Equation.3">
                    <p:embed/>
                  </p:oleObj>
                </mc:Choice>
                <mc:Fallback>
                  <p:oleObj r:id="rId22" imgW="177800" imgH="215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36"/>
                          <a:ext cx="23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34"/>
            <p:cNvGraphicFramePr>
              <a:graphicFrameLocks noChangeAspect="1"/>
            </p:cNvGraphicFramePr>
            <p:nvPr/>
          </p:nvGraphicFramePr>
          <p:xfrm>
            <a:off x="4608" y="273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90500" imgH="228600" progId="Equation.3">
                    <p:embed/>
                  </p:oleObj>
                </mc:Choice>
                <mc:Fallback>
                  <p:oleObj r:id="rId24" imgW="1905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736"/>
                          <a:ext cx="28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33"/>
            <p:cNvGraphicFramePr>
              <a:graphicFrameLocks noChangeAspect="1"/>
            </p:cNvGraphicFramePr>
            <p:nvPr/>
          </p:nvGraphicFramePr>
          <p:xfrm>
            <a:off x="5088" y="2736"/>
            <a:ext cx="2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90500" imgH="215900" progId="Equation.3">
                    <p:embed/>
                  </p:oleObj>
                </mc:Choice>
                <mc:Fallback>
                  <p:oleObj r:id="rId25" imgW="190500" imgH="2159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736"/>
                          <a:ext cx="29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88" name="Group 60"/>
          <p:cNvGrpSpPr/>
          <p:nvPr/>
        </p:nvGrpSpPr>
        <p:grpSpPr bwMode="auto">
          <a:xfrm>
            <a:off x="304800" y="3733800"/>
            <a:ext cx="8610600" cy="2544763"/>
            <a:chOff x="192" y="2352"/>
            <a:chExt cx="5424" cy="1603"/>
          </a:xfrm>
        </p:grpSpPr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192" y="2352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A50021"/>
                  </a:solidFill>
                </a:rPr>
                <a:t>交流通路图</a:t>
              </a:r>
            </a:p>
          </p:txBody>
        </p:sp>
        <p:grpSp>
          <p:nvGrpSpPr>
            <p:cNvPr id="22587" name="Group 59"/>
            <p:cNvGrpSpPr/>
            <p:nvPr/>
          </p:nvGrpSpPr>
          <p:grpSpPr bwMode="auto">
            <a:xfrm>
              <a:off x="3408" y="2400"/>
              <a:ext cx="2208" cy="1555"/>
              <a:chOff x="3264" y="2400"/>
              <a:chExt cx="2208" cy="1555"/>
            </a:xfrm>
          </p:grpSpPr>
          <p:graphicFrame>
            <p:nvGraphicFramePr>
              <p:cNvPr id="22569" name="Object 41"/>
              <p:cNvGraphicFramePr>
                <a:graphicFrameLocks noChangeAspect="1"/>
              </p:cNvGraphicFramePr>
              <p:nvPr/>
            </p:nvGraphicFramePr>
            <p:xfrm>
              <a:off x="3264" y="2400"/>
              <a:ext cx="2208" cy="15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Image" r:id="rId27" imgW="14748510" imgH="10382885" progId="Photoshop.Image.7">
                      <p:embed/>
                    </p:oleObj>
                  </mc:Choice>
                  <mc:Fallback>
                    <p:oleObj name="Image" r:id="rId27" imgW="14748510" imgH="10382885" progId="Photoshop.Image.7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400"/>
                            <a:ext cx="2208" cy="15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3" name="Rectangle 45"/>
              <p:cNvSpPr>
                <a:spLocks noChangeArrowheads="1"/>
              </p:cNvSpPr>
              <p:nvPr/>
            </p:nvSpPr>
            <p:spPr bwMode="auto">
              <a:xfrm>
                <a:off x="5184" y="2784"/>
                <a:ext cx="288" cy="1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80" name="Group 52"/>
              <p:cNvGrpSpPr/>
              <p:nvPr/>
            </p:nvGrpSpPr>
            <p:grpSpPr bwMode="auto">
              <a:xfrm>
                <a:off x="3552" y="2400"/>
                <a:ext cx="1728" cy="1488"/>
                <a:chOff x="3552" y="2400"/>
                <a:chExt cx="1728" cy="1488"/>
              </a:xfrm>
            </p:grpSpPr>
            <p:sp>
              <p:nvSpPr>
                <p:cNvPr id="22574" name="Rectangle 46"/>
                <p:cNvSpPr>
                  <a:spLocks noChangeArrowheads="1"/>
                </p:cNvSpPr>
                <p:nvPr/>
              </p:nvSpPr>
              <p:spPr bwMode="auto">
                <a:xfrm>
                  <a:off x="4992" y="283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5" name="Rectangle 47"/>
                <p:cNvSpPr>
                  <a:spLocks noChangeArrowheads="1"/>
                </p:cNvSpPr>
                <p:nvPr/>
              </p:nvSpPr>
              <p:spPr bwMode="auto">
                <a:xfrm>
                  <a:off x="4992" y="3744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6" name="Rectangle 48"/>
                <p:cNvSpPr>
                  <a:spLocks noChangeArrowheads="1"/>
                </p:cNvSpPr>
                <p:nvPr/>
              </p:nvSpPr>
              <p:spPr bwMode="auto">
                <a:xfrm>
                  <a:off x="3552" y="2880"/>
                  <a:ext cx="240" cy="9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7" name="Rectangle 49"/>
                <p:cNvSpPr>
                  <a:spLocks noChangeArrowheads="1"/>
                </p:cNvSpPr>
                <p:nvPr/>
              </p:nvSpPr>
              <p:spPr bwMode="auto">
                <a:xfrm>
                  <a:off x="3744" y="3408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8" name="Rectangle 50"/>
                <p:cNvSpPr>
                  <a:spLocks noChangeArrowheads="1"/>
                </p:cNvSpPr>
                <p:nvPr/>
              </p:nvSpPr>
              <p:spPr bwMode="auto">
                <a:xfrm>
                  <a:off x="3648" y="2592"/>
                  <a:ext cx="576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9" name="Rectangle 51"/>
                <p:cNvSpPr>
                  <a:spLocks noChangeArrowheads="1"/>
                </p:cNvSpPr>
                <p:nvPr/>
              </p:nvSpPr>
              <p:spPr bwMode="auto">
                <a:xfrm>
                  <a:off x="3888" y="2400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2585" name="Group 57"/>
          <p:cNvGrpSpPr/>
          <p:nvPr/>
        </p:nvGrpSpPr>
        <p:grpSpPr bwMode="auto">
          <a:xfrm>
            <a:off x="304800" y="4267200"/>
            <a:ext cx="4800600" cy="492125"/>
            <a:chOff x="240" y="2688"/>
            <a:chExt cx="3024" cy="310"/>
          </a:xfrm>
        </p:grpSpPr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240" y="2688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回路</a:t>
              </a:r>
              <a:r>
                <a:rPr lang="zh-CN" altLang="en-US">
                  <a:solidFill>
                    <a:srgbClr val="0000FF"/>
                  </a:solidFill>
                </a:rPr>
                <a:t>总电容</a:t>
              </a:r>
            </a:p>
          </p:txBody>
        </p:sp>
        <p:graphicFrame>
          <p:nvGraphicFramePr>
            <p:cNvPr id="22581" name="Object 53"/>
            <p:cNvGraphicFramePr>
              <a:graphicFrameLocks noChangeAspect="1"/>
            </p:cNvGraphicFramePr>
            <p:nvPr/>
          </p:nvGraphicFramePr>
          <p:xfrm>
            <a:off x="1392" y="2688"/>
            <a:ext cx="187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384300" imgH="228600" progId="Equation.DSMT4">
                    <p:embed/>
                  </p:oleObj>
                </mc:Choice>
                <mc:Fallback>
                  <p:oleObj name="Equation" r:id="rId29" imgW="1384300" imgH="2286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187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386715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2586" name="Group 58"/>
          <p:cNvGrpSpPr/>
          <p:nvPr/>
        </p:nvGrpSpPr>
        <p:grpSpPr bwMode="auto">
          <a:xfrm>
            <a:off x="304800" y="4876800"/>
            <a:ext cx="4054475" cy="839788"/>
            <a:chOff x="278" y="3072"/>
            <a:chExt cx="2554" cy="529"/>
          </a:xfrm>
        </p:grpSpPr>
        <p:sp>
          <p:nvSpPr>
            <p:cNvPr id="22582" name="Text Box 54"/>
            <p:cNvSpPr txBox="1">
              <a:spLocks noChangeArrowheads="1"/>
            </p:cNvSpPr>
            <p:nvPr/>
          </p:nvSpPr>
          <p:spPr bwMode="auto">
            <a:xfrm>
              <a:off x="278" y="3181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A50021"/>
                  </a:solidFill>
                </a:rPr>
                <a:t>振荡频率</a:t>
              </a:r>
            </a:p>
          </p:txBody>
        </p:sp>
        <p:graphicFrame>
          <p:nvGraphicFramePr>
            <p:cNvPr id="22583" name="Object 55"/>
            <p:cNvGraphicFramePr>
              <a:graphicFrameLocks noChangeAspect="1"/>
            </p:cNvGraphicFramePr>
            <p:nvPr/>
          </p:nvGraphicFramePr>
          <p:xfrm>
            <a:off x="1200" y="3072"/>
            <a:ext cx="1632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1409700" imgH="457200" progId="Equation.DSMT4">
                    <p:embed/>
                  </p:oleObj>
                </mc:Choice>
                <mc:Fallback>
                  <p:oleObj r:id="rId31" imgW="1409700" imgH="4572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72"/>
                          <a:ext cx="1632" cy="5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  <a:endParaRPr lang="zh-CN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484313"/>
            <a:ext cx="8686800" cy="45259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一、实验目的及要求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二、实验仪器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三、实验电路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四、实验内容及步骤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五、实验报告要求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9220" name="灯片编号占位符 3"/>
          <p:cNvSpPr txBox="1">
            <a:spLocks noGrp="1" noChangeArrowheads="1"/>
          </p:cNvSpPr>
          <p:nvPr/>
        </p:nvSpPr>
        <p:spPr bwMode="auto">
          <a:xfrm>
            <a:off x="6983413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1153571-69F5-4E5A-971E-D38D8334A36B}" type="slidenum">
              <a:rPr lang="en-US" altLang="zh-CN" sz="1400"/>
              <a:t>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10705" y="505447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改进型</a:t>
            </a:r>
            <a:r>
              <a:rPr lang="zh-CN" altLang="en-US" dirty="0"/>
              <a:t>电容三点式振荡器的</a:t>
            </a:r>
            <a:r>
              <a:rPr lang="zh-CN" altLang="en-US" dirty="0">
                <a:solidFill>
                  <a:srgbClr val="0000FF"/>
                </a:solidFill>
              </a:rPr>
              <a:t>优点</a:t>
            </a:r>
          </a:p>
        </p:txBody>
      </p:sp>
      <p:grpSp>
        <p:nvGrpSpPr>
          <p:cNvPr id="23581" name="Group 29"/>
          <p:cNvGrpSpPr/>
          <p:nvPr/>
        </p:nvGrpSpPr>
        <p:grpSpPr bwMode="auto">
          <a:xfrm>
            <a:off x="533400" y="838200"/>
            <a:ext cx="4343400" cy="1676400"/>
            <a:chOff x="336" y="528"/>
            <a:chExt cx="2736" cy="1056"/>
          </a:xfrm>
        </p:grpSpPr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518" y="86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480" y="899"/>
              <a:ext cx="2592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回路总电容为</a:t>
              </a:r>
              <a:r>
                <a:rPr lang="zh-CN" altLang="en-US">
                  <a:solidFill>
                    <a:srgbClr val="0000FF"/>
                  </a:solidFill>
                </a:rPr>
                <a:t>三电容串联，</a:t>
              </a:r>
            </a:p>
            <a:p>
              <a:pPr>
                <a:lnSpc>
                  <a:spcPct val="130000"/>
                </a:lnSpc>
              </a:pPr>
              <a:r>
                <a:rPr lang="zh-CN" altLang="en-US"/>
                <a:t>振荡频率</a:t>
              </a:r>
              <a:r>
                <a:rPr lang="zh-CN" altLang="en-US">
                  <a:solidFill>
                    <a:srgbClr val="0000FF"/>
                  </a:solidFill>
                </a:rPr>
                <a:t>取决于小电容</a:t>
              </a:r>
            </a:p>
          </p:txBody>
        </p:sp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2496" y="1248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90500" imgH="228600" progId="Equation.DSMT4">
                    <p:embed/>
                  </p:oleObj>
                </mc:Choice>
                <mc:Fallback>
                  <p:oleObj r:id="rId2" imgW="1905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248"/>
                          <a:ext cx="28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336" y="528"/>
              <a:ext cx="1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① </a:t>
              </a:r>
              <a:r>
                <a:rPr lang="zh-CN" altLang="en-US">
                  <a:solidFill>
                    <a:srgbClr val="FF0000"/>
                  </a:solidFill>
                </a:rPr>
                <a:t>提高</a:t>
              </a:r>
              <a:r>
                <a:rPr lang="zh-CN" altLang="en-US"/>
                <a:t>振荡频率</a:t>
              </a:r>
            </a:p>
          </p:txBody>
        </p:sp>
      </p:grpSp>
      <p:grpSp>
        <p:nvGrpSpPr>
          <p:cNvPr id="23580" name="Group 28"/>
          <p:cNvGrpSpPr/>
          <p:nvPr/>
        </p:nvGrpSpPr>
        <p:grpSpPr bwMode="auto">
          <a:xfrm>
            <a:off x="685800" y="2895600"/>
            <a:ext cx="7391400" cy="1574800"/>
            <a:chOff x="432" y="1824"/>
            <a:chExt cx="4656" cy="992"/>
          </a:xfrm>
        </p:grpSpPr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432" y="1824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② </a:t>
              </a:r>
              <a:r>
                <a:rPr lang="zh-CN" altLang="en-US">
                  <a:solidFill>
                    <a:srgbClr val="006600"/>
                  </a:solidFill>
                </a:rPr>
                <a:t>减小</a:t>
              </a:r>
              <a:r>
                <a:rPr lang="zh-CN" altLang="en-US"/>
                <a:t>极间电容影响，</a:t>
              </a:r>
              <a:r>
                <a:rPr lang="zh-CN" altLang="en-US">
                  <a:solidFill>
                    <a:srgbClr val="006600"/>
                  </a:solidFill>
                </a:rPr>
                <a:t>提高</a:t>
              </a:r>
              <a:r>
                <a:rPr lang="zh-CN" altLang="en-US"/>
                <a:t>频率稳定性</a:t>
              </a:r>
            </a:p>
          </p:txBody>
        </p:sp>
        <p:grpSp>
          <p:nvGrpSpPr>
            <p:cNvPr id="23578" name="Group 26"/>
            <p:cNvGrpSpPr/>
            <p:nvPr/>
          </p:nvGrpSpPr>
          <p:grpSpPr bwMode="auto">
            <a:xfrm>
              <a:off x="528" y="2160"/>
              <a:ext cx="4560" cy="656"/>
              <a:chOff x="576" y="2160"/>
              <a:chExt cx="4560" cy="656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576" y="2160"/>
                <a:ext cx="4560" cy="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/>
                  <a:t>用</a:t>
                </a:r>
                <a:r>
                  <a:rPr lang="zh-CN" altLang="en-US">
                    <a:solidFill>
                      <a:srgbClr val="A50021"/>
                    </a:solidFill>
                  </a:rPr>
                  <a:t>增大电容</a:t>
                </a:r>
                <a:r>
                  <a:rPr lang="zh-CN" altLang="en-US"/>
                  <a:t>      、      来减小极间电容的影响，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>
                    <a:solidFill>
                      <a:srgbClr val="006600"/>
                    </a:solidFill>
                  </a:rPr>
                  <a:t>但并不降低</a:t>
                </a:r>
                <a:r>
                  <a:rPr lang="zh-CN" altLang="en-US"/>
                  <a:t>振荡频率</a:t>
                </a:r>
              </a:p>
            </p:txBody>
          </p:sp>
          <p:graphicFrame>
            <p:nvGraphicFramePr>
              <p:cNvPr id="23569" name="Object 17"/>
              <p:cNvGraphicFramePr>
                <a:graphicFrameLocks noChangeAspect="1"/>
              </p:cNvGraphicFramePr>
              <p:nvPr/>
            </p:nvGraphicFramePr>
            <p:xfrm>
              <a:off x="1295" y="2160"/>
              <a:ext cx="3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77800" imgH="215900" progId="Equation.3">
                      <p:embed/>
                    </p:oleObj>
                  </mc:Choice>
                  <mc:Fallback>
                    <p:oleObj r:id="rId4" imgW="177800" imgH="2159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5" y="2160"/>
                            <a:ext cx="35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1636" y="2160"/>
              <a:ext cx="3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90500" imgH="215900" progId="Equation.3">
                      <p:embed/>
                    </p:oleObj>
                  </mc:Choice>
                  <mc:Fallback>
                    <p:oleObj r:id="rId6" imgW="190500" imgH="2159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" y="2160"/>
                            <a:ext cx="375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5334000" y="533400"/>
          <a:ext cx="32004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13686790" imgH="9970135" progId="Photoshop.Image.7">
                  <p:embed/>
                </p:oleObj>
              </mc:Choice>
              <mc:Fallback>
                <p:oleObj name="Image" r:id="rId8" imgW="13686790" imgH="9970135" progId="Photoshop.Image.7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"/>
                        <a:ext cx="3200400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实验电路  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电容三点式振荡器</a:t>
            </a:r>
            <a:endParaRPr lang="en-US" altLang="zh-C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3141663"/>
            <a:ext cx="594042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438" y="1239838"/>
            <a:ext cx="9144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/>
              <a:t>电容三点式振荡器特点：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振荡频率高，可达上千兆；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振荡时的反馈信号取自电容两端而谐波小，振荡波形较好；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存在两个回路电容两个，不便于通过改变电容来改变振荡频率。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25" y="642938"/>
            <a:ext cx="8820150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/>
              <a:t>电容三点式振荡器电路原理图如图</a:t>
            </a:r>
            <a:r>
              <a:rPr lang="en-US" altLang="zh-CN" sz="2400" dirty="0"/>
              <a:t>1</a:t>
            </a:r>
            <a:r>
              <a:rPr lang="zh-CN" altLang="en-US" sz="2400" dirty="0"/>
              <a:t>所示。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晶体管采用共基极的接法，在相同条件下具有较好的频率特性，使振荡器能振荡在更高的频率上和具有较好的频率稳定度。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振荡电路后接射极跟随器，隔离来自测量仪器的输入电阻和电容的影响，并进行阻抗变化，满足射频仪器阻抗匹配需求。跟随器与带负载能力较强的发射极连接，可以将测量仪器对振荡器的影响减到最小。</a:t>
            </a:r>
            <a:endParaRPr lang="en-US" altLang="zh-CN" sz="2400" dirty="0"/>
          </a:p>
        </p:txBody>
      </p:sp>
      <p:pic>
        <p:nvPicPr>
          <p:cNvPr id="16387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3259138"/>
            <a:ext cx="594042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"/>
          <p:cNvSpPr txBox="1">
            <a:spLocks noChangeArrowheads="1"/>
          </p:cNvSpPr>
          <p:nvPr/>
        </p:nvSpPr>
        <p:spPr bwMode="auto">
          <a:xfrm>
            <a:off x="161925" y="755650"/>
            <a:ext cx="88201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/>
              <a:t>      图中，</a:t>
            </a:r>
            <a:r>
              <a:rPr lang="en-US" altLang="zh-CN" sz="2400"/>
              <a:t>R1</a:t>
            </a:r>
            <a:r>
              <a:rPr lang="zh-CN" altLang="en-US" sz="2400"/>
              <a:t>、</a:t>
            </a:r>
            <a:r>
              <a:rPr lang="en-US" altLang="zh-CN" sz="2400"/>
              <a:t>R2</a:t>
            </a:r>
            <a:r>
              <a:rPr lang="zh-CN" altLang="en-US" sz="2400"/>
              <a:t>、</a:t>
            </a:r>
            <a:r>
              <a:rPr lang="en-US" altLang="zh-CN" sz="2400"/>
              <a:t>R3</a:t>
            </a:r>
            <a:r>
              <a:rPr lang="zh-CN" altLang="en-US" sz="2400"/>
              <a:t>、</a:t>
            </a:r>
            <a:r>
              <a:rPr lang="en-US" altLang="zh-CN" sz="2400"/>
              <a:t> R5</a:t>
            </a:r>
            <a:r>
              <a:rPr lang="zh-CN" altLang="en-US" sz="2400"/>
              <a:t>、</a:t>
            </a:r>
            <a:r>
              <a:rPr lang="en-US" altLang="zh-CN" sz="2400"/>
              <a:t> R6</a:t>
            </a:r>
            <a:r>
              <a:rPr lang="zh-CN" altLang="en-US" sz="2400"/>
              <a:t>、</a:t>
            </a:r>
            <a:r>
              <a:rPr lang="en-US" altLang="zh-CN" sz="2400"/>
              <a:t> R7</a:t>
            </a:r>
            <a:r>
              <a:rPr lang="zh-CN" altLang="en-US" sz="2400"/>
              <a:t>为晶体管偏置电阻，</a:t>
            </a:r>
            <a:r>
              <a:rPr lang="en-US" altLang="zh-CN" sz="2400"/>
              <a:t>C7</a:t>
            </a:r>
            <a:r>
              <a:rPr lang="zh-CN" altLang="en-US" sz="2400"/>
              <a:t>为基极旁路电容，使振荡管基极交流接地；电容</a:t>
            </a:r>
            <a:r>
              <a:rPr lang="en-US" altLang="zh-CN" sz="2400"/>
              <a:t>C10</a:t>
            </a:r>
            <a:r>
              <a:rPr lang="zh-CN" altLang="en-US" sz="2400"/>
              <a:t>、</a:t>
            </a:r>
            <a:r>
              <a:rPr lang="en-US" altLang="zh-CN" sz="2400"/>
              <a:t>C11</a:t>
            </a:r>
            <a:r>
              <a:rPr lang="zh-CN" altLang="en-US" sz="2400"/>
              <a:t>为耦合电容；</a:t>
            </a:r>
            <a:r>
              <a:rPr lang="en-US" altLang="zh-CN" sz="2400"/>
              <a:t>T1</a:t>
            </a:r>
            <a:r>
              <a:rPr lang="zh-CN" altLang="en-US" sz="2400"/>
              <a:t>为振荡管；</a:t>
            </a:r>
            <a:r>
              <a:rPr lang="en-US" altLang="zh-CN" sz="2400"/>
              <a:t>T2</a:t>
            </a:r>
            <a:r>
              <a:rPr lang="zh-CN" altLang="en-US" sz="2400"/>
              <a:t>为射极跟随器；</a:t>
            </a:r>
            <a:r>
              <a:rPr lang="en-US" altLang="zh-CN" sz="2400"/>
              <a:t>L2</a:t>
            </a:r>
            <a:r>
              <a:rPr lang="zh-CN" altLang="en-US" sz="2400"/>
              <a:t>为回路电感；</a:t>
            </a:r>
            <a:r>
              <a:rPr lang="en-US" altLang="zh-CN" sz="2400"/>
              <a:t>C8</a:t>
            </a:r>
            <a:r>
              <a:rPr lang="zh-CN" altLang="en-US" sz="2400"/>
              <a:t>、</a:t>
            </a:r>
            <a:r>
              <a:rPr lang="en-US" altLang="zh-CN" sz="2400"/>
              <a:t>C9</a:t>
            </a:r>
            <a:r>
              <a:rPr lang="zh-CN" altLang="en-US" sz="2400"/>
              <a:t>为回路电容并完成信号反馈；</a:t>
            </a:r>
            <a:r>
              <a:rPr lang="en-US" altLang="zh-CN" sz="2400"/>
              <a:t>C5</a:t>
            </a:r>
            <a:r>
              <a:rPr lang="zh-CN" altLang="en-US" sz="2400"/>
              <a:t>、</a:t>
            </a:r>
            <a:r>
              <a:rPr lang="en-US" altLang="zh-CN" sz="2400"/>
              <a:t>C6</a:t>
            </a:r>
            <a:r>
              <a:rPr lang="zh-CN" altLang="en-US" sz="2400"/>
              <a:t>、</a:t>
            </a:r>
            <a:r>
              <a:rPr lang="en-US" altLang="zh-CN" sz="2400"/>
              <a:t>L1</a:t>
            </a:r>
            <a:r>
              <a:rPr lang="zh-CN" altLang="en-US" sz="2400"/>
              <a:t>组成电源滤波电路。</a:t>
            </a:r>
            <a:endParaRPr lang="en-US" altLang="zh-CN" sz="2400"/>
          </a:p>
        </p:txBody>
      </p:sp>
      <p:pic>
        <p:nvPicPr>
          <p:cNvPr id="1843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852738"/>
            <a:ext cx="594042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实验电路  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电感三点式振荡器</a:t>
            </a:r>
            <a:endParaRPr lang="en-US" altLang="zh-C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1484313"/>
            <a:ext cx="3635375" cy="415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/>
              <a:t>电感三点式振荡器特点：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振荡频率低，最高振荡频率在几十兆；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反馈信号取自电感两 端，谐波较大，振荡波形失真较大；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电感三点式只用一个回路电容，使用可变电容来改变振荡频率较方便，常用在低频信号发生器中。</a:t>
            </a:r>
          </a:p>
        </p:txBody>
      </p:sp>
      <p:pic>
        <p:nvPicPr>
          <p:cNvPr id="1946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1625600"/>
            <a:ext cx="5184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813" y="549275"/>
            <a:ext cx="8588375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/>
              <a:t>电感三点式振荡器原理图如图</a:t>
            </a:r>
            <a:r>
              <a:rPr lang="en-US" altLang="zh-CN" sz="2400" dirty="0"/>
              <a:t>2</a:t>
            </a:r>
            <a:r>
              <a:rPr lang="zh-CN" altLang="en-US" sz="2400" dirty="0"/>
              <a:t>所示：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晶体管采用了共基极的接法，在放大反馈信号时具有较好的频率特性，使振荡器能振荡在较高的频率上和具有较好的频率稳定度。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在振荡电路后接入了射极跟随器，起到隔离和阻抗变换作用，并且在与振荡器连接时接到带负载能力较强的发射极，将测量仪器对振荡器的影响减到最小。</a:t>
            </a:r>
          </a:p>
        </p:txBody>
      </p:sp>
      <p:pic>
        <p:nvPicPr>
          <p:cNvPr id="2048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25800"/>
            <a:ext cx="5184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"/>
          <p:cNvSpPr txBox="1">
            <a:spLocks noChangeArrowheads="1"/>
          </p:cNvSpPr>
          <p:nvPr/>
        </p:nvSpPr>
        <p:spPr bwMode="auto">
          <a:xfrm>
            <a:off x="277813" y="692150"/>
            <a:ext cx="85883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/>
              <a:t>       图中，</a:t>
            </a:r>
            <a:r>
              <a:rPr lang="en-US" altLang="zh-CN" sz="2400"/>
              <a:t>R17</a:t>
            </a:r>
            <a:r>
              <a:rPr lang="zh-CN" altLang="en-US" sz="2400"/>
              <a:t>、</a:t>
            </a:r>
            <a:r>
              <a:rPr lang="en-US" altLang="zh-CN" sz="2400"/>
              <a:t>R18</a:t>
            </a:r>
            <a:r>
              <a:rPr lang="zh-CN" altLang="en-US" sz="2400"/>
              <a:t>、</a:t>
            </a:r>
            <a:r>
              <a:rPr lang="en-US" altLang="zh-CN" sz="2400"/>
              <a:t>R20</a:t>
            </a:r>
            <a:r>
              <a:rPr lang="zh-CN" altLang="en-US" sz="2400"/>
              <a:t>、</a:t>
            </a:r>
            <a:r>
              <a:rPr lang="en-US" altLang="zh-CN" sz="2400"/>
              <a:t>R22</a:t>
            </a:r>
            <a:r>
              <a:rPr lang="zh-CN" altLang="en-US" sz="2400"/>
              <a:t>、</a:t>
            </a:r>
            <a:r>
              <a:rPr lang="en-US" altLang="zh-CN" sz="2400"/>
              <a:t>R23</a:t>
            </a:r>
            <a:r>
              <a:rPr lang="zh-CN" altLang="en-US" sz="2400"/>
              <a:t>、</a:t>
            </a:r>
            <a:r>
              <a:rPr lang="en-US" altLang="zh-CN" sz="2400"/>
              <a:t>R24</a:t>
            </a:r>
            <a:r>
              <a:rPr lang="zh-CN" altLang="en-US" sz="2400"/>
              <a:t>为晶体管偏置电阻；</a:t>
            </a:r>
            <a:r>
              <a:rPr lang="en-US" altLang="zh-CN" sz="2400"/>
              <a:t>C21</a:t>
            </a:r>
            <a:r>
              <a:rPr lang="zh-CN" altLang="en-US" sz="2400"/>
              <a:t>为基极旁路电容，形成 振荡管基极交流接地；电容</a:t>
            </a:r>
            <a:r>
              <a:rPr lang="en-US" altLang="zh-CN" sz="2400"/>
              <a:t>C24</a:t>
            </a:r>
            <a:r>
              <a:rPr lang="zh-CN" altLang="en-US" sz="2400"/>
              <a:t>、</a:t>
            </a:r>
            <a:r>
              <a:rPr lang="en-US" altLang="zh-CN" sz="2400"/>
              <a:t>C25</a:t>
            </a:r>
            <a:r>
              <a:rPr lang="zh-CN" altLang="en-US" sz="2400"/>
              <a:t>为耦合电容；</a:t>
            </a:r>
            <a:r>
              <a:rPr lang="en-US" altLang="zh-CN" sz="2400"/>
              <a:t>T5</a:t>
            </a:r>
            <a:r>
              <a:rPr lang="zh-CN" altLang="en-US" sz="2400"/>
              <a:t>为振荡管，</a:t>
            </a:r>
            <a:r>
              <a:rPr lang="en-US" altLang="zh-CN" sz="2400"/>
              <a:t>T6</a:t>
            </a:r>
            <a:r>
              <a:rPr lang="zh-CN" altLang="en-US" sz="2400"/>
              <a:t>为射极跟随器；</a:t>
            </a:r>
            <a:r>
              <a:rPr lang="en-US" altLang="zh-CN" sz="2400"/>
              <a:t>LL1</a:t>
            </a:r>
            <a:r>
              <a:rPr lang="zh-CN" altLang="en-US" sz="2400"/>
              <a:t>、</a:t>
            </a:r>
            <a:r>
              <a:rPr lang="en-US" altLang="zh-CN" sz="2400"/>
              <a:t>LL2 </a:t>
            </a:r>
            <a:r>
              <a:rPr lang="zh-CN" altLang="en-US" sz="2400"/>
              <a:t>串联作为回路电感并完成信号的反馈，</a:t>
            </a:r>
            <a:r>
              <a:rPr lang="en-US" altLang="zh-CN" sz="2400"/>
              <a:t>C20</a:t>
            </a:r>
            <a:r>
              <a:rPr lang="zh-CN" altLang="en-US" sz="2400"/>
              <a:t>为回路电容；</a:t>
            </a:r>
            <a:r>
              <a:rPr lang="en-US" altLang="zh-CN" sz="2400"/>
              <a:t>C18</a:t>
            </a:r>
            <a:r>
              <a:rPr lang="zh-CN" altLang="en-US" sz="2400"/>
              <a:t>、</a:t>
            </a:r>
            <a:r>
              <a:rPr lang="en-US" altLang="zh-CN" sz="2400"/>
              <a:t>C19</a:t>
            </a:r>
            <a:r>
              <a:rPr lang="zh-CN" altLang="en-US" sz="2400"/>
              <a:t>、</a:t>
            </a:r>
            <a:r>
              <a:rPr lang="en-US" altLang="zh-CN" sz="2400"/>
              <a:t>L4</a:t>
            </a:r>
            <a:r>
              <a:rPr lang="zh-CN" altLang="en-US" sz="2400"/>
              <a:t>组成电源滤波电路。</a:t>
            </a:r>
          </a:p>
        </p:txBody>
      </p:sp>
      <p:pic>
        <p:nvPicPr>
          <p:cNvPr id="2150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627313"/>
            <a:ext cx="5183188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实验电路  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晶体振荡器</a:t>
            </a:r>
            <a:endParaRPr lang="en-US" altLang="zh-C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38" y="1239838"/>
            <a:ext cx="9072562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/>
              <a:t>晶体振荡器特点：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晶体振荡器是一种高稳定性和高准确性的振荡器；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依靠石英晶体谐振器的高稳定性来稳频，它的振荡波形失真小。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频率不易改变，且基频晶体振荡器的振荡频率较低，一般在几十兆。</a:t>
            </a:r>
          </a:p>
        </p:txBody>
      </p:sp>
      <p:pic>
        <p:nvPicPr>
          <p:cNvPr id="225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048000"/>
            <a:ext cx="61245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石英晶体特性概述 </a:t>
            </a:r>
          </a:p>
        </p:txBody>
      </p:sp>
      <p:grpSp>
        <p:nvGrpSpPr>
          <p:cNvPr id="2063" name="Group 15"/>
          <p:cNvGrpSpPr/>
          <p:nvPr/>
        </p:nvGrpSpPr>
        <p:grpSpPr bwMode="auto">
          <a:xfrm>
            <a:off x="533400" y="2743200"/>
            <a:ext cx="6477000" cy="2886075"/>
            <a:chOff x="336" y="1728"/>
            <a:chExt cx="4080" cy="1818"/>
          </a:xfrm>
        </p:grpSpPr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336" y="1728"/>
              <a:ext cx="2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</a:rPr>
                <a:t>石英晶体谐振器内部结构 </a:t>
              </a: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576" y="2160"/>
            <a:ext cx="3840" cy="1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21158835" imgH="7639685" progId="Photoshop.Image.7">
                    <p:embed/>
                  </p:oleObj>
                </mc:Choice>
                <mc:Fallback>
                  <p:oleObj name="Image" r:id="rId2" imgW="21158835" imgH="7639685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0"/>
                          <a:ext cx="3840" cy="1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2" name="Group 14"/>
          <p:cNvGrpSpPr/>
          <p:nvPr/>
        </p:nvGrpSpPr>
        <p:grpSpPr bwMode="auto">
          <a:xfrm>
            <a:off x="533400" y="1470025"/>
            <a:ext cx="7696200" cy="1120775"/>
            <a:chOff x="336" y="926"/>
            <a:chExt cx="4848" cy="706"/>
          </a:xfrm>
        </p:grpSpPr>
        <p:grpSp>
          <p:nvGrpSpPr>
            <p:cNvPr id="2057" name="Group 9"/>
            <p:cNvGrpSpPr/>
            <p:nvPr/>
          </p:nvGrpSpPr>
          <p:grpSpPr bwMode="auto">
            <a:xfrm>
              <a:off x="336" y="926"/>
              <a:ext cx="4848" cy="322"/>
              <a:chOff x="336" y="926"/>
              <a:chExt cx="4848" cy="322"/>
            </a:xfrm>
          </p:grpSpPr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>
                <a:off x="336" y="960"/>
                <a:ext cx="48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黑体" panose="02010609060101010101" pitchFamily="49" charset="-122"/>
                  </a:rPr>
                  <a:t>石英晶体是      结晶材料，具有非常稳定的物理特性 </a:t>
                </a:r>
              </a:p>
            </p:txBody>
          </p:sp>
          <p:graphicFrame>
            <p:nvGraphicFramePr>
              <p:cNvPr id="2055" name="Object 7"/>
              <p:cNvGraphicFramePr>
                <a:graphicFrameLocks noChangeAspect="1"/>
              </p:cNvGraphicFramePr>
              <p:nvPr/>
            </p:nvGraphicFramePr>
            <p:xfrm>
              <a:off x="1104" y="926"/>
              <a:ext cx="480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30200" imgH="215900" progId="Equation.3">
                      <p:embed/>
                    </p:oleObj>
                  </mc:Choice>
                  <mc:Fallback>
                    <p:oleObj r:id="rId4" imgW="330200" imgH="2159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926"/>
                            <a:ext cx="480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61" name="Group 13"/>
            <p:cNvGrpSpPr/>
            <p:nvPr/>
          </p:nvGrpSpPr>
          <p:grpSpPr bwMode="auto">
            <a:xfrm>
              <a:off x="336" y="1344"/>
              <a:ext cx="4138" cy="288"/>
              <a:chOff x="326" y="1309"/>
              <a:chExt cx="4138" cy="288"/>
            </a:xfrm>
          </p:grpSpPr>
          <p:sp>
            <p:nvSpPr>
              <p:cNvPr id="2058" name="Text Box 10"/>
              <p:cNvSpPr txBox="1">
                <a:spLocks noChangeArrowheads="1"/>
              </p:cNvSpPr>
              <p:nvPr/>
            </p:nvSpPr>
            <p:spPr bwMode="auto">
              <a:xfrm>
                <a:off x="326" y="1309"/>
                <a:ext cx="15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latin typeface="黑体" panose="02010609060101010101" pitchFamily="49" charset="-122"/>
                  </a:rPr>
                  <a:t>石英晶体片</a:t>
                </a:r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>
                <a:off x="1336" y="143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0" name="Text Box 12"/>
              <p:cNvSpPr txBox="1">
                <a:spLocks noChangeArrowheads="1"/>
              </p:cNvSpPr>
              <p:nvPr/>
            </p:nvSpPr>
            <p:spPr bwMode="auto">
              <a:xfrm>
                <a:off x="2198" y="1309"/>
                <a:ext cx="2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</a:rPr>
                  <a:t>石英晶体谐振器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96862" y="595654"/>
            <a:ext cx="5045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石英晶体振荡电路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48151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48151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4767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" y="1981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电路分类</a:t>
            </a:r>
            <a:r>
              <a:rPr lang="en-US" altLang="zh-CN"/>
              <a:t>——</a:t>
            </a:r>
            <a:r>
              <a:rPr lang="zh-CN" altLang="en-US"/>
              <a:t>按</a:t>
            </a:r>
            <a:r>
              <a:rPr lang="zh-CN" altLang="en-US">
                <a:solidFill>
                  <a:srgbClr val="990099"/>
                </a:solidFill>
              </a:rPr>
              <a:t>石英晶体</a:t>
            </a:r>
            <a:r>
              <a:rPr lang="zh-CN" altLang="en-US"/>
              <a:t>在电路中的</a:t>
            </a:r>
            <a:r>
              <a:rPr lang="zh-CN" altLang="en-US">
                <a:solidFill>
                  <a:srgbClr val="990099"/>
                </a:solidFill>
              </a:rPr>
              <a:t>作用</a:t>
            </a:r>
            <a:r>
              <a:rPr lang="zh-CN" altLang="en-US"/>
              <a:t>分：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28600" y="992527"/>
            <a:ext cx="86868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石英晶体用于振荡器的最大优点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值极高</a:t>
            </a:r>
            <a:r>
              <a:rPr lang="zh-CN" altLang="en-US" dirty="0"/>
              <a:t>，外电路影响小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                                                          振荡器</a:t>
            </a:r>
            <a:r>
              <a:rPr lang="zh-CN" altLang="en-US" dirty="0">
                <a:solidFill>
                  <a:srgbClr val="0000FF"/>
                </a:solidFill>
              </a:rPr>
              <a:t>频率稳定性高</a:t>
            </a:r>
          </a:p>
        </p:txBody>
      </p:sp>
      <p:grpSp>
        <p:nvGrpSpPr>
          <p:cNvPr id="10275" name="Group 35"/>
          <p:cNvGrpSpPr/>
          <p:nvPr/>
        </p:nvGrpSpPr>
        <p:grpSpPr bwMode="auto">
          <a:xfrm>
            <a:off x="373062" y="3213732"/>
            <a:ext cx="4968875" cy="1981200"/>
            <a:chOff x="144" y="2016"/>
            <a:chExt cx="3130" cy="1248"/>
          </a:xfrm>
        </p:grpSpPr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144" y="2016"/>
              <a:ext cx="2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串联型</a:t>
              </a:r>
              <a:r>
                <a:rPr lang="zh-CN" altLang="en-US"/>
                <a:t>晶体振荡器</a:t>
              </a:r>
              <a:endParaRPr lang="en-US" altLang="zh-CN"/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192" y="2976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并联型</a:t>
              </a:r>
              <a:r>
                <a:rPr lang="zh-CN" altLang="en-US"/>
                <a:t>晶体振荡器</a:t>
              </a:r>
              <a:endParaRPr lang="en-US" altLang="zh-CN"/>
            </a:p>
          </p:txBody>
        </p:sp>
      </p:grp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5244214" y="2655244"/>
          <a:ext cx="34290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1139805" imgH="9724390" progId="Photoshop.Image.7">
                  <p:embed/>
                </p:oleObj>
              </mc:Choice>
              <mc:Fallback>
                <p:oleObj name="Image" r:id="rId2" imgW="11139805" imgH="9724390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214" y="2655244"/>
                        <a:ext cx="34290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3" name="Group 33"/>
          <p:cNvGrpSpPr/>
          <p:nvPr/>
        </p:nvGrpSpPr>
        <p:grpSpPr bwMode="auto">
          <a:xfrm>
            <a:off x="2425699" y="2706064"/>
            <a:ext cx="4092575" cy="1376364"/>
            <a:chOff x="1776" y="1728"/>
            <a:chExt cx="2578" cy="867"/>
          </a:xfrm>
        </p:grpSpPr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1872" y="1728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/>
                <a:t>晶体做</a:t>
              </a:r>
              <a:r>
                <a:rPr lang="zh-CN" altLang="en-US" dirty="0">
                  <a:solidFill>
                    <a:srgbClr val="FF0000"/>
                  </a:solidFill>
                </a:rPr>
                <a:t>短路</a:t>
              </a:r>
              <a:r>
                <a:rPr lang="zh-CN" altLang="en-US" dirty="0"/>
                <a:t>用</a:t>
              </a:r>
              <a:endParaRPr lang="en-US" altLang="zh-CN" dirty="0"/>
            </a:p>
          </p:txBody>
        </p:sp>
        <p:grpSp>
          <p:nvGrpSpPr>
            <p:cNvPr id="10267" name="Group 27"/>
            <p:cNvGrpSpPr/>
            <p:nvPr/>
          </p:nvGrpSpPr>
          <p:grpSpPr bwMode="auto">
            <a:xfrm>
              <a:off x="1848" y="2232"/>
              <a:ext cx="2506" cy="363"/>
              <a:chOff x="1982" y="2280"/>
              <a:chExt cx="2506" cy="363"/>
            </a:xfrm>
          </p:grpSpPr>
          <p:graphicFrame>
            <p:nvGraphicFramePr>
              <p:cNvPr id="10246" name="Object 6"/>
              <p:cNvGraphicFramePr>
                <a:graphicFrameLocks noChangeAspect="1"/>
              </p:cNvGraphicFramePr>
              <p:nvPr/>
            </p:nvGraphicFramePr>
            <p:xfrm>
              <a:off x="2771" y="2280"/>
              <a:ext cx="27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77800" imgH="241300" progId="Equation.DSMT4">
                      <p:embed/>
                    </p:oleObj>
                  </mc:Choice>
                  <mc:Fallback>
                    <p:oleObj r:id="rId4" imgW="177800" imgH="2413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" y="2280"/>
                            <a:ext cx="276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6" name="Text Box 26"/>
              <p:cNvSpPr txBox="1">
                <a:spLocks noChangeArrowheads="1"/>
              </p:cNvSpPr>
              <p:nvPr/>
            </p:nvSpPr>
            <p:spPr bwMode="auto">
              <a:xfrm>
                <a:off x="1982" y="2342"/>
                <a:ext cx="25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工作频率在        附近</a:t>
                </a:r>
                <a:endParaRPr lang="en-US" altLang="zh-CN" dirty="0"/>
              </a:p>
            </p:txBody>
          </p:sp>
        </p:grpSp>
        <p:sp>
          <p:nvSpPr>
            <p:cNvPr id="10268" name="AutoShape 28"/>
            <p:cNvSpPr/>
            <p:nvPr/>
          </p:nvSpPr>
          <p:spPr bwMode="auto">
            <a:xfrm>
              <a:off x="1776" y="187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74" name="Group 34"/>
          <p:cNvGrpSpPr/>
          <p:nvPr/>
        </p:nvGrpSpPr>
        <p:grpSpPr bwMode="auto">
          <a:xfrm>
            <a:off x="2478789" y="4284664"/>
            <a:ext cx="5305425" cy="1325563"/>
            <a:chOff x="1824" y="2714"/>
            <a:chExt cx="3342" cy="835"/>
          </a:xfrm>
        </p:grpSpPr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1910" y="2714"/>
              <a:ext cx="1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/>
                <a:t>晶体做</a:t>
              </a:r>
              <a:r>
                <a:rPr lang="zh-CN" altLang="en-US" dirty="0">
                  <a:solidFill>
                    <a:srgbClr val="0000FF"/>
                  </a:solidFill>
                </a:rPr>
                <a:t>电感</a:t>
              </a:r>
              <a:r>
                <a:rPr lang="zh-CN" altLang="en-US" dirty="0"/>
                <a:t>用</a:t>
              </a:r>
              <a:endParaRPr lang="en-US" altLang="zh-CN" dirty="0"/>
            </a:p>
          </p:txBody>
        </p:sp>
        <p:grpSp>
          <p:nvGrpSpPr>
            <p:cNvPr id="10271" name="Group 31"/>
            <p:cNvGrpSpPr/>
            <p:nvPr/>
          </p:nvGrpSpPr>
          <p:grpSpPr bwMode="auto">
            <a:xfrm>
              <a:off x="1892" y="3207"/>
              <a:ext cx="3274" cy="342"/>
              <a:chOff x="1892" y="3207"/>
              <a:chExt cx="3274" cy="342"/>
            </a:xfrm>
          </p:grpSpPr>
          <p:graphicFrame>
            <p:nvGraphicFramePr>
              <p:cNvPr id="10248" name="Object 8"/>
              <p:cNvGraphicFramePr>
                <a:graphicFrameLocks noChangeAspect="1"/>
              </p:cNvGraphicFramePr>
              <p:nvPr/>
            </p:nvGraphicFramePr>
            <p:xfrm>
              <a:off x="2650" y="3207"/>
              <a:ext cx="25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77800" imgH="241300" progId="Equation.DSMT4">
                      <p:embed/>
                    </p:oleObj>
                  </mc:Choice>
                  <mc:Fallback>
                    <p:oleObj r:id="rId6" imgW="177800" imgH="2413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0" y="3207"/>
                            <a:ext cx="256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0" name="Object 10"/>
              <p:cNvGraphicFramePr>
                <a:graphicFrameLocks noChangeAspect="1"/>
              </p:cNvGraphicFramePr>
              <p:nvPr/>
            </p:nvGraphicFramePr>
            <p:xfrm>
              <a:off x="2964" y="3213"/>
              <a:ext cx="26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190500" imgH="241300" progId="Equation.DSMT4">
                      <p:embed/>
                    </p:oleObj>
                  </mc:Choice>
                  <mc:Fallback>
                    <p:oleObj r:id="rId7" imgW="190500" imgH="24130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4" y="3213"/>
                            <a:ext cx="269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0" name="Text Box 30"/>
              <p:cNvSpPr txBox="1">
                <a:spLocks noChangeArrowheads="1"/>
              </p:cNvSpPr>
              <p:nvPr/>
            </p:nvSpPr>
            <p:spPr bwMode="auto">
              <a:xfrm>
                <a:off x="1892" y="3239"/>
                <a:ext cx="327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工作频率在     ～    间</a:t>
                </a:r>
                <a:endParaRPr lang="en-US" altLang="zh-CN" dirty="0"/>
              </a:p>
            </p:txBody>
          </p:sp>
        </p:grpSp>
        <p:sp>
          <p:nvSpPr>
            <p:cNvPr id="10272" name="AutoShape 32"/>
            <p:cNvSpPr/>
            <p:nvPr/>
          </p:nvSpPr>
          <p:spPr bwMode="auto">
            <a:xfrm>
              <a:off x="1824" y="2880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实验目的及要求</a:t>
            </a:r>
            <a:endParaRPr lang="zh-CN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1133475"/>
            <a:ext cx="8721725" cy="51228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/>
              <a:t>深入了解电容三点式、电感三点式和晶体振荡器的工作原理和性能特点；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/>
              <a:t>掌握振荡器的频率稳定度、相位噪声等参数的意义及测量方法；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/>
              <a:t>学习数字频率计的工作原理及使用方法</a:t>
            </a:r>
            <a:r>
              <a:rPr lang="en-US" altLang="zh-CN" sz="2800"/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学习频谱分析仪的工作原理及使用方法。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6C846-11B5-4492-BF48-98DF18E297C9}" type="slidenum">
              <a:rPr lang="en-US" altLang="zh-CN" sz="1400" smtClean="0"/>
              <a:t>3</a:t>
            </a:fld>
            <a:endParaRPr lang="en-US" altLang="zh-CN" sz="140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537745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晶体振荡器：</a:t>
            </a:r>
          </a:p>
        </p:txBody>
      </p:sp>
      <p:grpSp>
        <p:nvGrpSpPr>
          <p:cNvPr id="18446" name="Group 14"/>
          <p:cNvGrpSpPr/>
          <p:nvPr/>
        </p:nvGrpSpPr>
        <p:grpSpPr bwMode="auto">
          <a:xfrm>
            <a:off x="549275" y="1122685"/>
            <a:ext cx="8196263" cy="2303463"/>
            <a:chOff x="240" y="384"/>
            <a:chExt cx="5163" cy="1451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240" y="703"/>
              <a:ext cx="172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dirty="0"/>
                <a:t>1.  </a:t>
              </a:r>
              <a:r>
                <a:rPr lang="zh-CN" altLang="en-US" dirty="0">
                  <a:solidFill>
                    <a:srgbClr val="990099"/>
                  </a:solidFill>
                </a:rPr>
                <a:t>石英晶体特性</a:t>
              </a:r>
            </a:p>
          </p:txBody>
        </p:sp>
        <p:grpSp>
          <p:nvGrpSpPr>
            <p:cNvPr id="18443" name="Group 11"/>
            <p:cNvGrpSpPr/>
            <p:nvPr/>
          </p:nvGrpSpPr>
          <p:grpSpPr bwMode="auto">
            <a:xfrm>
              <a:off x="2016" y="480"/>
              <a:ext cx="1978" cy="851"/>
              <a:chOff x="2150" y="445"/>
              <a:chExt cx="1978" cy="851"/>
            </a:xfrm>
          </p:grpSpPr>
          <p:sp>
            <p:nvSpPr>
              <p:cNvPr id="18437" name="Text Box 5"/>
              <p:cNvSpPr txBox="1">
                <a:spLocks noChangeArrowheads="1"/>
              </p:cNvSpPr>
              <p:nvPr/>
            </p:nvSpPr>
            <p:spPr bwMode="auto">
              <a:xfrm>
                <a:off x="2150" y="445"/>
                <a:ext cx="19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极稳定的物理特性</a:t>
                </a:r>
              </a:p>
            </p:txBody>
          </p:sp>
          <p:sp>
            <p:nvSpPr>
              <p:cNvPr id="18438" name="Text Box 6"/>
              <p:cNvSpPr txBox="1">
                <a:spLocks noChangeArrowheads="1"/>
              </p:cNvSpPr>
              <p:nvPr/>
            </p:nvSpPr>
            <p:spPr bwMode="auto">
              <a:xfrm>
                <a:off x="2198" y="746"/>
                <a:ext cx="15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极高的</a:t>
                </a:r>
                <a:r>
                  <a:rPr lang="en-US" altLang="zh-CN" dirty="0">
                    <a:ea typeface="宋体" panose="02010600030101010101" pitchFamily="2" charset="-122"/>
                  </a:rPr>
                  <a:t>Q</a:t>
                </a:r>
                <a:r>
                  <a:rPr lang="zh-CN" altLang="en-US" dirty="0">
                    <a:ea typeface="宋体" panose="02010600030101010101" pitchFamily="2" charset="-122"/>
                  </a:rPr>
                  <a:t>值</a:t>
                </a:r>
              </a:p>
            </p:txBody>
          </p:sp>
          <p:sp>
            <p:nvSpPr>
              <p:cNvPr id="18439" name="Text Box 7"/>
              <p:cNvSpPr txBox="1">
                <a:spLocks noChangeArrowheads="1"/>
              </p:cNvSpPr>
              <p:nvPr/>
            </p:nvSpPr>
            <p:spPr bwMode="auto">
              <a:xfrm>
                <a:off x="2208" y="1008"/>
                <a:ext cx="16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接入系数极小</a:t>
                </a:r>
              </a:p>
            </p:txBody>
          </p:sp>
        </p:grp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V="1">
              <a:off x="1728" y="67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776" y="9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776" y="9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AutoShape 12"/>
            <p:cNvSpPr/>
            <p:nvPr/>
          </p:nvSpPr>
          <p:spPr bwMode="auto">
            <a:xfrm>
              <a:off x="3744" y="576"/>
              <a:ext cx="96" cy="72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3936" y="384"/>
              <a:ext cx="1467" cy="1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zh-CN" altLang="en-US"/>
                <a:t>石英晶体振荡器</a:t>
              </a:r>
            </a:p>
            <a:p>
              <a:pPr>
                <a:lnSpc>
                  <a:spcPct val="135000"/>
                </a:lnSpc>
              </a:pPr>
              <a:r>
                <a:rPr lang="zh-CN" altLang="en-US"/>
                <a:t>具有</a:t>
              </a:r>
              <a:r>
                <a:rPr lang="zh-CN" altLang="en-US">
                  <a:solidFill>
                    <a:srgbClr val="0000FF"/>
                  </a:solidFill>
                </a:rPr>
                <a:t>很高的</a:t>
              </a:r>
            </a:p>
            <a:p>
              <a:pPr>
                <a:lnSpc>
                  <a:spcPct val="135000"/>
                </a:lnSpc>
              </a:pPr>
              <a:r>
                <a:rPr lang="zh-CN" altLang="en-US">
                  <a:solidFill>
                    <a:srgbClr val="0000FF"/>
                  </a:solidFill>
                </a:rPr>
                <a:t>频率稳定性</a:t>
              </a:r>
              <a:r>
                <a:rPr lang="zh-CN" altLang="en-US"/>
                <a:t>。</a:t>
              </a:r>
            </a:p>
            <a:p>
              <a:endParaRPr lang="zh-CN" altLang="en-US"/>
            </a:p>
            <a:p>
              <a:endParaRPr lang="en-US" altLang="zh-CN"/>
            </a:p>
          </p:txBody>
        </p:sp>
      </p:grpSp>
      <p:grpSp>
        <p:nvGrpSpPr>
          <p:cNvPr id="18452" name="Group 20"/>
          <p:cNvGrpSpPr/>
          <p:nvPr/>
        </p:nvGrpSpPr>
        <p:grpSpPr bwMode="auto">
          <a:xfrm>
            <a:off x="457200" y="3068960"/>
            <a:ext cx="7864475" cy="1295400"/>
            <a:chOff x="182" y="1610"/>
            <a:chExt cx="4954" cy="816"/>
          </a:xfrm>
        </p:grpSpPr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182" y="1898"/>
              <a:ext cx="2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石英</a:t>
              </a:r>
              <a:r>
                <a:rPr lang="zh-CN" altLang="en-US">
                  <a:solidFill>
                    <a:srgbClr val="0000FF"/>
                  </a:solidFill>
                </a:rPr>
                <a:t>晶体振荡电路</a:t>
              </a:r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V="1">
              <a:off x="2112" y="17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2112" y="211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2534" y="1610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并联型</a:t>
              </a:r>
              <a:r>
                <a:rPr lang="en-US" altLang="zh-CN"/>
                <a:t>——</a:t>
              </a:r>
              <a:r>
                <a:rPr lang="zh-CN" altLang="en-US"/>
                <a:t>晶体做电感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2582" y="2138"/>
              <a:ext cx="2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</a:rPr>
                <a:t>串联型</a:t>
              </a:r>
              <a:r>
                <a:rPr lang="en-US" altLang="zh-CN">
                  <a:solidFill>
                    <a:srgbClr val="006600"/>
                  </a:solidFill>
                </a:rPr>
                <a:t>—</a:t>
              </a:r>
              <a:r>
                <a:rPr lang="en-US" altLang="zh-CN"/>
                <a:t>—</a:t>
              </a:r>
              <a:r>
                <a:rPr lang="zh-CN" altLang="en-US"/>
                <a:t>晶体做短路</a:t>
              </a:r>
            </a:p>
          </p:txBody>
        </p:sp>
      </p:grp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73075" y="5008885"/>
            <a:ext cx="722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3. </a:t>
            </a:r>
            <a:r>
              <a:rPr lang="zh-CN" altLang="en-US">
                <a:solidFill>
                  <a:srgbClr val="FF0000"/>
                </a:solidFill>
              </a:rPr>
              <a:t>泛音晶体</a:t>
            </a:r>
            <a:r>
              <a:rPr lang="zh-CN" altLang="en-US"/>
              <a:t>应加特殊电路</a:t>
            </a:r>
            <a:r>
              <a:rPr lang="zh-CN" altLang="en-US">
                <a:solidFill>
                  <a:srgbClr val="006600"/>
                </a:solidFill>
              </a:rPr>
              <a:t>确保</a:t>
            </a:r>
            <a:r>
              <a:rPr lang="zh-CN" altLang="en-US"/>
              <a:t>振荡在</a:t>
            </a:r>
            <a:r>
              <a:rPr lang="zh-CN" altLang="en-US">
                <a:solidFill>
                  <a:srgbClr val="0000FF"/>
                </a:solidFill>
              </a:rPr>
              <a:t>该次泛音频率</a:t>
            </a:r>
            <a:r>
              <a:rPr lang="zh-CN" altLang="en-US"/>
              <a:t>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068638"/>
            <a:ext cx="61245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7950" y="677863"/>
            <a:ext cx="8856663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dirty="0"/>
              <a:t>晶体振荡器的电路原理图如图</a:t>
            </a:r>
            <a:r>
              <a:rPr lang="en-US" altLang="zh-CN" sz="2400" dirty="0"/>
              <a:t>3</a:t>
            </a:r>
            <a:r>
              <a:rPr lang="zh-CN" altLang="en-US" sz="2400" dirty="0"/>
              <a:t>所示。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晶体管采用了共集电极的接法，集电极直接接电源，电路较简单，该电路属于并联型晶体振荡器，晶体谐振器在电路中等效为电感；</a:t>
            </a: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在振荡电路后接入了射极跟随器，起到隔离和阻抗变换作用，并且在与振荡器连接时接到带负载能力较强的发射极，将测量仪器对振荡器的影响减到最小。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068638"/>
            <a:ext cx="61245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2"/>
          <p:cNvSpPr txBox="1">
            <a:spLocks noChangeArrowheads="1"/>
          </p:cNvSpPr>
          <p:nvPr/>
        </p:nvSpPr>
        <p:spPr bwMode="auto">
          <a:xfrm>
            <a:off x="107950" y="677863"/>
            <a:ext cx="88566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/>
              <a:t>      </a:t>
            </a:r>
            <a:r>
              <a:rPr lang="zh-CN" altLang="en-US" sz="2400"/>
              <a:t>图中，</a:t>
            </a:r>
            <a:r>
              <a:rPr lang="en-US" altLang="zh-CN" sz="2400"/>
              <a:t>R9</a:t>
            </a:r>
            <a:r>
              <a:rPr lang="zh-CN" altLang="en-US" sz="2400"/>
              <a:t>、</a:t>
            </a:r>
            <a:r>
              <a:rPr lang="en-US" altLang="zh-CN" sz="2400"/>
              <a:t>R10</a:t>
            </a:r>
            <a:r>
              <a:rPr lang="zh-CN" altLang="en-US" sz="2400"/>
              <a:t>、</a:t>
            </a:r>
            <a:r>
              <a:rPr lang="en-US" altLang="zh-CN" sz="2400"/>
              <a:t>R11</a:t>
            </a:r>
            <a:r>
              <a:rPr lang="zh-CN" altLang="en-US" sz="2400"/>
              <a:t>、</a:t>
            </a:r>
            <a:r>
              <a:rPr lang="en-US" altLang="zh-CN" sz="2400"/>
              <a:t>R13</a:t>
            </a:r>
            <a:r>
              <a:rPr lang="zh-CN" altLang="en-US" sz="2400"/>
              <a:t>、</a:t>
            </a:r>
            <a:r>
              <a:rPr lang="en-US" altLang="zh-CN" sz="2400"/>
              <a:t>R14</a:t>
            </a:r>
            <a:r>
              <a:rPr lang="zh-CN" altLang="en-US" sz="2400"/>
              <a:t>、</a:t>
            </a:r>
            <a:r>
              <a:rPr lang="en-US" altLang="zh-CN" sz="2400"/>
              <a:t>R15</a:t>
            </a:r>
            <a:r>
              <a:rPr lang="zh-CN" altLang="en-US" sz="2400"/>
              <a:t>为晶体管的偏置电阻；电容</a:t>
            </a:r>
            <a:r>
              <a:rPr lang="en-US" altLang="zh-CN" sz="2400"/>
              <a:t>C16</a:t>
            </a:r>
            <a:r>
              <a:rPr lang="zh-CN" altLang="en-US" sz="2400"/>
              <a:t>、</a:t>
            </a:r>
            <a:r>
              <a:rPr lang="en-US" altLang="zh-CN" sz="2400"/>
              <a:t>C17</a:t>
            </a:r>
            <a:r>
              <a:rPr lang="zh-CN" altLang="en-US" sz="2400"/>
              <a:t>为耦合电容；</a:t>
            </a:r>
            <a:r>
              <a:rPr lang="en-US" altLang="zh-CN" sz="2400"/>
              <a:t>T1</a:t>
            </a:r>
            <a:r>
              <a:rPr lang="zh-CN" altLang="en-US" sz="2400"/>
              <a:t>为振荡管，</a:t>
            </a:r>
            <a:r>
              <a:rPr lang="en-US" altLang="zh-CN" sz="2400"/>
              <a:t>T2</a:t>
            </a:r>
            <a:r>
              <a:rPr lang="zh-CN" altLang="en-US" sz="2400"/>
              <a:t>为射极跟随器；</a:t>
            </a:r>
            <a:r>
              <a:rPr lang="en-US" altLang="zh-CN" sz="2400"/>
              <a:t>X1</a:t>
            </a:r>
            <a:r>
              <a:rPr lang="zh-CN" altLang="en-US" sz="2400"/>
              <a:t>为晶体谐振器（简称晶体），等效为回路电感，</a:t>
            </a:r>
            <a:r>
              <a:rPr lang="en-US" altLang="zh-CN" sz="2400"/>
              <a:t>C14</a:t>
            </a:r>
            <a:r>
              <a:rPr lang="zh-CN" altLang="en-US" sz="2400"/>
              <a:t>、</a:t>
            </a:r>
            <a:r>
              <a:rPr lang="en-US" altLang="zh-CN" sz="2400"/>
              <a:t>C15 </a:t>
            </a:r>
            <a:r>
              <a:rPr lang="zh-CN" altLang="en-US" sz="2400"/>
              <a:t>为回路电容并完成信号的反馈；</a:t>
            </a:r>
            <a:r>
              <a:rPr lang="en-US" altLang="zh-CN" sz="2400"/>
              <a:t>C12</a:t>
            </a:r>
            <a:r>
              <a:rPr lang="zh-CN" altLang="en-US" sz="2400"/>
              <a:t>、</a:t>
            </a:r>
            <a:r>
              <a:rPr lang="en-US" altLang="zh-CN" sz="2400"/>
              <a:t>C13</a:t>
            </a:r>
            <a:r>
              <a:rPr lang="zh-CN" altLang="en-US" sz="2400"/>
              <a:t>、</a:t>
            </a:r>
            <a:r>
              <a:rPr lang="en-US" altLang="zh-CN" sz="2400"/>
              <a:t>L3</a:t>
            </a:r>
            <a:r>
              <a:rPr lang="zh-CN" altLang="en-US" sz="2400"/>
              <a:t>组成电源滤波电路。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实验电路            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电源</a:t>
            </a:r>
            <a:endParaRPr lang="en-US" altLang="zh-C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文本框 2"/>
          <p:cNvSpPr txBox="1">
            <a:spLocks noChangeArrowheads="1"/>
          </p:cNvSpPr>
          <p:nvPr/>
        </p:nvSpPr>
        <p:spPr bwMode="auto">
          <a:xfrm>
            <a:off x="71438" y="1239838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/>
              <a:t>      为了防止因电源线接错、电源电压波动和电源引线的分布参数引起电路工作不正常，在实验板上设计了一个简单的</a:t>
            </a:r>
            <a:r>
              <a:rPr lang="en-US" altLang="zh-CN" sz="2400"/>
              <a:t>+5v</a:t>
            </a:r>
            <a:r>
              <a:rPr lang="zh-CN" altLang="en-US" sz="2400"/>
              <a:t>直流稳压电源，输入电压在</a:t>
            </a:r>
            <a:r>
              <a:rPr lang="en-US" altLang="zh-CN" sz="2400"/>
              <a:t>8V~12V</a:t>
            </a:r>
            <a:r>
              <a:rPr lang="zh-CN" altLang="en-US" sz="2400"/>
              <a:t>都可以工作。直流稳压电源的电原理图如图</a:t>
            </a:r>
            <a:r>
              <a:rPr lang="en-US" altLang="zh-CN" sz="2400"/>
              <a:t>4</a:t>
            </a:r>
            <a:r>
              <a:rPr lang="zh-CN" altLang="en-US" sz="2400"/>
              <a:t>所示。</a:t>
            </a:r>
          </a:p>
        </p:txBody>
      </p:sp>
      <p:pic>
        <p:nvPicPr>
          <p:cNvPr id="2560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997200"/>
            <a:ext cx="5648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222375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测量振荡波形：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62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E6FAA-6B3E-455A-B299-F8E05CE369D8}" type="slidenum">
              <a:rPr lang="en-US" altLang="zh-CN" sz="1400" smtClean="0"/>
              <a:t>34</a:t>
            </a:fld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实验内容及步骤</a:t>
            </a:r>
            <a:endParaRPr lang="en-US" altLang="zh-C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7700" y="1843088"/>
            <a:ext cx="7848600" cy="4182492"/>
          </a:xfrm>
          <a:prstGeom prst="rect">
            <a:avLst/>
          </a:prstGeom>
          <a:blipFill>
            <a:blip r:embed="rId3"/>
            <a:stretch>
              <a:fillRect l="-1165" t="-1166" r="-621" b="-2332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620713"/>
            <a:ext cx="6767513" cy="6207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测量振荡波形：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67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C238A-AAF9-4884-BE42-8D81BF4460FB}" type="slidenum">
              <a:rPr lang="en-US" altLang="zh-CN" sz="1400" smtClean="0"/>
              <a:t>35</a:t>
            </a:fld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647700" y="1338263"/>
            <a:ext cx="7848600" cy="4894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测量步骤：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接通电源。按“直流稳压电源”的总电源开关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，选择一路调整输出电压旋钮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，使相对应的数字电压表显示为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，电流限制为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，连接电源到实验电路板，按与该路相对应的 允许输出按钮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，实验电路板即得到供电。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2) </a:t>
            </a:r>
            <a:r>
              <a:rPr lang="zh-CN" altLang="en-US" sz="2400" dirty="0"/>
              <a:t>用示波器在电容三点式振荡器的输出端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dirty="0"/>
              <a:t>测量输出波形并记录，注明电压幅度、 周期等。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用示波器在电感三点式振荡器的输出端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OUT2</a:t>
            </a:r>
            <a:r>
              <a:rPr lang="zh-CN" altLang="en-US" sz="2400" dirty="0"/>
              <a:t>测量输出波形并记录，注明电压幅度、 周期等。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4)</a:t>
            </a:r>
            <a:r>
              <a:rPr lang="zh-CN" altLang="en-US" sz="2400" dirty="0"/>
              <a:t>用示波器在晶体振荡器的输出端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OUT3</a:t>
            </a:r>
            <a:r>
              <a:rPr lang="zh-CN" altLang="en-US" sz="2400" dirty="0"/>
              <a:t>测量输出波形并记录，注明电压幅度、 周期等。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5040313"/>
            <a:ext cx="1724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973638"/>
            <a:ext cx="20510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96900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测量振荡器的振荡频率和频率稳定度：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72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FB037-E5B3-48C3-9101-C37E54028724}" type="slidenum">
              <a:rPr lang="en-US" altLang="zh-CN" sz="1400" smtClean="0"/>
              <a:t>36</a:t>
            </a:fld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620713" y="117475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测试说明：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30727" name="文本框 1"/>
          <p:cNvSpPr txBox="1">
            <a:spLocks noChangeArrowheads="1"/>
          </p:cNvSpPr>
          <p:nvPr/>
        </p:nvSpPr>
        <p:spPr bwMode="auto">
          <a:xfrm>
            <a:off x="358775" y="1595438"/>
            <a:ext cx="84264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/>
              <a:t>      </a:t>
            </a:r>
            <a:r>
              <a:rPr lang="zh-CN" altLang="en-US" sz="2400"/>
              <a:t>振荡器的频率稳定度是振荡器最重要的指标，对于一个已产生的信号来说，还无法通过后 续处理来提高频率稳定度，频率稳定度只取决于产生信号的电路。振荡器的频率稳定度与电路 结构、元件质量、工作环境、电磁干扰等有关。描述振荡器频率稳定度的方法有多种，分别应用在不同的领域。本次实验测量振荡器的短期频率稳定度，即在振荡器工作稳定后，每隔半分钟测一次频率，共测</a:t>
            </a:r>
            <a:r>
              <a:rPr lang="en-US" altLang="zh-CN" sz="2400"/>
              <a:t>10</a:t>
            </a:r>
            <a:r>
              <a:rPr lang="zh-CN" altLang="en-US" sz="2400"/>
              <a:t>次频率，按下式计算：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987" y="5116689"/>
            <a:ext cx="8770756" cy="1200329"/>
          </a:xfrm>
          <a:prstGeom prst="rect">
            <a:avLst/>
          </a:prstGeom>
          <a:blipFill>
            <a:blip r:embed="rId5"/>
            <a:stretch>
              <a:fillRect l="-1042" t="-5584" b="-913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30729" name="对象 4"/>
          <p:cNvGraphicFramePr>
            <a:graphicFrameLocks noChangeAspect="1"/>
          </p:cNvGraphicFramePr>
          <p:nvPr/>
        </p:nvGraphicFramePr>
        <p:xfrm>
          <a:off x="2120900" y="4187825"/>
          <a:ext cx="43592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2200910" imgH="476250" progId="Equation.Ribbit">
                  <p:embed/>
                </p:oleObj>
              </mc:Choice>
              <mc:Fallback>
                <p:oleObj name="Formula" r:id="rId6" imgW="2200910" imgH="47625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187825"/>
                        <a:ext cx="43592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对象 9"/>
          <p:cNvGraphicFramePr>
            <a:graphicFrameLocks noChangeAspect="1"/>
          </p:cNvGraphicFramePr>
          <p:nvPr/>
        </p:nvGraphicFramePr>
        <p:xfrm>
          <a:off x="3059113" y="5594350"/>
          <a:ext cx="22701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114300" imgH="142240" progId="Equation.Ribbit">
                  <p:embed/>
                </p:oleObj>
              </mc:Choice>
              <mc:Fallback>
                <p:oleObj name="Formula" r:id="rId8" imgW="114300" imgH="14224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94350"/>
                        <a:ext cx="22701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对象 15"/>
          <p:cNvGraphicFramePr>
            <a:graphicFrameLocks noChangeAspect="1"/>
          </p:cNvGraphicFramePr>
          <p:nvPr/>
        </p:nvGraphicFramePr>
        <p:xfrm>
          <a:off x="5746750" y="5788025"/>
          <a:ext cx="19923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1004570" imgH="374650" progId="Equation.Ribbit">
                  <p:embed/>
                </p:oleObj>
              </mc:Choice>
              <mc:Fallback>
                <p:oleObj name="Formula" r:id="rId10" imgW="1004570" imgH="374650" progId="Equation.Ribbit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5788025"/>
                        <a:ext cx="19923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96900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测量振荡器的振荡频率和频率稳定度：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77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B596A-0E14-4020-BFFC-F5859E524CCF}" type="slidenum">
              <a:rPr lang="en-US" altLang="zh-CN" sz="1400" smtClean="0"/>
              <a:t>37</a:t>
            </a:fld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620713" y="117475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测量步骤：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32773" name="文本框 1"/>
          <p:cNvSpPr txBox="1">
            <a:spLocks noChangeArrowheads="1"/>
          </p:cNvSpPr>
          <p:nvPr/>
        </p:nvSpPr>
        <p:spPr bwMode="auto">
          <a:xfrm>
            <a:off x="200025" y="1619250"/>
            <a:ext cx="84248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）按下“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E312B1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通用计数器”的电源按钮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，待自检完成后按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键，直到屏幕上 出现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 FREQ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就进入了测频率状态，将被测信号接到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 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输入端，屏幕上即显示出被测信 号的频率值，直接读取就可以了。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）用数字频率计测量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（电容三点式振荡器）输出信号的频率，每隔半分钟记录一次 数据于表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中。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）用数字频率计测量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（电感三点式振荡器）输出信号的频率，每隔半分钟记录一次 数据于表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中。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）用数字频率计测量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（晶体振荡器）输出信号的频率，每隔半分钟记录一次数据于 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  <p:pic>
        <p:nvPicPr>
          <p:cNvPr id="3277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319713"/>
            <a:ext cx="496093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96900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测量振荡器的频谱和相位噪声：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0713" y="117475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测试说明：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34820" name="文本框 1"/>
          <p:cNvSpPr txBox="1">
            <a:spLocks noChangeArrowheads="1"/>
          </p:cNvSpPr>
          <p:nvPr/>
        </p:nvSpPr>
        <p:spPr bwMode="auto">
          <a:xfrm>
            <a:off x="193675" y="1595438"/>
            <a:ext cx="87709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/>
              <a:t>       频谱测量是在频域对信号进行测量，他能直观的观察到信号的频谱结构、信噪比、失真、相位噪声，是对信号测量的重要手段。</a:t>
            </a:r>
            <a:endParaRPr lang="en-US" altLang="zh-CN" sz="2400"/>
          </a:p>
          <a:p>
            <a:pPr algn="just"/>
            <a:r>
              <a:rPr lang="zh-CN" altLang="en-US" sz="2400"/>
              <a:t>       前述测量频率稳定度的方法需要一定的测量时间，每个频点的测量是以时间为自变量的，认为是在时域测量频率稳定度，比较适合衡量由温度、老化等引起的频率的慢速变化。当测量短 期或瞬时频率稳定度时，要求测量时间很短，上述方法就不适用了。影响短期和瞬时频率稳定度的主要因素是各种随机噪声，导致频率快速变化，研究短期频率稳定度就是研究振荡器的相位噪声，即在频域测量频率稳定度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5"/>
          <p:cNvGraphicFramePr>
            <a:graphicFrameLocks noChangeAspect="1"/>
          </p:cNvGraphicFramePr>
          <p:nvPr/>
        </p:nvGraphicFramePr>
        <p:xfrm>
          <a:off x="676275" y="5300663"/>
          <a:ext cx="4397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3" imgW="222250" imgH="147320" progId="Equation.Ribbit">
                  <p:embed/>
                </p:oleObj>
              </mc:Choice>
              <mc:Fallback>
                <p:oleObj name="Formula" r:id="rId3" imgW="222250" imgH="1473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5300663"/>
                        <a:ext cx="4397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7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00438"/>
            <a:ext cx="6943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文本框 1"/>
          <p:cNvSpPr txBox="1">
            <a:spLocks noChangeArrowheads="1"/>
          </p:cNvSpPr>
          <p:nvPr/>
        </p:nvSpPr>
        <p:spPr bwMode="auto">
          <a:xfrm>
            <a:off x="193675" y="1595438"/>
            <a:ext cx="8770938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dirty="0"/>
              <a:t>      理想的正弦波振荡器的输出信号为 </a:t>
            </a:r>
            <a:r>
              <a:rPr lang="en-US" altLang="zh-CN" sz="2400" dirty="0"/>
              <a:t>                  </a:t>
            </a:r>
            <a:r>
              <a:rPr lang="zh-CN" altLang="en-US" sz="2400" dirty="0"/>
              <a:t>，它的频谱是一条单一的幅度为</a:t>
            </a:r>
            <a:r>
              <a:rPr lang="en-US" altLang="zh-CN" sz="2400" dirty="0"/>
              <a:t>A</a:t>
            </a:r>
            <a:r>
              <a:rPr lang="zh-CN" altLang="en-US" sz="2400" dirty="0"/>
              <a:t>的谱线。但由于振荡器中存在着各种噪声和干扰，所有这些噪声和干扰通过振荡器这个非线性系统时，对振荡器的输出信号的幅度和相位都可能进行调制，又由于振荡器的自稳幅作用，幅度变化很小，只需考虑相位噪声的影响，即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en-US" sz="2400" dirty="0"/>
              <a:t>式中第一项为载波信号，第二项可看成载波             受到相位噪声       调制的双边带信号。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96900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测量振荡器的频谱和相位噪声：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0713" y="117475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测试说明：</a:t>
            </a:r>
            <a:endParaRPr lang="en-US" altLang="zh-CN" sz="2400" dirty="0">
              <a:latin typeface="+mj-ea"/>
              <a:ea typeface="+mj-ea"/>
            </a:endParaRPr>
          </a:p>
        </p:txBody>
      </p:sp>
      <p:graphicFrame>
        <p:nvGraphicFramePr>
          <p:cNvPr id="36871" name="对象 2"/>
          <p:cNvGraphicFramePr>
            <a:graphicFrameLocks noChangeAspect="1"/>
          </p:cNvGraphicFramePr>
          <p:nvPr/>
        </p:nvGraphicFramePr>
        <p:xfrm>
          <a:off x="5419725" y="1722438"/>
          <a:ext cx="16716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843280" imgH="147320" progId="Equation.Ribbit">
                  <p:embed/>
                </p:oleObj>
              </mc:Choice>
              <mc:Fallback>
                <p:oleObj name="Formula" r:id="rId6" imgW="843280" imgH="1473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1722438"/>
                        <a:ext cx="16716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4"/>
          <p:cNvGraphicFramePr>
            <a:graphicFrameLocks noChangeAspect="1"/>
          </p:cNvGraphicFramePr>
          <p:nvPr/>
        </p:nvGraphicFramePr>
        <p:xfrm>
          <a:off x="6100763" y="5013325"/>
          <a:ext cx="10683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537210" imgH="143510" progId="Equation.Ribbit">
                  <p:embed/>
                </p:oleObj>
              </mc:Choice>
              <mc:Fallback>
                <p:oleObj name="Formula" r:id="rId8" imgW="537210" imgH="14351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5013325"/>
                        <a:ext cx="106838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实验仪器</a:t>
            </a:r>
            <a:endParaRPr lang="zh-CN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109663"/>
            <a:ext cx="6769100" cy="512286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数字示波器      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TDS210   0~60MHz     1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台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数字频率计       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E312B1   0~1GHz        1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台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频谱分析仪       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GSP-827  0~2.7GHz     1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台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直流稳压电源   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SS3323    0~30V           1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台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实验电路板       自制        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块 </a:t>
            </a: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04D0E1-2D1D-41F2-A284-D1ED5FC39651}" type="slidenum">
              <a:rPr lang="en-US" altLang="zh-CN" sz="1400" smtClean="0"/>
              <a:t>4</a:t>
            </a:fld>
            <a:endParaRPr lang="en-US" altLang="zh-CN" sz="140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619125" y="1654175"/>
            <a:ext cx="776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/>
              <a:t>因此带有相位噪声的振荡器输出信号的频谱如图</a:t>
            </a:r>
            <a:r>
              <a:rPr lang="en-US" altLang="zh-CN" sz="2400"/>
              <a:t>6</a:t>
            </a:r>
            <a:r>
              <a:rPr lang="zh-CN" altLang="en-US" sz="2400"/>
              <a:t>所示。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96900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测量振荡器的频谱和相位噪声：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0713" y="117475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测试说明：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891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73275"/>
            <a:ext cx="53721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05038"/>
            <a:ext cx="1981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0713" y="1636945"/>
            <a:ext cx="7769132" cy="1938992"/>
          </a:xfrm>
          <a:prstGeom prst="rect">
            <a:avLst/>
          </a:prstGeom>
          <a:blipFill>
            <a:blip r:embed="rId4"/>
            <a:stretch>
              <a:fillRect l="-1256" t="-3459" r="-1177" b="-660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96900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测量振荡器的频谱和相位噪声：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0713" y="117475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测试说明：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40966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3576638"/>
            <a:ext cx="3457575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文本框 4"/>
          <p:cNvSpPr txBox="1">
            <a:spLocks noChangeArrowheads="1"/>
          </p:cNvSpPr>
          <p:nvPr/>
        </p:nvSpPr>
        <p:spPr bwMode="auto">
          <a:xfrm>
            <a:off x="4427538" y="3614738"/>
            <a:ext cx="47164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dirty="0"/>
              <a:t>     考虑到频谱分析仪的频率分辨率为</a:t>
            </a:r>
            <a:r>
              <a:rPr lang="en-US" altLang="zh-CN" sz="2000" dirty="0"/>
              <a:t>RBW</a:t>
            </a:r>
            <a:r>
              <a:rPr lang="zh-CN" altLang="en-US" sz="2000" dirty="0"/>
              <a:t>，上述计算相位噪声的公式改为：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   单位为：</a:t>
            </a:r>
            <a:r>
              <a:rPr lang="en-US" altLang="zh-CN" sz="2000" dirty="0" err="1"/>
              <a:t>dBc</a:t>
            </a:r>
            <a:r>
              <a:rPr lang="en-US" altLang="zh-CN" sz="2000" dirty="0"/>
              <a:t>/Hz</a:t>
            </a:r>
          </a:p>
          <a:p>
            <a:pPr algn="just"/>
            <a:r>
              <a:rPr lang="zh-CN" altLang="en-US" sz="2000" dirty="0"/>
              <a:t>（注：因为频谱分析仪读出的本身就是功率值，所以前两项直接使用频谱分析仪读取出的数值计算，不用再取</a:t>
            </a:r>
            <a:r>
              <a:rPr lang="en-US" altLang="zh-CN" sz="2000" dirty="0"/>
              <a:t>log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endParaRPr lang="zh-CN" altLang="en-US" sz="2000" dirty="0"/>
          </a:p>
        </p:txBody>
      </p:sp>
      <p:pic>
        <p:nvPicPr>
          <p:cNvPr id="40968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4454525"/>
            <a:ext cx="45132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96900"/>
            <a:ext cx="6767513" cy="620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测量振荡器的频谱和相位噪声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301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EEDB9E-9D3A-4A9F-BB7F-EE11638D39EA}" type="slidenum">
              <a:rPr lang="en-US" altLang="zh-CN" sz="1400" smtClean="0"/>
              <a:t>42</a:t>
            </a:fld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620713" y="1174750"/>
            <a:ext cx="7848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ea"/>
                <a:ea typeface="+mj-ea"/>
              </a:rPr>
              <a:t>测量步骤：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43013" name="文本框 1"/>
          <p:cNvSpPr txBox="1">
            <a:spLocks noChangeArrowheads="1"/>
          </p:cNvSpPr>
          <p:nvPr/>
        </p:nvSpPr>
        <p:spPr bwMode="auto">
          <a:xfrm>
            <a:off x="200025" y="1619250"/>
            <a:ext cx="8424863" cy="466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测量频谱。将频谱分析仪之参考电平设约为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-5dbm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、中心频率设约为上一步计数器读出的振荡器输出频率、测量范围设约为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1MHz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、分辨率频宽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(RBW)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3kHz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，可利用频谱分析仪的辅助功能将频谱调整到屏幕中间位置，并有效利用屏幕的显示区域，绘制频谱图作为记录。并利用频谱分析仪中之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功能将振荡器的输出功率及振荡频率读出记录。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功能将振荡器的载波输出功率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（尖峰值）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，和偏离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0.1MHz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时的单边噪生功率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PSSB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用前述计算公式计算相位噪声。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重复前述步骤测量其他两个振荡器的频谱和相位噪声。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E6FAA-6B3E-455A-B299-F8E05CE369D8}" type="slidenum">
              <a:rPr lang="en-US" altLang="zh-CN" sz="1400" smtClean="0"/>
              <a:t>43</a:t>
            </a:fld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实验报告要求</a:t>
            </a:r>
            <a:endParaRPr lang="en-US" altLang="zh-C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3"/>
          <p:cNvSpPr>
            <a:spLocks noGrp="1" noChangeArrowheads="1"/>
          </p:cNvSpPr>
          <p:nvPr>
            <p:ph idx="1"/>
          </p:nvPr>
        </p:nvSpPr>
        <p:spPr>
          <a:xfrm>
            <a:off x="287338" y="1246188"/>
            <a:ext cx="8569325" cy="45259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实验目的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实验仪器：记录所使用仪器与主要技术指标，特别是与本试验有关的技术指标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实验电路分析：说明本实验电路的工作原理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实验原理与步骤：说明被测指标的意义和测量方法、接线图等，写出实验步骤和各步骤得到的实验结果、数据等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结果分析：对实验数据进行处理、分析，得出电路指标、特性曲线、变化趋势或其他结果，并与理论分析或计算相比较，说明结果正确与否及误差来源。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回答思考题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3413" y="62325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F73960-4A2A-44B9-B957-CA7A0767E0B8}" type="slidenum">
              <a:rPr lang="en-US" altLang="zh-CN" sz="1400"/>
              <a:t>44</a:t>
            </a:fld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实验报告   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思考题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276" name="内容占位符 3"/>
          <p:cNvSpPr>
            <a:spLocks noGrp="1" noChangeArrowheads="1"/>
          </p:cNvSpPr>
          <p:nvPr>
            <p:ph idx="1"/>
          </p:nvPr>
        </p:nvSpPr>
        <p:spPr>
          <a:xfrm>
            <a:off x="287338" y="1246188"/>
            <a:ext cx="8569325" cy="4525962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请说明频谱分析仪的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dbuv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有何联系和区别？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发射电路的振荡器中心频率如果按年向一个方向漂移，会对通信系统造成什么影响？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发射电路的振荡器相位噪声大了会对通信系统造成什么影响？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eaLnBrk="1" hangingPunct="1"/>
            <a:br>
              <a:rPr lang="zh-CN" altLang="en-US"/>
            </a:br>
            <a:endParaRPr lang="zh-CN" altLang="zh-CN"/>
          </a:p>
        </p:txBody>
      </p:sp>
      <p:sp>
        <p:nvSpPr>
          <p:cNvPr id="45059" name="灯片编号占位符 3"/>
          <p:cNvSpPr txBox="1">
            <a:spLocks noGrp="1" noChangeArrowheads="1"/>
          </p:cNvSpPr>
          <p:nvPr/>
        </p:nvSpPr>
        <p:spPr bwMode="auto">
          <a:xfrm>
            <a:off x="6983413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C3CFD7C-E0CE-4A9C-9AE4-6834AD055363}" type="slidenum">
              <a:rPr lang="en-US" altLang="zh-CN" sz="1400"/>
              <a:t>45</a:t>
            </a:fld>
            <a:endParaRPr lang="en-US" altLang="zh-CN" sz="140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457200" y="6921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zh-CN" altLang="en-US" sz="4400">
                <a:solidFill>
                  <a:schemeClr val="tx2"/>
                </a:solidFill>
              </a:rPr>
            </a:br>
            <a:endParaRPr lang="zh-CN" altLang="zh-CN" sz="4400">
              <a:solidFill>
                <a:schemeClr val="tx2"/>
              </a:solidFill>
            </a:endParaRPr>
          </a:p>
        </p:txBody>
      </p:sp>
      <p:sp>
        <p:nvSpPr>
          <p:cNvPr id="103429" name="Rectangle 3"/>
          <p:cNvSpPr>
            <a:spLocks noChangeArrowheads="1"/>
          </p:cNvSpPr>
          <p:nvPr/>
        </p:nvSpPr>
        <p:spPr bwMode="auto">
          <a:xfrm>
            <a:off x="3132138" y="2565400"/>
            <a:ext cx="3311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3600" b="1">
                <a:solidFill>
                  <a:srgbClr val="660033"/>
                </a:solidFill>
                <a:ea typeface="华文隶书" panose="02010800040101010101" pitchFamily="2" charset="-122"/>
              </a:rPr>
              <a:t>此次实验结束</a:t>
            </a:r>
          </a:p>
        </p:txBody>
      </p:sp>
      <p:sp>
        <p:nvSpPr>
          <p:cNvPr id="45062" name="灯片编号占位符 3"/>
          <p:cNvSpPr txBox="1">
            <a:spLocks noGrp="1" noChangeArrowheads="1"/>
          </p:cNvSpPr>
          <p:nvPr/>
        </p:nvSpPr>
        <p:spPr bwMode="auto">
          <a:xfrm>
            <a:off x="6983413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301430-8415-4C84-9537-7EA1037FAC67}" type="slidenum">
              <a:rPr lang="en-US" altLang="zh-CN" sz="1400"/>
              <a:t>45</a:t>
            </a:fld>
            <a:endParaRPr lang="en-US" altLang="zh-CN" sz="1400"/>
          </a:p>
        </p:txBody>
      </p:sp>
      <p:sp>
        <p:nvSpPr>
          <p:cNvPr id="45063" name="Rectangle 3"/>
          <p:cNvSpPr>
            <a:spLocks noChangeArrowheads="1"/>
          </p:cNvSpPr>
          <p:nvPr/>
        </p:nvSpPr>
        <p:spPr bwMode="auto">
          <a:xfrm>
            <a:off x="4859338" y="3932238"/>
            <a:ext cx="3960812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lang="zh-CN" altLang="en-US" sz="2000" dirty="0"/>
              <a:t>西安交通大学电信学部信通学院</a:t>
            </a:r>
          </a:p>
          <a:p>
            <a:pPr algn="r" eaLnBrk="1" hangingPunct="1">
              <a:buFontTx/>
              <a:buNone/>
            </a:pPr>
            <a:r>
              <a:rPr lang="zh-CN" altLang="en-US" sz="2000" dirty="0"/>
              <a:t> 符均</a:t>
            </a:r>
            <a:endParaRPr lang="en-US" altLang="zh-CN" sz="2000" dirty="0"/>
          </a:p>
          <a:p>
            <a:pPr algn="r" eaLnBrk="1" hangingPunct="1">
              <a:buFontTx/>
              <a:buNone/>
            </a:pPr>
            <a:r>
              <a:rPr lang="zh-CN" altLang="en-US" sz="2000" dirty="0"/>
              <a:t> </a:t>
            </a:r>
            <a:r>
              <a:rPr lang="en-US" altLang="zh-CN" sz="2000" dirty="0">
                <a:hlinkClick r:id="rId2"/>
              </a:rPr>
              <a:t>ts4@mail.xjtu.edu.cn</a:t>
            </a:r>
            <a:endParaRPr lang="en-US" altLang="zh-CN" sz="2000" dirty="0"/>
          </a:p>
          <a:p>
            <a:pPr algn="r" eaLnBrk="1" hangingPunct="1">
              <a:buFontTx/>
              <a:buNone/>
            </a:pPr>
            <a:r>
              <a:rPr lang="en-US" altLang="zh-CN" sz="2000" dirty="0"/>
              <a:t>18992858095</a:t>
            </a:r>
          </a:p>
          <a:p>
            <a:pPr algn="r" eaLnBrk="1" hangingPunct="1">
              <a:buFontTx/>
              <a:buNone/>
            </a:pPr>
            <a:r>
              <a:rPr lang="en-US" altLang="zh-CN" sz="2000" noProof="1"/>
              <a:t>Oct  2024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476250"/>
            <a:ext cx="9144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实验电路          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——PCB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板图</a:t>
            </a:r>
            <a:endParaRPr lang="en-US" altLang="zh-CN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箭头: 下 13"/>
          <p:cNvSpPr/>
          <p:nvPr/>
        </p:nvSpPr>
        <p:spPr>
          <a:xfrm rot="16200000">
            <a:off x="3843338" y="2190750"/>
            <a:ext cx="522287" cy="792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340" name="文本框 14"/>
          <p:cNvSpPr txBox="1">
            <a:spLocks noChangeArrowheads="1"/>
          </p:cNvSpPr>
          <p:nvPr/>
        </p:nvSpPr>
        <p:spPr bwMode="auto">
          <a:xfrm>
            <a:off x="4759325" y="2290763"/>
            <a:ext cx="3433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电容三点式振荡器</a:t>
            </a:r>
            <a:endParaRPr lang="zh-CN" altLang="en-US" sz="1800"/>
          </a:p>
        </p:txBody>
      </p:sp>
      <p:pic>
        <p:nvPicPr>
          <p:cNvPr id="1434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246188"/>
            <a:ext cx="3760788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箭头: 下 9"/>
          <p:cNvSpPr/>
          <p:nvPr/>
        </p:nvSpPr>
        <p:spPr>
          <a:xfrm rot="16200000">
            <a:off x="3913981" y="3563145"/>
            <a:ext cx="523875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343" name="文本框 14"/>
          <p:cNvSpPr txBox="1">
            <a:spLocks noChangeArrowheads="1"/>
          </p:cNvSpPr>
          <p:nvPr/>
        </p:nvSpPr>
        <p:spPr bwMode="auto">
          <a:xfrm>
            <a:off x="4759325" y="3663950"/>
            <a:ext cx="343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电感三点式振荡器</a:t>
            </a:r>
            <a:endParaRPr lang="zh-CN" altLang="en-US" sz="1800"/>
          </a:p>
        </p:txBody>
      </p:sp>
      <p:sp>
        <p:nvSpPr>
          <p:cNvPr id="12" name="箭头: 下 11"/>
          <p:cNvSpPr/>
          <p:nvPr/>
        </p:nvSpPr>
        <p:spPr>
          <a:xfrm rot="16200000">
            <a:off x="3913981" y="4931570"/>
            <a:ext cx="523875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345" name="文本框 14"/>
          <p:cNvSpPr txBox="1">
            <a:spLocks noChangeArrowheads="1"/>
          </p:cNvSpPr>
          <p:nvPr/>
        </p:nvSpPr>
        <p:spPr bwMode="auto">
          <a:xfrm>
            <a:off x="4759325" y="5032375"/>
            <a:ext cx="343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晶体振荡器</a:t>
            </a:r>
            <a:endParaRPr lang="zh-CN" altLang="en-US" sz="1800"/>
          </a:p>
        </p:txBody>
      </p:sp>
      <p:sp>
        <p:nvSpPr>
          <p:cNvPr id="15" name="箭头: 下 14"/>
          <p:cNvSpPr/>
          <p:nvPr/>
        </p:nvSpPr>
        <p:spPr>
          <a:xfrm rot="16200000">
            <a:off x="3929063" y="1296988"/>
            <a:ext cx="522287" cy="763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347" name="文本框 14"/>
          <p:cNvSpPr txBox="1">
            <a:spLocks noChangeArrowheads="1"/>
          </p:cNvSpPr>
          <p:nvPr/>
        </p:nvSpPr>
        <p:spPr bwMode="auto">
          <a:xfrm>
            <a:off x="4759325" y="1441450"/>
            <a:ext cx="3433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电源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5536" y="1268760"/>
            <a:ext cx="8915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CC"/>
                </a:solidFill>
              </a:rPr>
              <a:t>振荡器功能</a:t>
            </a:r>
            <a:r>
              <a:rPr lang="zh-CN" altLang="en-US"/>
              <a:t>：</a:t>
            </a:r>
            <a:r>
              <a:rPr lang="zh-CN" altLang="en-US">
                <a:latin typeface="黑体" panose="02010609060101010101" pitchFamily="49" charset="-122"/>
              </a:rPr>
              <a:t>不需要输入信号控制就能自动的将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直流电源的能量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</a:rPr>
              <a:t>            </a:t>
            </a:r>
            <a:r>
              <a:rPr lang="zh-CN" altLang="en-US">
                <a:solidFill>
                  <a:srgbClr val="990033"/>
                </a:solidFill>
                <a:latin typeface="黑体" panose="02010609060101010101" pitchFamily="49" charset="-122"/>
              </a:rPr>
              <a:t>转变</a:t>
            </a:r>
            <a:r>
              <a:rPr lang="zh-CN" altLang="en-US">
                <a:latin typeface="黑体" panose="02010609060101010101" pitchFamily="49" charset="-122"/>
              </a:rPr>
              <a:t>为特定频率和振幅的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交变能量</a:t>
            </a:r>
            <a:r>
              <a:rPr lang="zh-CN" altLang="en-US">
                <a:latin typeface="黑体" panose="02010609060101010101" pitchFamily="49" charset="-122"/>
              </a:rPr>
              <a:t>的电路</a:t>
            </a:r>
            <a:r>
              <a:rPr lang="zh-CN" altLang="en-US"/>
              <a:t> </a:t>
            </a:r>
          </a:p>
        </p:txBody>
      </p:sp>
      <p:grpSp>
        <p:nvGrpSpPr>
          <p:cNvPr id="2070" name="Group 22"/>
          <p:cNvGrpSpPr/>
          <p:nvPr/>
        </p:nvGrpSpPr>
        <p:grpSpPr bwMode="auto">
          <a:xfrm>
            <a:off x="471736" y="2394297"/>
            <a:ext cx="7880350" cy="1787525"/>
            <a:chOff x="192" y="1178"/>
            <a:chExt cx="4964" cy="1126"/>
          </a:xfrm>
        </p:grpSpPr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192" y="1632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振荡器的</a:t>
              </a:r>
              <a:r>
                <a:rPr lang="zh-CN" altLang="en-US" dirty="0">
                  <a:solidFill>
                    <a:srgbClr val="990000"/>
                  </a:solidFill>
                </a:rPr>
                <a:t>指标：</a:t>
              </a: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1862" y="1178"/>
              <a:ext cx="29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6600"/>
                  </a:solidFill>
                  <a:latin typeface="黑体" panose="02010609060101010101" pitchFamily="49" charset="-122"/>
                </a:rPr>
                <a:t>频率</a:t>
              </a:r>
              <a:r>
                <a:rPr lang="en-US" altLang="zh-CN" dirty="0"/>
                <a:t>——</a:t>
              </a:r>
              <a:r>
                <a:rPr lang="zh-CN" altLang="en-US" dirty="0">
                  <a:latin typeface="黑体" panose="02010609060101010101" pitchFamily="49" charset="-122"/>
                </a:rPr>
                <a:t>频率的准确度与稳定度 </a:t>
              </a: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872" y="1440"/>
              <a:ext cx="2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33"/>
                  </a:solidFill>
                  <a:latin typeface="黑体" panose="02010609060101010101" pitchFamily="49" charset="-122"/>
                </a:rPr>
                <a:t>振幅</a:t>
              </a:r>
              <a:r>
                <a:rPr lang="en-US" altLang="zh-CN"/>
                <a:t>——</a:t>
              </a:r>
              <a:r>
                <a:rPr lang="zh-CN" altLang="en-US">
                  <a:latin typeface="黑体" panose="02010609060101010101" pitchFamily="49" charset="-122"/>
                </a:rPr>
                <a:t>振幅的大小与稳定性 </a:t>
              </a: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872" y="1728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  <a:latin typeface="黑体" panose="02010609060101010101" pitchFamily="49" charset="-122"/>
                </a:rPr>
                <a:t>波形</a:t>
              </a:r>
              <a:r>
                <a:rPr lang="zh-CN" altLang="en-US">
                  <a:latin typeface="黑体" panose="02010609060101010101" pitchFamily="49" charset="-122"/>
                </a:rPr>
                <a:t>及波形的失真</a:t>
              </a: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</a:rPr>
                <a:t> </a:t>
              </a: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872" y="2016"/>
              <a:ext cx="3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00"/>
                  </a:solidFill>
                  <a:latin typeface="黑体" panose="02010609060101010101" pitchFamily="49" charset="-122"/>
                </a:rPr>
                <a:t>输出功率</a:t>
              </a:r>
              <a:r>
                <a:rPr lang="en-US" altLang="zh-CN"/>
                <a:t>——</a:t>
              </a:r>
              <a:r>
                <a:rPr lang="zh-CN" altLang="en-US">
                  <a:latin typeface="黑体" panose="02010609060101010101" pitchFamily="49" charset="-122"/>
                </a:rPr>
                <a:t>能带动一定阻抗的负载 </a:t>
              </a:r>
            </a:p>
          </p:txBody>
        </p:sp>
        <p:sp>
          <p:nvSpPr>
            <p:cNvPr id="2057" name="AutoShape 9"/>
            <p:cNvSpPr/>
            <p:nvPr/>
          </p:nvSpPr>
          <p:spPr bwMode="auto">
            <a:xfrm>
              <a:off x="1584" y="1296"/>
              <a:ext cx="192" cy="912"/>
            </a:xfrm>
            <a:prstGeom prst="leftBrace">
              <a:avLst>
                <a:gd name="adj1" fmla="val 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69" name="Group 21"/>
          <p:cNvGrpSpPr/>
          <p:nvPr/>
        </p:nvGrpSpPr>
        <p:grpSpPr bwMode="auto">
          <a:xfrm>
            <a:off x="547936" y="4181822"/>
            <a:ext cx="8288338" cy="1447800"/>
            <a:chOff x="240" y="2544"/>
            <a:chExt cx="5221" cy="912"/>
          </a:xfrm>
        </p:grpSpPr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240" y="2976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振荡器的</a:t>
              </a:r>
              <a:r>
                <a:rPr lang="zh-CN" altLang="en-US" dirty="0">
                  <a:solidFill>
                    <a:srgbClr val="FF0000"/>
                  </a:solidFill>
                </a:rPr>
                <a:t>分类</a:t>
              </a:r>
            </a:p>
          </p:txBody>
        </p:sp>
        <p:sp>
          <p:nvSpPr>
            <p:cNvPr id="2061" name="AutoShape 13"/>
            <p:cNvSpPr/>
            <p:nvPr/>
          </p:nvSpPr>
          <p:spPr bwMode="auto">
            <a:xfrm>
              <a:off x="1536" y="292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1622" y="2749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按</a:t>
              </a:r>
              <a:r>
                <a:rPr lang="zh-CN" altLang="en-US">
                  <a:solidFill>
                    <a:srgbClr val="006600"/>
                  </a:solidFill>
                </a:rPr>
                <a:t>电路原理</a:t>
              </a:r>
              <a:r>
                <a:rPr lang="zh-CN" altLang="en-US"/>
                <a:t>分</a:t>
              </a: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1680" y="3168"/>
              <a:ext cx="3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按</a:t>
              </a:r>
              <a:r>
                <a:rPr lang="zh-CN" altLang="en-US" dirty="0">
                  <a:solidFill>
                    <a:srgbClr val="0000CC"/>
                  </a:solidFill>
                </a:rPr>
                <a:t>输出波形</a:t>
              </a:r>
              <a:r>
                <a:rPr lang="zh-CN" altLang="en-US" dirty="0"/>
                <a:t>分</a:t>
              </a:r>
              <a:r>
                <a:rPr lang="en-US" altLang="zh-CN" dirty="0"/>
                <a:t>——</a:t>
              </a:r>
              <a:r>
                <a:rPr lang="zh-CN" altLang="en-US" dirty="0"/>
                <a:t>正弦波、方波、三角波等</a:t>
              </a:r>
            </a:p>
          </p:txBody>
        </p:sp>
        <p:sp>
          <p:nvSpPr>
            <p:cNvPr id="2064" name="AutoShape 16"/>
            <p:cNvSpPr/>
            <p:nvPr/>
          </p:nvSpPr>
          <p:spPr bwMode="auto">
            <a:xfrm>
              <a:off x="2880" y="264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3024" y="2544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反馈型</a:t>
              </a:r>
              <a:r>
                <a:rPr lang="zh-CN" altLang="en-US">
                  <a:latin typeface="宋体" panose="02010600030101010101" pitchFamily="2" charset="-122"/>
                </a:rPr>
                <a:t>振荡器</a:t>
              </a:r>
              <a:endParaRPr lang="zh-CN" altLang="en-US"/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3024" y="2832"/>
              <a:ext cx="1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6600"/>
                  </a:solidFill>
                  <a:latin typeface="黑体" panose="02010609060101010101" pitchFamily="49" charset="-122"/>
                </a:rPr>
                <a:t>负阻型</a:t>
              </a:r>
              <a:r>
                <a:rPr lang="zh-CN" altLang="en-US">
                  <a:latin typeface="黑体" panose="02010609060101010101" pitchFamily="49" charset="-122"/>
                </a:rPr>
                <a:t>振荡器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3" name="组合 3112"/>
          <p:cNvGrpSpPr/>
          <p:nvPr/>
        </p:nvGrpSpPr>
        <p:grpSpPr>
          <a:xfrm>
            <a:off x="457200" y="1057275"/>
            <a:ext cx="8382000" cy="2032000"/>
            <a:chOff x="192" y="1440"/>
            <a:chExt cx="5280" cy="1280"/>
          </a:xfrm>
        </p:grpSpPr>
        <p:graphicFrame>
          <p:nvGraphicFramePr>
            <p:cNvPr id="3083" name="对象 3082"/>
            <p:cNvGraphicFramePr/>
            <p:nvPr/>
          </p:nvGraphicFramePr>
          <p:xfrm>
            <a:off x="3120" y="1440"/>
            <a:ext cx="2352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978765" imgH="7059295" progId="Photoshop.Image.7">
                    <p:embed/>
                  </p:oleObj>
                </mc:Choice>
                <mc:Fallback>
                  <p:oleObj r:id="rId2" imgW="12978765" imgH="7059295" progId="Photoshop.Image.7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20" y="1440"/>
                          <a:ext cx="2352" cy="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" name="文本框 3083"/>
            <p:cNvSpPr txBox="1"/>
            <p:nvPr/>
          </p:nvSpPr>
          <p:spPr>
            <a:xfrm>
              <a:off x="192" y="1488"/>
              <a:ext cx="196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反馈电路</a:t>
              </a:r>
            </a:p>
          </p:txBody>
        </p:sp>
      </p:grpSp>
      <p:sp>
        <p:nvSpPr>
          <p:cNvPr id="3077" name="文本框 3076"/>
          <p:cNvSpPr txBox="1"/>
          <p:nvPr/>
        </p:nvSpPr>
        <p:spPr>
          <a:xfrm>
            <a:off x="304800" y="567055"/>
            <a:ext cx="853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振荡器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的机理</a:t>
            </a:r>
          </a:p>
        </p:txBody>
      </p:sp>
      <p:grpSp>
        <p:nvGrpSpPr>
          <p:cNvPr id="3094" name="组合 3093"/>
          <p:cNvGrpSpPr/>
          <p:nvPr/>
        </p:nvGrpSpPr>
        <p:grpSpPr>
          <a:xfrm>
            <a:off x="1475105" y="1588770"/>
            <a:ext cx="2286000" cy="1524000"/>
            <a:chOff x="1872" y="1488"/>
            <a:chExt cx="1440" cy="1110"/>
          </a:xfrm>
        </p:grpSpPr>
        <p:graphicFrame>
          <p:nvGraphicFramePr>
            <p:cNvPr id="3090" name="对象 3089"/>
            <p:cNvGraphicFramePr/>
            <p:nvPr/>
          </p:nvGraphicFramePr>
          <p:xfrm>
            <a:off x="2064" y="1488"/>
            <a:ext cx="124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862965" imgH="241300" progId="Equation.3">
                    <p:embed/>
                  </p:oleObj>
                </mc:Choice>
                <mc:Fallback>
                  <p:oleObj r:id="rId4" imgW="862965" imgH="2413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64" y="1488"/>
                          <a:ext cx="1248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对象 3088"/>
            <p:cNvGraphicFramePr/>
            <p:nvPr/>
          </p:nvGraphicFramePr>
          <p:xfrm>
            <a:off x="2064" y="1872"/>
            <a:ext cx="124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01065" imgH="241300" progId="Equation.3">
                    <p:embed/>
                  </p:oleObj>
                </mc:Choice>
                <mc:Fallback>
                  <p:oleObj r:id="rId6" imgW="901065" imgH="2413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64" y="1872"/>
                          <a:ext cx="124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对象 3087"/>
            <p:cNvGraphicFramePr/>
            <p:nvPr/>
          </p:nvGraphicFramePr>
          <p:xfrm>
            <a:off x="2064" y="2208"/>
            <a:ext cx="124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761365" imgH="241300" progId="Equation.3">
                    <p:embed/>
                  </p:oleObj>
                </mc:Choice>
                <mc:Fallback>
                  <p:oleObj r:id="rId8" imgW="761365" imgH="2413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64" y="2208"/>
                          <a:ext cx="1248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左大括号 3092"/>
            <p:cNvSpPr/>
            <p:nvPr/>
          </p:nvSpPr>
          <p:spPr>
            <a:xfrm>
              <a:off x="1872" y="1584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108" name="组合 3107"/>
          <p:cNvGrpSpPr/>
          <p:nvPr/>
        </p:nvGrpSpPr>
        <p:grpSpPr>
          <a:xfrm>
            <a:off x="898525" y="3429000"/>
            <a:ext cx="5562600" cy="906463"/>
            <a:chOff x="192" y="2256"/>
            <a:chExt cx="3504" cy="571"/>
          </a:xfrm>
        </p:grpSpPr>
        <p:sp>
          <p:nvSpPr>
            <p:cNvPr id="3092" name="文本框 3091"/>
            <p:cNvSpPr txBox="1"/>
            <p:nvPr/>
          </p:nvSpPr>
          <p:spPr>
            <a:xfrm>
              <a:off x="192" y="2400"/>
              <a:ext cx="165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反馈电路的增益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graphicFrame>
          <p:nvGraphicFramePr>
            <p:cNvPr id="3095" name="对象 3094"/>
            <p:cNvGraphicFramePr/>
            <p:nvPr/>
          </p:nvGraphicFramePr>
          <p:xfrm>
            <a:off x="2256" y="2256"/>
            <a:ext cx="1440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55700" imgH="457200" progId="Equation.DSMT4">
                    <p:embed/>
                  </p:oleObj>
                </mc:Choice>
                <mc:Fallback>
                  <p:oleObj r:id="rId10" imgW="1155700" imgH="4572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56" y="2256"/>
                          <a:ext cx="1440" cy="5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944245" y="4436745"/>
            <a:ext cx="3199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反馈电路的闭环增益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99205" y="4324350"/>
                <a:ext cx="2469515" cy="7778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05" y="4324350"/>
                <a:ext cx="2469515" cy="7778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6"/>
          <p:cNvSpPr/>
          <p:nvPr/>
        </p:nvSpPr>
        <p:spPr bwMode="auto">
          <a:xfrm>
            <a:off x="681990" y="5374640"/>
            <a:ext cx="218440" cy="72517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00430" y="5230495"/>
                <a:ext cx="7665085" cy="41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lang="en-US" altLang="zh-CN" sz="2000" i="1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 </a:t>
                </a:r>
                <a:r>
                  <a:rPr lang="zh-CN" altLang="en-US" sz="20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正反馈电路</a:t>
                </a: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使放大电路净输入量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ea typeface="黑体" panose="02010609060101010101" pitchFamily="49" charset="-122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增大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30" y="5230495"/>
                <a:ext cx="7665085" cy="4191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00430" y="5806440"/>
                <a:ext cx="6555105" cy="72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ea typeface="黑体" panose="02010609060101010101" pitchFamily="49" charset="-122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&lt;0</m:t>
                    </m:r>
                  </m:oMath>
                </a14:m>
                <a:r>
                  <a:rPr lang="en-US" altLang="zh-CN" sz="2000" i="1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 </a:t>
                </a:r>
                <a:r>
                  <a:rPr lang="zh-CN" altLang="en-US" sz="20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负反馈电路</a:t>
                </a: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</a:t>
                </a: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使放大电路净输入量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ea typeface="黑体" panose="02010609060101010101" pitchFamily="49" charset="-122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ea typeface="黑体" panose="02010609060101010101" pitchFamily="49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减小</a:t>
                </a: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30" y="5806440"/>
                <a:ext cx="6555105" cy="72644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4" name="对象 4113"/>
          <p:cNvGraphicFramePr/>
          <p:nvPr/>
        </p:nvGraphicFramePr>
        <p:xfrm>
          <a:off x="228600" y="659130"/>
          <a:ext cx="27432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978765" imgH="7059295" progId="Photoshop.Image.7">
                  <p:embed/>
                </p:oleObj>
              </mc:Choice>
              <mc:Fallback>
                <p:oleObj r:id="rId2" imgW="12978765" imgH="7059295" progId="Photoshop.Image.7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659130"/>
                        <a:ext cx="2743200" cy="149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0" name="组合 4099"/>
          <p:cNvGrpSpPr/>
          <p:nvPr/>
        </p:nvGrpSpPr>
        <p:grpSpPr>
          <a:xfrm>
            <a:off x="2743200" y="1497330"/>
            <a:ext cx="3962400" cy="890588"/>
            <a:chOff x="240" y="2784"/>
            <a:chExt cx="2496" cy="561"/>
          </a:xfrm>
        </p:grpSpPr>
        <p:grpSp>
          <p:nvGrpSpPr>
            <p:cNvPr id="4101" name="组合 4100"/>
            <p:cNvGrpSpPr/>
            <p:nvPr/>
          </p:nvGrpSpPr>
          <p:grpSpPr>
            <a:xfrm>
              <a:off x="240" y="2928"/>
              <a:ext cx="1270" cy="288"/>
              <a:chOff x="480" y="3744"/>
              <a:chExt cx="1270" cy="288"/>
            </a:xfrm>
          </p:grpSpPr>
          <p:graphicFrame>
            <p:nvGraphicFramePr>
              <p:cNvPr id="4102" name="对象 4101"/>
              <p:cNvGraphicFramePr/>
              <p:nvPr/>
            </p:nvGraphicFramePr>
            <p:xfrm>
              <a:off x="768" y="3744"/>
              <a:ext cx="624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469900" imgH="190500" progId="Equation.3">
                      <p:embed/>
                    </p:oleObj>
                  </mc:Choice>
                  <mc:Fallback>
                    <p:oleObj r:id="rId4" imgW="469900" imgH="1905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68" y="3744"/>
                            <a:ext cx="624" cy="2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" name="文本框 4102"/>
              <p:cNvSpPr txBox="1"/>
              <p:nvPr/>
            </p:nvSpPr>
            <p:spPr>
              <a:xfrm>
                <a:off x="480" y="3744"/>
                <a:ext cx="127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</a:p>
            </p:txBody>
          </p:sp>
        </p:grpSp>
        <p:graphicFrame>
          <p:nvGraphicFramePr>
            <p:cNvPr id="4104" name="对象 4103"/>
            <p:cNvGraphicFramePr/>
            <p:nvPr/>
          </p:nvGraphicFramePr>
          <p:xfrm>
            <a:off x="1584" y="2784"/>
            <a:ext cx="1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39800" imgH="457200" progId="Equation.DSMT4">
                    <p:embed/>
                  </p:oleObj>
                </mc:Choice>
                <mc:Fallback>
                  <p:oleObj r:id="rId6" imgW="939800" imgH="4572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84" y="2784"/>
                          <a:ext cx="1152" cy="5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2" name="对象 4111"/>
          <p:cNvGraphicFramePr/>
          <p:nvPr/>
        </p:nvGraphicFramePr>
        <p:xfrm>
          <a:off x="3048000" y="659130"/>
          <a:ext cx="1981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55700" imgH="457200" progId="Equation.DSMT4">
                  <p:embed/>
                </p:oleObj>
              </mc:Choice>
              <mc:Fallback>
                <p:oleObj r:id="rId8" imgW="1155700" imgH="457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659130"/>
                        <a:ext cx="198120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7" name="组合 4116"/>
          <p:cNvGrpSpPr/>
          <p:nvPr/>
        </p:nvGrpSpPr>
        <p:grpSpPr>
          <a:xfrm>
            <a:off x="4724400" y="659130"/>
            <a:ext cx="3810000" cy="1752600"/>
            <a:chOff x="3168" y="144"/>
            <a:chExt cx="2400" cy="1104"/>
          </a:xfrm>
        </p:grpSpPr>
        <p:sp>
          <p:nvSpPr>
            <p:cNvPr id="4107" name="矩形 4106"/>
            <p:cNvSpPr/>
            <p:nvPr/>
          </p:nvSpPr>
          <p:spPr>
            <a:xfrm>
              <a:off x="3168" y="672"/>
              <a:ext cx="1344" cy="57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8" name="文本框 4107"/>
            <p:cNvSpPr txBox="1"/>
            <p:nvPr/>
          </p:nvSpPr>
          <p:spPr>
            <a:xfrm>
              <a:off x="3840" y="144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说明什么？</a:t>
              </a:r>
            </a:p>
          </p:txBody>
        </p:sp>
        <p:sp>
          <p:nvSpPr>
            <p:cNvPr id="4116" name="直接连接符 4115"/>
            <p:cNvSpPr/>
            <p:nvPr/>
          </p:nvSpPr>
          <p:spPr>
            <a:xfrm flipH="1">
              <a:off x="3840" y="384"/>
              <a:ext cx="288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63" name="组合 4162"/>
          <p:cNvGrpSpPr/>
          <p:nvPr/>
        </p:nvGrpSpPr>
        <p:grpSpPr>
          <a:xfrm>
            <a:off x="7162800" y="735330"/>
            <a:ext cx="1981200" cy="2743200"/>
            <a:chOff x="4512" y="192"/>
            <a:chExt cx="1248" cy="1728"/>
          </a:xfrm>
        </p:grpSpPr>
        <p:sp>
          <p:nvSpPr>
            <p:cNvPr id="4105" name="文本框 4104"/>
            <p:cNvSpPr txBox="1"/>
            <p:nvPr/>
          </p:nvSpPr>
          <p:spPr>
            <a:xfrm>
              <a:off x="4512" y="192"/>
              <a:ext cx="1248" cy="11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不需要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输入信号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            ）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就有输出</a:t>
              </a:r>
            </a:p>
          </p:txBody>
        </p:sp>
        <p:graphicFrame>
          <p:nvGraphicFramePr>
            <p:cNvPr id="4118" name="对象 4117"/>
            <p:cNvGraphicFramePr/>
            <p:nvPr/>
          </p:nvGraphicFramePr>
          <p:xfrm>
            <a:off x="4752" y="768"/>
            <a:ext cx="57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19100" imgH="241300" progId="Equation.DSMT4">
                    <p:embed/>
                  </p:oleObj>
                </mc:Choice>
                <mc:Fallback>
                  <p:oleObj r:id="rId10" imgW="419100" imgH="2413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52" y="768"/>
                          <a:ext cx="576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0" name="下箭头 4129"/>
            <p:cNvSpPr/>
            <p:nvPr/>
          </p:nvSpPr>
          <p:spPr>
            <a:xfrm>
              <a:off x="5040" y="134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31" name="文本框 4130"/>
            <p:cNvSpPr txBox="1"/>
            <p:nvPr/>
          </p:nvSpPr>
          <p:spPr>
            <a:xfrm>
              <a:off x="4800" y="1632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振荡器</a:t>
              </a:r>
            </a:p>
          </p:txBody>
        </p:sp>
      </p:grpSp>
      <p:grpSp>
        <p:nvGrpSpPr>
          <p:cNvPr id="4164" name="组合 4163"/>
          <p:cNvGrpSpPr/>
          <p:nvPr/>
        </p:nvGrpSpPr>
        <p:grpSpPr>
          <a:xfrm>
            <a:off x="304800" y="1954530"/>
            <a:ext cx="3352800" cy="3481388"/>
            <a:chOff x="192" y="960"/>
            <a:chExt cx="2112" cy="2193"/>
          </a:xfrm>
        </p:grpSpPr>
        <p:graphicFrame>
          <p:nvGraphicFramePr>
            <p:cNvPr id="4098" name="对象 4097"/>
            <p:cNvGraphicFramePr/>
            <p:nvPr/>
          </p:nvGraphicFramePr>
          <p:xfrm>
            <a:off x="192" y="2208"/>
            <a:ext cx="2112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370935" imgH="5437505" progId="Photoshop.Image.7">
                    <p:embed/>
                  </p:oleObj>
                </mc:Choice>
                <mc:Fallback>
                  <p:oleObj r:id="rId12" imgW="16370935" imgH="5437505" progId="Photoshop.Image.7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2" y="2208"/>
                          <a:ext cx="2112" cy="9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直接连接符 4131"/>
            <p:cNvSpPr/>
            <p:nvPr/>
          </p:nvSpPr>
          <p:spPr>
            <a:xfrm flipH="1">
              <a:off x="432" y="960"/>
              <a:ext cx="10" cy="1296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7" name="组合 4136"/>
            <p:cNvGrpSpPr/>
            <p:nvPr/>
          </p:nvGrpSpPr>
          <p:grpSpPr>
            <a:xfrm>
              <a:off x="528" y="1824"/>
              <a:ext cx="1344" cy="288"/>
              <a:chOff x="528" y="1104"/>
              <a:chExt cx="1344" cy="288"/>
            </a:xfrm>
          </p:grpSpPr>
          <p:graphicFrame>
            <p:nvGraphicFramePr>
              <p:cNvPr id="4126" name="对象 4125"/>
              <p:cNvGraphicFramePr/>
              <p:nvPr/>
            </p:nvGraphicFramePr>
            <p:xfrm>
              <a:off x="1344" y="1152"/>
              <a:ext cx="43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457200" imgH="241300" progId="Equation.DSMT4">
                      <p:embed/>
                    </p:oleObj>
                  </mc:Choice>
                  <mc:Fallback>
                    <p:oleObj r:id="rId14" imgW="457200" imgH="241300" progId="Equation.DSMT4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344" y="1152"/>
                            <a:ext cx="432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3" name="对象 4132"/>
              <p:cNvGraphicFramePr/>
              <p:nvPr/>
            </p:nvGraphicFramePr>
            <p:xfrm>
              <a:off x="528" y="1104"/>
              <a:ext cx="480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419100" imgH="241300" progId="Equation.DSMT4">
                      <p:embed/>
                    </p:oleObj>
                  </mc:Choice>
                  <mc:Fallback>
                    <p:oleObj r:id="rId16" imgW="419100" imgH="241300" progId="Equation.DSMT4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8" y="1104"/>
                            <a:ext cx="480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4" name="直接连接符 4133"/>
              <p:cNvSpPr/>
              <p:nvPr/>
            </p:nvSpPr>
            <p:spPr>
              <a:xfrm>
                <a:off x="1056" y="124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矩形 4134"/>
              <p:cNvSpPr/>
              <p:nvPr/>
            </p:nvSpPr>
            <p:spPr>
              <a:xfrm>
                <a:off x="528" y="1104"/>
                <a:ext cx="1344" cy="288"/>
              </a:xfrm>
              <a:prstGeom prst="rect">
                <a:avLst/>
              </a:prstGeom>
              <a:noFill/>
              <a:ln w="952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165" name="组合 4164"/>
          <p:cNvGrpSpPr/>
          <p:nvPr/>
        </p:nvGrpSpPr>
        <p:grpSpPr>
          <a:xfrm>
            <a:off x="914400" y="2716530"/>
            <a:ext cx="6629400" cy="1087438"/>
            <a:chOff x="576" y="1440"/>
            <a:chExt cx="4176" cy="685"/>
          </a:xfrm>
        </p:grpSpPr>
        <p:sp>
          <p:nvSpPr>
            <p:cNvPr id="4136" name="文本框 4135"/>
            <p:cNvSpPr txBox="1"/>
            <p:nvPr/>
          </p:nvSpPr>
          <p:spPr>
            <a:xfrm>
              <a:off x="576" y="1440"/>
              <a:ext cx="3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反馈型振荡器基本组成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———</a:t>
              </a:r>
            </a:p>
          </p:txBody>
        </p:sp>
        <p:sp>
          <p:nvSpPr>
            <p:cNvPr id="4141" name="文本框 4140"/>
            <p:cNvSpPr txBox="1"/>
            <p:nvPr/>
          </p:nvSpPr>
          <p:spPr>
            <a:xfrm>
              <a:off x="3082" y="1440"/>
              <a:ext cx="1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闭环回路</a:t>
              </a:r>
            </a:p>
          </p:txBody>
        </p:sp>
        <p:sp>
          <p:nvSpPr>
            <p:cNvPr id="4142" name="文本框 4141"/>
            <p:cNvSpPr txBox="1"/>
            <p:nvPr/>
          </p:nvSpPr>
          <p:spPr>
            <a:xfrm>
              <a:off x="2640" y="1837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放大器</a:t>
              </a:r>
            </a:p>
          </p:txBody>
        </p:sp>
        <p:sp>
          <p:nvSpPr>
            <p:cNvPr id="4143" name="文本框 4142"/>
            <p:cNvSpPr txBox="1"/>
            <p:nvPr/>
          </p:nvSpPr>
          <p:spPr>
            <a:xfrm>
              <a:off x="3706" y="1824"/>
              <a:ext cx="1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反馈支路</a:t>
              </a:r>
            </a:p>
          </p:txBody>
        </p:sp>
        <p:sp>
          <p:nvSpPr>
            <p:cNvPr id="4144" name="直接连接符 4143"/>
            <p:cNvSpPr/>
            <p:nvPr/>
          </p:nvSpPr>
          <p:spPr>
            <a:xfrm flipH="1">
              <a:off x="2938" y="1680"/>
              <a:ext cx="288" cy="19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直接连接符 4144"/>
            <p:cNvSpPr/>
            <p:nvPr/>
          </p:nvSpPr>
          <p:spPr>
            <a:xfrm>
              <a:off x="3898" y="1680"/>
              <a:ext cx="288" cy="19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47" name="文本框 4146"/>
          <p:cNvSpPr txBox="1"/>
          <p:nvPr/>
        </p:nvSpPr>
        <p:spPr>
          <a:xfrm>
            <a:off x="4114800" y="3859530"/>
            <a:ext cx="416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如何保证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单一频率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正弦波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</a:p>
        </p:txBody>
      </p:sp>
      <p:grpSp>
        <p:nvGrpSpPr>
          <p:cNvPr id="4167" name="组合 4166"/>
          <p:cNvGrpSpPr/>
          <p:nvPr/>
        </p:nvGrpSpPr>
        <p:grpSpPr>
          <a:xfrm>
            <a:off x="4114800" y="4316730"/>
            <a:ext cx="5791200" cy="1295400"/>
            <a:chOff x="2592" y="2448"/>
            <a:chExt cx="3648" cy="816"/>
          </a:xfrm>
        </p:grpSpPr>
        <p:sp>
          <p:nvSpPr>
            <p:cNvPr id="4156" name="文本框 4155"/>
            <p:cNvSpPr txBox="1"/>
            <p:nvPr/>
          </p:nvSpPr>
          <p:spPr>
            <a:xfrm>
              <a:off x="4512" y="2976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或</a:t>
              </a:r>
              <a:r>
                <a:rPr lang="zh-CN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选频反馈</a:t>
              </a:r>
            </a:p>
          </p:txBody>
        </p:sp>
        <p:grpSp>
          <p:nvGrpSpPr>
            <p:cNvPr id="4166" name="组合 4165"/>
            <p:cNvGrpSpPr/>
            <p:nvPr/>
          </p:nvGrpSpPr>
          <p:grpSpPr>
            <a:xfrm>
              <a:off x="2592" y="2448"/>
              <a:ext cx="3168" cy="816"/>
              <a:chOff x="2592" y="2448"/>
              <a:chExt cx="3168" cy="816"/>
            </a:xfrm>
          </p:grpSpPr>
          <p:sp>
            <p:nvSpPr>
              <p:cNvPr id="4148" name="下箭头 4147"/>
              <p:cNvSpPr/>
              <p:nvPr/>
            </p:nvSpPr>
            <p:spPr>
              <a:xfrm>
                <a:off x="3792" y="2448"/>
                <a:ext cx="144" cy="192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149" name="文本框 4148"/>
              <p:cNvSpPr txBox="1"/>
              <p:nvPr/>
            </p:nvSpPr>
            <p:spPr>
              <a:xfrm>
                <a:off x="2592" y="2592"/>
                <a:ext cx="31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闭环回路中必须有一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选频回路</a:t>
                </a:r>
              </a:p>
            </p:txBody>
          </p:sp>
          <p:sp>
            <p:nvSpPr>
              <p:cNvPr id="4155" name="文本框 4154"/>
              <p:cNvSpPr txBox="1"/>
              <p:nvPr/>
            </p:nvSpPr>
            <p:spPr>
              <a:xfrm>
                <a:off x="3072" y="2976"/>
                <a:ext cx="14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选频放大器</a:t>
                </a:r>
              </a:p>
            </p:txBody>
          </p:sp>
          <p:sp>
            <p:nvSpPr>
              <p:cNvPr id="4157" name="直接连接符 4156"/>
              <p:cNvSpPr/>
              <p:nvPr/>
            </p:nvSpPr>
            <p:spPr>
              <a:xfrm flipH="1">
                <a:off x="4272" y="2832"/>
                <a:ext cx="192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8" name="直接连接符 4157"/>
              <p:cNvSpPr/>
              <p:nvPr/>
            </p:nvSpPr>
            <p:spPr>
              <a:xfrm>
                <a:off x="4704" y="2832"/>
                <a:ext cx="144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69" name="组合 4168"/>
          <p:cNvGrpSpPr/>
          <p:nvPr/>
        </p:nvGrpSpPr>
        <p:grpSpPr>
          <a:xfrm>
            <a:off x="533400" y="2106930"/>
            <a:ext cx="6172200" cy="4194175"/>
            <a:chOff x="336" y="1056"/>
            <a:chExt cx="3888" cy="2642"/>
          </a:xfrm>
        </p:grpSpPr>
        <p:grpSp>
          <p:nvGrpSpPr>
            <p:cNvPr id="4159" name="组合 4158"/>
            <p:cNvGrpSpPr/>
            <p:nvPr/>
          </p:nvGrpSpPr>
          <p:grpSpPr>
            <a:xfrm>
              <a:off x="336" y="3360"/>
              <a:ext cx="3888" cy="338"/>
              <a:chOff x="432" y="3386"/>
              <a:chExt cx="3888" cy="338"/>
            </a:xfrm>
          </p:grpSpPr>
          <p:sp>
            <p:nvSpPr>
              <p:cNvPr id="4150" name="文本框 4149"/>
              <p:cNvSpPr txBox="1"/>
              <p:nvPr/>
            </p:nvSpPr>
            <p:spPr>
              <a:xfrm>
                <a:off x="432" y="3386"/>
                <a:ext cx="209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990033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只能在频率    上满足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</a:p>
            </p:txBody>
          </p:sp>
          <p:graphicFrame>
            <p:nvGraphicFramePr>
              <p:cNvPr id="4152" name="对象 4151"/>
              <p:cNvGraphicFramePr/>
              <p:nvPr/>
            </p:nvGraphicFramePr>
            <p:xfrm>
              <a:off x="1498" y="3408"/>
              <a:ext cx="33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7" imgW="279400" imgH="228600" progId="Equation.3">
                      <p:embed/>
                    </p:oleObj>
                  </mc:Choice>
                  <mc:Fallback>
                    <p:oleObj r:id="rId17" imgW="279400" imgH="228600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498" y="3408"/>
                            <a:ext cx="336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1" name="对象 4150"/>
              <p:cNvGraphicFramePr/>
              <p:nvPr/>
            </p:nvGraphicFramePr>
            <p:xfrm>
              <a:off x="2496" y="3408"/>
              <a:ext cx="1824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1485265" imgH="254000" progId="Equation.3">
                      <p:embed/>
                    </p:oleObj>
                  </mc:Choice>
                  <mc:Fallback>
                    <p:oleObj r:id="rId19" imgW="1485265" imgH="25400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496" y="3408"/>
                            <a:ext cx="1824" cy="3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68" name="直接连接符 4167"/>
            <p:cNvSpPr/>
            <p:nvPr/>
          </p:nvSpPr>
          <p:spPr>
            <a:xfrm>
              <a:off x="2160" y="1056"/>
              <a:ext cx="960" cy="2400"/>
            </a:xfrm>
            <a:prstGeom prst="line">
              <a:avLst/>
            </a:prstGeom>
            <a:ln w="9525" cap="flat" cmpd="sng">
              <a:solidFill>
                <a:srgbClr val="990033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对象 5122"/>
          <p:cNvGraphicFramePr/>
          <p:nvPr/>
        </p:nvGraphicFramePr>
        <p:xfrm>
          <a:off x="152400" y="1963420"/>
          <a:ext cx="388620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69575" imgH="8966835" progId="Photoshop.Image.7">
                  <p:embed/>
                </p:oleObj>
              </mc:Choice>
              <mc:Fallback>
                <p:oleObj r:id="rId2" imgW="10569575" imgH="8966835" progId="Photoshop.Image.7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963420"/>
                        <a:ext cx="3886200" cy="2833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文本框 5123"/>
          <p:cNvSpPr txBox="1"/>
          <p:nvPr/>
        </p:nvSpPr>
        <p:spPr>
          <a:xfrm>
            <a:off x="457200" y="591820"/>
            <a:ext cx="2941638" cy="11144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带</a:t>
            </a:r>
            <a:r>
              <a:rPr lang="zh-CN" altLang="en-US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选频放大器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反馈型正弦波振荡器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134" name="组合 5133"/>
          <p:cNvGrpSpPr/>
          <p:nvPr/>
        </p:nvGrpSpPr>
        <p:grpSpPr>
          <a:xfrm>
            <a:off x="4724400" y="515620"/>
            <a:ext cx="3962400" cy="4406900"/>
            <a:chOff x="2832" y="144"/>
            <a:chExt cx="2496" cy="2776"/>
          </a:xfrm>
        </p:grpSpPr>
        <p:graphicFrame>
          <p:nvGraphicFramePr>
            <p:cNvPr id="5122" name="对象 5121"/>
            <p:cNvGraphicFramePr/>
            <p:nvPr/>
          </p:nvGraphicFramePr>
          <p:xfrm>
            <a:off x="2832" y="816"/>
            <a:ext cx="2496" cy="2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610715" imgH="11248390" progId="Photoshop.Image.7">
                    <p:embed/>
                  </p:oleObj>
                </mc:Choice>
                <mc:Fallback>
                  <p:oleObj r:id="rId4" imgW="14610715" imgH="11248390" progId="Photoshop.Image.7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32" y="816"/>
                          <a:ext cx="2496" cy="2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5" name="文本框 5124"/>
            <p:cNvSpPr txBox="1"/>
            <p:nvPr/>
          </p:nvSpPr>
          <p:spPr>
            <a:xfrm>
              <a:off x="3024" y="144"/>
              <a:ext cx="1853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带</a:t>
              </a:r>
              <a:r>
                <a:rPr lang="zh-CN" altLang="en-US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选频反馈支路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</a:t>
              </a:r>
            </a:p>
            <a:p>
              <a:pPr>
                <a:lnSpc>
                  <a:spcPct val="14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反馈型正弦波振荡器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128" name="组合 5127"/>
          <p:cNvGrpSpPr/>
          <p:nvPr/>
        </p:nvGrpSpPr>
        <p:grpSpPr>
          <a:xfrm>
            <a:off x="685800" y="4782820"/>
            <a:ext cx="4838700" cy="1295400"/>
            <a:chOff x="336" y="96"/>
            <a:chExt cx="3048" cy="816"/>
          </a:xfrm>
        </p:grpSpPr>
        <p:sp>
          <p:nvSpPr>
            <p:cNvPr id="5129" name="文本框 5128"/>
            <p:cNvSpPr txBox="1"/>
            <p:nvPr/>
          </p:nvSpPr>
          <p:spPr>
            <a:xfrm>
              <a:off x="336" y="288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构成振荡器的</a:t>
              </a:r>
              <a:r>
                <a:rPr lang="zh-CN" altLang="en-US" dirty="0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三个条件</a:t>
              </a:r>
              <a:endParaRPr lang="zh-CN" altLang="en-US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30" name="文本框 5129"/>
            <p:cNvSpPr txBox="1"/>
            <p:nvPr/>
          </p:nvSpPr>
          <p:spPr>
            <a:xfrm>
              <a:off x="2496" y="96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平衡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条件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31" name="文本框 5130"/>
            <p:cNvSpPr txBox="1"/>
            <p:nvPr/>
          </p:nvSpPr>
          <p:spPr>
            <a:xfrm>
              <a:off x="2486" y="349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起振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条件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32" name="文本框 5131"/>
            <p:cNvSpPr txBox="1"/>
            <p:nvPr/>
          </p:nvSpPr>
          <p:spPr>
            <a:xfrm>
              <a:off x="2496" y="624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稳定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条件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33" name="左大括号 5132"/>
            <p:cNvSpPr/>
            <p:nvPr/>
          </p:nvSpPr>
          <p:spPr>
            <a:xfrm>
              <a:off x="2352" y="24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交大答辩">
  <a:themeElements>
    <a:clrScheme name="交大答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交大答辩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交大答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交大答辩">
  <a:themeElements>
    <a:clrScheme name="交大答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交大答辩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交大答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交大答辩">
  <a:themeElements>
    <a:clrScheme name="交大答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交大答辩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交大答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2933</Words>
  <Application>Microsoft Office PowerPoint</Application>
  <PresentationFormat>全屏显示(4:3)</PresentationFormat>
  <Paragraphs>322</Paragraphs>
  <Slides>45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黑体</vt:lpstr>
      <vt:lpstr>华文隶书</vt:lpstr>
      <vt:lpstr>宋体</vt:lpstr>
      <vt:lpstr>Arial</vt:lpstr>
      <vt:lpstr>Calibri</vt:lpstr>
      <vt:lpstr>Cambria Math</vt:lpstr>
      <vt:lpstr>Times New Roman</vt:lpstr>
      <vt:lpstr>Wingdings</vt:lpstr>
      <vt:lpstr>交大答辩</vt:lpstr>
      <vt:lpstr>3_交大答辩</vt:lpstr>
      <vt:lpstr>8_交大答辩</vt:lpstr>
      <vt:lpstr>Photoshop.Image.7</vt:lpstr>
      <vt:lpstr>Equation.3</vt:lpstr>
      <vt:lpstr>MathType 7.0 Equation</vt:lpstr>
      <vt:lpstr>Image</vt:lpstr>
      <vt:lpstr>Equation</vt:lpstr>
      <vt:lpstr>Formula</vt:lpstr>
      <vt:lpstr>PowerPoint 演示文稿</vt:lpstr>
      <vt:lpstr>目录</vt:lpstr>
      <vt:lpstr>实验目的及要求</vt:lpstr>
      <vt:lpstr>实验仪器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AMOBBS</dc:creator>
  <cp:lastModifiedBy>符均</cp:lastModifiedBy>
  <cp:revision>326</cp:revision>
  <dcterms:created xsi:type="dcterms:W3CDTF">2018-01-29T14:30:00Z</dcterms:created>
  <dcterms:modified xsi:type="dcterms:W3CDTF">2024-10-30T00:00:51Z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DB9638E0756049AF9D0209C5981F1BF2</vt:lpwstr>
  </property>
</Properties>
</file>