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2" r:id="rId2"/>
    <p:sldId id="276" r:id="rId3"/>
    <p:sldId id="256" r:id="rId4"/>
    <p:sldId id="262" r:id="rId5"/>
    <p:sldId id="261" r:id="rId6"/>
    <p:sldId id="263" r:id="rId7"/>
    <p:sldId id="266" r:id="rId8"/>
    <p:sldId id="274" r:id="rId9"/>
    <p:sldId id="275" r:id="rId10"/>
    <p:sldId id="265" r:id="rId11"/>
    <p:sldId id="267" r:id="rId12"/>
    <p:sldId id="268" r:id="rId13"/>
    <p:sldId id="270" r:id="rId14"/>
    <p:sldId id="271" r:id="rId15"/>
    <p:sldId id="264" r:id="rId16"/>
    <p:sldId id="277" r:id="rId17"/>
    <p:sldId id="278" r:id="rId18"/>
    <p:sldId id="279" r:id="rId19"/>
    <p:sldId id="259" r:id="rId20"/>
    <p:sldId id="260" r:id="rId21"/>
    <p:sldId id="258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3"/>
    <p:restoredTop sz="76202"/>
  </p:normalViewPr>
  <p:slideViewPr>
    <p:cSldViewPr snapToGrid="0" snapToObjects="1">
      <p:cViewPr varScale="1">
        <p:scale>
          <a:sx n="67" d="100"/>
          <a:sy n="67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00010-1520-9C48-81E4-2C1E23180F70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C1A94-390D-2A4C-9544-9D3ABCFF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Decoration -&gt; accessory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C1A94-390D-2A4C-9544-9D3ABCFFC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9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C1A94-390D-2A4C-9544-9D3ABCFFC9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C1A94-390D-2A4C-9544-9D3ABCFFC9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C1A94-390D-2A4C-9544-9D3ABCFFC9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C1A94-390D-2A4C-9544-9D3ABCFFC9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8EA4-94F0-D548-8452-9CCCBC244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5BBAF-6FA0-8A49-B525-FC747C354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8387-2083-2F4F-A50D-DCBFCDA8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23DB-098D-5C43-ABFE-82D23A2D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B76C-81CC-CC4F-9BC9-10B9D9FD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2E89-66B2-C744-8071-654130C4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7E9AA-FA35-4C4B-847D-48354A963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EC0A-2FB6-1D41-8F25-31BF60B7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9953-8A33-8042-A69A-5124B215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8084-06B0-AA40-B0DD-0A6B17A8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CDF54-2673-9C49-BDA7-4B01A5C66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62A85-5DAA-5947-A911-6CD13892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0FFD-0B80-A340-802D-178FC9C6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3B93-166B-2C4C-A04A-D432679E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B92FC-2610-FC46-A887-49F3FCB1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46AA-19AC-0545-BD26-5F4D93D9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1327-5AF8-3E43-AF5A-0C026C15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0D4B-B292-0441-836F-24C351A7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3FB99-3509-114B-93F4-D6344D3A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03E4-B29B-2142-BD10-366115E9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DB9D-2207-454A-8561-003DFBCE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69CF8-ED48-2546-BC24-C1597BD54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EA409-A49F-6A4E-8E27-27EA1766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28FD-CB90-5A43-B2ED-DFC0D378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945ED-6273-FE4B-A03A-9315AD06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FEE9-6F0E-F247-A66D-89E9FC61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01DE-7B12-AE49-BC5F-372A013C2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5B24B-CE90-4D40-A37E-BC39C4F0A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E6715-8629-0448-AEBA-25913320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0B17-2AD5-1243-8F26-142F4F0C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8E636-D917-FF40-BACD-5F7D48B0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AD08-D6D0-0347-BD18-888AC770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94EE5-3232-344C-927E-02257FA7C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3CCBF-6F64-084E-8FA2-9440D980E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975B6-5BEE-F043-B627-CCCCA06E1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41B31-25AF-A144-8EE4-FF3CAB900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8B16-1A5C-364E-BADC-171F574C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BE711-A7AD-1B44-9C7B-EEFAE03C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60A66-045A-DB4B-9786-28A53A95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565C-D85F-6C49-AB8E-82E310CD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2FC38-B98E-3F41-8007-7FD69311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82742-B10A-BE49-B9FD-8EB3B08D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C6345-9FF0-C544-B20C-F5F92B1A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9E2C5-0333-9B40-96F9-6FF4D86B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FDE5B-07C1-6544-9BE8-F9A12AAF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DDCF7-8B8B-5442-9828-3C342650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4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48F9-3356-1D4B-943A-AC1B8B13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0216-17C3-284D-A2D1-B1F6E10B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4D2BA-DA5F-E146-98D6-DC5E51430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F5BB-367A-EE48-ADD4-7156AD35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59C78-CC5B-2E4A-9279-86FC6D9E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2FC09-A6DD-3149-83C2-F77002D7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2EE1-F235-884A-9BE5-129AD617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4EEC9-2BC4-2A42-ACA0-59235C9ED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2CD09-A010-AC46-9C7E-06EDB0BCC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4F460-86E1-6B43-8A52-E1C9022E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1BE74-444D-B847-9E10-B7B3E3FB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7ACDD-89DA-DD49-B01C-023B0C6D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AAB5A-31AC-8C44-9CF2-0D8664D5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F2215-1F53-BB48-B4C1-AB461525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9FB7-896C-E34A-9A30-E85EA2A0C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BF31-4CA8-4B42-A9C1-9073EF60BAD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BB4E-47C4-0740-BB9A-CCCF48DD3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A7AA5-F629-0648-B0AE-9FF45B01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14D2-8D8D-6149-B165-932C17E9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更新提要</a:t>
            </a:r>
            <a:r>
              <a:rPr lang="en-US" altLang="zh-CN" sz="2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2.1</a:t>
            </a:r>
            <a:endParaRPr lang="en-U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BC30F-1913-1742-98CF-E1745276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463550" indent="-446088"/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Background 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确定为无明确意义的，可以通用于各层之间的素材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indent="-446088"/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Decoration 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命名修改为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 Accessory</a:t>
            </a:r>
          </a:p>
          <a:p>
            <a:pPr marL="463550" indent="-446088"/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Object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通用于各大类之间，包括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 Accessory</a:t>
            </a:r>
          </a:p>
          <a:p>
            <a:pPr marL="463550" indent="-446088"/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Alien 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泛指所有非人类的人物形象，例如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 alien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，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monster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，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dinosaur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，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robot</a:t>
            </a:r>
          </a:p>
          <a:p>
            <a:pPr marL="463550" indent="-446088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图层确定为四大类，但不限制每一类下的层数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indent="-446088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增加了一些环境类的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subject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，如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 chart 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和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 website</a:t>
            </a:r>
          </a:p>
          <a:p>
            <a:pPr marL="463550" indent="-446088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增加了一些可选的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object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标签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indent="-446088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按照新规则修改了标注样例，并加上了大类的标注和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illustrator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标注截图方便理解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17462" indent="0">
              <a:buNone/>
            </a:pP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1" indent="-446088"/>
            <a:endParaRPr lang="en-US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42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57913D-B0D5-C949-8B7E-663187DE1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4618" y="1215728"/>
            <a:ext cx="5374258" cy="537425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例子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2C70DD7-4793-6C47-9C4B-9C79F3FC8D2A}"/>
              </a:ext>
            </a:extLst>
          </p:cNvPr>
          <p:cNvSpPr txBox="1">
            <a:spLocks/>
          </p:cNvSpPr>
          <p:nvPr/>
        </p:nvSpPr>
        <p:spPr>
          <a:xfrm>
            <a:off x="838200" y="1075766"/>
            <a:ext cx="10515600" cy="510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46088"/>
            <a:r>
              <a:rPr lang="zh-CN" altLang="en-US" sz="18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解释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：此图中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woman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完全可以复用到其他图层，但是下面那个阴影有些碍事，推荐删掉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indent="-446088"/>
            <a:r>
              <a:rPr lang="zh-CN" altLang="en-US" sz="18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推荐描述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：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A woman is standing next to some trees and buildings.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0E0D1-D022-1240-8215-772F5401C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905" y="3298051"/>
            <a:ext cx="389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36FAA9-4572-C942-96AD-0B99679F0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106" y="1253464"/>
            <a:ext cx="5351553" cy="535155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例子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2C70DD7-4793-6C47-9C4B-9C79F3FC8D2A}"/>
              </a:ext>
            </a:extLst>
          </p:cNvPr>
          <p:cNvSpPr txBox="1">
            <a:spLocks/>
          </p:cNvSpPr>
          <p:nvPr/>
        </p:nvSpPr>
        <p:spPr>
          <a:xfrm>
            <a:off x="838200" y="1075766"/>
            <a:ext cx="10515600" cy="510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46088"/>
            <a:r>
              <a:rPr lang="zh-CN" altLang="en-US" sz="18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推荐描述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：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A woman is leaning against a car.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9E323-DE5B-3141-B971-2C84B97BB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138" y="3262490"/>
            <a:ext cx="3886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例子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2C70DD7-4793-6C47-9C4B-9C79F3FC8D2A}"/>
              </a:ext>
            </a:extLst>
          </p:cNvPr>
          <p:cNvSpPr txBox="1">
            <a:spLocks/>
          </p:cNvSpPr>
          <p:nvPr/>
        </p:nvSpPr>
        <p:spPr>
          <a:xfrm>
            <a:off x="838200" y="1075766"/>
            <a:ext cx="10515600" cy="510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46088"/>
            <a:r>
              <a:rPr lang="zh-CN" altLang="en-US" sz="18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推荐描述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：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A man is sitting on a chair in the office.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E87704-3F4E-5740-861E-2E1F2AF34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985" y="1786406"/>
            <a:ext cx="5447197" cy="460830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65C25-230B-6C42-87F0-042677099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03" y="3265059"/>
            <a:ext cx="4279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例子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2C70DD7-4793-6C47-9C4B-9C79F3FC8D2A}"/>
              </a:ext>
            </a:extLst>
          </p:cNvPr>
          <p:cNvSpPr txBox="1">
            <a:spLocks/>
          </p:cNvSpPr>
          <p:nvPr/>
        </p:nvSpPr>
        <p:spPr>
          <a:xfrm>
            <a:off x="838200" y="1075766"/>
            <a:ext cx="10515600" cy="510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46088"/>
            <a:r>
              <a:rPr lang="zh-CN" altLang="en-US" sz="18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解释：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此图左侧和右侧的人比较独立，可以拆分开来</a:t>
            </a:r>
            <a:endParaRPr lang="en-US" altLang="zh-CN" sz="1800" b="1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indent="-446088"/>
            <a:r>
              <a:rPr lang="zh-CN" altLang="en-US" sz="18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推荐描述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：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A man is showing a list on a box. A woman and a man are watching him.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EC60A1-100D-2648-9AFA-0510C8CA0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27" y="1886817"/>
            <a:ext cx="6076373" cy="45739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2A277-FF25-A24C-BD97-611394EA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012" y="3856371"/>
            <a:ext cx="4495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3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B020C7-219D-A246-924A-89690CCF8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938" y="1297615"/>
            <a:ext cx="4806787" cy="480678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例子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2C70DD7-4793-6C47-9C4B-9C79F3FC8D2A}"/>
              </a:ext>
            </a:extLst>
          </p:cNvPr>
          <p:cNvSpPr txBox="1">
            <a:spLocks/>
          </p:cNvSpPr>
          <p:nvPr/>
        </p:nvSpPr>
        <p:spPr>
          <a:xfrm>
            <a:off x="838200" y="1075766"/>
            <a:ext cx="10515600" cy="510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46088">
              <a:tabLst>
                <a:tab pos="4970463" algn="l"/>
              </a:tabLst>
            </a:pPr>
            <a:r>
              <a:rPr lang="zh-CN" altLang="en-US" sz="18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解释：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这是典型的多人和同一个物体强交互的情形，单独拿出任何一个都有不妥。因此直接编成一组，并使用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group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包含多人，然后分别指明每个人和其属性</a:t>
            </a:r>
            <a:endParaRPr lang="en-US" altLang="zh-CN" sz="1800" b="1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indent="-446088"/>
            <a:r>
              <a:rPr lang="zh-CN" altLang="en-US" sz="18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推荐描述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：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A man and a woman are drawing using a pair of compasses.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19B07-B883-6A4C-AE9F-B546FFBF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52" y="5701917"/>
            <a:ext cx="7891348" cy="9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例子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215F28-536A-C441-A525-11BF0529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463550" indent="-446088"/>
            <a:r>
              <a:rPr lang="zh-CN" altLang="en-US" sz="18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解释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：此图中只有一个统一的场景，如果编为一组则只有一层。但事实上，右边的两个男性都有自己单独的动作，可以复用到其他场景中；并且拿出这两个人也不影响左侧那个人的动作的含义。最下面的线无关紧要，可以删去。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indent="-446088"/>
            <a:r>
              <a:rPr lang="zh-CN" altLang="en-US" sz="18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推荐描述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：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 A man is carrying some money. A man is standing on a plate, and another man is holding that plate.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3DFCB-3B92-7849-908A-615FEE30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43" y="2500300"/>
            <a:ext cx="6243727" cy="4031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1D6D4-936B-7947-8F4F-5AADEE7A8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598" y="3871371"/>
            <a:ext cx="3076575" cy="12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更新历史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BC30F-1913-1742-98CF-E1745276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463550" indent="-446088"/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Specification 0.0</a:t>
            </a:r>
          </a:p>
          <a:p>
            <a:pPr marL="463550" indent="-446088"/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Specification 1.0 – 23 July</a:t>
            </a:r>
          </a:p>
          <a:p>
            <a:pPr marL="463550" indent="-446088"/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Specification 2.0 – 7 Aug</a:t>
            </a:r>
          </a:p>
          <a:p>
            <a:pPr marL="463550" indent="-446088"/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Specification 2.1 – 9 Aug</a:t>
            </a:r>
          </a:p>
          <a:p>
            <a:pPr marL="463550" indent="-446088"/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1" indent="-446088"/>
            <a:endParaRPr lang="en-US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16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更新提要</a:t>
            </a:r>
            <a:r>
              <a:rPr lang="en-US" altLang="zh-CN" sz="2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1.0</a:t>
            </a:r>
            <a:endParaRPr lang="en-U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BC30F-1913-1742-98CF-E1745276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473075" indent="-455613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丰富了人物交互层的分类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indent="-446088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平衡了环境层各分类的素材个数</a:t>
            </a:r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indent="-446088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使用分类表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+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级联编码的格式命名图层</a:t>
            </a:r>
          </a:p>
        </p:txBody>
      </p:sp>
    </p:spTree>
    <p:extLst>
      <p:ext uri="{BB962C8B-B14F-4D97-AF65-F5344CB8AC3E}">
        <p14:creationId xmlns:p14="http://schemas.microsoft.com/office/powerpoint/2010/main" val="32821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更新提要</a:t>
            </a:r>
            <a:r>
              <a:rPr lang="en-US" altLang="zh-CN" sz="2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2.0</a:t>
            </a:r>
            <a:endParaRPr lang="en-U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BC30F-1913-1742-98CF-E1745276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473075" indent="-455613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不再限制每一类图层的个数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73075" indent="-455613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不再限制每个图层标签的个数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73075" indent="-455613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使用通用且规范的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subject-action-object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格式无歧义地命名图层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73075" indent="-455613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增加分层细节，抽取更多素材以增加复用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73075" indent="-455613"/>
            <a:r>
              <a:rPr lang="zh-CN" altLang="en-US" sz="2000">
                <a:latin typeface="STFangsong" panose="02010600040101010101" pitchFamily="2" charset="-122"/>
                <a:ea typeface="STFangsong" panose="02010600040101010101" pitchFamily="2" charset="-122"/>
              </a:rPr>
              <a:t>增加标签粒度</a:t>
            </a:r>
            <a:endParaRPr lang="zh-CN" altLang="en-US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422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例子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18E3F-BF72-7346-88FF-2841513DD8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07" y="1273038"/>
            <a:ext cx="5784251" cy="5584962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215F28-536A-C441-A525-11BF0529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463550" indent="-446088"/>
            <a:r>
              <a:rPr lang="zh-CN" altLang="en-US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此图中大致有三个主要的元素，正面站着的女性，城市，和一个比较简略的地面。将这几个元素各自编成组，并按规则命名。像</a:t>
            </a:r>
            <a:r>
              <a:rPr lang="en-US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Ground</a:t>
            </a:r>
            <a:r>
              <a:rPr lang="zh-CN" altLang="en-US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这样意义不明确的可以归入到背景大类，</a:t>
            </a:r>
            <a:endParaRPr lang="en-US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marL="463550" indent="-446088"/>
            <a:endParaRPr lang="en-US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32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标注总则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BC30F-1913-1742-98CF-E1745276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463550" indent="-446088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目标</a:t>
            </a:r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1" indent="-446088"/>
            <a:r>
              <a:rPr lang="zh-CN" altLang="en-US" sz="1600" dirty="0">
                <a:latin typeface="STFangsong" panose="02010600040101010101" pitchFamily="2" charset="-122"/>
                <a:ea typeface="STFangsong" panose="02010600040101010101" pitchFamily="2" charset="-122"/>
              </a:rPr>
              <a:t>提高标注粒度</a:t>
            </a:r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1" indent="-446088"/>
            <a:r>
              <a:rPr lang="zh-CN" altLang="en-US" sz="1600" dirty="0">
                <a:latin typeface="STFangsong" panose="02010600040101010101" pitchFamily="2" charset="-122"/>
                <a:ea typeface="STFangsong" panose="02010600040101010101" pitchFamily="2" charset="-122"/>
              </a:rPr>
              <a:t>使每个图层尽量独立而清晰，避免太多信息在同一层中而难以分类</a:t>
            </a:r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1" indent="-446088"/>
            <a:r>
              <a:rPr lang="zh-CN" altLang="en-US" sz="1600" dirty="0">
                <a:latin typeface="STFangsong" panose="02010600040101010101" pitchFamily="2" charset="-122"/>
                <a:ea typeface="STFangsong" panose="02010600040101010101" pitchFamily="2" charset="-122"/>
              </a:rPr>
              <a:t>尽可能平均各分类的频次</a:t>
            </a:r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1" indent="-446088"/>
            <a:r>
              <a:rPr lang="zh-CN" altLang="en-US" sz="1600" dirty="0">
                <a:latin typeface="STFangsong" panose="02010600040101010101" pitchFamily="2" charset="-122"/>
                <a:ea typeface="STFangsong" panose="02010600040101010101" pitchFamily="2" charset="-122"/>
              </a:rPr>
              <a:t>增加人物和环境的复用性，使得某一人物可以和多种环境搭配</a:t>
            </a:r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1" indent="-446088"/>
            <a:r>
              <a:rPr lang="zh-CN" altLang="en-US" sz="1600" dirty="0">
                <a:latin typeface="STFangsong" panose="02010600040101010101" pitchFamily="2" charset="-122"/>
                <a:ea typeface="STFangsong" panose="02010600040101010101" pitchFamily="2" charset="-122"/>
              </a:rPr>
              <a:t>标注人物的性别</a:t>
            </a:r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1" indent="-446088"/>
            <a:r>
              <a:rPr lang="zh-CN" altLang="en-US" sz="1600" dirty="0">
                <a:latin typeface="STFangsong" panose="02010600040101010101" pitchFamily="2" charset="-122"/>
                <a:ea typeface="STFangsong" panose="02010600040101010101" pitchFamily="2" charset="-122"/>
              </a:rPr>
              <a:t>丰富描述语句所包含的信息，丰富句式、语态等</a:t>
            </a:r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1" indent="-446088"/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indent="-446088"/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基本步骤：分层 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–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 标注 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–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 描述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indent="-446088"/>
            <a:endParaRPr lang="en-US" altLang="zh-CN" sz="2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  <a:p>
            <a:pPr marL="920750" lvl="1" indent="-446088"/>
            <a:endParaRPr lang="en-US" sz="16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256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例子</a:t>
            </a:r>
            <a:endParaRPr lang="en-US" sz="28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215F28-536A-C441-A525-11BF0529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463550" indent="-446088"/>
            <a:endParaRPr lang="en-US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B1E42B-A78D-A741-B7DA-830600305FB6}"/>
              </a:ext>
            </a:extLst>
          </p:cNvPr>
          <p:cNvGrpSpPr/>
          <p:nvPr/>
        </p:nvGrpSpPr>
        <p:grpSpPr>
          <a:xfrm>
            <a:off x="2277560" y="1284525"/>
            <a:ext cx="7291742" cy="5617086"/>
            <a:chOff x="2277560" y="1284525"/>
            <a:chExt cx="7291742" cy="56170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402C84-098D-954F-B26A-B5400DE2E432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681" y="1284525"/>
              <a:ext cx="6462403" cy="468367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ADC841-F1E8-5D4B-8AE2-C25C0D44E8B7}"/>
                </a:ext>
              </a:extLst>
            </p:cNvPr>
            <p:cNvSpPr txBox="1"/>
            <p:nvPr/>
          </p:nvSpPr>
          <p:spPr>
            <a:xfrm>
              <a:off x="2277560" y="5978281"/>
              <a:ext cx="72917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 man holds his phone. A woman sits with a computer on her knees. And they are transferring money.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29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F6F66E-DCC2-8A47-84B4-900331421B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47" y="1075766"/>
            <a:ext cx="6529544" cy="65295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复杂例子及解决办法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BC30F-1913-1742-98CF-E1745276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463550" indent="-446088"/>
            <a:r>
              <a:rPr lang="zh-CN" altLang="en-US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如果物体之间存在相互遮盖关系的，提取各物体为组并明确为单一的遮盖关系，不用顾及美观。如下图圆规和人物之间会相互遮盖，直接把人都放在圆规前即可</a:t>
            </a:r>
            <a:endParaRPr lang="en-US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marL="463550" indent="-446088"/>
            <a:endParaRPr lang="en-US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7256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3BA10-33E7-8148-8E8B-90759C724D5A}"/>
              </a:ext>
            </a:extLst>
          </p:cNvPr>
          <p:cNvSpPr txBox="1"/>
          <p:nvPr/>
        </p:nvSpPr>
        <p:spPr>
          <a:xfrm>
            <a:off x="4706911" y="3267856"/>
            <a:ext cx="25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TFangsong" panose="02010600040101010101" pitchFamily="2" charset="-122"/>
                <a:ea typeface="STFangsong" panose="02010600040101010101" pitchFamily="2" charset="-122"/>
              </a:rPr>
              <a:t>Open to discussion.</a:t>
            </a:r>
          </a:p>
        </p:txBody>
      </p:sp>
    </p:spTree>
    <p:extLst>
      <p:ext uri="{BB962C8B-B14F-4D97-AF65-F5344CB8AC3E}">
        <p14:creationId xmlns:p14="http://schemas.microsoft.com/office/powerpoint/2010/main" val="8495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标注粗粒度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BC30F-1913-1742-98CF-E1745276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463550" lvl="1" indent="-446088"/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将所有图放在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1000x1000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的白色画板上，相应调整大小（应该已经做好了）</a:t>
            </a:r>
            <a:endParaRPr lang="en-US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  <a:p>
            <a:pPr marL="463550" lvl="1" indent="-446088"/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将图片中的元素尽可能分组为独立且完整的物体或人</a:t>
            </a:r>
            <a:endParaRPr lang="en-US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  <a:p>
            <a:pPr marL="463550" lvl="1" indent="-446088"/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标记每一个编组，使用单词或词组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(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若使用词组，以下划线隔开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)</a:t>
            </a:r>
          </a:p>
          <a:p>
            <a:pPr marL="463550" lvl="1" indent="-446088"/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如果这一编组和表中某一已有的叶子关键词强烈对应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(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例如图表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(chart))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，直接使用这一叶子关键词；如果这一编组属于表中某一个叶子关键词，但更具体，可以创造新词或新词组，然后将新词或新词组添加到对应的叶子关键词下方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(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例如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sofa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就可以属于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furniture, computer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属于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appliance)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；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(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提前告知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)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如果这一编组不属于表中任一叶子关键词，可以添加叶子关键词</a:t>
            </a:r>
            <a:endParaRPr lang="en-US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  <a:p>
            <a:pPr marL="463550" lvl="1" indent="-446088"/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每一编组命名格式为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”#___()[]”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，例如 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#stand(female)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，请务必加上识别符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#</a:t>
            </a:r>
          </a:p>
          <a:p>
            <a:pPr marL="463550" lvl="1" indent="-446088"/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人物命名时请指明性别</a:t>
            </a:r>
            <a:r>
              <a:rPr 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(male/female)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，以括号</a:t>
            </a:r>
            <a:r>
              <a:rPr lang="en-US" altLang="zh-CN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”()”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包括</a:t>
            </a:r>
            <a:endParaRPr lang="en-US" altLang="zh-CN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  <a:p>
            <a:pPr marL="463550" lvl="1" indent="-446088"/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若人物有附属物体的，以中括号</a:t>
            </a:r>
            <a:r>
              <a:rPr lang="en-US" altLang="zh-CN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”[]”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包括；如多个的，以“</a:t>
            </a:r>
            <a:r>
              <a:rPr lang="en-US" altLang="zh-CN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-</a:t>
            </a:r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”隔开。如</a:t>
            </a:r>
            <a:r>
              <a:rPr lang="en-US" altLang="zh-CN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 #stand(male)[phone-glasses]</a:t>
            </a:r>
            <a:endParaRPr lang="en-US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  <a:p>
            <a:pPr marL="463550" lvl="1" indent="-446088"/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所有已命名编组放置在同一级</a:t>
            </a:r>
            <a:endParaRPr lang="en-US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  <a:p>
            <a:pPr marL="463550" lvl="1" indent="-446088"/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命名需与描述相符，最好在命名的同时写好描述</a:t>
            </a:r>
            <a:endParaRPr lang="en-US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  <a:p>
            <a:pPr marL="463550" lvl="1" indent="-446088"/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请不要给图层或者除目标编组外的任何编组或形状命名</a:t>
            </a:r>
            <a:endParaRPr lang="en-US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  <a:p>
            <a:pPr marL="463550" lvl="1" indent="-446088"/>
            <a:r>
              <a:rPr lang="zh-CN" altLang="en-US" sz="1800" dirty="0">
                <a:latin typeface="PingFang TC Light" panose="020B0300000000000000" pitchFamily="34" charset="-120"/>
                <a:ea typeface="PingFang TC Light" panose="020B0300000000000000" pitchFamily="34" charset="-120"/>
              </a:rPr>
              <a:t>无需导出编组，后续可以自动导出并分组</a:t>
            </a:r>
            <a:endParaRPr lang="en-US" sz="18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  <a:p>
            <a:pPr marL="463550" indent="-446088"/>
            <a:endParaRPr lang="en-US" sz="2000" dirty="0">
              <a:latin typeface="PingFang TC Light" panose="020B0300000000000000" pitchFamily="34" charset="-12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96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84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分层规则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BC30F-1913-1742-98CF-E1745276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463550" lvl="1" indent="-446088"/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将图片中的元素尽量拆分后分别编组，但保证每一个编组的独立和完整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lvl="1" indent="-446088"/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lvl="1" indent="-446088"/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应该拆分的情况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r>
              <a:rPr lang="zh-CN" altLang="en-US" sz="14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弱交互情形：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人物和物体并不直接联系，如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watch, stand next to</a:t>
            </a:r>
          </a:p>
          <a:p>
            <a:pPr marL="920750" lvl="2" indent="-446088"/>
            <a:r>
              <a:rPr lang="zh-CN" altLang="en-US" sz="14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多适配情形：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拆分出来的人物单独来看是完整的，可以搭配其他元素从而创造新的场景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lvl="1" indent="-446088"/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不应拆分的情况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r>
              <a:rPr lang="zh-CN" altLang="en-US" sz="14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强交互情形：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人物通过一个动作直接和物体联系，如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hold, sit on</a:t>
            </a:r>
          </a:p>
          <a:p>
            <a:pPr marL="920750" lvl="2" indent="-446088"/>
            <a:r>
              <a:rPr lang="zh-CN" altLang="en-US" sz="14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特异性情形：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拆分后人物和物体就无法在其他场景中适用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r>
              <a:rPr lang="zh-CN" altLang="en-US" sz="14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不可抗因素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：遮盖的地方没有具体画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74662" lvl="2" indent="0">
              <a:buNone/>
            </a:pP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lvl="1" indent="-446088"/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注意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首先将矢量图放在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1000x1000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的画板上，并调整大小到合适的位置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应当优先考虑拆分，以增加复用。如上述拆分情况的第二条优先级高于不拆分情况的第一条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r>
              <a:rPr lang="zh-CN" altLang="en-US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图层一共为四大类，即人物，环境，背景和装饰，但不限制每一类下图层的个数</a:t>
            </a:r>
            <a:endParaRPr lang="en-US" altLang="zh-CN" sz="1400" u="sng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无需导出编组或图层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74662" lvl="2" indent="0">
              <a:buNone/>
            </a:pPr>
            <a:endParaRPr lang="en-US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63550" lvl="1" indent="-446088"/>
            <a:endParaRPr lang="en-US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4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标注规则：人物和环境层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BC30F-1913-1742-98CF-E1745276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539347"/>
          </a:xfrm>
        </p:spPr>
        <p:txBody>
          <a:bodyPr>
            <a:normAutofit/>
          </a:bodyPr>
          <a:lstStyle/>
          <a:p>
            <a:pPr marL="350838" lvl="1" indent="-333375"/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基本的标注格式为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 #s</a:t>
            </a:r>
            <a:r>
              <a:rPr 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ubject(action[object])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，即主体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(subject)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通过一个动作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(action)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和一个客体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(object)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进行互动。注意不要省略识别符“</a:t>
            </a:r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#”</a:t>
            </a:r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。请不要给除目标编组外的其他编组或图层命名。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17462" lvl="1" indent="0">
              <a:buNone/>
            </a:pP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350838" lvl="1" indent="-333375"/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缺省情形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subject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不可省略，任何命名编组必须有一个主体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action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不可省略，如果主体和客体就是包含关系，使用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have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。例如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 #park(have[tree])</a:t>
            </a:r>
          </a:p>
          <a:p>
            <a:pPr marL="920750" lvl="2" indent="-446088"/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object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可以省略，如不及物动词的情形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 #man(stand)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，或者在弱交互情形下拆分后客体和主体不在同一编组中的情形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300038" lvl="1" indent="-300038"/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一个编组中只有一个主体的情形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多个动作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(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每个动作分别关联物体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)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：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#subject(action1[object1], action2[object2], …)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。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20750" lvl="2" indent="-446088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一个动作关联多个物体：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#subject(action[object1, object2, …])</a:t>
            </a:r>
          </a:p>
          <a:p>
            <a:pPr marL="920750" lvl="2" indent="-446088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多个动作关联一个物体：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#subject(action1[object], action2[object])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。注意虽然物体只有一个，但必须在每个动作后添加以保证格式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74662" lvl="2" indent="0">
              <a:buNone/>
            </a:pP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303212" lvl="1" indent="-285750"/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一个编组中有多个主体的情形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引入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group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作为额外的主体，多个人则嵌套其中，如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#group(have[subject1(action1[object1]), subject2(action2[object2])])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。注意这里动作默认为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have</a:t>
            </a:r>
          </a:p>
          <a:p>
            <a:pPr marL="760412" lvl="2" indent="-285750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若多个主体都和同一个客体交互，则将此客体加入到每个主体上，如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#group(have[subject1(action1[object]), subject2(action2[object])])</a:t>
            </a:r>
          </a:p>
          <a:p>
            <a:pPr marL="463550" lvl="1" indent="-446088"/>
            <a:endParaRPr lang="en-US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16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标注规则：背景和装饰层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BC30F-1913-1742-98CF-E1745276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/>
          </a:bodyPr>
          <a:lstStyle/>
          <a:p>
            <a:pPr marL="303212" lvl="1" indent="-285750"/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背景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r>
              <a:rPr lang="zh-CN" altLang="en-US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标注格式为 </a:t>
            </a:r>
            <a:r>
              <a:rPr lang="en-US" altLang="zh-CN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#background</a:t>
            </a:r>
          </a:p>
          <a:p>
            <a:pPr marL="760412" lvl="2" indent="-285750"/>
            <a:r>
              <a:rPr lang="zh-CN" altLang="en-US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背景层可以通用于各图之间，不需要进一步的具体分类</a:t>
            </a:r>
            <a:endParaRPr lang="en-US" altLang="zh-CN" sz="1400" u="sng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303212" lvl="1" indent="-285750"/>
            <a:r>
              <a:rPr lang="zh-CN" altLang="en-US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装饰</a:t>
            </a:r>
            <a:endParaRPr lang="en-US" altLang="zh-CN" sz="1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r>
              <a:rPr lang="zh-CN" altLang="en-US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标注格式为</a:t>
            </a:r>
            <a:r>
              <a:rPr lang="en-US" altLang="zh-CN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 #accessory(have[leaf,…])</a:t>
            </a:r>
          </a:p>
          <a:p>
            <a:pPr marL="760412" lvl="2" indent="-285750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此处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action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只能是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have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，为了保证格式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此处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subject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只能是</a:t>
            </a:r>
            <a:r>
              <a:rPr lang="en-US" altLang="zh-CN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accessory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 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，为了和环境层区分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r>
              <a:rPr lang="zh-CN" altLang="en-US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此处</a:t>
            </a:r>
            <a:r>
              <a:rPr lang="en-US" altLang="zh-CN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object</a:t>
            </a:r>
            <a:r>
              <a:rPr lang="zh-CN" altLang="en-US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可以打任意标签，见推荐的</a:t>
            </a:r>
            <a:r>
              <a:rPr lang="en-US" altLang="zh-CN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object</a:t>
            </a:r>
            <a:r>
              <a:rPr lang="zh-CN" altLang="en-US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列表</a:t>
            </a:r>
            <a:endParaRPr lang="en-US" altLang="zh-CN" sz="1400" u="sng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endParaRPr lang="en-US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81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ED5D-72F8-594A-86D5-07140BB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zh-CN" altLang="en-US" sz="2800" u="sng" dirty="0">
                <a:latin typeface="Heiti SC Medium" pitchFamily="2" charset="-128"/>
                <a:ea typeface="Heiti SC Medium" pitchFamily="2" charset="-128"/>
              </a:rPr>
              <a:t>标签选择概要</a:t>
            </a:r>
            <a:endParaRPr lang="en-US" sz="2800" u="sng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BC30F-1913-1742-98CF-E1745276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539347"/>
          </a:xfrm>
        </p:spPr>
        <p:txBody>
          <a:bodyPr>
            <a:normAutofit/>
          </a:bodyPr>
          <a:lstStyle/>
          <a:p>
            <a:pPr marL="303212" lvl="1" indent="-285750"/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Subject</a:t>
            </a:r>
          </a:p>
          <a:p>
            <a:pPr marL="760412" lvl="2" indent="-285750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人物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subject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：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man, woman, alien, group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。</a:t>
            </a:r>
            <a:r>
              <a:rPr lang="zh-CN" altLang="en-US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其中</a:t>
            </a:r>
            <a:r>
              <a:rPr lang="en-US" altLang="zh-CN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alien</a:t>
            </a:r>
            <a:r>
              <a:rPr lang="zh-CN" altLang="en-US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包含</a:t>
            </a:r>
            <a:r>
              <a:rPr lang="en-US" altLang="zh-CN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monster, robot</a:t>
            </a:r>
            <a:r>
              <a:rPr lang="zh-CN" altLang="en-US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等</a:t>
            </a:r>
            <a:endParaRPr lang="en-US" altLang="zh-CN" sz="1400" u="sng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环境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subject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：一个较为概括性的场景，如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office, room, park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，见推荐的标签列表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尽量减少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subject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的数量。如果要增加新的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subject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，请提前讨论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303212" lvl="1" indent="-285750"/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Action</a:t>
            </a:r>
          </a:p>
          <a:p>
            <a:pPr marL="760412" lvl="2" indent="-285750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仅人物有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action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选项，见推荐的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action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标签列表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可以是单个及物动词或不及物动词，也可以是词组。如果是词组，以下划线隔开。如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stand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和</a:t>
            </a:r>
            <a:r>
              <a:rPr lang="en-US" altLang="zh-CN" sz="14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stand_on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是两个不同的标签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环境和装饰的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action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都为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have</a:t>
            </a:r>
          </a:p>
          <a:p>
            <a:pPr marL="760412" lvl="2" indent="-285750"/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303212" lvl="1" indent="-285750"/>
            <a:r>
              <a:rPr lang="en-US" altLang="zh-CN" sz="1800" dirty="0">
                <a:latin typeface="STFangsong" panose="02010600040101010101" pitchFamily="2" charset="-122"/>
                <a:ea typeface="STFangsong" panose="02010600040101010101" pitchFamily="2" charset="-122"/>
              </a:rPr>
              <a:t>Object</a:t>
            </a:r>
          </a:p>
          <a:p>
            <a:pPr marL="760412" lvl="2" indent="-285750"/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具体的物体。抽象的如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 file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，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list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；具象的如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 desk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，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chair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，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computer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，</a:t>
            </a:r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tree</a:t>
            </a:r>
          </a:p>
          <a:p>
            <a:pPr marL="760412" lvl="2" indent="-285750"/>
            <a:r>
              <a:rPr lang="en-US" altLang="zh-CN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Object</a:t>
            </a:r>
            <a:r>
              <a:rPr lang="zh-CN" altLang="en-US" sz="1400" u="sng" dirty="0">
                <a:latin typeface="STFangsong" panose="02010600040101010101" pitchFamily="2" charset="-122"/>
                <a:ea typeface="STFangsong" panose="02010600040101010101" pitchFamily="2" charset="-122"/>
              </a:rPr>
              <a:t>可以通用于人物层，环境层和装饰层中</a:t>
            </a:r>
            <a:endParaRPr lang="en-US" altLang="zh-CN" sz="1400" u="sng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760412" lvl="2" indent="-285750"/>
            <a:r>
              <a:rPr lang="en-US" altLang="zh-CN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Object</a:t>
            </a:r>
            <a:r>
              <a:rPr lang="zh-CN" altLang="en-US" sz="1400" dirty="0">
                <a:latin typeface="STFangsong" panose="02010600040101010101" pitchFamily="2" charset="-122"/>
                <a:ea typeface="STFangsong" panose="02010600040101010101" pitchFamily="2" charset="-122"/>
              </a:rPr>
              <a:t>可以参考推荐的标签列表，如果发现无法找到的，可以自行添加</a:t>
            </a:r>
            <a:endParaRPr lang="en-US" altLang="zh-CN" sz="1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82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ED10037B-7E80-3B47-B270-4FE8309E7BF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u="sng" dirty="0">
                <a:latin typeface="Heiti SC Medium" pitchFamily="2" charset="-128"/>
                <a:ea typeface="Heiti SC Medium" pitchFamily="2" charset="-128"/>
              </a:rPr>
              <a:t>推荐标签列表</a:t>
            </a:r>
            <a:endParaRPr lang="en-US" sz="2800" u="sng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4694F-5B8D-CE48-928A-A9152766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59" y="1075766"/>
            <a:ext cx="5885231" cy="54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4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ED10037B-7E80-3B47-B270-4FE8309E7BF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描述规则</a:t>
            </a:r>
            <a:endParaRPr 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028B56-B361-D34B-A395-68C87A7B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539347"/>
          </a:xfrm>
        </p:spPr>
        <p:txBody>
          <a:bodyPr>
            <a:normAutofit/>
          </a:bodyPr>
          <a:lstStyle/>
          <a:p>
            <a:pPr marL="303212" lvl="1" indent="-285750"/>
            <a:r>
              <a:rPr lang="zh-CN" altLang="en-US" sz="1600" dirty="0">
                <a:latin typeface="STFangsong" panose="02010600040101010101" pitchFamily="2" charset="-122"/>
                <a:ea typeface="STFangsong" panose="02010600040101010101" pitchFamily="2" charset="-122"/>
              </a:rPr>
              <a:t>描述可以是一句话也可以是多句话</a:t>
            </a:r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303212" lvl="1" indent="-285750"/>
            <a:r>
              <a:rPr lang="zh-CN" altLang="en-US" sz="1600" dirty="0">
                <a:latin typeface="STFangsong" panose="02010600040101010101" pitchFamily="2" charset="-122"/>
                <a:ea typeface="STFangsong" panose="02010600040101010101" pitchFamily="2" charset="-122"/>
              </a:rPr>
              <a:t>描述不用很具体，不用和标注完全一致，概括场景并提及主要人物和关系即可</a:t>
            </a:r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303212" lvl="1" indent="-285750"/>
            <a:r>
              <a:rPr lang="zh-CN" altLang="en-US" sz="1600" dirty="0">
                <a:latin typeface="STFangsong" panose="02010600040101010101" pitchFamily="2" charset="-122"/>
                <a:ea typeface="STFangsong" panose="02010600040101010101" pitchFamily="2" charset="-122"/>
              </a:rPr>
              <a:t>丰富句式，如语态，从句等</a:t>
            </a:r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303212" lvl="1" indent="-285750"/>
            <a:r>
              <a:rPr lang="zh-CN" altLang="en-US" sz="16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尽量在分层和标注的同时记下描述，以保证标签和描述的契合</a:t>
            </a:r>
            <a:endParaRPr lang="en-US" altLang="zh-CN" sz="1600" b="1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303212" lvl="1" indent="-285750"/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303212" lvl="1" indent="-285750"/>
            <a:endParaRPr lang="en-US" altLang="zh-CN" sz="1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86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1776</Words>
  <Application>Microsoft Macintosh PowerPoint</Application>
  <PresentationFormat>Widescreen</PresentationFormat>
  <Paragraphs>139</Paragraphs>
  <Slides>22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 Light</vt:lpstr>
      <vt:lpstr>Heiti SC Medium</vt:lpstr>
      <vt:lpstr>PingFang SC Light</vt:lpstr>
      <vt:lpstr>PingFang TC Light</vt:lpstr>
      <vt:lpstr>STFangsong</vt:lpstr>
      <vt:lpstr>Arial</vt:lpstr>
      <vt:lpstr>Calibri</vt:lpstr>
      <vt:lpstr>Calibri Light</vt:lpstr>
      <vt:lpstr>Office Theme</vt:lpstr>
      <vt:lpstr>更新提要 2.1</vt:lpstr>
      <vt:lpstr>标注总则</vt:lpstr>
      <vt:lpstr>标注粗粒度</vt:lpstr>
      <vt:lpstr>分层规则</vt:lpstr>
      <vt:lpstr>标注规则：人物和环境层</vt:lpstr>
      <vt:lpstr>标注规则：背景和装饰层</vt:lpstr>
      <vt:lpstr>标签选择概要</vt:lpstr>
      <vt:lpstr>PowerPoint Presentation</vt:lpstr>
      <vt:lpstr>PowerPoint Presentation</vt:lpstr>
      <vt:lpstr>例子</vt:lpstr>
      <vt:lpstr>例子</vt:lpstr>
      <vt:lpstr>例子</vt:lpstr>
      <vt:lpstr>例子</vt:lpstr>
      <vt:lpstr>例子</vt:lpstr>
      <vt:lpstr>例子</vt:lpstr>
      <vt:lpstr>更新历史</vt:lpstr>
      <vt:lpstr>更新提要 1.0</vt:lpstr>
      <vt:lpstr>更新提要 2.0</vt:lpstr>
      <vt:lpstr>例子</vt:lpstr>
      <vt:lpstr>例子</vt:lpstr>
      <vt:lpstr>复杂例子及解决办法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标注粗粒度</dc:title>
  <dc:creator>董城昱</dc:creator>
  <cp:lastModifiedBy>董城昱</cp:lastModifiedBy>
  <cp:revision>1151</cp:revision>
  <cp:lastPrinted>2019-08-09T03:47:13Z</cp:lastPrinted>
  <dcterms:created xsi:type="dcterms:W3CDTF">2019-08-06T08:04:10Z</dcterms:created>
  <dcterms:modified xsi:type="dcterms:W3CDTF">2019-08-09T04:06:12Z</dcterms:modified>
</cp:coreProperties>
</file>