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5FB6-772B-673C-8FF4-D4DE2D3D1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460AAB-312B-01DE-C95C-07BB74AC8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B3C4B-A575-397A-9505-D9812DE368FE}"/>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5" name="Footer Placeholder 4">
            <a:extLst>
              <a:ext uri="{FF2B5EF4-FFF2-40B4-BE49-F238E27FC236}">
                <a16:creationId xmlns:a16="http://schemas.microsoft.com/office/drawing/2014/main" id="{65EFF8F3-1970-D8C9-2810-205D4A408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CC28-D84D-9E93-C8E4-9783BD340CF0}"/>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28741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D163-C592-AEC4-7013-3D3E5DC2B7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F9623-98C8-BFBF-5A02-EB9787F99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E2AB2-A61E-B8F7-2973-81DFBAAF41C7}"/>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5" name="Footer Placeholder 4">
            <a:extLst>
              <a:ext uri="{FF2B5EF4-FFF2-40B4-BE49-F238E27FC236}">
                <a16:creationId xmlns:a16="http://schemas.microsoft.com/office/drawing/2014/main" id="{55D93D96-6019-BF89-D3E8-F94B40315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F1CCC-CBE3-33FA-E3C7-5F006E01A7CF}"/>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416071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93E10-1B12-CA8F-1670-F1B8AC1FF2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B3B88-AB16-626F-0CD6-44DEA08084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3A5DA-CCD0-3129-1102-C91ECF6906C8}"/>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5" name="Footer Placeholder 4">
            <a:extLst>
              <a:ext uri="{FF2B5EF4-FFF2-40B4-BE49-F238E27FC236}">
                <a16:creationId xmlns:a16="http://schemas.microsoft.com/office/drawing/2014/main" id="{FC78BAE5-9D93-1914-2525-E91E56E67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5E52A-668D-4B81-4F75-B3C230CD52BC}"/>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80697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22EC-07B0-F90D-47E0-CE9BCAD01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3270-8F41-1947-029C-2C02F7EEF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A2F43-0E33-110B-29F3-EB0F3F475BC7}"/>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5" name="Footer Placeholder 4">
            <a:extLst>
              <a:ext uri="{FF2B5EF4-FFF2-40B4-BE49-F238E27FC236}">
                <a16:creationId xmlns:a16="http://schemas.microsoft.com/office/drawing/2014/main" id="{491D46F0-0827-3273-DA2A-28B146A06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0D4AC-CDF0-1113-C84A-A885A1577407}"/>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54933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ED71-BF67-39F7-5AF1-C4F668D11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A14F77-3BD3-9800-26F5-D63B85155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784B9-E623-EBF4-D131-040BF6CEE341}"/>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5" name="Footer Placeholder 4">
            <a:extLst>
              <a:ext uri="{FF2B5EF4-FFF2-40B4-BE49-F238E27FC236}">
                <a16:creationId xmlns:a16="http://schemas.microsoft.com/office/drawing/2014/main" id="{55708FEF-A3CE-B06A-831C-3DE5CB5B4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F5F59-2B99-B2D2-FDB6-0AF66C911781}"/>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90614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8E49-6DCF-02D3-7B84-AB9F55415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A30DA-1FE9-5244-3027-1AF293C06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580F4A-5B11-474B-5696-2E250CBF0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35BDE5-C8A8-DDCD-5BDB-B7EBF0CBEF67}"/>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6" name="Footer Placeholder 5">
            <a:extLst>
              <a:ext uri="{FF2B5EF4-FFF2-40B4-BE49-F238E27FC236}">
                <a16:creationId xmlns:a16="http://schemas.microsoft.com/office/drawing/2014/main" id="{9C860C5C-3232-ADAE-6DB1-37B062B57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B0D41-AE3C-1E39-08AD-F9DF3351E160}"/>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36936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530A-5D90-8702-B4ED-8FE591A87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BD6CC-0A44-19DE-4840-6B2A236F1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A3917-9659-8794-44FA-F68748D95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0D35A-5D49-1047-E4FB-9C4547A3B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A925F-C1F4-D2F9-37A6-B1BC58C74B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7E8A56-B2B3-2E5D-7FBC-48C14B88D824}"/>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8" name="Footer Placeholder 7">
            <a:extLst>
              <a:ext uri="{FF2B5EF4-FFF2-40B4-BE49-F238E27FC236}">
                <a16:creationId xmlns:a16="http://schemas.microsoft.com/office/drawing/2014/main" id="{882EAFBC-4B7A-24FA-F99A-C80C07E66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84DBAD-730F-824A-1521-AC7595B8F565}"/>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21192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B4C7-7AE2-BDB1-81B2-998724B5BC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8853C-A336-2DB2-9521-836427EEC242}"/>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4" name="Footer Placeholder 3">
            <a:extLst>
              <a:ext uri="{FF2B5EF4-FFF2-40B4-BE49-F238E27FC236}">
                <a16:creationId xmlns:a16="http://schemas.microsoft.com/office/drawing/2014/main" id="{3C64BAFA-973A-7414-BF3C-52BF8F8E31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B3C15-5A77-1993-3B20-B64CB1BCF55F}"/>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22864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40325-27C2-42ED-1114-43394ECFAFF1}"/>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3" name="Footer Placeholder 2">
            <a:extLst>
              <a:ext uri="{FF2B5EF4-FFF2-40B4-BE49-F238E27FC236}">
                <a16:creationId xmlns:a16="http://schemas.microsoft.com/office/drawing/2014/main" id="{8B834E17-9778-668D-152F-6DF824B059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63B546-774F-6558-0290-340E5075744B}"/>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3376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1596-19FE-614C-2B4F-1AA013893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26284-5387-CFED-15A9-FE5993B8C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772C7C-18EB-1DDB-D5E9-E947F57A8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604AC-B054-BB27-4D94-8174422B52DA}"/>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6" name="Footer Placeholder 5">
            <a:extLst>
              <a:ext uri="{FF2B5EF4-FFF2-40B4-BE49-F238E27FC236}">
                <a16:creationId xmlns:a16="http://schemas.microsoft.com/office/drawing/2014/main" id="{088F90C4-8A24-C7EB-2CF6-8B456EF1E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CA8C3-B41B-AB70-2CED-D595CC4EE379}"/>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275288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86D-F7BF-A05E-2FC1-EE12984EA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B1B44-3409-0B29-A842-EB935486B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90EA8-0788-4443-4A14-D4664F3F3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1C216-0B24-8E45-A48D-FF67220FC5FF}"/>
              </a:ext>
            </a:extLst>
          </p:cNvPr>
          <p:cNvSpPr>
            <a:spLocks noGrp="1"/>
          </p:cNvSpPr>
          <p:nvPr>
            <p:ph type="dt" sz="half" idx="10"/>
          </p:nvPr>
        </p:nvSpPr>
        <p:spPr/>
        <p:txBody>
          <a:bodyPr/>
          <a:lstStyle/>
          <a:p>
            <a:fld id="{D9325CCB-CC0A-437C-9D0B-D81CB37FEBF5}" type="datetimeFigureOut">
              <a:rPr lang="en-US" smtClean="0"/>
              <a:t>1/6/2023</a:t>
            </a:fld>
            <a:endParaRPr lang="en-US"/>
          </a:p>
        </p:txBody>
      </p:sp>
      <p:sp>
        <p:nvSpPr>
          <p:cNvPr id="6" name="Footer Placeholder 5">
            <a:extLst>
              <a:ext uri="{FF2B5EF4-FFF2-40B4-BE49-F238E27FC236}">
                <a16:creationId xmlns:a16="http://schemas.microsoft.com/office/drawing/2014/main" id="{F48D465B-C7D5-37FA-32D6-45E59B6AA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A40E6-0A1D-D2BE-9FF9-E25C7F7875E6}"/>
              </a:ext>
            </a:extLst>
          </p:cNvPr>
          <p:cNvSpPr>
            <a:spLocks noGrp="1"/>
          </p:cNvSpPr>
          <p:nvPr>
            <p:ph type="sldNum" sz="quarter" idx="12"/>
          </p:nvPr>
        </p:nvSpPr>
        <p:spPr/>
        <p:txBody>
          <a:bodyPr/>
          <a:lstStyle/>
          <a:p>
            <a:fld id="{7EF19238-A03D-4B3C-8C74-FDC5DD1DD7E6}" type="slidenum">
              <a:rPr lang="en-US" smtClean="0"/>
              <a:t>‹#›</a:t>
            </a:fld>
            <a:endParaRPr lang="en-US"/>
          </a:p>
        </p:txBody>
      </p:sp>
    </p:spTree>
    <p:extLst>
      <p:ext uri="{BB962C8B-B14F-4D97-AF65-F5344CB8AC3E}">
        <p14:creationId xmlns:p14="http://schemas.microsoft.com/office/powerpoint/2010/main" val="176986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4A35C-D5A4-87C4-6812-89F8D7C14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110BA-4883-59A6-67D7-F8D972425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EB081-E74A-67AB-000C-912EA79A4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25CCB-CC0A-437C-9D0B-D81CB37FEBF5}" type="datetimeFigureOut">
              <a:rPr lang="en-US" smtClean="0"/>
              <a:t>1/6/2023</a:t>
            </a:fld>
            <a:endParaRPr lang="en-US"/>
          </a:p>
        </p:txBody>
      </p:sp>
      <p:sp>
        <p:nvSpPr>
          <p:cNvPr id="5" name="Footer Placeholder 4">
            <a:extLst>
              <a:ext uri="{FF2B5EF4-FFF2-40B4-BE49-F238E27FC236}">
                <a16:creationId xmlns:a16="http://schemas.microsoft.com/office/drawing/2014/main" id="{3C48521D-1761-2680-63ED-E882D53AF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7FDA45-1853-8831-4E2D-D9873964A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19238-A03D-4B3C-8C74-FDC5DD1DD7E6}" type="slidenum">
              <a:rPr lang="en-US" smtClean="0"/>
              <a:t>‹#›</a:t>
            </a:fld>
            <a:endParaRPr lang="en-US"/>
          </a:p>
        </p:txBody>
      </p:sp>
    </p:spTree>
    <p:extLst>
      <p:ext uri="{BB962C8B-B14F-4D97-AF65-F5344CB8AC3E}">
        <p14:creationId xmlns:p14="http://schemas.microsoft.com/office/powerpoint/2010/main" val="3770134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6406-07FC-AE5E-183D-DA01B20E1B38}"/>
              </a:ext>
            </a:extLst>
          </p:cNvPr>
          <p:cNvSpPr>
            <a:spLocks noGrp="1"/>
          </p:cNvSpPr>
          <p:nvPr>
            <p:ph type="ctrTitle"/>
          </p:nvPr>
        </p:nvSpPr>
        <p:spPr>
          <a:xfrm>
            <a:off x="833718" y="1122363"/>
            <a:ext cx="10488706" cy="2387600"/>
          </a:xfrm>
        </p:spPr>
        <p:txBody>
          <a:bodyPr>
            <a:normAutofit fontScale="90000"/>
          </a:bodyPr>
          <a:lstStyle/>
          <a:p>
            <a:pPr marL="0" marR="113665">
              <a:lnSpc>
                <a:spcPct val="107000"/>
              </a:lnSpc>
              <a:spcBef>
                <a:spcPts val="425"/>
              </a:spcBef>
              <a:spcAft>
                <a:spcPts val="800"/>
              </a:spcAft>
            </a:pP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IN" sz="2700" b="1" u="sng"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u="sng" dirty="0">
                <a:effectLst/>
                <a:latin typeface="Times New Roman" panose="02020603050405020304" pitchFamily="18" charset="0"/>
                <a:ea typeface="Calibri" panose="020F0502020204030204" pitchFamily="34" charset="0"/>
                <a:cs typeface="Times New Roman" panose="02020603050405020304" pitchFamily="18" charset="0"/>
              </a:rPr>
              <a:t>PROJECT REPORT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2000" b="1" i="1" dirty="0">
                <a:effectLst/>
                <a:latin typeface="Calibri" panose="020F0502020204030204" pitchFamily="34" charset="0"/>
                <a:ea typeface="Calibri" panose="020F0502020204030204" pitchFamily="34" charset="0"/>
                <a:cs typeface="Times New Roman" panose="02020603050405020304" pitchFamily="18" charset="0"/>
              </a:rPr>
              <a:t>on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IN" sz="1800" b="1" i="1"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2700" b="1"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MOVIE RECOMMENDER SYSTEM</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B. TECH in Artificial Intelligence and Data Science</a:t>
            </a:r>
            <a:br>
              <a:rPr lang="en-US"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Calibri" panose="020F0502020204030204" pitchFamily="34" charset="0"/>
              </a:rPr>
              <a:t>2020-24</a:t>
            </a:r>
            <a:endParaRPr lang="en-US" sz="2200" dirty="0"/>
          </a:p>
        </p:txBody>
      </p:sp>
      <p:sp>
        <p:nvSpPr>
          <p:cNvPr id="3" name="Subtitle 2">
            <a:extLst>
              <a:ext uri="{FF2B5EF4-FFF2-40B4-BE49-F238E27FC236}">
                <a16:creationId xmlns:a16="http://schemas.microsoft.com/office/drawing/2014/main" id="{5EA91BF6-A1AC-462A-FAB6-E6ABCB3AEBB3}"/>
              </a:ext>
            </a:extLst>
          </p:cNvPr>
          <p:cNvSpPr>
            <a:spLocks noGrp="1"/>
          </p:cNvSpPr>
          <p:nvPr>
            <p:ph type="subTitle" idx="1"/>
          </p:nvPr>
        </p:nvSpPr>
        <p:spPr>
          <a:xfrm>
            <a:off x="1524000" y="4301285"/>
            <a:ext cx="9144000" cy="1655762"/>
          </a:xfrm>
        </p:spPr>
        <p:txBody>
          <a:bodyPr>
            <a:normAutofit lnSpcReduction="10000"/>
          </a:bodyPr>
          <a:lstStyle/>
          <a:p>
            <a:pPr marL="0" marR="0">
              <a:lnSpc>
                <a:spcPct val="107000"/>
              </a:lnSpc>
              <a:spcBef>
                <a:spcPts val="0"/>
              </a:spcBef>
              <a:spcAft>
                <a:spcPts val="0"/>
              </a:spcAft>
            </a:pPr>
            <a:r>
              <a:rPr lang="en-IN" sz="2000" b="1" u="sng" dirty="0">
                <a:effectLst/>
                <a:latin typeface="Calibri" panose="020F0502020204030204" pitchFamily="34" charset="0"/>
                <a:ea typeface="Calibri" panose="020F0502020204030204" pitchFamily="34" charset="0"/>
                <a:cs typeface="Calibri" panose="020F0502020204030204" pitchFamily="34" charset="0"/>
              </a:rPr>
              <a:t>Submitted to:</a:t>
            </a:r>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b="1" u="sng" dirty="0">
                <a:effectLst/>
                <a:latin typeface="Calibri" panose="020F0502020204030204" pitchFamily="34" charset="0"/>
                <a:ea typeface="Calibri" panose="020F0502020204030204" pitchFamily="34" charset="0"/>
                <a:cs typeface="Calibri" panose="020F0502020204030204" pitchFamily="34" charset="0"/>
              </a:rPr>
              <a:t>Submitted by: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2000" dirty="0">
                <a:effectLst/>
                <a:latin typeface="Calibri" panose="020F0502020204030204" pitchFamily="34" charset="0"/>
                <a:ea typeface="Calibri" panose="020F0502020204030204" pitchFamily="34" charset="0"/>
                <a:cs typeface="Calibri" panose="020F0502020204030204" pitchFamily="34" charset="0"/>
              </a:rPr>
              <a:t>Department of computer Applications</a:t>
            </a:r>
            <a:r>
              <a:rPr lang="en-IN" sz="2000" b="1" dirty="0">
                <a:effectLst/>
                <a:latin typeface="Calibri" panose="020F0502020204030204" pitchFamily="34" charset="0"/>
                <a:ea typeface="Calibri" panose="020F0502020204030204" pitchFamily="34" charset="0"/>
                <a:cs typeface="Calibri" panose="020F0502020204030204" pitchFamily="34" charset="0"/>
              </a:rPr>
              <a:t>           Saumya Deep Rawat</a:t>
            </a:r>
            <a:r>
              <a:rPr lang="en-IN" sz="2000" dirty="0">
                <a:effectLst/>
                <a:latin typeface="Calibri" panose="020F0502020204030204" pitchFamily="34" charset="0"/>
                <a:ea typeface="Calibri" panose="020F0502020204030204" pitchFamily="34" charset="0"/>
                <a:cs typeface="Calibri" panose="020F0502020204030204" pitchFamily="34" charset="0"/>
              </a:rPr>
              <a:t> (16)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2000" i="1" dirty="0">
                <a:effectLst/>
                <a:latin typeface="Calibri" panose="020F0502020204030204" pitchFamily="34" charset="0"/>
                <a:ea typeface="Calibri" panose="020F0502020204030204" pitchFamily="34" charset="0"/>
                <a:cs typeface="Calibri" panose="020F0502020204030204" pitchFamily="34" charset="0"/>
              </a:rPr>
              <a:t>                                                                            </a:t>
            </a:r>
            <a:r>
              <a:rPr lang="en-IN" sz="2000" b="1" i="1" dirty="0">
                <a:effectLst/>
                <a:latin typeface="Calibri" panose="020F0502020204030204" pitchFamily="34" charset="0"/>
                <a:ea typeface="Calibri" panose="020F0502020204030204" pitchFamily="34" charset="0"/>
                <a:cs typeface="Calibri" panose="020F0502020204030204" pitchFamily="34" charset="0"/>
              </a:rPr>
              <a:t>University Roll Number:</a:t>
            </a:r>
            <a:r>
              <a:rPr lang="en-IN" sz="2000" dirty="0">
                <a:effectLst/>
                <a:latin typeface="Calibri" panose="020F0502020204030204" pitchFamily="34" charset="0"/>
                <a:ea typeface="Calibri" panose="020F0502020204030204" pitchFamily="34" charset="0"/>
                <a:cs typeface="Calibri" panose="020F0502020204030204" pitchFamily="34" charset="0"/>
              </a:rPr>
              <a:t> 2017666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2000" i="1" dirty="0">
                <a:effectLst/>
                <a:latin typeface="Calibri" panose="020F0502020204030204" pitchFamily="34" charset="0"/>
                <a:ea typeface="Calibri" panose="020F0502020204030204" pitchFamily="34" charset="0"/>
                <a:cs typeface="Calibri" panose="020F0502020204030204" pitchFamily="34" charset="0"/>
              </a:rPr>
              <a:t>Under the guidance of</a:t>
            </a:r>
            <a:r>
              <a:rPr lang="en-IN" sz="2000" b="1" i="1" dirty="0">
                <a:effectLst/>
                <a:latin typeface="Calibri" panose="020F0502020204030204" pitchFamily="34" charset="0"/>
                <a:ea typeface="Calibri" panose="020F0502020204030204" pitchFamily="34" charset="0"/>
                <a:cs typeface="Calibri" panose="020F0502020204030204" pitchFamily="34" charset="0"/>
              </a:rPr>
              <a:t> </a:t>
            </a:r>
            <a:r>
              <a:rPr lang="en-IN" sz="2000" b="1" i="1" u="sng" dirty="0">
                <a:effectLst/>
                <a:latin typeface="Calibri" panose="020F0502020204030204" pitchFamily="34" charset="0"/>
                <a:ea typeface="Calibri" panose="020F0502020204030204" pitchFamily="34" charset="0"/>
                <a:cs typeface="Calibri" panose="020F0502020204030204" pitchFamily="34" charset="0"/>
              </a:rPr>
              <a:t>Dr Surender Singh </a:t>
            </a:r>
            <a:r>
              <a:rPr lang="en-IN" sz="2000" b="1" i="1" u="sng" dirty="0" err="1">
                <a:effectLst/>
                <a:latin typeface="Calibri" panose="020F0502020204030204" pitchFamily="34" charset="0"/>
                <a:ea typeface="Calibri" panose="020F0502020204030204" pitchFamily="34" charset="0"/>
                <a:cs typeface="Calibri" panose="020F0502020204030204" pitchFamily="34" charset="0"/>
              </a:rPr>
              <a:t>Samant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1EADB9A-5A58-B87C-1E35-CC840D50F1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6012" y="0"/>
            <a:ext cx="7879976" cy="1529951"/>
          </a:xfrm>
          <a:prstGeom prst="rect">
            <a:avLst/>
          </a:prstGeom>
          <a:noFill/>
          <a:ln>
            <a:noFill/>
          </a:ln>
        </p:spPr>
      </p:pic>
    </p:spTree>
    <p:extLst>
      <p:ext uri="{BB962C8B-B14F-4D97-AF65-F5344CB8AC3E}">
        <p14:creationId xmlns:p14="http://schemas.microsoft.com/office/powerpoint/2010/main" val="24993924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9828-5083-A912-0A1C-14F7FA7D77B5}"/>
              </a:ext>
            </a:extLst>
          </p:cNvPr>
          <p:cNvSpPr>
            <a:spLocks noGrp="1"/>
          </p:cNvSpPr>
          <p:nvPr>
            <p:ph type="title"/>
          </p:nvPr>
        </p:nvSpPr>
        <p:spPr/>
        <p:txBody>
          <a:bodyPr>
            <a:normAutofit/>
          </a:bodyPr>
          <a:lstStyle/>
          <a:p>
            <a:r>
              <a:rPr lang="en-IN" sz="6000" b="1" u="sng" dirty="0">
                <a:solidFill>
                  <a:srgbClr val="2E74B5"/>
                </a:solidFill>
                <a:effectLst/>
                <a:latin typeface="Arial Rounded MT Bold" panose="020F0704030504030204" pitchFamily="34" charset="0"/>
                <a:ea typeface="Calibri" panose="020F0502020204030204" pitchFamily="34" charset="0"/>
                <a:cs typeface="Times New Roman" panose="02020603050405020304" pitchFamily="18" charset="0"/>
              </a:rPr>
              <a:t>Introduction</a:t>
            </a:r>
            <a:endParaRPr lang="en-US" sz="6000" dirty="0"/>
          </a:p>
        </p:txBody>
      </p:sp>
      <p:sp>
        <p:nvSpPr>
          <p:cNvPr id="3" name="Content Placeholder 2">
            <a:extLst>
              <a:ext uri="{FF2B5EF4-FFF2-40B4-BE49-F238E27FC236}">
                <a16:creationId xmlns:a16="http://schemas.microsoft.com/office/drawing/2014/main" id="{9639AA62-4DD6-4801-2E38-15273B073AA7}"/>
              </a:ext>
            </a:extLst>
          </p:cNvPr>
          <p:cNvSpPr>
            <a:spLocks noGrp="1"/>
          </p:cNvSpPr>
          <p:nvPr>
            <p:ph idx="1"/>
          </p:nvPr>
        </p:nvSpPr>
        <p:spPr/>
        <p:txBody>
          <a:bodyPr>
            <a:normAutofit fontScale="92500" lnSpcReduction="1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A </a:t>
            </a:r>
            <a:r>
              <a:rPr lang="en-IN" b="1" dirty="0">
                <a:effectLst/>
                <a:latin typeface="Calibri" panose="020F0502020204030204" pitchFamily="34" charset="0"/>
                <a:ea typeface="Calibri" panose="020F0502020204030204" pitchFamily="34" charset="0"/>
                <a:cs typeface="Times New Roman" panose="02020603050405020304" pitchFamily="18" charset="0"/>
              </a:rPr>
              <a:t>recommender system</a:t>
            </a:r>
            <a:r>
              <a:rPr lang="en-IN" dirty="0">
                <a:effectLst/>
                <a:latin typeface="Calibri" panose="020F0502020204030204" pitchFamily="34" charset="0"/>
                <a:ea typeface="Calibri" panose="020F0502020204030204" pitchFamily="34" charset="0"/>
                <a:cs typeface="Times New Roman" panose="02020603050405020304" pitchFamily="18" charset="0"/>
              </a:rPr>
              <a:t> is a type of information filtering system that seeks to predict the "rating" or "preference" a user would give to an item.</a:t>
            </a:r>
          </a:p>
          <a:p>
            <a:r>
              <a:rPr lang="en-IN" dirty="0">
                <a:effectLst/>
                <a:latin typeface="Calibri" panose="020F0502020204030204" pitchFamily="34" charset="0"/>
                <a:ea typeface="Calibri" panose="020F0502020204030204" pitchFamily="34" charset="0"/>
                <a:cs typeface="Times New Roman" panose="02020603050405020304" pitchFamily="18" charset="0"/>
              </a:rPr>
              <a:t>Recommender systems are utilized in a variety of areas, with commonly recognized examples taking the form of playlist generators for video and music services, product recommenders for online stores, or content recommenders for social media platforms and open web content recommenders.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There are two types of movie recommender systems: </a:t>
            </a:r>
            <a:r>
              <a:rPr lang="en-IN" b="1" dirty="0">
                <a:effectLst/>
                <a:latin typeface="Calibri" panose="020F0502020204030204" pitchFamily="34" charset="0"/>
                <a:ea typeface="Calibri" panose="020F0502020204030204" pitchFamily="34" charset="0"/>
                <a:cs typeface="Times New Roman" panose="02020603050405020304" pitchFamily="18" charset="0"/>
              </a:rPr>
              <a:t>content-based</a:t>
            </a:r>
            <a:r>
              <a:rPr lang="en-IN" dirty="0">
                <a:effectLst/>
                <a:latin typeface="Calibri" panose="020F0502020204030204" pitchFamily="34" charset="0"/>
                <a:ea typeface="Calibri" panose="020F0502020204030204" pitchFamily="34" charset="0"/>
                <a:cs typeface="Times New Roman" panose="02020603050405020304" pitchFamily="18" charset="0"/>
              </a:rPr>
              <a:t> and </a:t>
            </a:r>
            <a:r>
              <a:rPr lang="en-IN" b="1" dirty="0">
                <a:effectLst/>
                <a:latin typeface="Calibri" panose="020F0502020204030204" pitchFamily="34" charset="0"/>
                <a:ea typeface="Calibri" panose="020F0502020204030204" pitchFamily="34" charset="0"/>
                <a:cs typeface="Times New Roman" panose="02020603050405020304" pitchFamily="18" charset="0"/>
              </a:rPr>
              <a:t>collaborative-based</a:t>
            </a:r>
            <a:r>
              <a:rPr lang="en-IN" dirty="0">
                <a:effectLst/>
                <a:latin typeface="Calibri" panose="020F0502020204030204" pitchFamily="34" charset="0"/>
                <a:ea typeface="Calibri" panose="020F0502020204030204" pitchFamily="34" charset="0"/>
                <a:cs typeface="Times New Roman" panose="02020603050405020304" pitchFamily="18" charset="0"/>
              </a:rPr>
              <a:t>. Content-based systems focus on the attributes of the movies, such as genre, director, and actors. Collaborative-based systems focus on the past behaviour of other users and make recommendations based on that.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4028690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9723-76AB-B340-76EB-D08D32AB5424}"/>
              </a:ext>
            </a:extLst>
          </p:cNvPr>
          <p:cNvSpPr>
            <a:spLocks noGrp="1"/>
          </p:cNvSpPr>
          <p:nvPr>
            <p:ph type="title"/>
          </p:nvPr>
        </p:nvSpPr>
        <p:spPr/>
        <p:txBody>
          <a:bodyPr>
            <a:normAutofit/>
          </a:bodyPr>
          <a:lstStyle/>
          <a:p>
            <a:r>
              <a:rPr lang="en-IN" sz="6000" b="1" u="sng" dirty="0">
                <a:solidFill>
                  <a:srgbClr val="4472C4"/>
                </a:solidFill>
                <a:effectLst/>
                <a:latin typeface="Arial Rounded MT Bold" panose="020F0704030504030204" pitchFamily="34" charset="0"/>
                <a:ea typeface="Calibri" panose="020F0502020204030204" pitchFamily="34" charset="0"/>
                <a:cs typeface="Times New Roman" panose="02020603050405020304" pitchFamily="18" charset="0"/>
              </a:rPr>
              <a:t>Problem Statement</a:t>
            </a:r>
            <a:endParaRPr lang="en-US" sz="6000" dirty="0"/>
          </a:p>
        </p:txBody>
      </p:sp>
      <p:sp>
        <p:nvSpPr>
          <p:cNvPr id="3" name="Content Placeholder 2">
            <a:extLst>
              <a:ext uri="{FF2B5EF4-FFF2-40B4-BE49-F238E27FC236}">
                <a16:creationId xmlns:a16="http://schemas.microsoft.com/office/drawing/2014/main" id="{EE697445-68CC-6D0F-025F-2DFC0384AA80}"/>
              </a:ext>
            </a:extLst>
          </p:cNvPr>
          <p:cNvSpPr>
            <a:spLocks noGrp="1"/>
          </p:cNvSpPr>
          <p:nvPr>
            <p:ph idx="1"/>
          </p:nvPr>
        </p:nvSpPr>
        <p:spPr/>
        <p:txBody>
          <a:bodyPr>
            <a:noAutofit/>
          </a:bodyPr>
          <a:lstStyle/>
          <a:p>
            <a:r>
              <a:rPr lang="en-IN" sz="2200" dirty="0">
                <a:effectLst/>
                <a:ea typeface="Calibri" panose="020F0502020204030204" pitchFamily="34" charset="0"/>
                <a:cs typeface="Times New Roman" panose="02020603050405020304" pitchFamily="18" charset="0"/>
              </a:rPr>
              <a:t>A movie recommender system takes in a user's movie preferences and outputs a list of recommended movies.</a:t>
            </a:r>
          </a:p>
          <a:p>
            <a:r>
              <a:rPr lang="en-IN" sz="2200" dirty="0">
                <a:effectLst/>
                <a:ea typeface="Calibri" panose="020F0502020204030204" pitchFamily="34" charset="0"/>
                <a:cs typeface="Times New Roman" panose="02020603050405020304" pitchFamily="18" charset="0"/>
              </a:rPr>
              <a:t>The system should be able to recommend new movies to a user based on their past watch history.</a:t>
            </a:r>
            <a:endParaRPr lang="en-IN" sz="2200" dirty="0">
              <a:ea typeface="Calibri" panose="020F0502020204030204" pitchFamily="34" charset="0"/>
              <a:cs typeface="Times New Roman" panose="02020603050405020304" pitchFamily="18" charset="0"/>
            </a:endParaRPr>
          </a:p>
          <a:p>
            <a:r>
              <a:rPr lang="en-IN" sz="2200" dirty="0">
                <a:effectLst/>
                <a:ea typeface="Calibri" panose="020F0502020204030204" pitchFamily="34" charset="0"/>
                <a:cs typeface="Times New Roman" panose="02020603050405020304" pitchFamily="18" charset="0"/>
              </a:rPr>
              <a:t>The system should also be able to handle new users and new movies. As such, the system should be constantly updated with the latest movies and user preferences.</a:t>
            </a:r>
          </a:p>
          <a:p>
            <a:r>
              <a:rPr lang="en-IN" sz="2200" dirty="0">
                <a:effectLst/>
                <a:ea typeface="Calibri" panose="020F0502020204030204" pitchFamily="34" charset="0"/>
                <a:cs typeface="Times New Roman" panose="02020603050405020304" pitchFamily="18" charset="0"/>
              </a:rPr>
              <a:t>One issue is that recommender systems may suffer from the "cold start" problem, where they are unable to recommend anything to new users because they lack data on their preferences.</a:t>
            </a:r>
            <a:endParaRPr lang="en-IN" sz="2200" dirty="0">
              <a:ea typeface="Calibri" panose="020F0502020204030204" pitchFamily="34" charset="0"/>
              <a:cs typeface="Times New Roman" panose="02020603050405020304" pitchFamily="18" charset="0"/>
            </a:endParaRPr>
          </a:p>
          <a:p>
            <a:r>
              <a:rPr lang="en-IN" sz="2200" dirty="0">
                <a:effectLst/>
                <a:ea typeface="Calibri" panose="020F0502020204030204" pitchFamily="34" charset="0"/>
                <a:cs typeface="Times New Roman" panose="02020603050405020304" pitchFamily="18" charset="0"/>
              </a:rPr>
              <a:t>To address these issues, some movie recommender systems use a hybrid approach, combining the collaborative filtering approach with content-based filtering.</a:t>
            </a:r>
          </a:p>
          <a:p>
            <a:r>
              <a:rPr lang="en-IN" sz="2200" dirty="0">
                <a:effectLst/>
                <a:ea typeface="Calibri" panose="020F0502020204030204" pitchFamily="34" charset="0"/>
                <a:cs typeface="Times New Roman" panose="02020603050405020304" pitchFamily="18" charset="0"/>
              </a:rPr>
              <a:t>In content-based filtering, the system recommends movies based on their similarity to other movies that the user has liked.</a:t>
            </a:r>
            <a:endParaRPr lang="en-US" sz="2200" dirty="0"/>
          </a:p>
        </p:txBody>
      </p:sp>
    </p:spTree>
    <p:extLst>
      <p:ext uri="{BB962C8B-B14F-4D97-AF65-F5344CB8AC3E}">
        <p14:creationId xmlns:p14="http://schemas.microsoft.com/office/powerpoint/2010/main" val="1533058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9F65-54AE-EEF2-B9B0-FE2244E734B0}"/>
              </a:ext>
            </a:extLst>
          </p:cNvPr>
          <p:cNvSpPr>
            <a:spLocks noGrp="1"/>
          </p:cNvSpPr>
          <p:nvPr>
            <p:ph type="title"/>
          </p:nvPr>
        </p:nvSpPr>
        <p:spPr/>
        <p:txBody>
          <a:bodyPr>
            <a:normAutofit/>
          </a:bodyPr>
          <a:lstStyle/>
          <a:p>
            <a:r>
              <a:rPr lang="en-IN" sz="6000" b="1" u="sng" dirty="0">
                <a:solidFill>
                  <a:srgbClr val="4472C4"/>
                </a:solidFill>
                <a:effectLst/>
                <a:latin typeface="Arial Rounded MT Bold" panose="020F0704030504030204" pitchFamily="34" charset="0"/>
                <a:ea typeface="Calibri" panose="020F0502020204030204" pitchFamily="34" charset="0"/>
                <a:cs typeface="Times New Roman" panose="02020603050405020304" pitchFamily="18" charset="0"/>
              </a:rPr>
              <a:t>Methodology</a:t>
            </a:r>
            <a:endParaRPr lang="en-US" sz="6000" dirty="0"/>
          </a:p>
        </p:txBody>
      </p:sp>
      <p:sp>
        <p:nvSpPr>
          <p:cNvPr id="3" name="Content Placeholder 2">
            <a:extLst>
              <a:ext uri="{FF2B5EF4-FFF2-40B4-BE49-F238E27FC236}">
                <a16:creationId xmlns:a16="http://schemas.microsoft.com/office/drawing/2014/main" id="{80ED5877-006F-22D9-BB73-8BADA9AA6E79}"/>
              </a:ext>
            </a:extLst>
          </p:cNvPr>
          <p:cNvSpPr>
            <a:spLocks noGrp="1"/>
          </p:cNvSpPr>
          <p:nvPr>
            <p:ph idx="1"/>
          </p:nvPr>
        </p:nvSpPr>
        <p:spPr/>
        <p:txBody>
          <a:bodyPr>
            <a:noAutofit/>
          </a:bodyPr>
          <a:lstStyle/>
          <a:p>
            <a:r>
              <a:rPr lang="en-IN"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For our project, we focused on Content-based filtering for</a:t>
            </a:r>
          </a:p>
          <a:p>
            <a:pPr marL="0" indent="0">
              <a:buNone/>
            </a:pPr>
            <a:r>
              <a:rPr lang="en-IN"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   </a:t>
            </a:r>
            <a:r>
              <a:rPr lang="en-IN"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generating recommendations.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Content-Based filtering doesn't involve other users, but</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is based on our preferences. It can be difficult to find new,</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interesting content. There are a few ways to get around</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this. One is to search for specific keywords that relate to</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your interests. This can help you find content that you might not have been able to find otherwise. If you're still having trouble finding ne</a:t>
            </a:r>
            <a:r>
              <a:rPr lang="en-IN" sz="24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w content, there are a few other options you can try.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69433E4-9D76-643C-7B21-ED0EBD1CE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31306" y="365124"/>
            <a:ext cx="3092824" cy="4007531"/>
          </a:xfrm>
          <a:prstGeom prst="rect">
            <a:avLst/>
          </a:prstGeom>
          <a:noFill/>
          <a:ln>
            <a:noFill/>
          </a:ln>
        </p:spPr>
      </p:pic>
    </p:spTree>
    <p:extLst>
      <p:ext uri="{BB962C8B-B14F-4D97-AF65-F5344CB8AC3E}">
        <p14:creationId xmlns:p14="http://schemas.microsoft.com/office/powerpoint/2010/main" val="2435603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2051-E26D-FF7B-99AA-105AF53E21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6AB42E7-F33E-6971-8E74-27279599055C}"/>
              </a:ext>
            </a:extLst>
          </p:cNvPr>
          <p:cNvSpPr>
            <a:spLocks noGrp="1"/>
          </p:cNvSpPr>
          <p:nvPr>
            <p:ph idx="1"/>
          </p:nvPr>
        </p:nvSpPr>
        <p:spPr>
          <a:xfrm>
            <a:off x="838200" y="365125"/>
            <a:ext cx="10515600" cy="5811838"/>
          </a:xfrm>
        </p:spPr>
        <p:txBody>
          <a:bodyPr>
            <a:normAutofit/>
          </a:bodyPr>
          <a:lstStyle/>
          <a:p>
            <a:r>
              <a:rPr lang="en-IN" sz="2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we build this recommender system based on the following key features:</a:t>
            </a:r>
          </a:p>
          <a:p>
            <a:pPr marL="514350" indent="-514350">
              <a:buFont typeface="+mj-lt"/>
              <a:buAutoNum type="arabicPeriod"/>
            </a:pPr>
            <a:r>
              <a:rPr lang="en-IN" sz="2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rPr>
              <a:t>Genre                                        	2. Overview</a:t>
            </a:r>
          </a:p>
          <a:p>
            <a:pPr marL="342900" indent="-342900">
              <a:buAutoNum type="arabicPeriod" startAt="3"/>
            </a:pPr>
            <a:r>
              <a:rPr lang="en-IN" sz="2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rPr>
              <a:t>  Keywords				4.  Cast</a:t>
            </a:r>
          </a:p>
          <a:p>
            <a:pPr marL="514350" indent="-514350">
              <a:buAutoNum type="arabicPeriod" startAt="5"/>
            </a:pPr>
            <a:r>
              <a:rPr lang="en-IN" sz="2800" dirty="0">
                <a:solidFill>
                  <a:srgbClr val="000000"/>
                </a:solidFill>
                <a:effectLst>
                  <a:outerShdw blurRad="38100" dist="19050" dir="2700000" algn="tl">
                    <a:schemeClr val="dk1">
                      <a:alpha val="40000"/>
                    </a:schemeClr>
                  </a:outerShdw>
                </a:effectLst>
                <a:latin typeface="Calibri" panose="020F0502020204030204" pitchFamily="34" charset="0"/>
              </a:rPr>
              <a:t>Crew </a:t>
            </a:r>
            <a:endParaRPr lang="en-US" sz="2800" dirty="0"/>
          </a:p>
          <a:p>
            <a:r>
              <a:rPr lang="en-IN" sz="24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Now, moving forward to the term that we hold on mentioning, similarity, and what it approach in our context. It may not appear like some thing we could quantify, however it is able to be measured.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Cosine Similarity can be defined as a method of determining how similar two objects are. The cosine similarity is calculated using the cosine of the angle between two objects. The cosine similarity is also used in recommender systems and collaborative filtering. The cosine similarity is used to find the similarity between two vectors.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76514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8761-1FFB-172B-32B8-E7F4540C9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E779A1-DEE8-75BB-D289-02239DEB75D8}"/>
              </a:ext>
            </a:extLst>
          </p:cNvPr>
          <p:cNvSpPr>
            <a:spLocks noGrp="1"/>
          </p:cNvSpPr>
          <p:nvPr>
            <p:ph idx="1"/>
          </p:nvPr>
        </p:nvSpPr>
        <p:spPr/>
        <p:txBody>
          <a:bodyPr anchor="b">
            <a:normAutofit/>
          </a:bodyPr>
          <a:lstStyle/>
          <a:p>
            <a:r>
              <a:rPr lang="en-US" sz="2400" spc="-5" dirty="0">
                <a:solidFill>
                  <a:srgbClr val="000000"/>
                </a:solidFill>
                <a:effectLst/>
                <a:latin typeface="Calibri" panose="020F0502020204030204" pitchFamily="34" charset="0"/>
                <a:ea typeface="Times New Roman" panose="02020603050405020304" pitchFamily="18" charset="0"/>
              </a:rPr>
              <a:t>the area below the movie vectors A and B, represent the contents of the movies, and the angle, θ, between them represents the similarities between the movie contents. Thus, the lower the angle θ, the more similar the movie contents are.</a:t>
            </a:r>
            <a:endParaRPr lang="en-US" sz="2400" dirty="0">
              <a:effectLst/>
              <a:latin typeface="Times New Roman" panose="02020603050405020304" pitchFamily="18" charset="0"/>
              <a:ea typeface="Times New Roman" panose="02020603050405020304" pitchFamily="18" charset="0"/>
            </a:endParaRPr>
          </a:p>
          <a:p>
            <a:r>
              <a:rPr lang="en-US" sz="2400" spc="-5" dirty="0">
                <a:solidFill>
                  <a:srgbClr val="000000"/>
                </a:solidFill>
                <a:effectLst/>
                <a:latin typeface="Calibri" panose="020F0502020204030204" pitchFamily="34" charset="0"/>
                <a:ea typeface="Times New Roman" panose="02020603050405020304" pitchFamily="18" charset="0"/>
              </a:rPr>
              <a:t>The cosine similarity values can range between 0 and 1, depending on the θ value bounded between 0 and 90.</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pic>
        <p:nvPicPr>
          <p:cNvPr id="4" name="Picture 3">
            <a:extLst>
              <a:ext uri="{FF2B5EF4-FFF2-40B4-BE49-F238E27FC236}">
                <a16:creationId xmlns:a16="http://schemas.microsoft.com/office/drawing/2014/main" id="{5732A50C-869B-1F83-9D24-868C2AAFF8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7440" y="77530"/>
            <a:ext cx="5897879" cy="3496189"/>
          </a:xfrm>
          <a:prstGeom prst="rect">
            <a:avLst/>
          </a:prstGeom>
          <a:noFill/>
          <a:ln>
            <a:noFill/>
          </a:ln>
        </p:spPr>
      </p:pic>
    </p:spTree>
    <p:extLst>
      <p:ext uri="{BB962C8B-B14F-4D97-AF65-F5344CB8AC3E}">
        <p14:creationId xmlns:p14="http://schemas.microsoft.com/office/powerpoint/2010/main" val="2483042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81DD-FD5E-331D-A282-016A3008289F}"/>
              </a:ext>
            </a:extLst>
          </p:cNvPr>
          <p:cNvSpPr>
            <a:spLocks noGrp="1"/>
          </p:cNvSpPr>
          <p:nvPr>
            <p:ph type="title"/>
          </p:nvPr>
        </p:nvSpPr>
        <p:spPr>
          <a:xfrm>
            <a:off x="838200" y="365125"/>
            <a:ext cx="10515600" cy="2733675"/>
          </a:xfrm>
        </p:spPr>
        <p:txBody>
          <a:bodyPr>
            <a:normAutofit fontScale="90000"/>
          </a:bodyPr>
          <a:lstStyle/>
          <a:p>
            <a:r>
              <a:rPr lang="en-US" sz="6700" b="1" u="sng" dirty="0">
                <a:solidFill>
                  <a:schemeClr val="accent1"/>
                </a:solidFill>
                <a:latin typeface="Arial Rounded MT Bold" panose="020F0704030504030204" pitchFamily="34" charset="0"/>
              </a:rPr>
              <a:t>Result</a:t>
            </a:r>
            <a:br>
              <a:rPr lang="en-US" sz="6700" b="1" u="sng" dirty="0">
                <a:solidFill>
                  <a:schemeClr val="accent1"/>
                </a:solidFill>
                <a:latin typeface="Arial Rounded MT Bold" panose="020F0704030504030204" pitchFamily="34" charset="0"/>
              </a:rPr>
            </a:br>
            <a:r>
              <a:rPr lang="en-US" sz="2700" dirty="0">
                <a:latin typeface="+mn-lt"/>
              </a:rPr>
              <a:t>The system is designed to help the user find new movies that they will enjoy, and to make the process of finding new movies easier.</a:t>
            </a:r>
            <a:br>
              <a:rPr lang="en-US" sz="2800" dirty="0">
                <a:latin typeface="+mn-lt"/>
              </a:rPr>
            </a:br>
            <a:r>
              <a:rPr lang="en-US" sz="2800" dirty="0">
                <a:latin typeface="+mn-lt"/>
              </a:rPr>
              <a:t>This is the result when we select a batman movie on the movie recommender system.</a:t>
            </a:r>
            <a:r>
              <a:rPr lang="en-US" sz="2800" dirty="0"/>
              <a:t> </a:t>
            </a:r>
            <a:br>
              <a:rPr lang="en-US" sz="6000" b="1" u="sng" dirty="0">
                <a:solidFill>
                  <a:schemeClr val="accent1"/>
                </a:solidFill>
                <a:latin typeface="Arial Rounded MT Bold" panose="020F0704030504030204" pitchFamily="34" charset="0"/>
              </a:rPr>
            </a:br>
            <a:endParaRPr lang="en-US" sz="6000" b="1" u="sng" dirty="0">
              <a:solidFill>
                <a:schemeClr val="accent1"/>
              </a:solidFill>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0D32F84C-7A18-8F2D-214F-5C22287CFCE4}"/>
              </a:ext>
            </a:extLst>
          </p:cNvPr>
          <p:cNvPicPr>
            <a:picLocks noGrp="1" noChangeAspect="1"/>
          </p:cNvPicPr>
          <p:nvPr>
            <p:ph idx="1"/>
          </p:nvPr>
        </p:nvPicPr>
        <p:blipFill>
          <a:blip r:embed="rId2"/>
          <a:stretch>
            <a:fillRect/>
          </a:stretch>
        </p:blipFill>
        <p:spPr>
          <a:xfrm>
            <a:off x="2514601" y="2043917"/>
            <a:ext cx="6906812" cy="4133046"/>
          </a:xfrm>
        </p:spPr>
      </p:pic>
    </p:spTree>
    <p:extLst>
      <p:ext uri="{BB962C8B-B14F-4D97-AF65-F5344CB8AC3E}">
        <p14:creationId xmlns:p14="http://schemas.microsoft.com/office/powerpoint/2010/main" val="1903290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CEC2-7AD0-BEE6-4A6C-9F9BD8B7CE65}"/>
              </a:ext>
            </a:extLst>
          </p:cNvPr>
          <p:cNvSpPr>
            <a:spLocks noGrp="1"/>
          </p:cNvSpPr>
          <p:nvPr>
            <p:ph type="title"/>
          </p:nvPr>
        </p:nvSpPr>
        <p:spPr/>
        <p:txBody>
          <a:bodyPr>
            <a:normAutofit/>
          </a:bodyPr>
          <a:lstStyle/>
          <a:p>
            <a:r>
              <a:rPr lang="en-US" sz="2400" dirty="0">
                <a:latin typeface="+mn-lt"/>
              </a:rPr>
              <a:t>This is the result when we select a spider-man movie on the movie recommender system. </a:t>
            </a:r>
          </a:p>
        </p:txBody>
      </p:sp>
      <p:pic>
        <p:nvPicPr>
          <p:cNvPr id="5" name="Content Placeholder 4">
            <a:extLst>
              <a:ext uri="{FF2B5EF4-FFF2-40B4-BE49-F238E27FC236}">
                <a16:creationId xmlns:a16="http://schemas.microsoft.com/office/drawing/2014/main" id="{747B0CF4-4162-B9F4-9974-300F7F253068}"/>
              </a:ext>
            </a:extLst>
          </p:cNvPr>
          <p:cNvPicPr>
            <a:picLocks noGrp="1" noChangeAspect="1"/>
          </p:cNvPicPr>
          <p:nvPr>
            <p:ph idx="1"/>
          </p:nvPr>
        </p:nvPicPr>
        <p:blipFill>
          <a:blip r:embed="rId2"/>
          <a:stretch>
            <a:fillRect/>
          </a:stretch>
        </p:blipFill>
        <p:spPr>
          <a:xfrm>
            <a:off x="2794678" y="1825625"/>
            <a:ext cx="6602643" cy="4351338"/>
          </a:xfrm>
        </p:spPr>
      </p:pic>
    </p:spTree>
    <p:extLst>
      <p:ext uri="{BB962C8B-B14F-4D97-AF65-F5344CB8AC3E}">
        <p14:creationId xmlns:p14="http://schemas.microsoft.com/office/powerpoint/2010/main" val="1389551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0A1E-0F7A-34B2-26CC-45D73A229C46}"/>
              </a:ext>
            </a:extLst>
          </p:cNvPr>
          <p:cNvSpPr>
            <a:spLocks noGrp="1"/>
          </p:cNvSpPr>
          <p:nvPr>
            <p:ph type="title"/>
          </p:nvPr>
        </p:nvSpPr>
        <p:spPr/>
        <p:txBody>
          <a:bodyPr>
            <a:normAutofit/>
          </a:bodyPr>
          <a:lstStyle/>
          <a:p>
            <a:r>
              <a:rPr lang="en-IN" sz="6000" b="1" u="sng" dirty="0">
                <a:solidFill>
                  <a:srgbClr val="4472C4"/>
                </a:solidFill>
                <a:effectLst/>
                <a:latin typeface="Arial Rounded MT Bold" panose="020F0704030504030204" pitchFamily="34" charset="0"/>
                <a:ea typeface="Calibri" panose="020F0502020204030204" pitchFamily="34" charset="0"/>
                <a:cs typeface="Times New Roman" panose="02020603050405020304" pitchFamily="18" charset="0"/>
              </a:rPr>
              <a:t>Conclusion</a:t>
            </a:r>
            <a:endParaRPr lang="en-US" sz="6000" dirty="0"/>
          </a:p>
        </p:txBody>
      </p:sp>
      <p:sp>
        <p:nvSpPr>
          <p:cNvPr id="3" name="Content Placeholder 2">
            <a:extLst>
              <a:ext uri="{FF2B5EF4-FFF2-40B4-BE49-F238E27FC236}">
                <a16:creationId xmlns:a16="http://schemas.microsoft.com/office/drawing/2014/main" id="{9C3F3CD4-1399-D500-35B8-694164035241}"/>
              </a:ext>
            </a:extLst>
          </p:cNvPr>
          <p:cNvSpPr>
            <a:spLocks noGrp="1"/>
          </p:cNvSpPr>
          <p:nvPr>
            <p:ph idx="1"/>
          </p:nvPr>
        </p:nvSpPr>
        <p:spPr>
          <a:xfrm>
            <a:off x="838200" y="1498600"/>
            <a:ext cx="10515600" cy="4994275"/>
          </a:xfrm>
        </p:spPr>
        <p:txBody>
          <a:bodyPr>
            <a:normAutofit lnSpcReduction="10000"/>
          </a:bodyPr>
          <a:lstStyle/>
          <a:p>
            <a:pPr marL="0" indent="0">
              <a:buNone/>
            </a:pPr>
            <a:r>
              <a:rPr lang="en-IN" sz="2400" spc="-5" dirty="0">
                <a:solidFill>
                  <a:srgbClr val="000000"/>
                </a:solidFill>
                <a:effectLst/>
                <a:ea typeface="Calibri" panose="020F0502020204030204" pitchFamily="34" charset="0"/>
                <a:cs typeface="Calibri" panose="020F0502020204030204" pitchFamily="34" charset="0"/>
              </a:rPr>
              <a:t>To conclude, a recommender system powered by content-based filtering performed using the cosine similarity algorithm can make better recommendations for users by suggesting them movies that have similar key features like the  genre, keywords, overview, casts, directors etc.</a:t>
            </a:r>
            <a:endParaRPr lang="en-US" sz="2400" dirty="0">
              <a:effectLst/>
              <a:ea typeface="Calibri" panose="020F0502020204030204" pitchFamily="34" charset="0"/>
              <a:cs typeface="Times New Roman" panose="02020603050405020304" pitchFamily="18" charset="0"/>
            </a:endParaRPr>
          </a:p>
          <a:p>
            <a:pPr marL="0" indent="0">
              <a:buNone/>
            </a:pPr>
            <a:r>
              <a:rPr lang="en-US" sz="6000" b="1" u="sng" dirty="0">
                <a:solidFill>
                  <a:schemeClr val="accent1"/>
                </a:solidFill>
              </a:rPr>
              <a:t>Future Work</a:t>
            </a:r>
          </a:p>
          <a:p>
            <a:r>
              <a:rPr lang="en-US" sz="2600" dirty="0"/>
              <a:t>We can improve the content based recommender by adding more movie data and using a more sophisticated technique to extract the features.</a:t>
            </a:r>
          </a:p>
          <a:p>
            <a:r>
              <a:rPr lang="en-US" sz="2600" dirty="0"/>
              <a:t> We can make this a mixed type recommender system more accurate by adding more data and using a more sophisticated technique to extract the features. This will help us to better recommend movies to users. </a:t>
            </a:r>
          </a:p>
          <a:p>
            <a:r>
              <a:rPr lang="en-US" sz="2600" dirty="0"/>
              <a:t>Additionally, this system will help us to better understand the movie preferences of our users.</a:t>
            </a:r>
          </a:p>
        </p:txBody>
      </p:sp>
    </p:spTree>
    <p:extLst>
      <p:ext uri="{BB962C8B-B14F-4D97-AF65-F5344CB8AC3E}">
        <p14:creationId xmlns:p14="http://schemas.microsoft.com/office/powerpoint/2010/main" val="3588416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851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Arial Rounded MT Bold</vt:lpstr>
      <vt:lpstr>Calibri</vt:lpstr>
      <vt:lpstr>Calibri Light</vt:lpstr>
      <vt:lpstr>Times New Roman</vt:lpstr>
      <vt:lpstr>Office Theme</vt:lpstr>
      <vt:lpstr>                                     PROJECT REPORT on   MOVIE RECOMMENDER SYSTEM B. TECH in Artificial Intelligence and Data Science 2020-24</vt:lpstr>
      <vt:lpstr>Introduction</vt:lpstr>
      <vt:lpstr>Problem Statement</vt:lpstr>
      <vt:lpstr>Methodology</vt:lpstr>
      <vt:lpstr>PowerPoint Presentation</vt:lpstr>
      <vt:lpstr>PowerPoint Presentation</vt:lpstr>
      <vt:lpstr>Result The system is designed to help the user find new movies that they will enjoy, and to make the process of finding new movies easier. This is the result when we select a batman movie on the movie recommender system.  </vt:lpstr>
      <vt:lpstr>This is the result when we select a spider-man movie on the movie recommender system.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MOVIE RECOMMENDER SYSTEM B. TECH in Artificial Intelligence and Data Science 2020-24</dc:title>
  <dc:creator>Saumya deep Rawat</dc:creator>
  <cp:lastModifiedBy>Saumya deep Rawat</cp:lastModifiedBy>
  <cp:revision>1</cp:revision>
  <dcterms:created xsi:type="dcterms:W3CDTF">2023-01-06T13:35:38Z</dcterms:created>
  <dcterms:modified xsi:type="dcterms:W3CDTF">2023-01-06T14:29:00Z</dcterms:modified>
</cp:coreProperties>
</file>