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8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">
                <a:solidFill>
                  <a:srgbClr val="22988D"/>
                </a:solidFill>
              </a:rPr>
              <a:t>Backend per gestionale di fatture realizzato con Java EE 7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650704"/>
            <a:ext cx="8118600" cy="11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t">
                <a:solidFill>
                  <a:srgbClr val="666666"/>
                </a:solidFill>
              </a:rPr>
              <a:t>Alberto Merciai, Simone Ricci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/>
              <a:t>Laurea Magistrale in Ingegneria Informatica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/>
              <a:t>Software Architecture and Methodologies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ifi-logo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910" y="135900"/>
            <a:ext cx="1476091" cy="152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4175" y="977000"/>
            <a:ext cx="8195700" cy="8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it" sz="1800"/>
              <a:t>consentono di avere un’idea meno astratta dell’interfaccia del nostro sistema.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facilitano la realizzazione dei </a:t>
            </a:r>
            <a:r>
              <a:rPr b="1" lang="it" sz="1800"/>
              <a:t>controller</a:t>
            </a:r>
            <a:r>
              <a:rPr lang="it" sz="1800"/>
              <a:t> nella fase implementativa.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Mockups</a:t>
            </a:r>
          </a:p>
        </p:txBody>
      </p:sp>
      <p:sp>
        <p:nvSpPr>
          <p:cNvPr id="131" name="Shape 131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Analisi dei requisiti</a:t>
            </a:r>
          </a:p>
        </p:txBody>
      </p:sp>
      <p:pic>
        <p:nvPicPr>
          <p:cNvPr descr="Untitled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75" y="2034700"/>
            <a:ext cx="8195650" cy="288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1380550"/>
            <a:ext cx="8520600" cy="274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it" sz="1800"/>
              <a:t>fasi:</a:t>
            </a:r>
          </a:p>
          <a:p>
            <a:pPr indent="-342900" lvl="0" marL="914400" rtl="0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it" sz="1800"/>
              <a:t>Architettura</a:t>
            </a:r>
          </a:p>
          <a:p>
            <a:pPr indent="-342900" lvl="0" marL="914400" rtl="0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it" sz="1800"/>
              <a:t>Modello di dominio</a:t>
            </a:r>
          </a:p>
          <a:p>
            <a:pPr indent="-342900" lvl="0" marL="914400" rtl="0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it" sz="1800"/>
              <a:t>DAO </a:t>
            </a:r>
          </a:p>
          <a:p>
            <a:pPr indent="-342900" lvl="0" marL="914400" rtl="0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it" sz="1800"/>
              <a:t>Business logic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Progettazione e sviluppo</a:t>
            </a:r>
          </a:p>
        </p:txBody>
      </p:sp>
      <p:sp>
        <p:nvSpPr>
          <p:cNvPr id="139" name="Shape 139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Progettazione e sviluppo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0" y="1404350"/>
            <a:ext cx="6328500" cy="274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it" sz="1800"/>
              <a:t>Tipologia</a:t>
            </a:r>
            <a:r>
              <a:rPr b="1" lang="it" sz="1800"/>
              <a:t>: 3-tier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b="1" lang="it" sz="1800"/>
              <a:t>Presentation Layer (</a:t>
            </a:r>
            <a:r>
              <a:rPr lang="it" sz="1800"/>
              <a:t>non implementata</a:t>
            </a:r>
            <a:r>
              <a:rPr b="1" lang="it" sz="1800"/>
              <a:t>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b="1" lang="it" sz="1800"/>
              <a:t>Domain Logic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b="1" lang="it" sz="1800"/>
              <a:t>Domain model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b="1" lang="it" sz="1800"/>
              <a:t>Data Access Object 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ld Standard TT"/>
              <a:buChar char="■"/>
            </a:pPr>
            <a:r>
              <a:rPr b="1" lang="it" sz="1800"/>
              <a:t>Business logic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b="1" lang="it" sz="1800"/>
              <a:t>Database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Architettura</a:t>
            </a:r>
          </a:p>
        </p:txBody>
      </p:sp>
      <p:sp>
        <p:nvSpPr>
          <p:cNvPr id="146" name="Shape 146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Progettazione e sviluppo</a:t>
            </a:r>
          </a:p>
        </p:txBody>
      </p:sp>
      <p:pic>
        <p:nvPicPr>
          <p:cNvPr descr="Architecture24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525" y="845349"/>
            <a:ext cx="4010699" cy="375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1425" y="1981814"/>
            <a:ext cx="5133600" cy="254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ld Standard TT"/>
              <a:buChar char="●"/>
            </a:pPr>
            <a:r>
              <a:rPr lang="it" sz="1800"/>
              <a:t>simile al modello concettuale, ma con maggiore enfasi sul design del software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800"/>
              <a:t>comprende pattern di analisi </a:t>
            </a:r>
            <a:r>
              <a:rPr b="1" lang="it" sz="1800"/>
              <a:t>Accountability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800"/>
              <a:t>inserita</a:t>
            </a:r>
            <a:r>
              <a:rPr b="1" lang="it" sz="1800"/>
              <a:t> BaseEntity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 sz="1800"/>
              <a:t>Java + annotazioni JPA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Modello di Dominio</a:t>
            </a:r>
          </a:p>
        </p:txBody>
      </p:sp>
      <p:sp>
        <p:nvSpPr>
          <p:cNvPr id="154" name="Shape 154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Progettazione e sviluppo</a:t>
            </a:r>
          </a:p>
        </p:txBody>
      </p:sp>
      <p:pic>
        <p:nvPicPr>
          <p:cNvPr descr="domain_model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450" y="280890"/>
            <a:ext cx="4990848" cy="473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51625" y="961900"/>
            <a:ext cx="5202900" cy="357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it" sz="1800"/>
              <a:t>DAO: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800"/>
              <a:t>aumenta il livello di astrazione tra domain model e business logic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800"/>
              <a:t>disaccoppia la business logic dalle operazioni di persistenza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ld Standard TT"/>
              <a:buChar char="●"/>
            </a:pPr>
            <a:r>
              <a:rPr b="1" lang="it" sz="1800"/>
              <a:t>Base DAO: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b="1" lang="it" sz="1800"/>
              <a:t> </a:t>
            </a:r>
            <a:r>
              <a:rPr lang="it" sz="1800"/>
              <a:t>immagazzina le operazioni comuni a tutti i dao</a:t>
            </a: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buSzPct val="100000"/>
              <a:buChar char="■"/>
            </a:pPr>
            <a:r>
              <a:rPr lang="it" sz="1800"/>
              <a:t>permette di non duplicare codice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it" sz="1800"/>
              <a:t>Java + operazioni JPA + annotazioni  CDI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Data Access Object (DAO)</a:t>
            </a:r>
          </a:p>
        </p:txBody>
      </p:sp>
      <p:sp>
        <p:nvSpPr>
          <p:cNvPr id="162" name="Shape 162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Progettazione e sviluppo</a:t>
            </a:r>
          </a:p>
        </p:txBody>
      </p:sp>
      <p:pic>
        <p:nvPicPr>
          <p:cNvPr descr="Untitled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999" y="1112662"/>
            <a:ext cx="3447650" cy="327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24975" y="1753500"/>
            <a:ext cx="4795800" cy="199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guidata dai casi d’uso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reagisce agli ingressi implementando le corrispondenti azioni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comprende i tutti </a:t>
            </a:r>
            <a:r>
              <a:rPr b="1" lang="it" sz="1800"/>
              <a:t>controller</a:t>
            </a:r>
            <a:r>
              <a:rPr lang="it" sz="1800"/>
              <a:t> che reagiscono alle pagine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it" sz="1800"/>
              <a:t>Java + annotazioni CDI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Business Logic</a:t>
            </a:r>
          </a:p>
        </p:txBody>
      </p:sp>
      <p:sp>
        <p:nvSpPr>
          <p:cNvPr id="170" name="Shape 170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Progettazione e sviluppo</a:t>
            </a:r>
          </a:p>
        </p:txBody>
      </p:sp>
      <p:pic>
        <p:nvPicPr>
          <p:cNvPr descr="user_business_logic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921" y="784350"/>
            <a:ext cx="3757379" cy="3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87275" y="827125"/>
            <a:ext cx="8645100" cy="51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fase eseguita iterativamente durante tutta l'implementazione del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Test</a:t>
            </a:r>
          </a:p>
        </p:txBody>
      </p:sp>
      <p:sp>
        <p:nvSpPr>
          <p:cNvPr id="178" name="Shape 178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</a:t>
            </a:r>
          </a:p>
        </p:txBody>
      </p:sp>
      <p:pic>
        <p:nvPicPr>
          <p:cNvPr descr="test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675" y="1340175"/>
            <a:ext cx="3954449" cy="315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87275" y="1340125"/>
            <a:ext cx="4859400" cy="30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Char char="●"/>
            </a:pPr>
            <a:r>
              <a:rPr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 test eseguiti sono di tipo </a:t>
            </a:r>
            <a:r>
              <a:rPr b="1"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Unit Test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Char char="○"/>
            </a:pPr>
            <a:r>
              <a:rPr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questi sono testate le classi Java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Char char="●"/>
            </a:pPr>
            <a:r>
              <a:rPr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 tecnologie utilizzate sono i framework </a:t>
            </a:r>
            <a:r>
              <a:rPr b="1"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JUnit</a:t>
            </a:r>
            <a:r>
              <a:rPr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 </a:t>
            </a:r>
            <a:r>
              <a:rPr b="1"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Mockito</a:t>
            </a:r>
            <a:r>
              <a:rPr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Char char="●"/>
            </a:pPr>
            <a:r>
              <a:rPr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nella fase finale di testing è stato eseguito il programma </a:t>
            </a:r>
            <a:r>
              <a:rPr b="1"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Jacoco</a:t>
            </a:r>
            <a:r>
              <a:rPr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per valutare la coverage dei test.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Char char="○"/>
            </a:pPr>
            <a:r>
              <a:rPr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copertura </a:t>
            </a:r>
            <a:r>
              <a:rPr b="1" lang="it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82.89%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91725" y="1866475"/>
            <a:ext cx="8520600" cy="173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Il backend è sviluppato seguendo le tecniche viste a lezione e testato garantendo la copertura indicata precedentemente questo garantisce una certa qualità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come futuri sviluppi sarebbe interessante costruire un’interfaccia da integrare al software descritto ed effettuare così usability test del sistema.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Conclusioni e futuri sviluppi</a:t>
            </a:r>
          </a:p>
        </p:txBody>
      </p:sp>
      <p:sp>
        <p:nvSpPr>
          <p:cNvPr id="187" name="Shape 187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Conclusioni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774950"/>
            <a:ext cx="8520600" cy="96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</a:pPr>
            <a:r>
              <a:rPr b="1" lang="it"/>
              <a:t>I</a:t>
            </a:r>
            <a:r>
              <a:rPr b="1" lang="it"/>
              <a:t>dea chiave: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it" sz="1800"/>
              <a:t>il progetto nasce dall’idea di avere un sistema che consenta ai proprietari </a:t>
            </a:r>
            <a:r>
              <a:rPr lang="it" sz="1800"/>
              <a:t>di un’azienda di poter gestire le proprie fatture.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Introduzione</a:t>
            </a:r>
          </a:p>
        </p:txBody>
      </p:sp>
      <p:sp>
        <p:nvSpPr>
          <p:cNvPr id="68" name="Shape 68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Introduzione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1380550"/>
            <a:ext cx="8520600" cy="91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it" sz="1800"/>
              <a:t>Obbiettivo: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it" sz="1800"/>
              <a:t>Realizzazione della logica per un sistema gestionale di fatture  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2412575"/>
            <a:ext cx="8520600" cy="15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b="1" lang="it"/>
              <a:t>F</a:t>
            </a:r>
            <a:r>
              <a:rPr b="1" lang="it"/>
              <a:t>asi di sviluppo</a:t>
            </a:r>
            <a:r>
              <a:rPr lang="it"/>
              <a:t>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it" sz="1800"/>
              <a:t>Analisi dei requisiti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it" sz="1800"/>
              <a:t>Progettazione e Sviluppo Software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it" sz="1800"/>
              <a:t>Test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Obbiettivo e Fasi sviluppo</a:t>
            </a:r>
          </a:p>
        </p:txBody>
      </p:sp>
      <p:sp>
        <p:nvSpPr>
          <p:cNvPr id="76" name="Shape 76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ntroduzione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1380550"/>
            <a:ext cx="8520600" cy="274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b="1" lang="it" sz="1800"/>
              <a:t>fasi</a:t>
            </a:r>
            <a:r>
              <a:rPr b="1" lang="it" sz="1800"/>
              <a:t>:</a:t>
            </a:r>
          </a:p>
          <a:p>
            <a:pPr indent="-342900" lvl="0" marL="914400" rtl="0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it" sz="1800"/>
              <a:t>Descrizione informale e stesura dei Requisiti   </a:t>
            </a:r>
          </a:p>
          <a:p>
            <a:pPr indent="-342900" lvl="0" marL="914400" rtl="0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it" sz="1800"/>
              <a:t>Modello Concettuale</a:t>
            </a:r>
          </a:p>
          <a:p>
            <a:pPr indent="-342900" lvl="0" marL="914400" rtl="0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it" sz="1800"/>
              <a:t>Casi d’uso </a:t>
            </a:r>
          </a:p>
          <a:p>
            <a:pPr indent="-342900" lvl="0" marL="914400" rtl="0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it" sz="1800"/>
              <a:t>Template</a:t>
            </a:r>
          </a:p>
          <a:p>
            <a:pPr indent="-342900" lvl="0" marL="914400" rtl="0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it" sz="1800"/>
              <a:t>Page Navigation Diagram</a:t>
            </a:r>
          </a:p>
          <a:p>
            <a:pPr indent="-342900" lvl="0" marL="914400" rtl="0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it" sz="1800"/>
              <a:t>Mockup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Analisi dei Requisiti</a:t>
            </a:r>
          </a:p>
        </p:txBody>
      </p:sp>
      <p:sp>
        <p:nvSpPr>
          <p:cNvPr id="83" name="Shape 83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Analisi dei requisiti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1064050"/>
            <a:ext cx="8520600" cy="181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durante questa fase a partire da una descrizione informale sono estratti</a:t>
            </a:r>
            <a:r>
              <a:rPr lang="it" sz="1800"/>
              <a:t>:</a:t>
            </a:r>
          </a:p>
          <a:p>
            <a:pPr indent="-342900" lvl="1" marL="914400" rtl="0">
              <a:lnSpc>
                <a:spcPct val="100000"/>
              </a:lnSpc>
              <a:spcBef>
                <a:spcPts val="1000"/>
              </a:spcBef>
              <a:buSzPct val="100000"/>
              <a:buChar char="○"/>
            </a:pPr>
            <a:r>
              <a:rPr b="1" lang="it" sz="1800"/>
              <a:t>Data Requirements: </a:t>
            </a:r>
            <a:r>
              <a:rPr lang="it" sz="1800"/>
              <a:t>requisiti che il sistema deve possedere per soddisfare le necessit</a:t>
            </a:r>
            <a:r>
              <a:rPr lang="it" sz="1800"/>
              <a:t>à</a:t>
            </a:r>
            <a:r>
              <a:rPr lang="it" sz="1800"/>
              <a:t> legate alla memorizzazione e la manipolazione dei dati</a:t>
            </a:r>
          </a:p>
          <a:p>
            <a:pPr indent="-342900" lvl="1" marL="914400" rtl="0">
              <a:lnSpc>
                <a:spcPct val="100000"/>
              </a:lnSpc>
              <a:spcBef>
                <a:spcPts val="1000"/>
              </a:spcBef>
              <a:buSzPct val="100000"/>
              <a:buChar char="○"/>
            </a:pPr>
            <a:r>
              <a:rPr b="1" lang="it" sz="1800"/>
              <a:t>Functional Requirements: </a:t>
            </a:r>
            <a:r>
              <a:rPr lang="it" sz="1800"/>
              <a:t>requisiti legati alle funzionalità che il programma deve offrire per soddisfare le esigenze dell’utente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Descrizione Informale e stesura dei Requisiti</a:t>
            </a:r>
          </a:p>
        </p:txBody>
      </p:sp>
      <p:sp>
        <p:nvSpPr>
          <p:cNvPr id="90" name="Shape 90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Analisi dei requisiti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369325" y="3039700"/>
            <a:ext cx="2499300" cy="1872300"/>
          </a:xfrm>
          <a:prstGeom prst="rect">
            <a:avLst/>
          </a:prstGeom>
          <a:solidFill>
            <a:srgbClr val="EEEAE0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it" sz="800">
                <a:solidFill>
                  <a:schemeClr val="dk1"/>
                </a:solidFill>
              </a:rPr>
              <a:t>Un Emittente è composto da:</a:t>
            </a:r>
          </a:p>
          <a:p>
            <a:pPr indent="-2794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b="1" lang="it" sz="800">
                <a:solidFill>
                  <a:schemeClr val="dk1"/>
                </a:solidFill>
              </a:rPr>
              <a:t>dati relativi all’Emittente</a:t>
            </a:r>
          </a:p>
          <a:p>
            <a:pPr indent="-2794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■"/>
            </a:pPr>
            <a:r>
              <a:rPr b="1" lang="it" sz="800">
                <a:solidFill>
                  <a:schemeClr val="dk1"/>
                </a:solidFill>
              </a:rPr>
              <a:t>nome </a:t>
            </a:r>
          </a:p>
          <a:p>
            <a:pPr indent="-2794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■"/>
            </a:pPr>
            <a:r>
              <a:rPr b="1" lang="it" sz="800">
                <a:solidFill>
                  <a:schemeClr val="dk1"/>
                </a:solidFill>
              </a:rPr>
              <a:t>sede (CAP via…)</a:t>
            </a:r>
          </a:p>
          <a:p>
            <a:pPr indent="-2794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■"/>
            </a:pPr>
            <a:r>
              <a:rPr b="1" lang="it" sz="800">
                <a:solidFill>
                  <a:schemeClr val="dk1"/>
                </a:solidFill>
              </a:rPr>
              <a:t>partita iva</a:t>
            </a:r>
          </a:p>
          <a:p>
            <a:pPr indent="-2794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■"/>
            </a:pPr>
            <a:r>
              <a:rPr b="1" lang="it" sz="800">
                <a:solidFill>
                  <a:schemeClr val="dk1"/>
                </a:solidFill>
              </a:rPr>
              <a:t>breve descrizione</a:t>
            </a:r>
          </a:p>
          <a:p>
            <a:pPr indent="-2794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■"/>
            </a:pPr>
            <a:r>
              <a:rPr b="1" lang="it" sz="800">
                <a:solidFill>
                  <a:schemeClr val="dk1"/>
                </a:solidFill>
              </a:rPr>
              <a:t>nome e cognome</a:t>
            </a:r>
          </a:p>
          <a:p>
            <a:pPr indent="-2794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■"/>
            </a:pPr>
            <a:r>
              <a:rPr b="1" lang="it" sz="800">
                <a:solidFill>
                  <a:schemeClr val="dk1"/>
                </a:solidFill>
              </a:rPr>
              <a:t>codice fiscale</a:t>
            </a:r>
          </a:p>
          <a:p>
            <a:pPr indent="-2794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■"/>
            </a:pPr>
            <a:r>
              <a:rPr b="1" lang="it" sz="800">
                <a:solidFill>
                  <a:schemeClr val="dk1"/>
                </a:solidFill>
              </a:rPr>
              <a:t>e-mail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298225" y="3039700"/>
            <a:ext cx="3918000" cy="1872300"/>
          </a:xfrm>
          <a:prstGeom prst="rect">
            <a:avLst/>
          </a:prstGeom>
          <a:solidFill>
            <a:srgbClr val="EEEAE0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794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it" sz="800">
                <a:solidFill>
                  <a:schemeClr val="dk1"/>
                </a:solidFill>
              </a:rPr>
              <a:t>Il sistema deve poter permettere all</a:t>
            </a:r>
            <a:r>
              <a:rPr b="1" lang="it" sz="800" u="sng">
                <a:solidFill>
                  <a:schemeClr val="dk1"/>
                </a:solidFill>
              </a:rPr>
              <a:t>’Emittente</a:t>
            </a:r>
            <a:r>
              <a:rPr b="1" lang="it" sz="800">
                <a:solidFill>
                  <a:schemeClr val="dk1"/>
                </a:solidFill>
              </a:rPr>
              <a:t> di autenticarsi</a:t>
            </a:r>
          </a:p>
          <a:p>
            <a:pPr indent="-2794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b="1" lang="it" sz="800">
                <a:solidFill>
                  <a:schemeClr val="dk1"/>
                </a:solidFill>
              </a:rPr>
              <a:t>se già registrato immettere user e psw</a:t>
            </a:r>
          </a:p>
          <a:p>
            <a:pPr indent="-2794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b="1" lang="it" sz="800">
                <a:solidFill>
                  <a:schemeClr val="dk1"/>
                </a:solidFill>
              </a:rPr>
              <a:t>se non registrato riempie i campi legati a se stesso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824975"/>
            <a:ext cx="8520600" cy="274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dai requisiti sono estratte quelle che sono le Entità coinvolte nel sistema</a:t>
            </a:r>
            <a:r>
              <a:rPr lang="it" sz="1800"/>
              <a:t>:</a:t>
            </a:r>
          </a:p>
          <a:p>
            <a:pPr indent="-342900" lvl="1" marL="914400" rtl="0">
              <a:spcBef>
                <a:spcPts val="1000"/>
              </a:spcBef>
              <a:buSzPct val="100000"/>
              <a:buChar char="○"/>
            </a:pPr>
            <a:r>
              <a:rPr b="1" lang="it" sz="1800"/>
              <a:t>Modello Concettuale: </a:t>
            </a:r>
            <a:r>
              <a:rPr lang="it" sz="1800"/>
              <a:t>costruito tramite class diagram ponendo enfasi sulle entità coinvolte piuttosto che i dettagli di design del software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Modello Concettuale</a:t>
            </a:r>
          </a:p>
        </p:txBody>
      </p:sp>
      <p:sp>
        <p:nvSpPr>
          <p:cNvPr id="99" name="Shape 99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Analisi dei requisiti</a:t>
            </a:r>
          </a:p>
        </p:txBody>
      </p:sp>
      <p:pic>
        <p:nvPicPr>
          <p:cNvPr descr="conceptual_model_tr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75" y="1968899"/>
            <a:ext cx="5327401" cy="29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2055725"/>
            <a:ext cx="4668300" cy="11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i casi d’uso sono guidati dai requisiti funzionali, successivamente riportati in un diagramma UML.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Casi d’uso</a:t>
            </a:r>
          </a:p>
        </p:txBody>
      </p:sp>
      <p:sp>
        <p:nvSpPr>
          <p:cNvPr id="107" name="Shape 107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Analisi dei requisiti</a:t>
            </a:r>
          </a:p>
        </p:txBody>
      </p:sp>
      <p:pic>
        <p:nvPicPr>
          <p:cNvPr descr="Casi d'uso (1)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949" y="333701"/>
            <a:ext cx="4750051" cy="4697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26700" y="977000"/>
            <a:ext cx="8105700" cy="11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Ogni caso d’uso estratto è documentato attraverso un template: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Template</a:t>
            </a:r>
          </a:p>
        </p:txBody>
      </p:sp>
      <p:sp>
        <p:nvSpPr>
          <p:cNvPr id="115" name="Shape 115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Analisi dei requisiti</a:t>
            </a:r>
          </a:p>
        </p:txBody>
      </p:sp>
      <p:pic>
        <p:nvPicPr>
          <p:cNvPr descr="login_use_case_template.pn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487" y="1463800"/>
            <a:ext cx="4277024" cy="34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85100" y="1657300"/>
            <a:ext cx="3528900" cy="207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it" sz="1800"/>
              <a:t>Dagli use case è ricavato il </a:t>
            </a:r>
            <a:r>
              <a:rPr b="1" lang="it" sz="1800"/>
              <a:t>page navigation diagram</a:t>
            </a:r>
            <a:r>
              <a:rPr lang="it" sz="1800"/>
              <a:t> che permette di visualizzare quali sono le pagine presenti nell’applicativo e come queste interagiscono tra loro.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2950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t">
                <a:solidFill>
                  <a:srgbClr val="22988D"/>
                </a:solidFill>
              </a:rPr>
              <a:t>Page Navigation diagram</a:t>
            </a:r>
          </a:p>
        </p:txBody>
      </p:sp>
      <p:sp>
        <p:nvSpPr>
          <p:cNvPr id="123" name="Shape 123"/>
          <p:cNvSpPr/>
          <p:nvPr/>
        </p:nvSpPr>
        <p:spPr>
          <a:xfrm>
            <a:off x="6858000" y="0"/>
            <a:ext cx="2286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Analisi dei requisiti</a:t>
            </a:r>
          </a:p>
        </p:txBody>
      </p:sp>
      <p:pic>
        <p:nvPicPr>
          <p:cNvPr descr="page_nav_diagram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575" y="464350"/>
            <a:ext cx="5152800" cy="446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