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60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54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36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5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45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93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2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3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44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93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4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8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7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Cyclistic</a:t>
            </a:r>
            <a:r>
              <a:rPr dirty="0"/>
              <a:t> Bike-Share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Analysis and Key Findings</a:t>
            </a:r>
          </a:p>
          <a:p>
            <a:r>
              <a:t>Prepared for the Executive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Insights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b="1" dirty="0" smtClean="0"/>
              <a:t>Members</a:t>
            </a:r>
            <a:r>
              <a:rPr dirty="0" smtClean="0"/>
              <a:t> </a:t>
            </a:r>
            <a:r>
              <a:rPr dirty="0"/>
              <a:t>take more rides per month than </a:t>
            </a:r>
            <a:r>
              <a:rPr b="1" dirty="0"/>
              <a:t>casual</a:t>
            </a:r>
            <a:r>
              <a:rPr dirty="0"/>
              <a:t> riders.</a:t>
            </a:r>
          </a:p>
          <a:p>
            <a:r>
              <a:rPr b="1" dirty="0" smtClean="0"/>
              <a:t>Casual</a:t>
            </a:r>
            <a:r>
              <a:rPr dirty="0" smtClean="0"/>
              <a:t> </a:t>
            </a:r>
            <a:r>
              <a:rPr dirty="0"/>
              <a:t>riders take longer rides on average (20-25 min) compared to </a:t>
            </a:r>
            <a:r>
              <a:rPr b="1" dirty="0"/>
              <a:t>members</a:t>
            </a:r>
            <a:r>
              <a:rPr dirty="0"/>
              <a:t> (12-13 min).</a:t>
            </a:r>
          </a:p>
          <a:p>
            <a:r>
              <a:rPr b="1" dirty="0" smtClean="0"/>
              <a:t>Casual</a:t>
            </a:r>
            <a:r>
              <a:rPr dirty="0" smtClean="0"/>
              <a:t> </a:t>
            </a:r>
            <a:r>
              <a:rPr dirty="0"/>
              <a:t>usage peaks in warmer months, while </a:t>
            </a:r>
            <a:r>
              <a:rPr b="1" dirty="0"/>
              <a:t>members</a:t>
            </a:r>
            <a:r>
              <a:rPr dirty="0"/>
              <a:t> ride consistently year-round.</a:t>
            </a:r>
          </a:p>
          <a:p>
            <a:r>
              <a:rPr b="1" dirty="0" smtClean="0"/>
              <a:t>Casual</a:t>
            </a:r>
            <a:r>
              <a:rPr dirty="0" smtClean="0"/>
              <a:t> </a:t>
            </a:r>
            <a:r>
              <a:rPr dirty="0"/>
              <a:t>riders use stations near tourist areas; </a:t>
            </a:r>
            <a:r>
              <a:rPr b="1" dirty="0"/>
              <a:t>members</a:t>
            </a:r>
            <a:r>
              <a:rPr dirty="0"/>
              <a:t> use commuter hubs.</a:t>
            </a:r>
          </a:p>
          <a:p>
            <a:r>
              <a:rPr b="1" dirty="0" smtClean="0"/>
              <a:t>Casual</a:t>
            </a:r>
            <a:r>
              <a:rPr dirty="0" smtClean="0"/>
              <a:t> </a:t>
            </a:r>
            <a:r>
              <a:rPr dirty="0"/>
              <a:t>riders have longer late-night rides; </a:t>
            </a:r>
            <a:r>
              <a:rPr b="1" dirty="0"/>
              <a:t>members</a:t>
            </a:r>
            <a:r>
              <a:rPr dirty="0"/>
              <a:t> have steady usage.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592064"/>
            <a:ext cx="6798735" cy="1303867"/>
          </a:xfrm>
        </p:spPr>
        <p:txBody>
          <a:bodyPr>
            <a:normAutofit fontScale="90000"/>
          </a:bodyPr>
          <a:lstStyle/>
          <a:p>
            <a:r>
              <a:rPr b="1" dirty="0"/>
              <a:t>Monthly Ride Trends: Casual vs. Member Riders</a:t>
            </a:r>
          </a:p>
        </p:txBody>
      </p:sp>
      <p:pic>
        <p:nvPicPr>
          <p:cNvPr id="3" name="Picture 2" descr="monthly_trend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2" y="1842643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481228"/>
            <a:ext cx="6798735" cy="1303867"/>
          </a:xfrm>
        </p:spPr>
        <p:txBody>
          <a:bodyPr/>
          <a:lstStyle/>
          <a:p>
            <a:r>
              <a:rPr b="1" dirty="0"/>
              <a:t>Ride Duration Comparison</a:t>
            </a:r>
          </a:p>
        </p:txBody>
      </p:sp>
      <p:pic>
        <p:nvPicPr>
          <p:cNvPr id="5" name="Picture 4" descr="ride_duration_bar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2" y="1436255"/>
            <a:ext cx="7315200" cy="4585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555119"/>
            <a:ext cx="6798735" cy="1303867"/>
          </a:xfrm>
        </p:spPr>
        <p:txBody>
          <a:bodyPr/>
          <a:lstStyle/>
          <a:p>
            <a:r>
              <a:rPr b="1" dirty="0"/>
              <a:t>Ride Duration by Hour</a:t>
            </a:r>
          </a:p>
        </p:txBody>
      </p:sp>
      <p:pic>
        <p:nvPicPr>
          <p:cNvPr id="3" name="Picture 2" descr="hourly_ride_du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8616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776792"/>
            <a:ext cx="6798735" cy="1303867"/>
          </a:xfrm>
        </p:spPr>
        <p:txBody>
          <a:bodyPr>
            <a:normAutofit fontScale="90000"/>
          </a:bodyPr>
          <a:lstStyle/>
          <a:p>
            <a:r>
              <a:rPr b="1" dirty="0"/>
              <a:t>Top 5 Start Stations for Casual and Member Riders</a:t>
            </a:r>
          </a:p>
        </p:txBody>
      </p:sp>
      <p:pic>
        <p:nvPicPr>
          <p:cNvPr id="3" name="Picture 2" descr="popular_station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78363"/>
            <a:ext cx="7315200" cy="31350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smtClean="0"/>
              <a:t>Offer </a:t>
            </a:r>
            <a:r>
              <a:rPr dirty="0"/>
              <a:t>‘Weekend Warrior’ memberships to high-usage casual riders.</a:t>
            </a:r>
          </a:p>
          <a:p>
            <a:r>
              <a:rPr dirty="0" smtClean="0"/>
              <a:t>Provide </a:t>
            </a:r>
            <a:r>
              <a:rPr dirty="0"/>
              <a:t>discounts for long rides to encourage casual rider conversions.</a:t>
            </a:r>
          </a:p>
          <a:p>
            <a:r>
              <a:rPr dirty="0" smtClean="0"/>
              <a:t>Advertise </a:t>
            </a:r>
            <a:r>
              <a:rPr dirty="0"/>
              <a:t>memberships at popular casual stations.</a:t>
            </a:r>
          </a:p>
          <a:p>
            <a:r>
              <a:rPr dirty="0" smtClean="0"/>
              <a:t>Target </a:t>
            </a:r>
            <a:r>
              <a:rPr dirty="0"/>
              <a:t>commuter benefits to members for sustained engagement.</a:t>
            </a:r>
          </a:p>
          <a:p>
            <a:r>
              <a:rPr dirty="0" smtClean="0"/>
              <a:t>Consider </a:t>
            </a:r>
            <a:r>
              <a:rPr dirty="0"/>
              <a:t>nighttime promotions for casual riders who ride late.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158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Cyclistic Bike-Share Case Study</vt:lpstr>
      <vt:lpstr>Key Insights Summary</vt:lpstr>
      <vt:lpstr>Monthly Ride Trends: Casual vs. Member Riders</vt:lpstr>
      <vt:lpstr>Ride Duration Comparison</vt:lpstr>
      <vt:lpstr>Ride Duration by Hour</vt:lpstr>
      <vt:lpstr>Top 5 Start Stations for Casual and Member Riders</vt:lpstr>
      <vt:lpstr>Business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 Case Study</dc:title>
  <dc:subject/>
  <dc:creator/>
  <cp:keywords/>
  <dc:description>generated using python-pptx</dc:description>
  <cp:lastModifiedBy>RePack by Diakov</cp:lastModifiedBy>
  <cp:revision>4</cp:revision>
  <dcterms:created xsi:type="dcterms:W3CDTF">2013-01-27T09:14:16Z</dcterms:created>
  <dcterms:modified xsi:type="dcterms:W3CDTF">2025-03-02T15:59:34Z</dcterms:modified>
  <cp:category/>
</cp:coreProperties>
</file>