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722" r:id="rId3"/>
    <p:sldId id="962" r:id="rId4"/>
    <p:sldId id="963" r:id="rId5"/>
    <p:sldId id="964" r:id="rId6"/>
    <p:sldId id="961" r:id="rId7"/>
    <p:sldId id="966" r:id="rId8"/>
    <p:sldId id="965" r:id="rId9"/>
    <p:sldId id="968" r:id="rId10"/>
    <p:sldId id="969" r:id="rId11"/>
    <p:sldId id="970" r:id="rId12"/>
    <p:sldId id="986" r:id="rId13"/>
    <p:sldId id="973" r:id="rId14"/>
    <p:sldId id="971" r:id="rId15"/>
    <p:sldId id="972" r:id="rId16"/>
    <p:sldId id="974" r:id="rId17"/>
    <p:sldId id="975" r:id="rId18"/>
    <p:sldId id="976" r:id="rId19"/>
    <p:sldId id="977" r:id="rId20"/>
    <p:sldId id="978" r:id="rId21"/>
    <p:sldId id="979" r:id="rId22"/>
    <p:sldId id="980" r:id="rId23"/>
    <p:sldId id="967" r:id="rId24"/>
    <p:sldId id="982" r:id="rId25"/>
    <p:sldId id="983" r:id="rId26"/>
    <p:sldId id="985" r:id="rId27"/>
    <p:sldId id="987" r:id="rId28"/>
    <p:sldId id="988" r:id="rId29"/>
    <p:sldId id="9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2" autoAdjust="0"/>
    <p:restoredTop sz="96195" autoAdjust="0"/>
  </p:normalViewPr>
  <p:slideViewPr>
    <p:cSldViewPr>
      <p:cViewPr varScale="1">
        <p:scale>
          <a:sx n="89" d="100"/>
          <a:sy n="89" d="100"/>
        </p:scale>
        <p:origin x="68" y="408"/>
      </p:cViewPr>
      <p:guideLst/>
    </p:cSldViewPr>
  </p:slideViewPr>
  <p:outlineViewPr>
    <p:cViewPr>
      <p:scale>
        <a:sx n="33" d="100"/>
        <a:sy n="33" d="100"/>
      </p:scale>
      <p:origin x="0" y="-1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18/01/2024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EE49A1-A8D5-4BB2-836B-A63E18C3BE96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2022-23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F795F78-9D9C-48A1-9773-9F95349A209E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MonoBehaviour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UD9.2 Introducción a C#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variables en C# se definen igual que en java: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2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</a:t>
            </a:r>
            <a:r>
              <a:rPr lang="es-ES" sz="22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ES" sz="22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age</a:t>
            </a:r>
            <a:r>
              <a:rPr lang="es-ES" sz="22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puede inicializar cuando se declara: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2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</a:t>
            </a:r>
            <a:r>
              <a:rPr lang="es-ES" sz="22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ES" sz="22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age</a:t>
            </a:r>
            <a:r>
              <a:rPr lang="es-ES" sz="22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21;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vez declarada en cualquier momento se puede cambiar su valor: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2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age</a:t>
            </a:r>
            <a:r>
              <a:rPr lang="es-ES" sz="22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22;</a:t>
            </a:r>
          </a:p>
        </p:txBody>
      </p:sp>
    </p:spTree>
    <p:extLst>
      <p:ext uri="{BB962C8B-B14F-4D97-AF65-F5344CB8AC3E}">
        <p14:creationId xmlns:p14="http://schemas.microsoft.com/office/powerpoint/2010/main" val="418362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las variables se declaran para la clase como propiedades se pueden declarar su acceso como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variable se declara dentro de un método no se debe declarar el tipo de acceso ya que solo será visible dentro de ese método.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EE56D2-082C-4017-82B9-B3911385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141" y="3501008"/>
            <a:ext cx="3769718" cy="287719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08D81E1-D1C9-477A-A405-46A882B6A030}"/>
              </a:ext>
            </a:extLst>
          </p:cNvPr>
          <p:cNvCxnSpPr>
            <a:cxnSpLocks/>
          </p:cNvCxnSpPr>
          <p:nvPr/>
        </p:nvCxnSpPr>
        <p:spPr>
          <a:xfrm flipH="1" flipV="1">
            <a:off x="6155122" y="4925640"/>
            <a:ext cx="1381038" cy="8753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944DCE9-D627-474B-9114-67FC27F8946A}"/>
              </a:ext>
            </a:extLst>
          </p:cNvPr>
          <p:cNvCxnSpPr>
            <a:cxnSpLocks/>
          </p:cNvCxnSpPr>
          <p:nvPr/>
        </p:nvCxnSpPr>
        <p:spPr>
          <a:xfrm flipH="1" flipV="1">
            <a:off x="6871878" y="3970759"/>
            <a:ext cx="880306" cy="10631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375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variables declaradas como propiedades con acceso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serán visibles desde el Inspector de Unity durante la ejecución, permitiendo cambiar su valor durante la ejecución desde allí.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que recordar que los cambios realizados durante la ejecución son cambios temporales y al parar la ejecución se volverá al estado inicial.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915F83-D616-4C21-A9F5-C244E742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12" y="2636912"/>
            <a:ext cx="3435332" cy="26219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5ED93C1-80FC-4461-A711-E8809F16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58" y="2636912"/>
            <a:ext cx="3622739" cy="26219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E78D8BB-20FD-4D1D-9591-71CF7667C5A4}"/>
              </a:ext>
            </a:extLst>
          </p:cNvPr>
          <p:cNvCxnSpPr>
            <a:cxnSpLocks/>
          </p:cNvCxnSpPr>
          <p:nvPr/>
        </p:nvCxnSpPr>
        <p:spPr>
          <a:xfrm>
            <a:off x="3613192" y="3128021"/>
            <a:ext cx="3394827" cy="1144810"/>
          </a:xfrm>
          <a:prstGeom prst="straightConnector1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55505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Estructuras de control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C316653-433D-4571-B49C-15F0E01E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3" y="1204697"/>
            <a:ext cx="5334744" cy="552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9D16BE3-B298-4AF6-8221-4C0D5BC8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64" y="2298624"/>
            <a:ext cx="5210902" cy="66684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403082-2C9F-4327-ADF8-072C2586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32" y="3506867"/>
            <a:ext cx="5077534" cy="49536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7F14CC-037B-41B0-990A-995A119C1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653" y="5075019"/>
            <a:ext cx="3496163" cy="122889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A3880B-39E5-4026-9994-B1C013684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162" y="4841624"/>
            <a:ext cx="2257740" cy="16956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67E9399-38C1-449E-8B4B-609E09202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5823" y="1204697"/>
            <a:ext cx="5077534" cy="33627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A132D4-825B-4C25-BCBC-EB20FE1DD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248" y="4845693"/>
            <a:ext cx="2257739" cy="17007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BC6A97-BD8A-407A-B968-F90B6DD913CE}"/>
              </a:ext>
            </a:extLst>
          </p:cNvPr>
          <p:cNvCxnSpPr>
            <a:cxnSpLocks/>
          </p:cNvCxnSpPr>
          <p:nvPr/>
        </p:nvCxnSpPr>
        <p:spPr>
          <a:xfrm flipH="1" flipV="1">
            <a:off x="8276815" y="4161257"/>
            <a:ext cx="1779625" cy="13183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7041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Arrays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Declarar un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Se puede indicar su tamaño y posteriormente asignar valores: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Se puede declarar asignando directamente los valores: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71B8DB5-EDA1-4C3A-B945-276DFB50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58" y="2708920"/>
            <a:ext cx="4709884" cy="8531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00455B8-1AAE-40CD-A9CC-48FD027D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68" y="4893951"/>
            <a:ext cx="9782064" cy="14842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74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Arrays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Recorrer un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 un bucle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 un bucle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001367F-5DF3-472B-9886-02A21653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2" y="2415713"/>
            <a:ext cx="5801535" cy="14384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388E5F-53D5-43A6-8205-9D6282B8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048" y="4996889"/>
            <a:ext cx="4305901" cy="13813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7177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Listas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permiten modificar su tamaño y añadir/eliminar elementos de la misma.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necesita importar la librería: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Declarar una lista vacía: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Declarar una lista asignando datos: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CA50CA-8F15-4956-9DD9-742414AB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75" y="2517551"/>
            <a:ext cx="3924848" cy="4191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E21C69-D944-44B2-B354-BDD03CBF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85" y="3921291"/>
            <a:ext cx="4677428" cy="105742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AB59BE-C793-4940-B832-F569CE56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93" y="5717891"/>
            <a:ext cx="9231013" cy="4667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38135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Listas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permiten modificar su tamaño y añadir/eliminar elementos de la misma.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Modificar elementos se realiza igual que con los Array: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Añadir elementos a una lista: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Eliminar elementos de una lista: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Obtener la longitud de una lista: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AB59BE-C793-4940-B832-F569CE56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1748610"/>
            <a:ext cx="9231013" cy="4667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5F9DDF5-BA7D-45FB-9AD4-AF1C2C725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13" y="2834213"/>
            <a:ext cx="2305372" cy="4763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9BA12C9-ECD0-4657-95F5-C3DF029B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33" y="6060613"/>
            <a:ext cx="3629532" cy="48584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75D9F8-142E-41E0-B1D2-5337D725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965" y="3854189"/>
            <a:ext cx="2381582" cy="4191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8E6CEDF-441E-4747-8083-ED4EA4FE2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648" y="5097795"/>
            <a:ext cx="2857899" cy="4191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068C215-395D-4B18-9972-C6B6941E13B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5802" b="-9987"/>
          <a:stretch/>
        </p:blipFill>
        <p:spPr>
          <a:xfrm>
            <a:off x="6406455" y="5097795"/>
            <a:ext cx="2210108" cy="4191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6E21874-725A-44AD-BF3D-4BCCFAAB12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1111" b="-11111"/>
          <a:stretch/>
        </p:blipFill>
        <p:spPr>
          <a:xfrm>
            <a:off x="6404818" y="3854189"/>
            <a:ext cx="3057952" cy="4191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261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Listas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permiten modificar su tamaño y añadir/eliminar elementos de la misma.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Eliminar todos los elementos de una lista: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Comprobar si un valor está en una lista: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Ordenar una lista: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Invertir el orden de una lista: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AB59BE-C793-4940-B832-F569CE56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1748610"/>
            <a:ext cx="9231013" cy="4667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E864C8-9A0B-4F19-BE45-80A78318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287" y="2856745"/>
            <a:ext cx="1781424" cy="371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39E9D8-B109-4DA3-9577-6D9CC38A7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651" y="3869617"/>
            <a:ext cx="7306695" cy="48584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A0ACBF8-A594-4836-9C8F-5B176C6B4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735" y="4921767"/>
            <a:ext cx="1638529" cy="4096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6594EC9-AA30-46C9-B699-0B755FE0B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682" y="6003351"/>
            <a:ext cx="2038635" cy="51442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9071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Listas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permiten modificar su tamaño y añadir/eliminar elementos de la misma.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Recorrer una lista: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Convertir una lista en un array: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Convertir un array en una lista: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AB59BE-C793-4940-B832-F569CE56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1748610"/>
            <a:ext cx="9231013" cy="4667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DFFCFA2-D33C-465C-B9EF-9307C0B4E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27" y="2781707"/>
            <a:ext cx="3524742" cy="118126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4C2478E-EFB7-4978-A380-E217895BE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4642601"/>
            <a:ext cx="4448796" cy="48584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2D9599-3A22-4328-A8F9-623CE6392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229" y="5703549"/>
            <a:ext cx="7611537" cy="6477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208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Scripting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toda aplicación informática, los juegos necesitan que se codifique su funcionalidad.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Unity la codificación de la funcionalidad se realiza mediante los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los scripts se podrá: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Responder a las entradas del jugador.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Ejecución eventos en el momento adecuado.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efectos gráficos.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Controlar el comportamiento físico de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Implementar un sistema de IA para los NPC del juego.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8697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 Array o en una Lista solo se pueden almacenar datos de un tipo.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permite almacenar datos de diferentes tipos además de no tener un tamaño predeterminado como las listas.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tener cuidado al cambiar los datos porque el compilador no realiza ninguna comprobación de tipo de dato: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88E20D-3E92-402E-8264-8517E2F3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2780928"/>
            <a:ext cx="4324954" cy="49536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41272A-319D-4A2B-BD2C-53223411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364" y="3573016"/>
            <a:ext cx="5163271" cy="1190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E553EF-8E09-41C5-B364-2126E83A5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07" y="6117771"/>
            <a:ext cx="3467584" cy="4286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9644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también conocidos como diccionarios son un tipo de dato compuesto en el que cada elemento es un par clave-valor.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accede a los datos a través de la clave.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claves siempre deben ser de tipo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tamaño de una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dinámico como las listas.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F7D8397-C242-4EFD-BC14-7F58F0B9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158" y="2790618"/>
            <a:ext cx="3653684" cy="4259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6E6642D-C693-40AB-8820-F921A852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621" y="3429000"/>
            <a:ext cx="3784758" cy="101582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D972881-94E7-4838-9006-92B487E35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7" y="4657215"/>
            <a:ext cx="3465265" cy="4259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3334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comprobar si existe una clave con el método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para usar el valor se debe realizar un casting: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Recorrer un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HashTable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890D27-46B8-450A-AB89-5B59E672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28" y="4725144"/>
            <a:ext cx="5153744" cy="14003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B4AE51-B3FC-4804-AD70-046E00162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30" y="2132856"/>
            <a:ext cx="8516539" cy="118126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5EA3AA1-1E29-40EF-8CE0-166F6C5D6EA2}"/>
              </a:ext>
            </a:extLst>
          </p:cNvPr>
          <p:cNvCxnSpPr>
            <a:cxnSpLocks/>
          </p:cNvCxnSpPr>
          <p:nvPr/>
        </p:nvCxnSpPr>
        <p:spPr>
          <a:xfrm flipV="1">
            <a:off x="6183437" y="3011241"/>
            <a:ext cx="1" cy="72007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800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Métodos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en cualquier lenguaje orientado a objetos dentro de las clases se pueden crear métodos.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C# para crear un método se debe seguir la siguiente estructura: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 de acceso (si no se pone nada por defecto será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 de dato que devuelve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 no devuelve nada).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Identificador del método (primera letra en mayúscula y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CamelCase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Paréntesis para indicar los parámetros si los hay.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Llaves para indicar el bloque de código del método.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7DE445-7798-46AD-93F0-0C64C0FF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63" y="5202486"/>
            <a:ext cx="1793473" cy="117572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4305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Métodos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un método: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llamada a un método se realiza igual que en cualquier lenguaje de programación: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EE29A8-2B78-4581-8483-54846FDB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59" y="1772816"/>
            <a:ext cx="4153480" cy="13241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B50B4B-550F-4D27-B143-A9559AE3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19" y="4941168"/>
            <a:ext cx="2229161" cy="48584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523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Clase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MonoBehaviour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crea un script C# en Unity se puede observar que la clase que contiene el script hereda de la clase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MonoBehaviour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MonoBehaviour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necesaria para los scripts que se asocian a los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proyecto.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AFA26F-57BA-4917-86C7-75BEAC54B1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86030" y="3565133"/>
            <a:ext cx="4219939" cy="298132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95335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Clase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MonoBehaviour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 funciona por eventos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dentro de las clases que heredan de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MonoBehaviour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incluir una serie de métodos definidos por defecto que se ejecutarán cuando se produzcan los eventos asociados a dichos métodos.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se añaden dos métodos que se ejecutan con determinados eventos: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llama en el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el que el script se activa y justo antes de la primera llamada de cualquier método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llama en cada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muchos métodos más que se pueden consultar en la documentación: 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https://docs.unity3d.com/ScriptReference/MonoBehaviour.html</a:t>
            </a: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04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13.- Bucle del juego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definir como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bucle del juego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las diferentes fases por las que pasa un script cuando se ejecuta: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4000" lvl="2" fontAlgn="t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Inicialización</a:t>
            </a:r>
          </a:p>
          <a:p>
            <a:pPr marL="594000" lvl="2" fontAlgn="t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4000" lvl="2" fontAlgn="t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Actualización de físicas</a:t>
            </a:r>
          </a:p>
          <a:p>
            <a:pPr marL="594000" lvl="2" fontAlgn="t">
              <a:spcBef>
                <a:spcPts val="0"/>
              </a:spcBef>
              <a:spcAft>
                <a:spcPts val="0"/>
              </a:spcAft>
            </a:pPr>
            <a:endParaRPr lang="es-ES" sz="2800" dirty="0">
              <a:latin typeface="Arial" panose="020B0604020202020204" pitchFamily="34" charset="0"/>
            </a:endParaRPr>
          </a:p>
          <a:p>
            <a:pPr marL="594000" lvl="2" fontAlgn="t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Actualización de INPUT</a:t>
            </a:r>
          </a:p>
          <a:p>
            <a:pPr marL="594000" lvl="2" fontAlgn="t">
              <a:spcBef>
                <a:spcPts val="0"/>
              </a:spcBef>
              <a:spcAft>
                <a:spcPts val="0"/>
              </a:spcAft>
            </a:pPr>
            <a:endParaRPr lang="es-ES" sz="2800" dirty="0">
              <a:latin typeface="Arial" panose="020B0604020202020204" pitchFamily="34" charset="0"/>
            </a:endParaRPr>
          </a:p>
          <a:p>
            <a:pPr marL="594000" lvl="2" fontAlgn="t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Lógica del juego</a:t>
            </a:r>
          </a:p>
          <a:p>
            <a:pPr marL="594000" lvl="2" fontAlgn="t">
              <a:spcBef>
                <a:spcPts val="0"/>
              </a:spcBef>
              <a:spcAft>
                <a:spcPts val="0"/>
              </a:spcAft>
            </a:pPr>
            <a:endParaRPr lang="es-ES" sz="2800" dirty="0">
              <a:latin typeface="Arial" panose="020B0604020202020204" pitchFamily="34" charset="0"/>
            </a:endParaRPr>
          </a:p>
          <a:p>
            <a:pPr marL="594000" lvl="2" fontAlgn="t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Destrucción</a:t>
            </a:r>
            <a:endParaRPr lang="es-ES" sz="2800" dirty="0">
              <a:latin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9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13.- Bucle del juego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una de estas fases tiene asociados un conjunto de métodos de la clase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MonoBehaviour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ejecutar el juego, Unity comienza a ejecutar el bucle del juego, de esta manera, en cada fase ejecutará los métodos correspondientes que se encuentren en los scripts añadidos a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escena.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FDFCEC9-8D53-4370-90BF-4A576ADF2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7471"/>
              </p:ext>
            </p:extLst>
          </p:nvPr>
        </p:nvGraphicFramePr>
        <p:xfrm>
          <a:off x="518643" y="2420888"/>
          <a:ext cx="1115471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013">
                  <a:extLst>
                    <a:ext uri="{9D8B030D-6E8A-4147-A177-3AD203B41FA5}">
                      <a16:colId xmlns:a16="http://schemas.microsoft.com/office/drawing/2014/main" val="3325627586"/>
                    </a:ext>
                  </a:extLst>
                </a:gridCol>
                <a:gridCol w="8673701">
                  <a:extLst>
                    <a:ext uri="{9D8B030D-6E8A-4147-A177-3AD203B41FA5}">
                      <a16:colId xmlns:a16="http://schemas.microsoft.com/office/drawing/2014/main" val="426666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3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Inicialización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Awake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</a:t>
                      </a:r>
                      <a:endParaRPr lang="es-ES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0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Actualización de físicas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FixedUpdate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OnTriggerEnter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OnTriggerStay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OnTriggerExit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OnCollisionEnter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OnCollisión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Stay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2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Actualización de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OnMouseDown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(Up, Drag,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Exit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…),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GetKey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GetKeyDown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GetKeyUp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95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Lógica del juego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</a:t>
                      </a:r>
                      <a:endParaRPr lang="es-ES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4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Destrucción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OnApplicationQuit</a:t>
                      </a:r>
                      <a:r>
                        <a:rPr lang="es-ES" sz="1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</a:t>
                      </a:r>
                      <a:r>
                        <a:rPr lang="es-ES" sz="17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OnDestroy</a:t>
                      </a:r>
                      <a:endParaRPr lang="es-ES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99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71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13.- Bucle del juego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 de un script implementando algunos de los métodos de la clase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MonoBehaviour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3640B3-6FB5-4A69-88CF-D8651C2E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22" y="2194819"/>
            <a:ext cx="5063556" cy="41833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6764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Scripting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Actualmente el único lenguaje de programación recomendado para realizar proyectos con Unity es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hay soporte para el lenguaje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UnityScript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se diseñó a partir de JavaScript específicamente para Unity, pero se desaconseja su uso. Es posible que algún proyecto actual aún tenga scripts con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UnityScript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Antiguamente también se podría utilizar el lenguaje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tenía una sintaxis similar a Python. Hoy en día no tiene soporte.</a:t>
            </a:r>
          </a:p>
        </p:txBody>
      </p:sp>
    </p:spTree>
    <p:extLst>
      <p:ext uri="{BB962C8B-B14F-4D97-AF65-F5344CB8AC3E}">
        <p14:creationId xmlns:p14="http://schemas.microsoft.com/office/powerpoint/2010/main" val="377793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Scripting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fue creado en el año 2000 para ser compatible con la plataforma .NET de Microsoft.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Hereda lo mejor de C++, Java y Visual Basic.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lenguaje orientado a objetos nativo.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la librería IL2CPP los scripts realizados en Unity se convierten a scripts C++ para que el compilador nativo finalice la compilación en la plataforma destino.</a:t>
            </a:r>
          </a:p>
        </p:txBody>
      </p:sp>
    </p:spTree>
    <p:extLst>
      <p:ext uri="{BB962C8B-B14F-4D97-AF65-F5344CB8AC3E}">
        <p14:creationId xmlns:p14="http://schemas.microsoft.com/office/powerpoint/2010/main" val="358668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Scripting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153421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script para Unity tiene la siguiente estructura básica: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UnityEngine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importa la clase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MonoBehaviour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necesaria para definir los scripts asociados a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System.Collections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librería de .NET con listas, arrays, tablas hash…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Clase definida que extiende a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MonoBehaviour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usa para inicializar el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ejecuta una vez por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 le llama bucle del juego.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C# todas las instrucciones deben acabar con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igual que pasa en Java.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2F5AB2-6810-4A5F-906C-3ACBA09365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1303" y="2204864"/>
            <a:ext cx="4722054" cy="33360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1907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Tipos de datos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datos básicos de C# son: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datos compuestos: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conjunto de un tipo de dato.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listas dinámicas (pueden modificar su tamaño).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4B6718A-2838-416D-990D-C76CDB87B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26618"/>
              </p:ext>
            </p:extLst>
          </p:nvPr>
        </p:nvGraphicFramePr>
        <p:xfrm>
          <a:off x="2063552" y="1700808"/>
          <a:ext cx="8064896" cy="29667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24564924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4167667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4663654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45685682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4777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–2.147.483.648 a 2.147.483.647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80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–1.5 x 10</a:t>
                      </a:r>
                      <a:r>
                        <a:rPr lang="pt-BR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-45</a:t>
                      </a:r>
                      <a:r>
                        <a:rPr lang="pt-B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3.4 x 10</a:t>
                      </a:r>
                      <a:r>
                        <a:rPr lang="pt-BR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  <a:endParaRPr lang="es-E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3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Cadena de texto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9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Lógico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 -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51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uint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Entero positivo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 a 4.294.967.295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39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byte (</a:t>
                      </a:r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sbyte</a:t>
                      </a: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 a 255 (–128 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127)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56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es-E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–5.0 x 10</a:t>
                      </a:r>
                      <a:r>
                        <a:rPr lang="es-ES" sz="1800" b="0" i="0" u="none" strike="noStrike" kern="1200" baseline="300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-324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 1.7 x 10</a:t>
                      </a:r>
                      <a:r>
                        <a:rPr lang="es-ES" sz="1800" b="0" i="0" u="none" strike="noStrike" kern="1200" baseline="300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308</a:t>
                      </a:r>
                      <a:endParaRPr lang="es-ES" baseline="30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37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4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Tipos de datos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datos específicos de C# para Unity son: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Vector3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empaquetado de tres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floats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(x, y, z) que facilita el trabajo con puntos, vectores y direcciones dentro del espacio 3D.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referencia a un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escena o a un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prefab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proyecto.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Rigidbody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cualquier otro componente: referencia a dicho componente dentro de un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Texture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Material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cualquier otro tipo de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referencia a un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asset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proyecto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2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Operadores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operadores son similares a los usados en Java: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DB19362-4677-49CE-8171-6CE9FB0A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43210"/>
              </p:ext>
            </p:extLst>
          </p:nvPr>
        </p:nvGraphicFramePr>
        <p:xfrm>
          <a:off x="1271464" y="1821090"/>
          <a:ext cx="957441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594">
                  <a:extLst>
                    <a:ext uri="{9D8B030D-6E8A-4147-A177-3AD203B41FA5}">
                      <a16:colId xmlns:a16="http://schemas.microsoft.com/office/drawing/2014/main" val="967859421"/>
                    </a:ext>
                  </a:extLst>
                </a:gridCol>
                <a:gridCol w="1691479">
                  <a:extLst>
                    <a:ext uri="{9D8B030D-6E8A-4147-A177-3AD203B41FA5}">
                      <a16:colId xmlns:a16="http://schemas.microsoft.com/office/drawing/2014/main" val="3055298352"/>
                    </a:ext>
                  </a:extLst>
                </a:gridCol>
                <a:gridCol w="6011344">
                  <a:extLst>
                    <a:ext uri="{9D8B030D-6E8A-4147-A177-3AD203B41FA5}">
                      <a16:colId xmlns:a16="http://schemas.microsoft.com/office/drawing/2014/main" val="229736828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Operador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Operación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6076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Asignación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Asigna un valor a una variable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0016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Unarios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     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Permiten poner signo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983821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Aritméticos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    -    *    /    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Suma, resta, multiplicación, división, resto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88679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Pre-incremento en 1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83185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Pre-decremento en 1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710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r>
                        <a:rPr lang="es-E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Post-incremento en 1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9130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  <a:r>
                        <a:rPr lang="es-E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Post-decremento en 1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83192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Relacionales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   &gt;    &lt;=    &gt;=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Menor que, mayor que, menor o igual, mayor o igual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39975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==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Comprueba si un dato igual a otro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2769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!=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Comprueba si dos datos son diferentes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92417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Lógicos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&amp;&amp;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Comprueba si dos expresiones relacionales se cumplen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5874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||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Comprueba si una de</a:t>
                      </a:r>
                      <a:r>
                        <a:rPr lang="es-E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dos</a:t>
                      </a:r>
                      <a:r>
                        <a:rPr lang="es-E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expresiones relacionales se cumple</a:t>
                      </a:r>
                      <a:endParaRPr lang="es-E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5305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!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Invierte el resultado de una expresión relacional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4858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Concatenación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Une varias cadenas con cadenas y cadenas con variables</a:t>
                      </a:r>
                    </a:p>
                  </a:txBody>
                  <a:tcPr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74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78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Operadores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Mathf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cálculos con números tipo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Mathf.Abs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number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Mathf.Round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number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Mathf.Ceiling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number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Mathf.Floor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number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Mathf.Max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(a, b, c, 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Mathf.Min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(a, b, c, d)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Mathf.Pow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number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exponent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Mathf.Sqrt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ES" sz="2400" dirty="0" err="1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number</a:t>
            </a:r>
            <a:r>
              <a:rPr lang="es-ES" sz="24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2497167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24460</TotalTime>
  <Words>1562</Words>
  <Application>Microsoft Office PowerPoint</Application>
  <PresentationFormat>Panorámica</PresentationFormat>
  <Paragraphs>359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Gill Sans MT</vt:lpstr>
      <vt:lpstr>Wingdings 2</vt:lpstr>
      <vt:lpstr>Dividendo</vt:lpstr>
      <vt:lpstr>UD9.2 Introducción a C#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UD9.2 Introducción a C# - PMM</dc:title>
  <dc:creator>Alex Torres</dc:creator>
  <cp:lastModifiedBy>Alex Torres</cp:lastModifiedBy>
  <cp:revision>858</cp:revision>
  <dcterms:created xsi:type="dcterms:W3CDTF">2019-09-01T11:20:16Z</dcterms:created>
  <dcterms:modified xsi:type="dcterms:W3CDTF">2024-01-18T13:36:25Z</dcterms:modified>
</cp:coreProperties>
</file>