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30.png" ContentType="image/png"/>
  <Override PartName="/ppt/media/image42.png" ContentType="image/png"/>
  <Override PartName="/ppt/media/image54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Pulse para desplazar la diapositiva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C01407A-2F16-4285-AD6A-2B5A12B54FFD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A390F1-7240-481B-8057-B3D570CF758D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EC898C-E18D-4A4E-BD6D-8CCEF36FD003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8DE9A-9089-4A6F-9B93-DE8A1ACBF69D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4190FA-D1C3-4178-8CC1-CC691116AFE5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3F8E74-A4B8-453E-80D1-8B0960F06C9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A18C18-E9E4-4183-8122-459E5DBF5F32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D80875-F60A-46E3-B035-30D0DA7DF9C2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21553-106D-4CF1-B968-4A3576FC21FD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36C8FB-FAC4-4D54-BD0F-3B9A72E11FC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BF71A2-C59B-4ACF-A29D-6458DBAB087E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F7023-AB63-4A26-ABEF-7174BDB5D75A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1C31C6-36ED-4544-9921-BCE5B1E84787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D4B03F-1547-4761-9C8A-2A763AC0C2C7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F5CB3-1E35-46B5-8B3D-E4D177DE92D7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850C04-1781-48A0-9E6B-9B57E021B31A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FC1430-8E72-4C7E-BCE1-977A90547174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67697-7AA8-477B-8C9D-74688B8E1082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BA6C19-FD46-486A-BC72-03F3B09D68F2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3C91DB-C335-4C08-9B25-30AD92FC93FE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6A5033-FB59-4508-93B9-B4665F218CE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E0BE0-8215-4B7B-920E-87E4C4E274B7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9DB07-C491-4473-A51E-5F837FA6E94F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3488E3-4D70-402F-80E2-C9EEBB1D713E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74EC7B-DACE-477C-92FC-4C8D37FE17E6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418C4-6C75-4171-9812-406B599E0C0D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DD859-AF1F-422F-BCB5-F4310AB4C87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554B55-37EA-4C4F-BF2E-18982F59800C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F5B239-5856-4284-B625-4F22FAE910A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D1F355-0DC9-43F7-8710-909E049F5675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043370-39DA-4A20-91BF-8F114D52DE2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40DE3E-11FF-48C4-BA2F-04CF68FCA594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893569-0734-4874-B304-E49CE1652412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46BCC2-2C5F-4505-B72D-150350643F0F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C32D8-DE03-479D-9CFA-9AF740721FB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CE9FE-D369-41FD-9141-6B535E1506B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E55B2C-F346-4342-9FE7-A7B056F7C68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76E1A4-24EB-408B-97B9-2267E745BA03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9F413-938F-434B-82EA-9566C90010C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573CB-1DFC-43DC-820D-F103DC95825F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D06F50-21E9-48C6-A13D-7AC29F69D624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A8F45-3E7C-46B1-9D14-1D95A0CD3DEA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C3DD2C-9FC3-404D-88B7-D4A198CD3E49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3C869E-F7ED-4130-83C0-021A9891A991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0FE915-6812-4083-84ED-A687B7362BDD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BC3DF9-2E59-4A28-ADDA-FC410C191A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3E8A4D-DD84-4BF1-A6CB-155F18EBA0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DBD270-AB04-4E8E-B363-045E505260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3526FC-9816-4AA8-AE55-7F4E71015B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3B8368-6C94-4D6A-B161-96EA801171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72A50A-7F40-4A5D-ADCC-AD72AFBC0A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274400-D684-4644-941E-0D3AED5F01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7F1CEE-EE8B-49F4-B0E0-F4030850D6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6FD315-B539-4075-8AC9-C460F23C5D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B5824B-8B9D-4EFA-AA32-619D390B64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FB34F2-9A3F-4DD0-AC8B-B6EE78CC0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28525-A138-4977-B1B6-757454E55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196802-2EFD-46EF-89C3-1B66FBB50E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211765-6DE1-492E-99EA-1A452C039C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1B103C-7832-41A5-8038-8CE35042F3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B49C62-27C4-44D3-9AFB-30E62FC1F3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EEF50E-BC59-4E1E-8F1C-11BE7A7C49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B2AE3-9D0E-435F-A984-14656DFAB5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A0454D-8DC8-47FE-8EFC-41B47FF6A2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99397A-5816-4DDA-A15B-BF9FED23AF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40982-8E40-4827-AE0D-6AE0B7E436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DD6F79-0028-483F-9A0E-6C749E635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3B77C5-8BAF-4419-8985-0A983C210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304D9-61D4-4412-85E3-0936CB231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Footer Placeholder 4"/>
          <p:cNvSpPr/>
          <p:nvPr/>
        </p:nvSpPr>
        <p:spPr>
          <a:xfrm>
            <a:off x="581040" y="6492960"/>
            <a:ext cx="6916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 cap="all">
                <a:solidFill>
                  <a:srgbClr val="ed7d31"/>
                </a:solidFill>
                <a:latin typeface="Calibri"/>
              </a:rPr>
              <a:t>ÁLEX Torres 2024-25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 cap="all">
                <a:solidFill>
                  <a:srgbClr val="5b9bd5"/>
                </a:solidFill>
                <a:latin typeface="Gill Sans MT"/>
              </a:rPr>
              <a:t>Haga clic para modificar el estilo de </a:t>
            </a:r>
            <a:r>
              <a:rPr b="0" lang="es-ES" sz="3600" spc="-1" strike="noStrike" cap="all">
                <a:solidFill>
                  <a:srgbClr val="5b9bd5"/>
                </a:solidFill>
                <a:latin typeface="Gill Sans MT"/>
              </a:rPr>
              <a:t>título del patrón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4b4df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4b4df"/>
                </a:solidFill>
                <a:latin typeface="Gill Sans MT"/>
              </a:rPr>
              <a:t>&lt;fecha/hora&gt;</a:t>
            </a:r>
            <a:endParaRPr b="0" lang="es-ES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4b4df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C687BD-C7B6-49AE-A354-550E6556CC97}" type="slidenum">
              <a:rPr b="0" lang="en-US" sz="900" spc="-1" strike="noStrike">
                <a:solidFill>
                  <a:srgbClr val="84b4df"/>
                </a:solidFill>
                <a:latin typeface="Gill Sans MT"/>
              </a:rPr>
              <a:t>&lt;número&gt;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Gill Sans MT"/>
              </a:rPr>
              <a:t>Pulse para editar el formato de texto del esquema</a:t>
            </a:r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4546a"/>
                </a:solidFill>
                <a:latin typeface="Gill Sans MT"/>
              </a:rPr>
              <a:t>Segundo nivel del esquema</a:t>
            </a:r>
            <a:endParaRPr b="0" lang="en-US" sz="1400" spc="-1" strike="noStrike">
              <a:solidFill>
                <a:srgbClr val="44546a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4546a"/>
                </a:solidFill>
                <a:latin typeface="Gill Sans MT"/>
              </a:rPr>
              <a:t>Tercer nivel del esquema</a:t>
            </a:r>
            <a:endParaRPr b="0" lang="en-US" sz="1200" spc="-1" strike="noStrike">
              <a:solidFill>
                <a:srgbClr val="44546a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4546a"/>
                </a:solidFill>
                <a:latin typeface="Gill Sans MT"/>
              </a:rPr>
              <a:t>Cuarto nivel del esquema</a:t>
            </a:r>
            <a:endParaRPr b="0" lang="en-US" sz="1200" spc="-1" strike="noStrike">
              <a:solidFill>
                <a:srgbClr val="44546a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Gill Sans MT"/>
              </a:rPr>
              <a:t>Quinto nivel del esquema</a:t>
            </a:r>
            <a:endParaRPr b="0" lang="en-US" sz="2000" spc="-1" strike="noStrike">
              <a:solidFill>
                <a:srgbClr val="44546a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Gill Sans MT"/>
              </a:rPr>
              <a:t>Sexto nivel del esquema</a:t>
            </a:r>
            <a:endParaRPr b="0" lang="en-US" sz="2000" spc="-1" strike="noStrike">
              <a:solidFill>
                <a:srgbClr val="44546a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Gill Sans MT"/>
              </a:rPr>
              <a:t>Séptimo nivel del esquema</a:t>
            </a:r>
            <a:endParaRPr b="0" lang="en-US" sz="2000" spc="-1" strike="noStrike">
              <a:solidFill>
                <a:srgbClr val="44546a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Footer Placeholder 4"/>
          <p:cNvSpPr/>
          <p:nvPr/>
        </p:nvSpPr>
        <p:spPr>
          <a:xfrm>
            <a:off x="581040" y="6492960"/>
            <a:ext cx="6916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 cap="all">
                <a:solidFill>
                  <a:srgbClr val="ed7d31"/>
                </a:solidFill>
                <a:latin typeface="Calibri"/>
              </a:rPr>
              <a:t>ÁLEX Torres 2024-25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dt" idx="4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ed7d31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ed7d31"/>
                </a:solidFill>
                <a:latin typeface="Gill Sans MT"/>
              </a:rPr>
              <a:t>&lt;fecha/hora&gt;</a:t>
            </a:r>
            <a:endParaRPr b="0" lang="es-ES" sz="9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5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6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ed7d31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B466C-E448-41AD-A3CD-971EBA692346}" type="slidenum">
              <a:rPr b="0" lang="en-US" sz="900" spc="-1" strike="noStrike">
                <a:solidFill>
                  <a:srgbClr val="ed7d31"/>
                </a:solidFill>
                <a:latin typeface="Gill Sans MT"/>
              </a:rPr>
              <a:t>&lt;número&gt;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Gill Sans MT"/>
              </a:rPr>
              <a:t>Pulse para editar el formato de texto del esquema</a:t>
            </a:r>
            <a:endParaRPr b="0" lang="en-US" sz="1800" spc="-1" strike="noStrike">
              <a:solidFill>
                <a:srgbClr val="44546a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4546a"/>
                </a:solidFill>
                <a:latin typeface="Gill Sans MT"/>
              </a:rPr>
              <a:t>Segundo nivel del esquema</a:t>
            </a:r>
            <a:endParaRPr b="0" lang="en-US" sz="1400" spc="-1" strike="noStrike">
              <a:solidFill>
                <a:srgbClr val="44546a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4546a"/>
                </a:solidFill>
                <a:latin typeface="Gill Sans MT"/>
              </a:rPr>
              <a:t>Tercer nivel del esquema</a:t>
            </a:r>
            <a:endParaRPr b="0" lang="en-US" sz="1200" spc="-1" strike="noStrike">
              <a:solidFill>
                <a:srgbClr val="44546a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4546a"/>
                </a:solidFill>
                <a:latin typeface="Gill Sans MT"/>
              </a:rPr>
              <a:t>Cuarto nivel del esquema</a:t>
            </a:r>
            <a:endParaRPr b="0" lang="en-US" sz="1200" spc="-1" strike="noStrike">
              <a:solidFill>
                <a:srgbClr val="44546a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Gill Sans MT"/>
              </a:rPr>
              <a:t>Quinto nivel del esquema</a:t>
            </a:r>
            <a:endParaRPr b="0" lang="en-US" sz="2000" spc="-1" strike="noStrike">
              <a:solidFill>
                <a:srgbClr val="44546a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Gill Sans MT"/>
              </a:rPr>
              <a:t>Sexto nivel del esquema</a:t>
            </a:r>
            <a:endParaRPr b="0" lang="en-US" sz="2000" spc="-1" strike="noStrike">
              <a:solidFill>
                <a:srgbClr val="44546a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Gill Sans MT"/>
              </a:rPr>
              <a:t>Séptimo nivel del esquema</a:t>
            </a:r>
            <a:endParaRPr b="0" lang="en-US" sz="2000" spc="-1" strike="noStrike">
              <a:solidFill>
                <a:srgbClr val="44546a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kotlinlang.org/docs/coroutines-overview.html" TargetMode="External"/><Relationship Id="rId2" Type="http://schemas.openxmlformats.org/officeDocument/2006/relationships/hyperlink" Target="https://kotlinlang.org/docs/coroutines-overview.html" TargetMode="External"/><Relationship Id="rId3" Type="http://schemas.openxmlformats.org/officeDocument/2006/relationships/hyperlink" Target="https://kotlinlang.org/docs/coroutines-overview.html" TargetMode="External"/><Relationship Id="rId4" Type="http://schemas.openxmlformats.org/officeDocument/2006/relationships/hyperlink" Target="https://developer.android.com/kotlin/coroutines?hl=es-419" TargetMode="External"/><Relationship Id="rId5" Type="http://schemas.openxmlformats.org/officeDocument/2006/relationships/hyperlink" Target="https://developer.android.com/kotlin/coroutines?hl=es-419" TargetMode="External"/><Relationship Id="rId6" Type="http://schemas.openxmlformats.org/officeDocument/2006/relationships/hyperlink" Target="https://developer.android.com/kotlin/coroutines?hl=es-419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221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6000" spc="-1" strike="noStrike">
                <a:solidFill>
                  <a:srgbClr val="5b9bd5"/>
                </a:solidFill>
                <a:latin typeface="Calibri"/>
              </a:rPr>
              <a:t>UD8 – Corrutinas, Side Effects</a:t>
            </a:r>
            <a:br>
              <a:rPr sz="6000"/>
            </a:br>
            <a:r>
              <a:rPr b="1" lang="es-ES" sz="6000" spc="-1" strike="noStrike">
                <a:solidFill>
                  <a:srgbClr val="5b9bd5"/>
                </a:solidFill>
                <a:latin typeface="Calibri"/>
              </a:rPr>
              <a:t>y MVVM</a:t>
            </a:r>
            <a:endParaRPr b="0" lang="en-US" sz="6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99400" y="3916080"/>
            <a:ext cx="10993320" cy="192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0" spc="-1" strike="noStrike">
                <a:solidFill>
                  <a:srgbClr val="ffffff"/>
                </a:solidFill>
                <a:latin typeface="Calibri"/>
              </a:rPr>
              <a:t>2º CFGS</a:t>
            </a:r>
            <a:br>
              <a:rPr sz="16000"/>
            </a:br>
            <a:r>
              <a:rPr b="1" lang="es-ES" sz="16000" spc="-1" strike="noStrike">
                <a:solidFill>
                  <a:srgbClr val="ffffff"/>
                </a:solidFill>
                <a:latin typeface="Calibri"/>
              </a:rPr>
              <a:t>Desarrollo de Aplicaciones Multiplataforma</a:t>
            </a:r>
            <a:endParaRPr b="0" lang="es-ES" sz="1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0" spc="-1" strike="noStrike">
                <a:solidFill>
                  <a:srgbClr val="ffffff"/>
                </a:solidFill>
                <a:latin typeface="Calibri"/>
              </a:rPr>
              <a:t>2024-25</a:t>
            </a:r>
            <a:endParaRPr b="0" lang="es-ES" sz="1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5.- LaunchedEffect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Aplicándolo al ejemplo anterior del login: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bloque LaunchedEffect se ejecutará cada vez que cambie el estado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message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Esta primera aproximación no funcionará correctamente porque el mensaje solo cambia cuando pasa de "Usuario logueado!" a "Error" y viceversa. Por lo que si se produce un error y al cambiar los datos se mantiene el error no se volverá a mostrar el mensaje.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</p:txBody>
      </p:sp>
      <p:pic>
        <p:nvPicPr>
          <p:cNvPr id="126" name="Imagen 1" descr=""/>
          <p:cNvPicPr/>
          <p:nvPr/>
        </p:nvPicPr>
        <p:blipFill>
          <a:blip r:embed="rId1"/>
          <a:stretch/>
        </p:blipFill>
        <p:spPr>
          <a:xfrm>
            <a:off x="9730800" y="1863000"/>
            <a:ext cx="1942200" cy="125964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127" name="Imagen 6" descr=""/>
          <p:cNvPicPr/>
          <p:nvPr/>
        </p:nvPicPr>
        <p:blipFill>
          <a:blip r:embed="rId2"/>
          <a:stretch/>
        </p:blipFill>
        <p:spPr>
          <a:xfrm>
            <a:off x="5879880" y="1340640"/>
            <a:ext cx="3611160" cy="23040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28" name="Conector recto de flecha 5"/>
          <p:cNvSpPr/>
          <p:nvPr/>
        </p:nvSpPr>
        <p:spPr>
          <a:xfrm flipH="1">
            <a:off x="7949520" y="2383200"/>
            <a:ext cx="5756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5.- LaunchedEffect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30" name="Google Shape;73;p14"/>
          <p:cNvSpPr/>
          <p:nvPr/>
        </p:nvSpPr>
        <p:spPr>
          <a:xfrm>
            <a:off x="518760" y="1145160"/>
            <a:ext cx="737712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Ejemplo completo del Login: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Para solucionarlo simplemente se debe vaciar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message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tras mostrar el Toast.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  <p:pic>
        <p:nvPicPr>
          <p:cNvPr id="131" name="Imagen 2" descr=""/>
          <p:cNvPicPr/>
          <p:nvPr/>
        </p:nvPicPr>
        <p:blipFill>
          <a:blip r:embed="rId1"/>
          <a:stretch/>
        </p:blipFill>
        <p:spPr>
          <a:xfrm>
            <a:off x="8017200" y="1145160"/>
            <a:ext cx="3655800" cy="53841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32" name="Conector recto de flecha 5"/>
          <p:cNvSpPr/>
          <p:nvPr/>
        </p:nvSpPr>
        <p:spPr>
          <a:xfrm flipH="1">
            <a:off x="9152640" y="6314400"/>
            <a:ext cx="78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6.- RememberCoroutineScope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34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RememberCoroutineScope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permite obtener un ámbito seguro (scope) donde poder ejecutar una corrutina.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 utiliza cuando se necesita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ejecutar función de suspensión fuera del ámbito de un componente @Composable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como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por ejemplo dentro de onClick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No se puede usar LaunchedEffect al no estar dentro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del contexto de un componente  @Composable.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 este caso se necesita el ámbito de una Corrutina.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35" name="Imagen 1" descr=""/>
          <p:cNvPicPr/>
          <p:nvPr/>
        </p:nvPicPr>
        <p:blipFill>
          <a:blip r:embed="rId1"/>
          <a:stretch/>
        </p:blipFill>
        <p:spPr>
          <a:xfrm>
            <a:off x="7250760" y="3717360"/>
            <a:ext cx="4422240" cy="26604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36" name="Conector recto de flecha 5"/>
          <p:cNvSpPr/>
          <p:nvPr/>
        </p:nvSpPr>
        <p:spPr>
          <a:xfrm>
            <a:off x="6934320" y="4600440"/>
            <a:ext cx="71388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6.- RememberCoroutineScope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38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Primero se obtiene el ámbito de la corrutina con </a:t>
            </a: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rememberCoroutineScope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y luego para poder ejecutar la corrutina se utiliza la función </a:t>
            </a: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Este Effect Handler ya se ha utilizado para mover el scroll automáticamente fuera del ámbito de un @Composable.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Mover el scroll es una función de suspensión y al realizar esta acción al clicar un botón se necesita el ámbito de la corrutina.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39" name="Imagen 2" descr=""/>
          <p:cNvPicPr/>
          <p:nvPr/>
        </p:nvPicPr>
        <p:blipFill>
          <a:blip r:embed="rId1"/>
          <a:stretch/>
        </p:blipFill>
        <p:spPr>
          <a:xfrm>
            <a:off x="632880" y="1989000"/>
            <a:ext cx="4248000" cy="24274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140" name="Imagen 6" descr=""/>
          <p:cNvPicPr/>
          <p:nvPr/>
        </p:nvPicPr>
        <p:blipFill>
          <a:blip r:embed="rId2"/>
          <a:stretch/>
        </p:blipFill>
        <p:spPr>
          <a:xfrm>
            <a:off x="5234760" y="1989000"/>
            <a:ext cx="6323760" cy="24271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41" name="Conector recto de flecha 7"/>
          <p:cNvSpPr/>
          <p:nvPr/>
        </p:nvSpPr>
        <p:spPr>
          <a:xfrm flipV="1">
            <a:off x="9768240" y="3500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onector recto de flecha 8"/>
          <p:cNvSpPr/>
          <p:nvPr/>
        </p:nvSpPr>
        <p:spPr>
          <a:xfrm flipH="1" flipV="1">
            <a:off x="3166200" y="2074320"/>
            <a:ext cx="575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onector recto de flecha 9"/>
          <p:cNvSpPr/>
          <p:nvPr/>
        </p:nvSpPr>
        <p:spPr>
          <a:xfrm flipH="1">
            <a:off x="2404080" y="2914560"/>
            <a:ext cx="45036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6.- RememberCoroutineScope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4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Al usar la función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la corrutina se ejecuta en el hilo principal, esto en ocasiones puede ser problemático ya que se podría bloquear la interfaz de usuario.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 función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permite indicar en qué contexto se quiere ejecutar la corrutina: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Dispatchers.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Main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hilo principal (usado para la interfaz de usuario).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Dispatchers.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IO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principalmente para tareas de entrada/salida.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Dispatchers.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Default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gestionado por el sistema operativo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(igual que no indicar ninguno).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Dispatchers.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Unconfined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cualquier hilo sin tener control sobre ellos (no aconsejado).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6.- RememberCoroutineScope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47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Si las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acciones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que se realizan en la función launch están r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elacionadas con la interfaz de usuario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lo más conveniente es no indicar nada o indicar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Dispatchers.Main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Si las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acciones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que se realizan en la función launch están destinadas 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obtener datos de fuentes externas o del almacenamiento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o las acciones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no están relacionadas con la interfaz de usuario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lo más conveniente es indicar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Dispatchers.IO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48" name="Imagen 1" descr=""/>
          <p:cNvPicPr/>
          <p:nvPr/>
        </p:nvPicPr>
        <p:blipFill>
          <a:blip r:embed="rId1"/>
          <a:stretch/>
        </p:blipFill>
        <p:spPr>
          <a:xfrm>
            <a:off x="2728440" y="5169960"/>
            <a:ext cx="6734880" cy="10857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49" name="Conector recto de flecha 5"/>
          <p:cNvSpPr/>
          <p:nvPr/>
        </p:nvSpPr>
        <p:spPr>
          <a:xfrm flipH="1" flipV="1">
            <a:off x="7002720" y="5512320"/>
            <a:ext cx="548640" cy="37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Imagen 6" descr=""/>
          <p:cNvPicPr/>
          <p:nvPr/>
        </p:nvPicPr>
        <p:blipFill>
          <a:blip r:embed="rId2"/>
          <a:srcRect l="10006" t="49073" r="0" b="30317"/>
          <a:stretch/>
        </p:blipFill>
        <p:spPr>
          <a:xfrm>
            <a:off x="2045160" y="2237400"/>
            <a:ext cx="8101440" cy="10602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51" name="Conector recto de flecha 7"/>
          <p:cNvSpPr/>
          <p:nvPr/>
        </p:nvSpPr>
        <p:spPr>
          <a:xfrm flipH="1">
            <a:off x="6847560" y="2437200"/>
            <a:ext cx="116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7.- derivedStateOf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53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manejador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derivedStateOf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permite crear un estado que dependa de uno o varios estados más.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De esta manera se evitan recomposiciones extra innecesarias.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 podría decir que derivedStateOf no manda realizar recomposiciones hasta que el valor del estado sea diferente al valor anterior.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7.- derivedStateOf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55" name="Google Shape;73;p14"/>
          <p:cNvSpPr/>
          <p:nvPr/>
        </p:nvSpPr>
        <p:spPr>
          <a:xfrm>
            <a:off x="518760" y="1145160"/>
            <a:ext cx="665712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Para entender mejor la necesidad de derivedStateOf se va a estudiar el siguiente ejemplo: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Cuando cambia el estado username se ejecuta la función </a:t>
            </a: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isUsernameValid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que cambiará el valor de </a:t>
            </a: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buttonEnabled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y el botón se recompondrá cada vez que se introduzca una letra.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¿Tiene sentido que se recomponga el botón si buttonEnabled es true y al introducir una letra más vuelve a ser true?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156" name="Rectángulo 2"/>
          <p:cNvSpPr/>
          <p:nvPr/>
        </p:nvSpPr>
        <p:spPr>
          <a:xfrm>
            <a:off x="463680" y="3861000"/>
            <a:ext cx="6568200" cy="1167480"/>
          </a:xfrm>
          <a:prstGeom prst="rect">
            <a:avLst/>
          </a:prstGeom>
          <a:noFill/>
          <a:ln cap="rnd" w="5715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Imagen 6" descr=""/>
          <p:cNvPicPr/>
          <p:nvPr/>
        </p:nvPicPr>
        <p:blipFill>
          <a:blip r:embed="rId1"/>
          <a:stretch/>
        </p:blipFill>
        <p:spPr>
          <a:xfrm>
            <a:off x="7248240" y="2073960"/>
            <a:ext cx="4426560" cy="35262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158" name="Imagen 7" descr=""/>
          <p:cNvPicPr/>
          <p:nvPr/>
        </p:nvPicPr>
        <p:blipFill>
          <a:blip r:embed="rId2"/>
          <a:stretch/>
        </p:blipFill>
        <p:spPr>
          <a:xfrm>
            <a:off x="663840" y="5301360"/>
            <a:ext cx="6167520" cy="11674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59" name="Conector recto de flecha 8"/>
          <p:cNvSpPr/>
          <p:nvPr/>
        </p:nvSpPr>
        <p:spPr>
          <a:xfrm flipH="1">
            <a:off x="6095880" y="6093360"/>
            <a:ext cx="116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7.- derivedStateOf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1" name="Google Shape;73;p14"/>
          <p:cNvSpPr/>
          <p:nvPr/>
        </p:nvSpPr>
        <p:spPr>
          <a:xfrm>
            <a:off x="518760" y="1145160"/>
            <a:ext cx="665712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Al indicar que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buttonEnabled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es un estado derivado de otro se evita recomponer demasiadas veces la vista.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botón solo se recompondrá cuando el valor de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buttonEnabled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cambia su valor (pasa de true a false o viceversa).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Si el valor de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buttonEnabled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es true y al introducir una letra sigue siendo true no se recompondrá la vista.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62" name="Imagen 5" descr=""/>
          <p:cNvPicPr/>
          <p:nvPr/>
        </p:nvPicPr>
        <p:blipFill>
          <a:blip r:embed="rId1"/>
          <a:stretch/>
        </p:blipFill>
        <p:spPr>
          <a:xfrm>
            <a:off x="7248240" y="1786680"/>
            <a:ext cx="4424040" cy="41011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63" name="Conector recto de flecha 6"/>
          <p:cNvSpPr/>
          <p:nvPr/>
        </p:nvSpPr>
        <p:spPr>
          <a:xfrm flipH="1">
            <a:off x="9568080" y="2879640"/>
            <a:ext cx="116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8.- Arquitecturas Android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En el desarrollo de aplicaciones de cualquier tipo es muy importante la elección de la arquitectura a utilizar.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Lo más habitual es utilizar una arquitectura que permita separar la lógica de la aplicación (programación) de las vistas (interfaz gráfica).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De esta manera las vistas se encargan de mostrar la interfaz (pintar) y la lógica se puede separar en otros componentes donde se programa el funcionamiento de la aplicación.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Con esta separación posteriormente será más fácil trabajar con la lógica, realizar cambios, hacer tests…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1.- Introducción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0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En Android el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hilo principal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de ejecución es el encargado de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mostrar la interfaz de usuario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y de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gestionar las interacciones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del usuario con la aplicación.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Esto significa que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si el hilo principal ejecuta una tarea pesada o asíncrona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la interfaz de usuario se quedará bloqueada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y el usuario no podrá interactuar con el dispositivo hasta que la tarea finalice.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Tareas pesadas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: aquellas que tienen una duración larga.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Tareas asíncronas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: aquellas que se podrían realizar en segundo plano.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8.- Arquitecturas Android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7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Las arquitecturas que más se han utilizado en Android han sido: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MVC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– Model View Controller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MVP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– Model View Presenter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MVVM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– Model View ViewModel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9.- MVC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9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MVC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 Model View Controlador: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 arquitectura MVC promueve la organización de la aplicación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en tres partes bien diferenciadas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débilmente acopladas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Modelo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en este componente se trabaja con los datos (accesos a la base de datos).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Vista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se encarga de organizar los datos obtenidos por el modelo y con ellos genera la interfaz gráfica que se muestra al usuario.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Controlador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se encarga de gestionar las peticiones a la aplicación.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acoplamiento débil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indica que los cambios en una parte del código afectan muy poco al resto de partes.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 el mejor caso, al usar el patrón MVC, un cambio no afectará en nada a otras partes.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9.- MVC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1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Existen muchas implementaciones de la arquitectura MVC, en la usada en Android tanto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el controlador como la vista están definidos en el mismo lugar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(Activity o Fragment) y además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los dos dependen del modelo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Una de las desventajas de la arquitectura es que toda la responsabilidad recae en el mismo elemento (Activity o Fragment).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Esto puede ocasionar errores de fluidez al haber una tarea pesada en el hilo principal.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72" name="Picture 2" descr="¿Qué es MVC, MVP y MVVM en Android? 1"/>
          <p:cNvPicPr/>
          <p:nvPr/>
        </p:nvPicPr>
        <p:blipFill>
          <a:blip r:embed="rId1"/>
          <a:srcRect l="2137" t="13746" r="3225" b="12816"/>
          <a:stretch/>
        </p:blipFill>
        <p:spPr>
          <a:xfrm>
            <a:off x="4358880" y="2781000"/>
            <a:ext cx="3474000" cy="16560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10.- MVP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4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MVP </a:t>
            </a:r>
            <a:r>
              <a:rPr b="1" lang="es-E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 Model View Presenter: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Organiza mejor los archivos y cambia la forma en la que trabajan los tres componentes.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Modelo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igual que MVC.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Vista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el Activity o Fragment es considerado parte de la vista y ya no se sitúa junto al Controlador.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Presenter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: similar al Controlador de MVC pero es el encargado de orquestar todo lo que sucede. Suele haber un Presenter por cada Activity o Fragment.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75" name="Picture 2" descr="¿Qué es MVC, MVP y MVVM en Android? 2"/>
          <p:cNvPicPr/>
          <p:nvPr/>
        </p:nvPicPr>
        <p:blipFill>
          <a:blip r:embed="rId1"/>
          <a:srcRect l="1898" t="16482" r="1534" b="13836"/>
          <a:stretch/>
        </p:blipFill>
        <p:spPr>
          <a:xfrm>
            <a:off x="3874320" y="4379760"/>
            <a:ext cx="4443120" cy="19980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11.- MVVM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7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MVVM </a:t>
            </a:r>
            <a:r>
              <a:rPr b="1" lang="es-E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 Model View ViewModel: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: igual que MVC.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View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: responsable de la visualización de los datos.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ViewModel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s-ES" sz="2800" spc="-1" strike="noStrike">
              <a:latin typeface="Arial"/>
            </a:endParaRPr>
          </a:p>
          <a:p>
            <a:pPr marL="324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Envuelve al modelo y prepara los datos para que la vista los consulte.</a:t>
            </a:r>
            <a:endParaRPr b="0" lang="es-ES" sz="2800" spc="-1" strike="noStrike">
              <a:latin typeface="Arial"/>
            </a:endParaRPr>
          </a:p>
          <a:p>
            <a:pPr marL="324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Proporciona enlaces a la vista para pasarle eventos al modelo.</a:t>
            </a:r>
            <a:endParaRPr b="0" lang="es-ES" sz="2800" spc="-1" strike="noStrike">
              <a:latin typeface="Arial"/>
            </a:endParaRPr>
          </a:p>
          <a:p>
            <a:pPr marL="324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Los cambios en él cambian automáticamente la vista y viceversa.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11.- MVVM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9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View Model será el encargado de: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Responder a las interacciones en la vista.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Acceder a los datos (model).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Informar a la vista de los cambios en los datos.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Además,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View Model sobrevive a los cambios de configuración de la interfaz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como son los cambios de orientación, esto significa que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la información que almacena el View Model se mantiene en todo momento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12.-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1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Aunque View Model es capaz de trabajar con estados tal y como se han utilizado hasta ahora, se recomienda usar la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clase LiveData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debido a que está más optimizada para los ciclos de vida de la Activity.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LiveData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permite contener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datos que pueden ser observados como si fuesen estados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Esta diseñada específicamente para se utilizada en Activities, Fragments o Services de manera que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solo notifica a los observadores si estos se están ejecutando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(estado del ciclo de vida activo).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Permite cambios de orientación del dispositivo sin pérdida de los datos observados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Android proporciona las clases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LiveData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y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MutableLiveData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para almacenar cualquier tipo de dato y poder observar sus cambios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12.-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3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Android proporciona de manera automática dos métodos para almacenar datos en un LiveData: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Mediante su propiedad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value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(utiliza el hilo principal).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Mediante su método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postValue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(utiliza un hilo en segundo plano).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método </a:t>
            </a: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postValue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se debe utilizar siempre que se esté trabajando desde una corrutina a la que además habrá que indicar el contexto Dispatchers.IO.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13.-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 partir de este momento: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Si un componente necesita un estado y ese estado no se necesita desde ningún otro punto de la aplicación, el componente contendrá el estado (stateful).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Si un componente necesita un estado y este estado se necesita en otros puntos de la aplicación, el componente no contendrá el estado (stateless) y se suscribirá a un LiveData que le ofrezca el View Model.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7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creación del proyecto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Tras crear el proyecto es necesario añadir las dependencias que se necesiten, para el ejemplo se añadirán las dependencias de navegación, serialización, iconos extendidos y livedata: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Archivo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libs.versions.toml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el apartado [version]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el apartado [libraries]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el apartado [plugins]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88" name="Imagen 2" descr=""/>
          <p:cNvPicPr/>
          <p:nvPr/>
        </p:nvPicPr>
        <p:blipFill>
          <a:blip r:embed="rId1"/>
          <a:stretch/>
        </p:blipFill>
        <p:spPr>
          <a:xfrm>
            <a:off x="3284640" y="3170880"/>
            <a:ext cx="1918080" cy="6148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189" name="Imagen 5" descr=""/>
          <p:cNvPicPr/>
          <p:nvPr/>
        </p:nvPicPr>
        <p:blipFill>
          <a:blip r:embed="rId2"/>
          <a:stretch/>
        </p:blipFill>
        <p:spPr>
          <a:xfrm>
            <a:off x="2695680" y="4395600"/>
            <a:ext cx="8977320" cy="8611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190" name="Imagen 6" descr=""/>
          <p:cNvPicPr/>
          <p:nvPr/>
        </p:nvPicPr>
        <p:blipFill>
          <a:blip r:embed="rId3"/>
          <a:stretch/>
        </p:blipFill>
        <p:spPr>
          <a:xfrm>
            <a:off x="3279600" y="5589720"/>
            <a:ext cx="6851880" cy="3016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2.- Corrutinas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2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Kotlin dispone de las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corrutinas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para realizar acciones sin bloquear el hilo principal.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Las corrutinas son más eficientes que los hilos porque agrupan los hilos disponibles para ejecutar las instrucciones con diferentes configuraciones (context + dispatcher).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Además, la cantidad de hilos es limitada pero la cantidad de corrutinas que se pueden lanzar es casi infinita.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 esta manera cuando se quiere ejecutar un conjunto de instrucciones y evitar que se bloquee el hilo principal se debe crear una corrutina e indicarle la configuración en la que se va a ejecutar, así, el sistema gestionará la corrutina usando los hilos que estime necesario.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Mas información: 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corrutinas 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Kotlin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corrutinas 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Kotlin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 en Android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92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creación del proyecto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Tras crear el proyecto es necesario añadir las dependencias que se necesiten, para el ejemplo se añadirán las dependencias de navegación, serialización, iconos extendidos y livedata: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Archivo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build.graddle.kts (Module: app)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Dentro de plugins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Dentro de dependencias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Recuerda pulsar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Sync Now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tras estos cambios.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93" name="Imagen 2" descr=""/>
          <p:cNvPicPr/>
          <p:nvPr/>
        </p:nvPicPr>
        <p:blipFill>
          <a:blip r:embed="rId1"/>
          <a:stretch/>
        </p:blipFill>
        <p:spPr>
          <a:xfrm>
            <a:off x="3431880" y="3190680"/>
            <a:ext cx="4915080" cy="4759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194" name="Imagen 1" descr=""/>
          <p:cNvPicPr/>
          <p:nvPr/>
        </p:nvPicPr>
        <p:blipFill>
          <a:blip r:embed="rId2"/>
          <a:stretch/>
        </p:blipFill>
        <p:spPr>
          <a:xfrm>
            <a:off x="3431880" y="4317840"/>
            <a:ext cx="5648760" cy="14382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96" name="Google Shape;73;p14"/>
          <p:cNvSpPr/>
          <p:nvPr/>
        </p:nvSpPr>
        <p:spPr>
          <a:xfrm>
            <a:off x="518760" y="1145160"/>
            <a:ext cx="564912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modelo de datos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Para almacenar los datos, en un paquete llamado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se crea el archivo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Book.kt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que contendrá una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data class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que define el objeto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Book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y un método estático para conseguir todos los libros.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un futuro estos datos se obtendrían de la base de datos de manera directa o mediante una API.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97" name="Imagen 6" descr=""/>
          <p:cNvPicPr/>
          <p:nvPr/>
        </p:nvPicPr>
        <p:blipFill>
          <a:blip r:embed="rId1"/>
          <a:stretch/>
        </p:blipFill>
        <p:spPr>
          <a:xfrm>
            <a:off x="6189840" y="2073240"/>
            <a:ext cx="5483160" cy="35280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99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View Model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un paquete llamado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viewmodel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se crea el archivo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BookViewModel.kt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que contendrá una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para el View Model con todos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LiveData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(estados) necesarios y los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métodos para modificar dichos LiveData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00" name="Imagen 6" descr=""/>
          <p:cNvPicPr/>
          <p:nvPr/>
        </p:nvPicPr>
        <p:blipFill>
          <a:blip r:embed="rId1"/>
          <a:srcRect l="406" t="0" r="0" b="0"/>
          <a:stretch/>
        </p:blipFill>
        <p:spPr>
          <a:xfrm>
            <a:off x="720000" y="3060000"/>
            <a:ext cx="5281560" cy="26049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01" name="Imagen 9" descr=""/>
          <p:cNvPicPr/>
          <p:nvPr/>
        </p:nvPicPr>
        <p:blipFill>
          <a:blip r:embed="rId2"/>
          <a:srcRect l="0" t="0" r="696" b="0"/>
          <a:stretch/>
        </p:blipFill>
        <p:spPr>
          <a:xfrm>
            <a:off x="6385320" y="3630600"/>
            <a:ext cx="5281560" cy="28479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202" name="Conector recto de flecha 15"/>
          <p:cNvSpPr/>
          <p:nvPr/>
        </p:nvSpPr>
        <p:spPr>
          <a:xfrm flipH="1">
            <a:off x="8571240" y="3870720"/>
            <a:ext cx="40896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 recto de flecha 17"/>
          <p:cNvSpPr/>
          <p:nvPr/>
        </p:nvSpPr>
        <p:spPr>
          <a:xfrm>
            <a:off x="6074640" y="6135840"/>
            <a:ext cx="6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onector recto de flecha 18"/>
          <p:cNvSpPr/>
          <p:nvPr/>
        </p:nvSpPr>
        <p:spPr>
          <a:xfrm>
            <a:off x="6074640" y="5505480"/>
            <a:ext cx="6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 recto de flecha 20"/>
          <p:cNvSpPr/>
          <p:nvPr/>
        </p:nvSpPr>
        <p:spPr>
          <a:xfrm>
            <a:off x="6261840" y="4581000"/>
            <a:ext cx="6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ector recto de flecha 21"/>
          <p:cNvSpPr/>
          <p:nvPr/>
        </p:nvSpPr>
        <p:spPr>
          <a:xfrm>
            <a:off x="6261840" y="4247640"/>
            <a:ext cx="6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08" name="Google Shape;73;p14"/>
          <p:cNvSpPr/>
          <p:nvPr/>
        </p:nvSpPr>
        <p:spPr>
          <a:xfrm>
            <a:off x="518760" y="1145160"/>
            <a:ext cx="608112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Navegación y rutas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un paquete llamado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navigation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se crean los archivos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Routes.kt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y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Navigation.kt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donde se definirá la navegación de la aplicación.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Routes.kt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     Navigation.kt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09" name="Imagen 2" descr=""/>
          <p:cNvPicPr/>
          <p:nvPr/>
        </p:nvPicPr>
        <p:blipFill>
          <a:blip r:embed="rId1"/>
          <a:stretch/>
        </p:blipFill>
        <p:spPr>
          <a:xfrm>
            <a:off x="1071360" y="3901680"/>
            <a:ext cx="2708640" cy="14983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10" name="Imagen 6" descr=""/>
          <p:cNvPicPr/>
          <p:nvPr/>
        </p:nvPicPr>
        <p:blipFill>
          <a:blip r:embed="rId2"/>
          <a:stretch/>
        </p:blipFill>
        <p:spPr>
          <a:xfrm>
            <a:off x="6673320" y="1196640"/>
            <a:ext cx="4999680" cy="53215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12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MainActivity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el archivo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MainActivity.kt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se crea un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BookViewModel 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que se pasa al componente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Navigation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que será el contenido de la Activity.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13" name="Imagen 1" descr=""/>
          <p:cNvPicPr/>
          <p:nvPr/>
        </p:nvPicPr>
        <p:blipFill>
          <a:blip r:embed="rId1"/>
          <a:stretch/>
        </p:blipFill>
        <p:spPr>
          <a:xfrm>
            <a:off x="2733120" y="2667960"/>
            <a:ext cx="6725160" cy="358164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1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Estructura de archivos para las pantallas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216" name="Imagen 5" descr=""/>
          <p:cNvPicPr/>
          <p:nvPr/>
        </p:nvPicPr>
        <p:blipFill>
          <a:blip r:embed="rId1"/>
          <a:srcRect l="0" t="27885" r="0" b="22505"/>
          <a:stretch/>
        </p:blipFill>
        <p:spPr>
          <a:xfrm>
            <a:off x="7032240" y="2861640"/>
            <a:ext cx="2339640" cy="24307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217" name="Conector recto de flecha 6"/>
          <p:cNvSpPr/>
          <p:nvPr/>
        </p:nvSpPr>
        <p:spPr>
          <a:xfrm>
            <a:off x="5303880" y="4077000"/>
            <a:ext cx="15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upo 10"/>
          <p:cNvGrpSpPr/>
          <p:nvPr/>
        </p:nvGrpSpPr>
        <p:grpSpPr>
          <a:xfrm>
            <a:off x="2817000" y="1736640"/>
            <a:ext cx="2339640" cy="4680720"/>
            <a:chOff x="2817000" y="1736640"/>
            <a:chExt cx="2339640" cy="4680720"/>
          </a:xfrm>
        </p:grpSpPr>
        <p:pic>
          <p:nvPicPr>
            <p:cNvPr id="219" name="Imagen 2" descr=""/>
            <p:cNvPicPr/>
            <p:nvPr/>
          </p:nvPicPr>
          <p:blipFill>
            <a:blip r:embed="rId2"/>
            <a:srcRect l="0" t="0" r="0" b="4483"/>
            <a:stretch/>
          </p:blipFill>
          <p:spPr>
            <a:xfrm>
              <a:off x="2817000" y="1736640"/>
              <a:ext cx="2339640" cy="4680720"/>
            </a:xfrm>
            <a:prstGeom prst="rect">
              <a:avLst/>
            </a:prstGeom>
            <a:ln w="57150">
              <a:solidFill>
                <a:srgbClr val="ed7d31"/>
              </a:solidFill>
              <a:round/>
            </a:ln>
          </p:spPr>
        </p:pic>
        <p:pic>
          <p:nvPicPr>
            <p:cNvPr id="220" name="Imagen 8" descr=""/>
            <p:cNvPicPr/>
            <p:nvPr/>
          </p:nvPicPr>
          <p:blipFill>
            <a:blip r:embed="rId3"/>
            <a:srcRect l="0" t="81922" r="0" b="0"/>
            <a:stretch/>
          </p:blipFill>
          <p:spPr>
            <a:xfrm>
              <a:off x="2817000" y="5513760"/>
              <a:ext cx="2339640" cy="885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22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Layout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      AppTopBar.kt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AuthorInfo.kt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23" name="Imagen 7" descr=""/>
          <p:cNvPicPr/>
          <p:nvPr/>
        </p:nvPicPr>
        <p:blipFill>
          <a:blip r:embed="rId1"/>
          <a:srcRect l="22517" t="45897" r="9616" b="35883"/>
          <a:stretch/>
        </p:blipFill>
        <p:spPr>
          <a:xfrm>
            <a:off x="695520" y="2311200"/>
            <a:ext cx="1587960" cy="8928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24" name="Imagen 1" descr=""/>
          <p:cNvPicPr/>
          <p:nvPr/>
        </p:nvPicPr>
        <p:blipFill>
          <a:blip r:embed="rId2"/>
          <a:stretch/>
        </p:blipFill>
        <p:spPr>
          <a:xfrm>
            <a:off x="2927520" y="2309760"/>
            <a:ext cx="3070080" cy="42195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25" name="Imagen 2" descr=""/>
          <p:cNvPicPr/>
          <p:nvPr/>
        </p:nvPicPr>
        <p:blipFill>
          <a:blip r:embed="rId3"/>
          <a:stretch/>
        </p:blipFill>
        <p:spPr>
          <a:xfrm>
            <a:off x="7122960" y="1145160"/>
            <a:ext cx="4547880" cy="53841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27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Layout: Scaffold personalizado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AppScaffold.kt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28" name="Imagen 7" descr=""/>
          <p:cNvPicPr/>
          <p:nvPr/>
        </p:nvPicPr>
        <p:blipFill>
          <a:blip r:embed="rId1"/>
          <a:srcRect l="22517" t="45897" r="9616" b="35883"/>
          <a:stretch/>
        </p:blipFill>
        <p:spPr>
          <a:xfrm>
            <a:off x="695520" y="2311200"/>
            <a:ext cx="1587960" cy="8928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29" name="Imagen 5" descr=""/>
          <p:cNvPicPr/>
          <p:nvPr/>
        </p:nvPicPr>
        <p:blipFill>
          <a:blip r:embed="rId2"/>
          <a:stretch/>
        </p:blipFill>
        <p:spPr>
          <a:xfrm>
            <a:off x="4223880" y="2309760"/>
            <a:ext cx="5097960" cy="42195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31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Pantalla principal: tarjeta de un libro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BookCard.kt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32" name="Imagen 1" descr=""/>
          <p:cNvPicPr/>
          <p:nvPr/>
        </p:nvPicPr>
        <p:blipFill>
          <a:blip r:embed="rId1"/>
          <a:stretch/>
        </p:blipFill>
        <p:spPr>
          <a:xfrm>
            <a:off x="6676560" y="1268640"/>
            <a:ext cx="3249360" cy="52603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33" name="Imagen 9" descr=""/>
          <p:cNvPicPr/>
          <p:nvPr/>
        </p:nvPicPr>
        <p:blipFill>
          <a:blip r:embed="rId2"/>
          <a:srcRect l="22517" t="63324" r="9616" b="22519"/>
          <a:stretch/>
        </p:blipFill>
        <p:spPr>
          <a:xfrm>
            <a:off x="695520" y="2311200"/>
            <a:ext cx="1587960" cy="6933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3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Pantalla principal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MainScreen.kt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36" name="Imagen 9" descr=""/>
          <p:cNvPicPr/>
          <p:nvPr/>
        </p:nvPicPr>
        <p:blipFill>
          <a:blip r:embed="rId1"/>
          <a:srcRect l="22517" t="63324" r="9616" b="22519"/>
          <a:stretch/>
        </p:blipFill>
        <p:spPr>
          <a:xfrm>
            <a:off x="695520" y="2311200"/>
            <a:ext cx="1587960" cy="6933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37" name="Imagen 5" descr=""/>
          <p:cNvPicPr/>
          <p:nvPr/>
        </p:nvPicPr>
        <p:blipFill>
          <a:blip r:embed="rId2"/>
          <a:stretch/>
        </p:blipFill>
        <p:spPr>
          <a:xfrm>
            <a:off x="7699680" y="2025720"/>
            <a:ext cx="3973320" cy="45831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38" name="Imagen 10" descr=""/>
          <p:cNvPicPr/>
          <p:nvPr/>
        </p:nvPicPr>
        <p:blipFill>
          <a:blip r:embed="rId3"/>
          <a:stretch/>
        </p:blipFill>
        <p:spPr>
          <a:xfrm>
            <a:off x="2763720" y="1686960"/>
            <a:ext cx="4715640" cy="46911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3.- Funciones de suspensión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4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Las funciones de suspensión son aquellas que alguna de sus instrucciones bloquean la ejecución de la propia función hasta que finalice dicha instrucción.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Estas funciones siempre se deben ejecutar dentro de una corrutina o dentro del alcance de una corrutina (coroutine scope).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Android Studio notifica que una instrucción puede bloquear la ejecución de la función.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05" name="Imagen 2" descr=""/>
          <p:cNvPicPr/>
          <p:nvPr/>
        </p:nvPicPr>
        <p:blipFill>
          <a:blip r:embed="rId1"/>
          <a:stretch/>
        </p:blipFill>
        <p:spPr>
          <a:xfrm>
            <a:off x="2945160" y="3429000"/>
            <a:ext cx="6301440" cy="21366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06" name="Conector recto de flecha 5"/>
          <p:cNvSpPr/>
          <p:nvPr/>
        </p:nvSpPr>
        <p:spPr>
          <a:xfrm flipV="1">
            <a:off x="2416680" y="4257000"/>
            <a:ext cx="863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14.- Caso práctico: View Model y LiveData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40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Listado de libros – Información de un libro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BookInfoScreen.kt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41" name="Imagen 9" descr=""/>
          <p:cNvPicPr/>
          <p:nvPr/>
        </p:nvPicPr>
        <p:blipFill>
          <a:blip r:embed="rId1"/>
          <a:srcRect l="22517" t="35963" r="4373" b="53800"/>
          <a:stretch/>
        </p:blipFill>
        <p:spPr>
          <a:xfrm>
            <a:off x="695520" y="2311200"/>
            <a:ext cx="1710720" cy="5014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42" name="Imagen 1" descr=""/>
          <p:cNvPicPr/>
          <p:nvPr/>
        </p:nvPicPr>
        <p:blipFill>
          <a:blip r:embed="rId2"/>
          <a:stretch/>
        </p:blipFill>
        <p:spPr>
          <a:xfrm>
            <a:off x="3003480" y="1686960"/>
            <a:ext cx="4035960" cy="46911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43" name="Imagen 6" descr=""/>
          <p:cNvPicPr/>
          <p:nvPr/>
        </p:nvPicPr>
        <p:blipFill>
          <a:blip r:embed="rId3"/>
          <a:stretch/>
        </p:blipFill>
        <p:spPr>
          <a:xfrm>
            <a:off x="7382160" y="2539440"/>
            <a:ext cx="4290840" cy="261972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15.- View Model y LiveData - notas finales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45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Cuando se tienen varias pantallas (screens) en la aplicación se debe tener en cuenta lo siguiente para crear ViewModels:</a:t>
            </a:r>
            <a:endParaRPr b="0" lang="es-ES" sz="22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cada pantalla tiene su propio conjunto de datos o lógica de negocio se definirá un ViewModel para cada una de las pantallas.</a:t>
            </a:r>
            <a:endParaRPr b="0" lang="es-ES" sz="22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todas las pantallas comparten un conjunto de datos o lógica de negocio se definirá un único ViewModel para todas las pantallas.</a:t>
            </a:r>
            <a:endParaRPr b="0" lang="es-ES" sz="22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algunos datos o lógica son propios de una pantalla y otros datos o lógica son comunes, se definirán dos ViewModel, uno propio para la pantalla y otro que se comparta entre todas las pantallas.</a:t>
            </a:r>
            <a:endParaRPr b="0" lang="es-ES" sz="22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Dependiendo de las características de la aplicación se podrán dar diferentes combinaciones de los puntos anteriores.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un ViewModel se comparte entre varias pantallas se debe definir en un lugar común:</a:t>
            </a:r>
            <a:endParaRPr b="0" lang="es-ES" sz="22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En MainActivity: se pasa a Navigation y en Navigation se pasa a las ventanas que lo necesiten.</a:t>
            </a:r>
            <a:endParaRPr b="0" lang="es-ES" sz="22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En Navigation: se pasa a las ventanas que lo necesiten.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15.- View Model y LiveData - notas finales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47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hay un ViewModel que lo comparten todas las Screens de la aplicación se puede crear el ViewModel en la Main Activity usando "by":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o en el componente Navigation usando "= remember":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y se le pasa a todas las Screens.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hay un ViewModel que solo usan algunas Screens (no todas) se crea el ViewModel en Navigation usando "= remember" y se pasa a las Screens que lo necesiten.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Si hay un ViewModel que solo se usa en una Screen se crea el ViewModel en esa Screen usando "= remember".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248" name="Imagen 8" descr=""/>
          <p:cNvPicPr/>
          <p:nvPr/>
        </p:nvPicPr>
        <p:blipFill>
          <a:blip r:embed="rId1"/>
          <a:srcRect l="3081" t="14745" r="4262" b="14414"/>
          <a:stretch/>
        </p:blipFill>
        <p:spPr>
          <a:xfrm>
            <a:off x="3416040" y="2014920"/>
            <a:ext cx="5359680" cy="4032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49" name="Imagen 9" descr=""/>
          <p:cNvPicPr/>
          <p:nvPr/>
        </p:nvPicPr>
        <p:blipFill>
          <a:blip r:embed="rId2"/>
          <a:stretch/>
        </p:blipFill>
        <p:spPr>
          <a:xfrm>
            <a:off x="4390560" y="2997000"/>
            <a:ext cx="3410640" cy="7617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15.- View Model y LiveData - notas finales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51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Crear el ViewModel usando "by" solo se puede realizar fuera del ámbito de los @Composable, por ejemplo, en MainActivity.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Crear el ViewModel usando "= remember" solo se puede realizar dentro de los @Composable, por ejemplo en el componente Navigation o en cualquier Screen.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Además, el uso de "=remember" permite que el ViewModel tenga parámetros en su constructor.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252" name="Imagen 9" descr=""/>
          <p:cNvPicPr/>
          <p:nvPr/>
        </p:nvPicPr>
        <p:blipFill>
          <a:blip r:embed="rId1"/>
          <a:srcRect l="470" t="2791" r="1419" b="-7489"/>
          <a:stretch/>
        </p:blipFill>
        <p:spPr>
          <a:xfrm>
            <a:off x="1684800" y="5085360"/>
            <a:ext cx="4056120" cy="10666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53" name="Imagen 6" descr=""/>
          <p:cNvPicPr/>
          <p:nvPr/>
        </p:nvPicPr>
        <p:blipFill>
          <a:blip r:embed="rId2"/>
          <a:srcRect l="976" t="0" r="0" b="0"/>
          <a:stretch/>
        </p:blipFill>
        <p:spPr>
          <a:xfrm>
            <a:off x="6450840" y="5085360"/>
            <a:ext cx="4056120" cy="10666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54" name="Imagen 7" descr=""/>
          <p:cNvPicPr/>
          <p:nvPr/>
        </p:nvPicPr>
        <p:blipFill>
          <a:blip r:embed="rId3"/>
          <a:srcRect l="3076" t="12996" r="4292" b="13563"/>
          <a:stretch/>
        </p:blipFill>
        <p:spPr>
          <a:xfrm>
            <a:off x="2834640" y="2133000"/>
            <a:ext cx="6522480" cy="5619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16.- View Model y LiveData - Problemática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56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Cuando el LiveData almacena una lista de objetos,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aunque se modifique la lista los cambios no se notifican a los observadores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por lo que no se realiza la composición: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 estas situaciones ocurren porque aunque se haya modificado la lista,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la instancia es la misma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, para solucionar esto se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debe crear una lista nueva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y se deben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realizar copias de los elementos de la lista, modificarlos y añadirlos a la lista nueva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257" name="Imagen 1" descr=""/>
          <p:cNvPicPr/>
          <p:nvPr/>
        </p:nvPicPr>
        <p:blipFill>
          <a:blip r:embed="rId1"/>
          <a:stretch/>
        </p:blipFill>
        <p:spPr>
          <a:xfrm>
            <a:off x="4623480" y="2477520"/>
            <a:ext cx="2756520" cy="112248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58" name="Imagen 2" descr=""/>
          <p:cNvPicPr/>
          <p:nvPr/>
        </p:nvPicPr>
        <p:blipFill>
          <a:blip r:embed="rId2"/>
          <a:stretch/>
        </p:blipFill>
        <p:spPr>
          <a:xfrm>
            <a:off x="4354920" y="4580280"/>
            <a:ext cx="3482280" cy="194904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17.- Cancelar corrutinas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60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Mediante rememberCoroutineScope y viewModelScope se pueden ejecutar corrutinas con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Cuando la corrutina se ejecuta dentro de un elemento @Composable la corrutina se cancelará si la screen deja de verse en la pantalla.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Con el método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se permite almacenar el identificador de la corrutina para posteriormente cancelarla si fuera necesario. Esto es muy útil con las corrutinas ejecutadas dentro de un View Model.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261" name="Imagen 5" descr=""/>
          <p:cNvPicPr/>
          <p:nvPr/>
        </p:nvPicPr>
        <p:blipFill>
          <a:blip r:embed="rId1"/>
          <a:stretch/>
        </p:blipFill>
        <p:spPr>
          <a:xfrm>
            <a:off x="4071600" y="3573000"/>
            <a:ext cx="4048200" cy="5043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62" name="Imagen 6" descr=""/>
          <p:cNvPicPr/>
          <p:nvPr/>
        </p:nvPicPr>
        <p:blipFill>
          <a:blip r:embed="rId2"/>
          <a:stretch/>
        </p:blipFill>
        <p:spPr>
          <a:xfrm>
            <a:off x="4462200" y="5911560"/>
            <a:ext cx="3267000" cy="4665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pic>
        <p:nvPicPr>
          <p:cNvPr id="263" name="Imagen 7" descr=""/>
          <p:cNvPicPr/>
          <p:nvPr/>
        </p:nvPicPr>
        <p:blipFill>
          <a:blip r:embed="rId3"/>
          <a:stretch/>
        </p:blipFill>
        <p:spPr>
          <a:xfrm>
            <a:off x="2580840" y="4471560"/>
            <a:ext cx="7030080" cy="10476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Práctica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265" name="Google Shape;73;p14"/>
          <p:cNvSpPr/>
          <p:nvPr/>
        </p:nvSpPr>
        <p:spPr>
          <a:xfrm>
            <a:off x="518760" y="116208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Actividad 1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Estudo de la aplicación Lista de libros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Actividad 2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Añadiendo favoritos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Actividad 3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Entrenador personal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4.- Side Effects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8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Como ya se ha estudiado, Jetpack Compose realiza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recomposiciones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de la interfaz de usuario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cuando se producen cambios de estado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 ocasiones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la aplicación recompone más o menos veces de las necesarias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o incluso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al recomponer se ejecuta código que no debería ejecutarse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 todas estas situaciones no deseadas se les llama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Side Effects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Todos los componentes de la aplicación deberían de evitar los efectos secundarios, pero hay ocasiones en las que se necesitan los efectos secundarios como podría ser para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eventos únicos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como mostrar una notificación o navegar a una pantalla si un estado cumple una condición.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4.- Side Effects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0" name="Google Shape;73;p14"/>
          <p:cNvSpPr/>
          <p:nvPr/>
        </p:nvSpPr>
        <p:spPr>
          <a:xfrm>
            <a:off x="518760" y="1145160"/>
            <a:ext cx="55238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 siguiente código produce un efecto secundario: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Cuando se pulsa el botón se cambia el mensaje que se muestra al usuario.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Como una vez pulsado el botón el mensaje ya no está vacío a partir de ahí cuando cambien los TextField siempre se va a mostrar el Toast.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11" name="Imagen 13" descr=""/>
          <p:cNvPicPr/>
          <p:nvPr/>
        </p:nvPicPr>
        <p:blipFill>
          <a:blip r:embed="rId1"/>
          <a:stretch/>
        </p:blipFill>
        <p:spPr>
          <a:xfrm>
            <a:off x="6042960" y="1312560"/>
            <a:ext cx="5630040" cy="48045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12" name="Conector recto de flecha 14"/>
          <p:cNvSpPr/>
          <p:nvPr/>
        </p:nvSpPr>
        <p:spPr>
          <a:xfrm flipH="1">
            <a:off x="7695720" y="5545440"/>
            <a:ext cx="947880" cy="26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onector recto de flecha 15"/>
          <p:cNvSpPr/>
          <p:nvPr/>
        </p:nvSpPr>
        <p:spPr>
          <a:xfrm flipH="1" flipV="1">
            <a:off x="7571160" y="4599000"/>
            <a:ext cx="1044360" cy="3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onector recto de flecha 16"/>
          <p:cNvSpPr/>
          <p:nvPr/>
        </p:nvSpPr>
        <p:spPr>
          <a:xfrm>
            <a:off x="10416600" y="4437000"/>
            <a:ext cx="135000" cy="56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4.- Side Effects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6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Para solucionar estos problemas se crearon los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Effects Handlers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(manejadores de efectos)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que permiten ejecutar estas acciones en un entorno controlado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Los Effects Handlers también facilitan el uso de corrutinas en Jetpack Compose.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Los Effects Handlers disponibles son: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LaunchedEffect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RememberCoroutineScope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derivedStateOf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SideEffect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RemindUpdatedState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DisposableEffect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produceState</a:t>
            </a:r>
            <a:endParaRPr b="0" lang="es-ES" sz="2400" spc="-1" strike="noStrike">
              <a:latin typeface="Arial"/>
            </a:endParaRPr>
          </a:p>
          <a:p>
            <a:pPr lvl="1" marL="630000" indent="-306000">
              <a:lnSpc>
                <a:spcPct val="100000"/>
              </a:lnSpc>
              <a:buClr>
                <a:srgbClr val="ed7d31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snapshotFlow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5.- LaunchedEffect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8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Un bloque </a:t>
            </a: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LaunchedEffect se ejecuta siempre la primera vez que se compone el componente en el que se incluye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Después solo se ejecutará (recompondrá) si cambia alguno de los parámetros que recibe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LaunchedEffect admite hasta tres parámetros key (key1, key2, key3) o un listado de keys.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En el ejemplo anterior, </a:t>
            </a:r>
            <a:r>
              <a:rPr b="1" lang="es-ES" sz="2200" spc="-1" strike="noStrike">
                <a:solidFill>
                  <a:srgbClr val="000000"/>
                </a:solidFill>
                <a:latin typeface="Calibri"/>
              </a:rPr>
              <a:t>el bloque solo se ejecutará una vez (al componerse por primera vez el componente) aunque se recomponga </a:t>
            </a: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la función SplashScreen ya que el parámetro que recibe siempre tendrá el mismo valor (true).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19" name="Imagen 6" descr=""/>
          <p:cNvPicPr/>
          <p:nvPr/>
        </p:nvPicPr>
        <p:blipFill>
          <a:blip r:embed="rId1"/>
          <a:stretch/>
        </p:blipFill>
        <p:spPr>
          <a:xfrm>
            <a:off x="3467880" y="3395520"/>
            <a:ext cx="5256360" cy="178236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2;p14"/>
          <p:cNvSpPr/>
          <p:nvPr/>
        </p:nvSpPr>
        <p:spPr>
          <a:xfrm>
            <a:off x="518760" y="479880"/>
            <a:ext cx="111542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3600" spc="-1" strike="noStrike">
                <a:solidFill>
                  <a:srgbClr val="5b9bd5"/>
                </a:solidFill>
                <a:latin typeface="Calibri"/>
              </a:rPr>
              <a:t>5.- LaunchedEffect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1" name="Google Shape;73;p14"/>
          <p:cNvSpPr/>
          <p:nvPr/>
        </p:nvSpPr>
        <p:spPr>
          <a:xfrm>
            <a:off x="518760" y="1145160"/>
            <a:ext cx="11154240" cy="53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Un bloque LaunchedEffect es una corrutina por lo que también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permite ejecutar funciones de suspensión dentro de un componente @Composable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Así, si el bloque se está ejecutando y sufre una recomposición, la corrutina que se estaba ejecutando se detiene y vuelve a empezar.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 corrutina cancela su ejecución cuando el bloque LaunchedEffect abandona la composición (deja de estar en pantalla).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22" name="Imagen 6" descr=""/>
          <p:cNvPicPr/>
          <p:nvPr/>
        </p:nvPicPr>
        <p:blipFill>
          <a:blip r:embed="rId1"/>
          <a:stretch/>
        </p:blipFill>
        <p:spPr>
          <a:xfrm>
            <a:off x="3229560" y="2277000"/>
            <a:ext cx="5732640" cy="1944000"/>
          </a:xfrm>
          <a:prstGeom prst="rect">
            <a:avLst/>
          </a:prstGeom>
          <a:ln w="57150">
            <a:solidFill>
              <a:srgbClr val="ed7d31"/>
            </a:solidFill>
            <a:round/>
          </a:ln>
        </p:spPr>
      </p:pic>
      <p:sp>
        <p:nvSpPr>
          <p:cNvPr id="123" name="Conector recto de flecha 5"/>
          <p:cNvSpPr/>
          <p:nvPr/>
        </p:nvSpPr>
        <p:spPr>
          <a:xfrm flipV="1">
            <a:off x="3594960" y="3069000"/>
            <a:ext cx="36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70ad47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16861</TotalTime>
  <Application>LibreOffice/7.3.7.2$Linux_X86_64 LibreOffice_project/30$Build-2</Application>
  <AppVersion>15.0000</AppVersion>
  <Words>3015</Words>
  <Paragraphs>441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2019-09-01T11:20:16Z</dcterms:created>
  <dc:creator>Alex Torres</dc:creator>
  <dc:description/>
  <dc:language>es-ES</dc:language>
  <cp:lastModifiedBy/>
  <dcterms:modified xsi:type="dcterms:W3CDTF">2025-01-28T14:50:45Z</dcterms:modified>
  <cp:revision>799</cp:revision>
  <dc:subject/>
  <dc:title>UD8 – Corrutinas, Side Effects y MVVM - PMDM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44</vt:i4>
  </property>
  <property fmtid="{D5CDD505-2E9C-101B-9397-08002B2CF9AE}" pid="3" name="PresentationFormat">
    <vt:lpwstr>Panorámica</vt:lpwstr>
  </property>
  <property fmtid="{D5CDD505-2E9C-101B-9397-08002B2CF9AE}" pid="4" name="Slides">
    <vt:i4>46</vt:i4>
  </property>
</Properties>
</file>