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4"/>
  </p:notesMasterIdLst>
  <p:sldIdLst>
    <p:sldId id="256" r:id="rId2"/>
    <p:sldId id="722" r:id="rId3"/>
    <p:sldId id="1052" r:id="rId4"/>
    <p:sldId id="1053" r:id="rId5"/>
    <p:sldId id="1009" r:id="rId6"/>
    <p:sldId id="1063" r:id="rId7"/>
    <p:sldId id="1055" r:id="rId8"/>
    <p:sldId id="1056" r:id="rId9"/>
    <p:sldId id="1057" r:id="rId10"/>
    <p:sldId id="1058" r:id="rId11"/>
    <p:sldId id="1059" r:id="rId12"/>
    <p:sldId id="1060" r:id="rId13"/>
    <p:sldId id="1113" r:id="rId14"/>
    <p:sldId id="1062" r:id="rId15"/>
    <p:sldId id="1066" r:id="rId16"/>
    <p:sldId id="1064" r:id="rId17"/>
    <p:sldId id="1054" r:id="rId18"/>
    <p:sldId id="1069" r:id="rId19"/>
    <p:sldId id="1073" r:id="rId20"/>
    <p:sldId id="1068" r:id="rId21"/>
    <p:sldId id="1075" r:id="rId22"/>
    <p:sldId id="1076" r:id="rId23"/>
    <p:sldId id="1077" r:id="rId24"/>
    <p:sldId id="1078" r:id="rId25"/>
    <p:sldId id="1065" r:id="rId26"/>
    <p:sldId id="1071" r:id="rId27"/>
    <p:sldId id="1072" r:id="rId28"/>
    <p:sldId id="1079" r:id="rId29"/>
    <p:sldId id="1080" r:id="rId30"/>
    <p:sldId id="1081" r:id="rId31"/>
    <p:sldId id="1082" r:id="rId32"/>
    <p:sldId id="1090" r:id="rId33"/>
    <p:sldId id="1091" r:id="rId34"/>
    <p:sldId id="1092" r:id="rId35"/>
    <p:sldId id="1083" r:id="rId36"/>
    <p:sldId id="1084" r:id="rId37"/>
    <p:sldId id="1085" r:id="rId38"/>
    <p:sldId id="1086" r:id="rId39"/>
    <p:sldId id="1087" r:id="rId40"/>
    <p:sldId id="1088" r:id="rId41"/>
    <p:sldId id="1093" r:id="rId42"/>
    <p:sldId id="1089" r:id="rId43"/>
    <p:sldId id="1094" r:id="rId44"/>
    <p:sldId id="1051" r:id="rId45"/>
    <p:sldId id="1070" r:id="rId46"/>
    <p:sldId id="1095" r:id="rId47"/>
    <p:sldId id="1096" r:id="rId48"/>
    <p:sldId id="1097" r:id="rId49"/>
    <p:sldId id="1098" r:id="rId50"/>
    <p:sldId id="1099" r:id="rId51"/>
    <p:sldId id="1132" r:id="rId52"/>
    <p:sldId id="1102" r:id="rId53"/>
    <p:sldId id="1103" r:id="rId54"/>
    <p:sldId id="1101" r:id="rId55"/>
    <p:sldId id="1131" r:id="rId56"/>
    <p:sldId id="1114" r:id="rId57"/>
    <p:sldId id="1123" r:id="rId58"/>
    <p:sldId id="1116" r:id="rId59"/>
    <p:sldId id="1118" r:id="rId60"/>
    <p:sldId id="1121" r:id="rId61"/>
    <p:sldId id="1120" r:id="rId62"/>
    <p:sldId id="1119" r:id="rId63"/>
    <p:sldId id="1122" r:id="rId64"/>
    <p:sldId id="1115" r:id="rId65"/>
    <p:sldId id="1117" r:id="rId66"/>
    <p:sldId id="1124" r:id="rId67"/>
    <p:sldId id="1129" r:id="rId68"/>
    <p:sldId id="1125" r:id="rId69"/>
    <p:sldId id="1127" r:id="rId70"/>
    <p:sldId id="1126" r:id="rId71"/>
    <p:sldId id="1128" r:id="rId72"/>
    <p:sldId id="1130"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autoAdjust="0"/>
    <p:restoredTop sz="96195" autoAdjust="0"/>
  </p:normalViewPr>
  <p:slideViewPr>
    <p:cSldViewPr>
      <p:cViewPr varScale="1">
        <p:scale>
          <a:sx n="86" d="100"/>
          <a:sy n="86" d="100"/>
        </p:scale>
        <p:origin x="72" y="716"/>
      </p:cViewPr>
      <p:guideLst/>
    </p:cSldViewPr>
  </p:slideViewPr>
  <p:outlineViewPr>
    <p:cViewPr>
      <p:scale>
        <a:sx n="33" d="100"/>
        <a:sy n="33" d="100"/>
      </p:scale>
      <p:origin x="0" y="-1216"/>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34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slide" Target="slides/slide55.xml"/><Relationship Id="rId1"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27/01/2024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
        <p:nvSpPr>
          <p:cNvPr id="8" name="Footer Placeholder 4">
            <a:extLst>
              <a:ext uri="{FF2B5EF4-FFF2-40B4-BE49-F238E27FC236}">
                <a16:creationId xmlns:a16="http://schemas.microsoft.com/office/drawing/2014/main" id="{18EE49A1-A8D5-4BB2-836B-A63E18C3BE96}"/>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2022-23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CF795F78-9D9C-48A1-9773-9F95349A209E}"/>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ocs.unity3d.com/ScriptReference/Vector3.html" TargetMode="Externa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docs.unity3d.com/ScriptReference/Input.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dirty="0">
                <a:latin typeface="Calibri" panose="020F0502020204030204" pitchFamily="34" charset="0"/>
                <a:cs typeface="Calibri" panose="020F0502020204030204" pitchFamily="34" charset="0"/>
              </a:rPr>
              <a:t>UD9.4 Clase </a:t>
            </a:r>
            <a:r>
              <a:rPr lang="es-ES" sz="6000" b="1" cap="none" dirty="0" err="1">
                <a:latin typeface="Calibri" panose="020F0502020204030204" pitchFamily="34" charset="0"/>
                <a:cs typeface="Calibri" panose="020F0502020204030204" pitchFamily="34" charset="0"/>
              </a:rPr>
              <a:t>GameObject</a:t>
            </a:r>
            <a:endParaRPr lang="es-ES" sz="6000" b="1" cap="none" dirty="0">
              <a:latin typeface="Calibri" panose="020F0502020204030204" pitchFamily="34" charset="0"/>
              <a:cs typeface="Calibri" panose="020F0502020204030204" pitchFamily="34" charset="0"/>
            </a:endParaRP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23EB61B2-B54B-43CC-A6A8-10FFCB43D772}"/>
              </a:ext>
            </a:extLst>
          </p:cNvPr>
          <p:cNvPicPr>
            <a:picLocks noChangeAspect="1"/>
          </p:cNvPicPr>
          <p:nvPr/>
        </p:nvPicPr>
        <p:blipFill>
          <a:blip r:embed="rId2"/>
          <a:stretch>
            <a:fillRect/>
          </a:stretch>
        </p:blipFill>
        <p:spPr>
          <a:xfrm>
            <a:off x="1806496" y="2147709"/>
            <a:ext cx="3458058" cy="2562583"/>
          </a:xfrm>
          <a:prstGeom prst="rect">
            <a:avLst/>
          </a:prstGeom>
          <a:noFill/>
          <a:ln w="57150">
            <a:solidFill>
              <a:schemeClr val="accent2"/>
            </a:solidFill>
          </a:ln>
        </p:spPr>
      </p:pic>
      <p:pic>
        <p:nvPicPr>
          <p:cNvPr id="7" name="Imagen 6">
            <a:extLst>
              <a:ext uri="{FF2B5EF4-FFF2-40B4-BE49-F238E27FC236}">
                <a16:creationId xmlns:a16="http://schemas.microsoft.com/office/drawing/2014/main" id="{654AFC95-136F-4F1F-99E5-8D0D95A17AEC}"/>
              </a:ext>
            </a:extLst>
          </p:cNvPr>
          <p:cNvPicPr>
            <a:picLocks noChangeAspect="1"/>
          </p:cNvPicPr>
          <p:nvPr/>
        </p:nvPicPr>
        <p:blipFill rotWithShape="1">
          <a:blip r:embed="rId3"/>
          <a:srcRect l="151"/>
          <a:stretch/>
        </p:blipFill>
        <p:spPr>
          <a:xfrm>
            <a:off x="6888088" y="2366814"/>
            <a:ext cx="3462351" cy="2124371"/>
          </a:xfrm>
          <a:prstGeom prst="rect">
            <a:avLst/>
          </a:prstGeom>
          <a:noFill/>
          <a:ln w="57150">
            <a:solidFill>
              <a:schemeClr val="accent2"/>
            </a:solidFill>
          </a:ln>
        </p:spPr>
      </p:pic>
      <p:pic>
        <p:nvPicPr>
          <p:cNvPr id="14" name="Imagen 13">
            <a:extLst>
              <a:ext uri="{FF2B5EF4-FFF2-40B4-BE49-F238E27FC236}">
                <a16:creationId xmlns:a16="http://schemas.microsoft.com/office/drawing/2014/main" id="{F210672B-AC41-436B-8261-60714A203FD5}"/>
              </a:ext>
            </a:extLst>
          </p:cNvPr>
          <p:cNvPicPr>
            <a:picLocks noChangeAspect="1"/>
          </p:cNvPicPr>
          <p:nvPr/>
        </p:nvPicPr>
        <p:blipFill>
          <a:blip r:embed="rId4"/>
          <a:stretch>
            <a:fillRect/>
          </a:stretch>
        </p:blipFill>
        <p:spPr>
          <a:xfrm>
            <a:off x="1277785" y="5311943"/>
            <a:ext cx="4515480" cy="1076475"/>
          </a:xfrm>
          <a:prstGeom prst="rect">
            <a:avLst/>
          </a:prstGeom>
          <a:noFill/>
          <a:ln w="57150">
            <a:solidFill>
              <a:schemeClr val="accent2"/>
            </a:solidFill>
          </a:ln>
        </p:spPr>
      </p:pic>
      <p:pic>
        <p:nvPicPr>
          <p:cNvPr id="16" name="Imagen 15">
            <a:extLst>
              <a:ext uri="{FF2B5EF4-FFF2-40B4-BE49-F238E27FC236}">
                <a16:creationId xmlns:a16="http://schemas.microsoft.com/office/drawing/2014/main" id="{77893891-82BD-47BC-BA6D-B37892999843}"/>
              </a:ext>
            </a:extLst>
          </p:cNvPr>
          <p:cNvPicPr>
            <a:picLocks noChangeAspect="1"/>
          </p:cNvPicPr>
          <p:nvPr/>
        </p:nvPicPr>
        <p:blipFill>
          <a:blip r:embed="rId5"/>
          <a:stretch>
            <a:fillRect/>
          </a:stretch>
        </p:blipFill>
        <p:spPr>
          <a:xfrm>
            <a:off x="6891939" y="5335532"/>
            <a:ext cx="3429479" cy="1066949"/>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BCC7BA59-B515-448F-B8D7-A926574AEB17}"/>
              </a:ext>
            </a:extLst>
          </p:cNvPr>
          <p:cNvCxnSpPr>
            <a:cxnSpLocks/>
          </p:cNvCxnSpPr>
          <p:nvPr/>
        </p:nvCxnSpPr>
        <p:spPr>
          <a:xfrm flipV="1">
            <a:off x="832191" y="2759661"/>
            <a:ext cx="1328886" cy="41101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de flecha 18">
            <a:extLst>
              <a:ext uri="{FF2B5EF4-FFF2-40B4-BE49-F238E27FC236}">
                <a16:creationId xmlns:a16="http://schemas.microsoft.com/office/drawing/2014/main" id="{893B8CAE-F59E-45BE-ABCD-16D7E1ABCE96}"/>
              </a:ext>
            </a:extLst>
          </p:cNvPr>
          <p:cNvCxnSpPr>
            <a:cxnSpLocks/>
          </p:cNvCxnSpPr>
          <p:nvPr/>
        </p:nvCxnSpPr>
        <p:spPr>
          <a:xfrm flipH="1">
            <a:off x="3399327" y="4540836"/>
            <a:ext cx="81721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Conector recto de flecha 20">
            <a:extLst>
              <a:ext uri="{FF2B5EF4-FFF2-40B4-BE49-F238E27FC236}">
                <a16:creationId xmlns:a16="http://schemas.microsoft.com/office/drawing/2014/main" id="{28C06FB3-1C1E-42C6-9310-703C03F89544}"/>
              </a:ext>
            </a:extLst>
          </p:cNvPr>
          <p:cNvCxnSpPr>
            <a:cxnSpLocks/>
          </p:cNvCxnSpPr>
          <p:nvPr/>
        </p:nvCxnSpPr>
        <p:spPr>
          <a:xfrm>
            <a:off x="5427837" y="3429467"/>
            <a:ext cx="1296968"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Conector recto de flecha 23">
            <a:extLst>
              <a:ext uri="{FF2B5EF4-FFF2-40B4-BE49-F238E27FC236}">
                <a16:creationId xmlns:a16="http://schemas.microsoft.com/office/drawing/2014/main" id="{978BFD60-9AEE-4675-B710-DDDEB2330696}"/>
              </a:ext>
            </a:extLst>
          </p:cNvPr>
          <p:cNvCxnSpPr>
            <a:cxnSpLocks/>
          </p:cNvCxnSpPr>
          <p:nvPr/>
        </p:nvCxnSpPr>
        <p:spPr>
          <a:xfrm flipV="1">
            <a:off x="8606678" y="3858092"/>
            <a:ext cx="1118502" cy="30584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6" name="Conector recto de flecha 25">
            <a:extLst>
              <a:ext uri="{FF2B5EF4-FFF2-40B4-BE49-F238E27FC236}">
                <a16:creationId xmlns:a16="http://schemas.microsoft.com/office/drawing/2014/main" id="{907A3056-4904-46BB-8500-6A8D56395A07}"/>
              </a:ext>
            </a:extLst>
          </p:cNvPr>
          <p:cNvCxnSpPr>
            <a:cxnSpLocks/>
          </p:cNvCxnSpPr>
          <p:nvPr/>
        </p:nvCxnSpPr>
        <p:spPr>
          <a:xfrm flipH="1">
            <a:off x="5427837" y="4595981"/>
            <a:ext cx="1296968" cy="576064"/>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9" name="Conector recto de flecha 28">
            <a:extLst>
              <a:ext uri="{FF2B5EF4-FFF2-40B4-BE49-F238E27FC236}">
                <a16:creationId xmlns:a16="http://schemas.microsoft.com/office/drawing/2014/main" id="{8E2452BA-D9D4-4835-8566-71AA0E30376F}"/>
              </a:ext>
            </a:extLst>
          </p:cNvPr>
          <p:cNvCxnSpPr>
            <a:cxnSpLocks/>
          </p:cNvCxnSpPr>
          <p:nvPr/>
        </p:nvCxnSpPr>
        <p:spPr>
          <a:xfrm flipH="1">
            <a:off x="3494262" y="5991195"/>
            <a:ext cx="722279"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1" name="Conector recto de flecha 30">
            <a:extLst>
              <a:ext uri="{FF2B5EF4-FFF2-40B4-BE49-F238E27FC236}">
                <a16:creationId xmlns:a16="http://schemas.microsoft.com/office/drawing/2014/main" id="{0FA5ABA7-1082-44A3-8D83-47E3ABB59A3F}"/>
              </a:ext>
            </a:extLst>
          </p:cNvPr>
          <p:cNvCxnSpPr>
            <a:cxnSpLocks/>
          </p:cNvCxnSpPr>
          <p:nvPr/>
        </p:nvCxnSpPr>
        <p:spPr>
          <a:xfrm>
            <a:off x="5939400" y="5850180"/>
            <a:ext cx="785405"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4" name="Conector recto de flecha 33">
            <a:extLst>
              <a:ext uri="{FF2B5EF4-FFF2-40B4-BE49-F238E27FC236}">
                <a16:creationId xmlns:a16="http://schemas.microsoft.com/office/drawing/2014/main" id="{A0242BE6-F7F2-4F61-B23A-E8619C5DD64D}"/>
              </a:ext>
            </a:extLst>
          </p:cNvPr>
          <p:cNvCxnSpPr>
            <a:cxnSpLocks/>
          </p:cNvCxnSpPr>
          <p:nvPr/>
        </p:nvCxnSpPr>
        <p:spPr>
          <a:xfrm flipH="1" flipV="1">
            <a:off x="8949579" y="5697781"/>
            <a:ext cx="645089" cy="50273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4292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este caso la variable se debe declarar como array porque pude haber más de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esa etiqueta (en estos casos la propiedad suele ser privada).</a:t>
            </a:r>
          </a:p>
        </p:txBody>
      </p:sp>
      <p:pic>
        <p:nvPicPr>
          <p:cNvPr id="6" name="Imagen 5">
            <a:extLst>
              <a:ext uri="{FF2B5EF4-FFF2-40B4-BE49-F238E27FC236}">
                <a16:creationId xmlns:a16="http://schemas.microsoft.com/office/drawing/2014/main" id="{7B74E6D2-7F2D-4E55-A73E-8B80F7CEA6C6}"/>
              </a:ext>
            </a:extLst>
          </p:cNvPr>
          <p:cNvPicPr>
            <a:picLocks noChangeAspect="1"/>
          </p:cNvPicPr>
          <p:nvPr/>
        </p:nvPicPr>
        <p:blipFill>
          <a:blip r:embed="rId2"/>
          <a:stretch>
            <a:fillRect/>
          </a:stretch>
        </p:blipFill>
        <p:spPr>
          <a:xfrm>
            <a:off x="742078" y="3645856"/>
            <a:ext cx="3071547" cy="1023849"/>
          </a:xfrm>
          <a:prstGeom prst="rect">
            <a:avLst/>
          </a:prstGeom>
          <a:noFill/>
          <a:ln w="57150">
            <a:solidFill>
              <a:schemeClr val="accent2"/>
            </a:solidFill>
          </a:ln>
        </p:spPr>
      </p:pic>
      <p:pic>
        <p:nvPicPr>
          <p:cNvPr id="9" name="Imagen 8">
            <a:extLst>
              <a:ext uri="{FF2B5EF4-FFF2-40B4-BE49-F238E27FC236}">
                <a16:creationId xmlns:a16="http://schemas.microsoft.com/office/drawing/2014/main" id="{8368D01F-DDC7-4982-84A6-881BEF0C33F9}"/>
              </a:ext>
            </a:extLst>
          </p:cNvPr>
          <p:cNvPicPr>
            <a:picLocks noChangeAspect="1"/>
          </p:cNvPicPr>
          <p:nvPr/>
        </p:nvPicPr>
        <p:blipFill>
          <a:blip r:embed="rId3"/>
          <a:stretch>
            <a:fillRect/>
          </a:stretch>
        </p:blipFill>
        <p:spPr>
          <a:xfrm>
            <a:off x="741036" y="5191473"/>
            <a:ext cx="3063154" cy="1023849"/>
          </a:xfrm>
          <a:prstGeom prst="rect">
            <a:avLst/>
          </a:prstGeom>
          <a:noFill/>
          <a:ln w="57150">
            <a:solidFill>
              <a:schemeClr val="accent2"/>
            </a:solidFill>
          </a:ln>
        </p:spPr>
      </p:pic>
      <p:cxnSp>
        <p:nvCxnSpPr>
          <p:cNvPr id="20" name="Conector recto de flecha 19">
            <a:extLst>
              <a:ext uri="{FF2B5EF4-FFF2-40B4-BE49-F238E27FC236}">
                <a16:creationId xmlns:a16="http://schemas.microsoft.com/office/drawing/2014/main" id="{C27A96B7-194B-4751-B79B-6630407153F8}"/>
              </a:ext>
            </a:extLst>
          </p:cNvPr>
          <p:cNvCxnSpPr>
            <a:cxnSpLocks/>
          </p:cNvCxnSpPr>
          <p:nvPr/>
        </p:nvCxnSpPr>
        <p:spPr>
          <a:xfrm flipV="1">
            <a:off x="270365" y="4186255"/>
            <a:ext cx="778897" cy="371352"/>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919907B7-3D3A-437F-B7D3-641A258D3C3E}"/>
              </a:ext>
            </a:extLst>
          </p:cNvPr>
          <p:cNvCxnSpPr>
            <a:cxnSpLocks/>
          </p:cNvCxnSpPr>
          <p:nvPr/>
        </p:nvCxnSpPr>
        <p:spPr>
          <a:xfrm flipV="1">
            <a:off x="290912" y="5733090"/>
            <a:ext cx="778897" cy="371352"/>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2" name="Imagen 11">
            <a:extLst>
              <a:ext uri="{FF2B5EF4-FFF2-40B4-BE49-F238E27FC236}">
                <a16:creationId xmlns:a16="http://schemas.microsoft.com/office/drawing/2014/main" id="{CC16112D-8FCA-4D4E-8573-C376C4E5839D}"/>
              </a:ext>
            </a:extLst>
          </p:cNvPr>
          <p:cNvPicPr>
            <a:picLocks noChangeAspect="1"/>
          </p:cNvPicPr>
          <p:nvPr/>
        </p:nvPicPr>
        <p:blipFill>
          <a:blip r:embed="rId4"/>
          <a:stretch>
            <a:fillRect/>
          </a:stretch>
        </p:blipFill>
        <p:spPr>
          <a:xfrm>
            <a:off x="8516642" y="4188516"/>
            <a:ext cx="3063154" cy="1518989"/>
          </a:xfrm>
          <a:prstGeom prst="rect">
            <a:avLst/>
          </a:prstGeom>
          <a:noFill/>
          <a:ln w="57150">
            <a:solidFill>
              <a:schemeClr val="accent2"/>
            </a:solidFill>
          </a:ln>
        </p:spPr>
      </p:pic>
      <p:pic>
        <p:nvPicPr>
          <p:cNvPr id="25" name="Imagen 24">
            <a:extLst>
              <a:ext uri="{FF2B5EF4-FFF2-40B4-BE49-F238E27FC236}">
                <a16:creationId xmlns:a16="http://schemas.microsoft.com/office/drawing/2014/main" id="{944AF6C7-5F04-4ACE-B569-F23B7F7D2F60}"/>
              </a:ext>
            </a:extLst>
          </p:cNvPr>
          <p:cNvPicPr>
            <a:picLocks noChangeAspect="1"/>
          </p:cNvPicPr>
          <p:nvPr/>
        </p:nvPicPr>
        <p:blipFill>
          <a:blip r:embed="rId5"/>
          <a:stretch>
            <a:fillRect/>
          </a:stretch>
        </p:blipFill>
        <p:spPr>
          <a:xfrm>
            <a:off x="4433322" y="3962855"/>
            <a:ext cx="3756540" cy="1970309"/>
          </a:xfrm>
          <a:prstGeom prst="rect">
            <a:avLst/>
          </a:prstGeom>
          <a:noFill/>
          <a:ln w="57150">
            <a:solidFill>
              <a:schemeClr val="accent2"/>
            </a:solidFill>
          </a:ln>
        </p:spPr>
      </p:pic>
      <p:cxnSp>
        <p:nvCxnSpPr>
          <p:cNvPr id="32" name="Conector recto de flecha 31">
            <a:extLst>
              <a:ext uri="{FF2B5EF4-FFF2-40B4-BE49-F238E27FC236}">
                <a16:creationId xmlns:a16="http://schemas.microsoft.com/office/drawing/2014/main" id="{99781CA8-C7A4-494E-A3F1-752F944EA8E3}"/>
              </a:ext>
            </a:extLst>
          </p:cNvPr>
          <p:cNvCxnSpPr>
            <a:cxnSpLocks/>
          </p:cNvCxnSpPr>
          <p:nvPr/>
        </p:nvCxnSpPr>
        <p:spPr>
          <a:xfrm flipH="1">
            <a:off x="9491405" y="4934556"/>
            <a:ext cx="140377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5" name="Conector recto de flecha 34">
            <a:extLst>
              <a:ext uri="{FF2B5EF4-FFF2-40B4-BE49-F238E27FC236}">
                <a16:creationId xmlns:a16="http://schemas.microsoft.com/office/drawing/2014/main" id="{CD41C995-B42C-45C2-8C1B-7F044B82C242}"/>
              </a:ext>
            </a:extLst>
          </p:cNvPr>
          <p:cNvCxnSpPr>
            <a:cxnSpLocks/>
          </p:cNvCxnSpPr>
          <p:nvPr/>
        </p:nvCxnSpPr>
        <p:spPr>
          <a:xfrm flipH="1">
            <a:off x="6498202" y="4420847"/>
            <a:ext cx="936007"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36" name="Conector recto de flecha 35">
            <a:extLst>
              <a:ext uri="{FF2B5EF4-FFF2-40B4-BE49-F238E27FC236}">
                <a16:creationId xmlns:a16="http://schemas.microsoft.com/office/drawing/2014/main" id="{3FE6EF7E-BCE6-4146-838F-28E8A2C34AAA}"/>
              </a:ext>
            </a:extLst>
          </p:cNvPr>
          <p:cNvCxnSpPr>
            <a:cxnSpLocks/>
          </p:cNvCxnSpPr>
          <p:nvPr/>
        </p:nvCxnSpPr>
        <p:spPr>
          <a:xfrm flipH="1" flipV="1">
            <a:off x="7463540" y="5294508"/>
            <a:ext cx="579021" cy="6242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3196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b="1" dirty="0">
                <a:solidFill>
                  <a:schemeClr val="tx1"/>
                </a:solidFill>
                <a:latin typeface="Calibri" panose="020F0502020204030204" pitchFamily="34" charset="0"/>
                <a:cs typeface="Calibri" panose="020F0502020204030204" pitchFamily="34" charset="0"/>
              </a:rPr>
              <a:t>Asignar etiquetas</a:t>
            </a:r>
            <a:r>
              <a:rPr lang="es-ES" sz="2400" dirty="0">
                <a:solidFill>
                  <a:schemeClr val="tx1"/>
                </a:solidFill>
                <a:latin typeface="Calibri" panose="020F0502020204030204" pitchFamily="34" charset="0"/>
                <a:cs typeface="Calibri" panose="020F0502020204030204" pitchFamily="34" charset="0"/>
              </a:rPr>
              <a:t>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y desde el propio script con el método </a:t>
            </a:r>
            <a:r>
              <a:rPr lang="es-ES" sz="2400" b="1" dirty="0" err="1">
                <a:solidFill>
                  <a:schemeClr val="tx1"/>
                </a:solidFill>
                <a:latin typeface="Calibri" panose="020F0502020204030204" pitchFamily="34" charset="0"/>
                <a:cs typeface="Calibri" panose="020F0502020204030204" pitchFamily="34" charset="0"/>
              </a:rPr>
              <a:t>FindGameObjectsWithTag</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para buscar por </a:t>
            </a:r>
            <a:r>
              <a:rPr lang="es-ES" sz="2400" b="1" dirty="0">
                <a:solidFill>
                  <a:schemeClr val="tx1"/>
                </a:solidFill>
                <a:latin typeface="Calibri" panose="020F0502020204030204" pitchFamily="34" charset="0"/>
                <a:cs typeface="Calibri" panose="020F0502020204030204" pitchFamily="34" charset="0"/>
              </a:rPr>
              <a:t>etiqueta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ejecutar se buscan los </a:t>
            </a:r>
            <a:r>
              <a:rPr lang="es-ES" sz="2400" dirty="0" err="1">
                <a:solidFill>
                  <a:schemeClr val="tx1"/>
                </a:solidFill>
                <a:latin typeface="Calibri" panose="020F0502020204030204" pitchFamily="34" charset="0"/>
                <a:cs typeface="Calibri" panose="020F0502020204030204" pitchFamily="34" charset="0"/>
              </a:rPr>
              <a:t>GameObjects</a:t>
            </a:r>
            <a:r>
              <a:rPr lang="es-ES" sz="2400" dirty="0">
                <a:solidFill>
                  <a:schemeClr val="tx1"/>
                </a:solidFill>
                <a:latin typeface="Calibri" panose="020F0502020204030204" pitchFamily="34" charset="0"/>
                <a:cs typeface="Calibri" panose="020F0502020204030204" pitchFamily="34" charset="0"/>
              </a:rPr>
              <a:t> con esa etiqueta y se rellena el array.</a:t>
            </a:r>
          </a:p>
        </p:txBody>
      </p:sp>
      <p:pic>
        <p:nvPicPr>
          <p:cNvPr id="3" name="Imagen 2">
            <a:extLst>
              <a:ext uri="{FF2B5EF4-FFF2-40B4-BE49-F238E27FC236}">
                <a16:creationId xmlns:a16="http://schemas.microsoft.com/office/drawing/2014/main" id="{A7D33F1F-3EAB-47D8-B307-C48834380654}"/>
              </a:ext>
            </a:extLst>
          </p:cNvPr>
          <p:cNvPicPr>
            <a:picLocks noChangeAspect="1"/>
          </p:cNvPicPr>
          <p:nvPr/>
        </p:nvPicPr>
        <p:blipFill>
          <a:blip r:embed="rId2"/>
          <a:stretch>
            <a:fillRect/>
          </a:stretch>
        </p:blipFill>
        <p:spPr>
          <a:xfrm>
            <a:off x="6584530" y="3696157"/>
            <a:ext cx="4010585" cy="1648055"/>
          </a:xfrm>
          <a:prstGeom prst="rect">
            <a:avLst/>
          </a:prstGeom>
          <a:noFill/>
          <a:ln w="57150">
            <a:solidFill>
              <a:schemeClr val="accent2"/>
            </a:solidFill>
          </a:ln>
        </p:spPr>
      </p:pic>
      <p:pic>
        <p:nvPicPr>
          <p:cNvPr id="8" name="Imagen 7">
            <a:extLst>
              <a:ext uri="{FF2B5EF4-FFF2-40B4-BE49-F238E27FC236}">
                <a16:creationId xmlns:a16="http://schemas.microsoft.com/office/drawing/2014/main" id="{C530056E-AEAD-4497-9CA3-358A5CBCF387}"/>
              </a:ext>
            </a:extLst>
          </p:cNvPr>
          <p:cNvPicPr>
            <a:picLocks noChangeAspect="1"/>
          </p:cNvPicPr>
          <p:nvPr/>
        </p:nvPicPr>
        <p:blipFill>
          <a:blip r:embed="rId3"/>
          <a:stretch>
            <a:fillRect/>
          </a:stretch>
        </p:blipFill>
        <p:spPr>
          <a:xfrm>
            <a:off x="2120834" y="3467524"/>
            <a:ext cx="3486637" cy="2105319"/>
          </a:xfrm>
          <a:prstGeom prst="rect">
            <a:avLst/>
          </a:prstGeom>
          <a:noFill/>
          <a:ln w="57150">
            <a:solidFill>
              <a:schemeClr val="accent2"/>
            </a:solidFill>
          </a:ln>
        </p:spPr>
      </p:pic>
      <p:cxnSp>
        <p:nvCxnSpPr>
          <p:cNvPr id="17" name="Conector recto de flecha 16">
            <a:extLst>
              <a:ext uri="{FF2B5EF4-FFF2-40B4-BE49-F238E27FC236}">
                <a16:creationId xmlns:a16="http://schemas.microsoft.com/office/drawing/2014/main" id="{651E073C-909B-44A9-845C-D75000B9ECA6}"/>
              </a:ext>
            </a:extLst>
          </p:cNvPr>
          <p:cNvCxnSpPr>
            <a:cxnSpLocks/>
          </p:cNvCxnSpPr>
          <p:nvPr/>
        </p:nvCxnSpPr>
        <p:spPr>
          <a:xfrm flipV="1">
            <a:off x="1207011" y="4745295"/>
            <a:ext cx="778897" cy="371352"/>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Conector recto de flecha 17">
            <a:extLst>
              <a:ext uri="{FF2B5EF4-FFF2-40B4-BE49-F238E27FC236}">
                <a16:creationId xmlns:a16="http://schemas.microsoft.com/office/drawing/2014/main" id="{529726BB-8B50-4673-BADC-09809F343737}"/>
              </a:ext>
            </a:extLst>
          </p:cNvPr>
          <p:cNvCxnSpPr>
            <a:cxnSpLocks/>
          </p:cNvCxnSpPr>
          <p:nvPr/>
        </p:nvCxnSpPr>
        <p:spPr>
          <a:xfrm flipH="1" flipV="1">
            <a:off x="8879525" y="4805587"/>
            <a:ext cx="1414199" cy="845831"/>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1" name="Conector recto de flecha 20">
            <a:extLst>
              <a:ext uri="{FF2B5EF4-FFF2-40B4-BE49-F238E27FC236}">
                <a16:creationId xmlns:a16="http://schemas.microsoft.com/office/drawing/2014/main" id="{C2C1632D-96A7-4A18-8FA5-1DA42268D72B}"/>
              </a:ext>
            </a:extLst>
          </p:cNvPr>
          <p:cNvCxnSpPr>
            <a:cxnSpLocks/>
          </p:cNvCxnSpPr>
          <p:nvPr/>
        </p:nvCxnSpPr>
        <p:spPr>
          <a:xfrm flipH="1">
            <a:off x="5117814" y="3696157"/>
            <a:ext cx="639329" cy="585089"/>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263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Al acceder a otros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se puede acceder a sus propiedades, por ejemplo, el siguiente script añadido a la </a:t>
            </a:r>
            <a:r>
              <a:rPr lang="es-ES" sz="2000" dirty="0" err="1">
                <a:solidFill>
                  <a:schemeClr val="tx1"/>
                </a:solidFill>
                <a:latin typeface="Calibri" panose="020F0502020204030204" pitchFamily="34" charset="0"/>
                <a:cs typeface="Calibri" panose="020F0502020204030204" pitchFamily="34" charset="0"/>
              </a:rPr>
              <a:t>MainCamera</a:t>
            </a:r>
            <a:r>
              <a:rPr lang="es-ES" sz="2000" dirty="0">
                <a:solidFill>
                  <a:schemeClr val="tx1"/>
                </a:solidFill>
                <a:latin typeface="Calibri" panose="020F0502020204030204" pitchFamily="34" charset="0"/>
                <a:cs typeface="Calibri" panose="020F0502020204030204" pitchFamily="34" charset="0"/>
              </a:rPr>
              <a:t>, accedería a la propiedad </a:t>
            </a:r>
            <a:r>
              <a:rPr lang="es-ES" sz="2000" b="1" dirty="0">
                <a:solidFill>
                  <a:schemeClr val="tx1"/>
                </a:solidFill>
                <a:latin typeface="Calibri" panose="020F0502020204030204" pitchFamily="34" charset="0"/>
                <a:cs typeface="Calibri" panose="020F0502020204030204" pitchFamily="34" charset="0"/>
              </a:rPr>
              <a:t>Text </a:t>
            </a:r>
            <a:r>
              <a:rPr lang="es-ES" sz="2000" dirty="0">
                <a:solidFill>
                  <a:schemeClr val="tx1"/>
                </a:solidFill>
                <a:latin typeface="Calibri" panose="020F0502020204030204" pitchFamily="34" charset="0"/>
                <a:cs typeface="Calibri" panose="020F0502020204030204" pitchFamily="34" charset="0"/>
              </a:rPr>
              <a:t>de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de tipo </a:t>
            </a:r>
            <a:r>
              <a:rPr lang="es-ES" sz="2000" dirty="0" err="1">
                <a:solidFill>
                  <a:schemeClr val="tx1"/>
                </a:solidFill>
                <a:latin typeface="Calibri" panose="020F0502020204030204" pitchFamily="34" charset="0"/>
                <a:cs typeface="Calibri" panose="020F0502020204030204" pitchFamily="34" charset="0"/>
              </a:rPr>
              <a:t>TextMeshPro</a:t>
            </a:r>
            <a:r>
              <a:rPr lang="es-ES" sz="2000" dirty="0">
                <a:solidFill>
                  <a:schemeClr val="tx1"/>
                </a:solidFill>
                <a:latin typeface="Calibri" panose="020F0502020204030204" pitchFamily="34" charset="0"/>
                <a:cs typeface="Calibri" panose="020F0502020204030204" pitchFamily="34" charset="0"/>
              </a:rPr>
              <a:t> y modificaría su valor.</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poder acceder al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se deberá arrastrar dicho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a la casilla correspondiente del Inspector al seleccionar la </a:t>
            </a:r>
            <a:r>
              <a:rPr lang="es-ES" sz="2000" dirty="0" err="1">
                <a:solidFill>
                  <a:schemeClr val="tx1"/>
                </a:solidFill>
                <a:latin typeface="Calibri" panose="020F0502020204030204" pitchFamily="34" charset="0"/>
                <a:cs typeface="Calibri" panose="020F0502020204030204" pitchFamily="34" charset="0"/>
              </a:rPr>
              <a:t>MainCamera</a:t>
            </a:r>
            <a:r>
              <a:rPr lang="es-ES" sz="20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BEB43235-2B0C-4499-BCA2-3FA13D4FA4E0}"/>
              </a:ext>
            </a:extLst>
          </p:cNvPr>
          <p:cNvPicPr>
            <a:picLocks noChangeAspect="1"/>
          </p:cNvPicPr>
          <p:nvPr/>
        </p:nvPicPr>
        <p:blipFill>
          <a:blip r:embed="rId2"/>
          <a:stretch>
            <a:fillRect/>
          </a:stretch>
        </p:blipFill>
        <p:spPr>
          <a:xfrm>
            <a:off x="4594421" y="3152644"/>
            <a:ext cx="3003157" cy="3393812"/>
          </a:xfrm>
          <a:prstGeom prst="rect">
            <a:avLst/>
          </a:prstGeom>
          <a:noFill/>
          <a:ln w="57150">
            <a:solidFill>
              <a:schemeClr val="accent2"/>
            </a:solidFill>
          </a:ln>
        </p:spPr>
      </p:pic>
    </p:spTree>
    <p:extLst>
      <p:ext uri="{BB962C8B-B14F-4D97-AF65-F5344CB8AC3E}">
        <p14:creationId xmlns:p14="http://schemas.microsoft.com/office/powerpoint/2010/main" val="3126903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Una vez se tiene la referencia a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cualquiera de las técnicas vistas anteriormente, se puede acceder a los componentes de dicho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con el método </a:t>
            </a:r>
            <a:r>
              <a:rPr lang="es-ES" sz="2400" b="1" dirty="0" err="1">
                <a:solidFill>
                  <a:schemeClr val="tx1"/>
                </a:solidFill>
                <a:latin typeface="Calibri" panose="020F0502020204030204" pitchFamily="34" charset="0"/>
                <a:cs typeface="Calibri" panose="020F0502020204030204" pitchFamily="34" charset="0"/>
              </a:rPr>
              <a:t>GetComponent</a:t>
            </a:r>
            <a:r>
              <a:rPr lang="es-ES" sz="2400" dirty="0">
                <a:solidFill>
                  <a:schemeClr val="tx1"/>
                </a:solidFill>
                <a:latin typeface="Calibri" panose="020F0502020204030204" pitchFamily="34" charset="0"/>
                <a:cs typeface="Calibri" panose="020F0502020204030204" pitchFamily="34" charset="0"/>
              </a:rPr>
              <a:t> igual que se accede a los componentes del propio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a:t>
            </a:r>
          </a:p>
        </p:txBody>
      </p:sp>
      <p:pic>
        <p:nvPicPr>
          <p:cNvPr id="23" name="Imagen 22">
            <a:extLst>
              <a:ext uri="{FF2B5EF4-FFF2-40B4-BE49-F238E27FC236}">
                <a16:creationId xmlns:a16="http://schemas.microsoft.com/office/drawing/2014/main" id="{88A6C4F7-3977-4358-ABBC-C5BBD8B502B7}"/>
              </a:ext>
            </a:extLst>
          </p:cNvPr>
          <p:cNvPicPr>
            <a:picLocks noChangeAspect="1"/>
          </p:cNvPicPr>
          <p:nvPr/>
        </p:nvPicPr>
        <p:blipFill>
          <a:blip r:embed="rId2"/>
          <a:stretch>
            <a:fillRect/>
          </a:stretch>
        </p:blipFill>
        <p:spPr>
          <a:xfrm>
            <a:off x="3263875" y="2540786"/>
            <a:ext cx="5664250" cy="3837421"/>
          </a:xfrm>
          <a:prstGeom prst="rect">
            <a:avLst/>
          </a:prstGeom>
          <a:noFill/>
          <a:ln w="57150">
            <a:solidFill>
              <a:schemeClr val="accent2"/>
            </a:solidFill>
          </a:ln>
        </p:spPr>
      </p:pic>
      <p:cxnSp>
        <p:nvCxnSpPr>
          <p:cNvPr id="24" name="Conector recto de flecha 23">
            <a:extLst>
              <a:ext uri="{FF2B5EF4-FFF2-40B4-BE49-F238E27FC236}">
                <a16:creationId xmlns:a16="http://schemas.microsoft.com/office/drawing/2014/main" id="{0927A7BB-050A-49C7-B8BD-614F7ED2DF26}"/>
              </a:ext>
            </a:extLst>
          </p:cNvPr>
          <p:cNvCxnSpPr>
            <a:cxnSpLocks/>
          </p:cNvCxnSpPr>
          <p:nvPr/>
        </p:nvCxnSpPr>
        <p:spPr>
          <a:xfrm flipH="1">
            <a:off x="7680176" y="3915917"/>
            <a:ext cx="1001931" cy="54357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5" name="Conector recto de flecha 24">
            <a:extLst>
              <a:ext uri="{FF2B5EF4-FFF2-40B4-BE49-F238E27FC236}">
                <a16:creationId xmlns:a16="http://schemas.microsoft.com/office/drawing/2014/main" id="{9EA5B847-B499-4792-A529-92CB91F56ECE}"/>
              </a:ext>
            </a:extLst>
          </p:cNvPr>
          <p:cNvCxnSpPr>
            <a:cxnSpLocks/>
          </p:cNvCxnSpPr>
          <p:nvPr/>
        </p:nvCxnSpPr>
        <p:spPr>
          <a:xfrm flipH="1">
            <a:off x="6568182" y="3144117"/>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231684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propiedad para acceder al componente se declara pública </a:t>
            </a:r>
            <a:r>
              <a:rPr lang="es-ES" sz="2800" b="1" dirty="0">
                <a:solidFill>
                  <a:schemeClr val="tx1"/>
                </a:solidFill>
                <a:latin typeface="Calibri" panose="020F0502020204030204" pitchFamily="34" charset="0"/>
                <a:cs typeface="Calibri" panose="020F0502020204030204" pitchFamily="34" charset="0"/>
              </a:rPr>
              <a:t>al arrastrar </a:t>
            </a:r>
            <a:r>
              <a:rPr lang="es-ES" sz="2800" dirty="0">
                <a:solidFill>
                  <a:schemeClr val="tx1"/>
                </a:solidFill>
                <a:latin typeface="Calibri" panose="020F0502020204030204" pitchFamily="34" charset="0"/>
                <a:cs typeface="Calibri" panose="020F0502020204030204" pitchFamily="34" charset="0"/>
              </a:rPr>
              <a:t>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 la casilla en el Inspector</a:t>
            </a:r>
            <a:r>
              <a:rPr lang="es-ES" sz="2800" b="1" dirty="0">
                <a:solidFill>
                  <a:schemeClr val="tx1"/>
                </a:solidFill>
                <a:latin typeface="Calibri" panose="020F0502020204030204" pitchFamily="34" charset="0"/>
                <a:cs typeface="Calibri" panose="020F0502020204030204" pitchFamily="34" charset="0"/>
              </a:rPr>
              <a:t> se asignará directamente el tipo de componente especificado </a:t>
            </a:r>
            <a:r>
              <a:rPr lang="es-ES" sz="2800" dirty="0">
                <a:solidFill>
                  <a:schemeClr val="tx1"/>
                </a:solidFill>
                <a:latin typeface="Calibri" panose="020F0502020204030204" pitchFamily="34" charset="0"/>
                <a:cs typeface="Calibri" panose="020F0502020204030204" pitchFamily="34" charset="0"/>
              </a:rPr>
              <a:t>al declarar la propiedad.</a:t>
            </a:r>
          </a:p>
        </p:txBody>
      </p:sp>
      <p:pic>
        <p:nvPicPr>
          <p:cNvPr id="6" name="Imagen 5">
            <a:extLst>
              <a:ext uri="{FF2B5EF4-FFF2-40B4-BE49-F238E27FC236}">
                <a16:creationId xmlns:a16="http://schemas.microsoft.com/office/drawing/2014/main" id="{B4474013-257A-490B-A49F-D689C5BED8B0}"/>
              </a:ext>
            </a:extLst>
          </p:cNvPr>
          <p:cNvPicPr>
            <a:picLocks noChangeAspect="1"/>
          </p:cNvPicPr>
          <p:nvPr/>
        </p:nvPicPr>
        <p:blipFill>
          <a:blip r:embed="rId2"/>
          <a:stretch>
            <a:fillRect/>
          </a:stretch>
        </p:blipFill>
        <p:spPr>
          <a:xfrm>
            <a:off x="1017544" y="2956269"/>
            <a:ext cx="4859539" cy="1999619"/>
          </a:xfrm>
          <a:prstGeom prst="rect">
            <a:avLst/>
          </a:prstGeom>
          <a:noFill/>
          <a:ln w="57150">
            <a:solidFill>
              <a:schemeClr val="accent2"/>
            </a:solidFill>
          </a:ln>
        </p:spPr>
      </p:pic>
      <p:pic>
        <p:nvPicPr>
          <p:cNvPr id="9" name="Imagen 8">
            <a:extLst>
              <a:ext uri="{FF2B5EF4-FFF2-40B4-BE49-F238E27FC236}">
                <a16:creationId xmlns:a16="http://schemas.microsoft.com/office/drawing/2014/main" id="{16C42AC9-37B6-452E-BBEC-1E24767F18AD}"/>
              </a:ext>
            </a:extLst>
          </p:cNvPr>
          <p:cNvPicPr>
            <a:picLocks noChangeAspect="1"/>
          </p:cNvPicPr>
          <p:nvPr/>
        </p:nvPicPr>
        <p:blipFill>
          <a:blip r:embed="rId3"/>
          <a:stretch>
            <a:fillRect/>
          </a:stretch>
        </p:blipFill>
        <p:spPr>
          <a:xfrm>
            <a:off x="6931082" y="3496863"/>
            <a:ext cx="4243374" cy="918429"/>
          </a:xfrm>
          <a:prstGeom prst="rect">
            <a:avLst/>
          </a:prstGeom>
          <a:noFill/>
          <a:ln w="57150">
            <a:solidFill>
              <a:schemeClr val="accent2"/>
            </a:solidFill>
          </a:ln>
        </p:spPr>
      </p:pic>
      <p:pic>
        <p:nvPicPr>
          <p:cNvPr id="11" name="Imagen 10">
            <a:extLst>
              <a:ext uri="{FF2B5EF4-FFF2-40B4-BE49-F238E27FC236}">
                <a16:creationId xmlns:a16="http://schemas.microsoft.com/office/drawing/2014/main" id="{E59A6278-DF4F-4E76-B546-D72045234E20}"/>
              </a:ext>
            </a:extLst>
          </p:cNvPr>
          <p:cNvPicPr>
            <a:picLocks noChangeAspect="1"/>
          </p:cNvPicPr>
          <p:nvPr/>
        </p:nvPicPr>
        <p:blipFill>
          <a:blip r:embed="rId4"/>
          <a:stretch>
            <a:fillRect/>
          </a:stretch>
        </p:blipFill>
        <p:spPr>
          <a:xfrm>
            <a:off x="3968499" y="5471403"/>
            <a:ext cx="4255002" cy="906804"/>
          </a:xfrm>
          <a:prstGeom prst="rect">
            <a:avLst/>
          </a:prstGeom>
          <a:noFill/>
          <a:ln w="57150">
            <a:solidFill>
              <a:schemeClr val="accent2"/>
            </a:solidFill>
          </a:ln>
        </p:spPr>
      </p:pic>
      <p:cxnSp>
        <p:nvCxnSpPr>
          <p:cNvPr id="16" name="Conector recto de flecha 15">
            <a:extLst>
              <a:ext uri="{FF2B5EF4-FFF2-40B4-BE49-F238E27FC236}">
                <a16:creationId xmlns:a16="http://schemas.microsoft.com/office/drawing/2014/main" id="{8449CAC1-12D7-4D26-AE85-F79FAB1FDA54}"/>
              </a:ext>
            </a:extLst>
          </p:cNvPr>
          <p:cNvCxnSpPr>
            <a:cxnSpLocks/>
          </p:cNvCxnSpPr>
          <p:nvPr/>
        </p:nvCxnSpPr>
        <p:spPr>
          <a:xfrm flipH="1" flipV="1">
            <a:off x="10076010" y="4154504"/>
            <a:ext cx="1034533" cy="38136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de flecha 18">
            <a:extLst>
              <a:ext uri="{FF2B5EF4-FFF2-40B4-BE49-F238E27FC236}">
                <a16:creationId xmlns:a16="http://schemas.microsoft.com/office/drawing/2014/main" id="{BD276769-3D4C-498A-92ED-51AF8D043238}"/>
              </a:ext>
            </a:extLst>
          </p:cNvPr>
          <p:cNvCxnSpPr>
            <a:cxnSpLocks/>
          </p:cNvCxnSpPr>
          <p:nvPr/>
        </p:nvCxnSpPr>
        <p:spPr>
          <a:xfrm flipH="1">
            <a:off x="4420883" y="3770105"/>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5235F102-EC3B-40D6-92BF-6F67E59E94A9}"/>
              </a:ext>
            </a:extLst>
          </p:cNvPr>
          <p:cNvCxnSpPr>
            <a:cxnSpLocks/>
          </p:cNvCxnSpPr>
          <p:nvPr/>
        </p:nvCxnSpPr>
        <p:spPr>
          <a:xfrm flipH="1" flipV="1">
            <a:off x="7797660" y="6154984"/>
            <a:ext cx="1034533" cy="38136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82332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Acceso a componentes de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acceder a los </a:t>
            </a:r>
            <a:r>
              <a:rPr lang="es-ES" sz="2400" dirty="0" err="1">
                <a:solidFill>
                  <a:schemeClr val="tx1"/>
                </a:solidFill>
                <a:latin typeface="Calibri" panose="020F0502020204030204" pitchFamily="34" charset="0"/>
                <a:cs typeface="Calibri" panose="020F0502020204030204" pitchFamily="34" charset="0"/>
              </a:rPr>
              <a:t>scrips</a:t>
            </a:r>
            <a:r>
              <a:rPr lang="es-ES" sz="2400" dirty="0">
                <a:solidFill>
                  <a:schemeClr val="tx1"/>
                </a:solidFill>
                <a:latin typeface="Calibri" panose="020F0502020204030204" pitchFamily="34" charset="0"/>
                <a:cs typeface="Calibri" panose="020F0502020204030204" pitchFamily="34" charset="0"/>
              </a:rPr>
              <a:t> de otros </a:t>
            </a:r>
            <a:r>
              <a:rPr lang="es-ES" sz="2400" dirty="0" err="1">
                <a:solidFill>
                  <a:schemeClr val="tx1"/>
                </a:solidFill>
                <a:latin typeface="Calibri" panose="020F0502020204030204" pitchFamily="34" charset="0"/>
                <a:cs typeface="Calibri" panose="020F0502020204030204" pitchFamily="34" charset="0"/>
              </a:rPr>
              <a:t>GameObjetcs</a:t>
            </a:r>
            <a:r>
              <a:rPr lang="es-ES" sz="2400" dirty="0">
                <a:solidFill>
                  <a:schemeClr val="tx1"/>
                </a:solidFill>
                <a:latin typeface="Calibri" panose="020F0502020204030204" pitchFamily="34" charset="0"/>
                <a:cs typeface="Calibri" panose="020F0502020204030204" pitchFamily="34" charset="0"/>
              </a:rPr>
              <a:t> a partir del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al que se quiere acceder y al </a:t>
            </a:r>
            <a:r>
              <a:rPr lang="es-ES" sz="2400" b="1" dirty="0">
                <a:solidFill>
                  <a:schemeClr val="tx1"/>
                </a:solidFill>
                <a:latin typeface="Calibri" panose="020F0502020204030204" pitchFamily="34" charset="0"/>
                <a:cs typeface="Calibri" panose="020F0502020204030204" pitchFamily="34" charset="0"/>
              </a:rPr>
              <a:t>nombre del script</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utilizar cualquier técnica de las vistas anteriormente para obtener la referencia al otro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790789F2-9352-47FF-813E-FF71FED36954}"/>
              </a:ext>
            </a:extLst>
          </p:cNvPr>
          <p:cNvPicPr>
            <a:picLocks noChangeAspect="1"/>
          </p:cNvPicPr>
          <p:nvPr/>
        </p:nvPicPr>
        <p:blipFill>
          <a:blip r:embed="rId2"/>
          <a:stretch>
            <a:fillRect/>
          </a:stretch>
        </p:blipFill>
        <p:spPr>
          <a:xfrm>
            <a:off x="1731225" y="4478307"/>
            <a:ext cx="2558288" cy="796974"/>
          </a:xfrm>
          <a:prstGeom prst="rect">
            <a:avLst/>
          </a:prstGeom>
          <a:noFill/>
          <a:ln w="57150">
            <a:solidFill>
              <a:schemeClr val="accent2"/>
            </a:solidFill>
          </a:ln>
        </p:spPr>
      </p:pic>
      <p:pic>
        <p:nvPicPr>
          <p:cNvPr id="8" name="Imagen 7">
            <a:extLst>
              <a:ext uri="{FF2B5EF4-FFF2-40B4-BE49-F238E27FC236}">
                <a16:creationId xmlns:a16="http://schemas.microsoft.com/office/drawing/2014/main" id="{187583F2-845F-4D7B-AEED-17A749DE66E4}"/>
              </a:ext>
            </a:extLst>
          </p:cNvPr>
          <p:cNvPicPr>
            <a:picLocks noChangeAspect="1"/>
          </p:cNvPicPr>
          <p:nvPr/>
        </p:nvPicPr>
        <p:blipFill>
          <a:blip r:embed="rId3"/>
          <a:stretch>
            <a:fillRect/>
          </a:stretch>
        </p:blipFill>
        <p:spPr>
          <a:xfrm>
            <a:off x="5833258" y="3207133"/>
            <a:ext cx="3968933" cy="3339323"/>
          </a:xfrm>
          <a:prstGeom prst="rect">
            <a:avLst/>
          </a:prstGeom>
          <a:noFill/>
          <a:ln w="57150">
            <a:solidFill>
              <a:schemeClr val="accent2"/>
            </a:solidFill>
          </a:ln>
        </p:spPr>
      </p:pic>
      <p:cxnSp>
        <p:nvCxnSpPr>
          <p:cNvPr id="14" name="Conector recto de flecha 13">
            <a:extLst>
              <a:ext uri="{FF2B5EF4-FFF2-40B4-BE49-F238E27FC236}">
                <a16:creationId xmlns:a16="http://schemas.microsoft.com/office/drawing/2014/main" id="{E8AB102A-1A73-4082-97B1-2CD32FE35026}"/>
              </a:ext>
            </a:extLst>
          </p:cNvPr>
          <p:cNvCxnSpPr>
            <a:cxnSpLocks/>
          </p:cNvCxnSpPr>
          <p:nvPr/>
        </p:nvCxnSpPr>
        <p:spPr>
          <a:xfrm flipH="1">
            <a:off x="3814708" y="4921546"/>
            <a:ext cx="892592" cy="1260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de flecha 16">
            <a:extLst>
              <a:ext uri="{FF2B5EF4-FFF2-40B4-BE49-F238E27FC236}">
                <a16:creationId xmlns:a16="http://schemas.microsoft.com/office/drawing/2014/main" id="{5A236B32-C851-4D60-94AB-97A624263503}"/>
              </a:ext>
            </a:extLst>
          </p:cNvPr>
          <p:cNvCxnSpPr>
            <a:cxnSpLocks/>
          </p:cNvCxnSpPr>
          <p:nvPr/>
        </p:nvCxnSpPr>
        <p:spPr>
          <a:xfrm flipH="1">
            <a:off x="8175087" y="3718838"/>
            <a:ext cx="1305289"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Conector recto de flecha 17">
            <a:extLst>
              <a:ext uri="{FF2B5EF4-FFF2-40B4-BE49-F238E27FC236}">
                <a16:creationId xmlns:a16="http://schemas.microsoft.com/office/drawing/2014/main" id="{F7D7D6C4-592E-4B1D-86A6-E1A41FB1CD27}"/>
              </a:ext>
            </a:extLst>
          </p:cNvPr>
          <p:cNvCxnSpPr>
            <a:cxnSpLocks/>
          </p:cNvCxnSpPr>
          <p:nvPr/>
        </p:nvCxnSpPr>
        <p:spPr>
          <a:xfrm flipH="1">
            <a:off x="9387911" y="3789040"/>
            <a:ext cx="812545" cy="84456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DCCFB200-BF85-4A87-9F2C-D15D619B0CA2}"/>
              </a:ext>
            </a:extLst>
          </p:cNvPr>
          <p:cNvCxnSpPr>
            <a:cxnSpLocks/>
          </p:cNvCxnSpPr>
          <p:nvPr/>
        </p:nvCxnSpPr>
        <p:spPr>
          <a:xfrm>
            <a:off x="2505963" y="4066709"/>
            <a:ext cx="354508" cy="506497"/>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BCD8B29C-FDBE-4A3B-B30F-31342438DC78}"/>
              </a:ext>
            </a:extLst>
          </p:cNvPr>
          <p:cNvCxnSpPr>
            <a:cxnSpLocks/>
          </p:cNvCxnSpPr>
          <p:nvPr/>
        </p:nvCxnSpPr>
        <p:spPr>
          <a:xfrm flipH="1">
            <a:off x="7968363" y="5061589"/>
            <a:ext cx="1224135" cy="45388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9869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componente </a:t>
            </a:r>
            <a:r>
              <a:rPr lang="es-ES" sz="2800" dirty="0" err="1">
                <a:solidFill>
                  <a:schemeClr val="tx1"/>
                </a:solidFill>
                <a:latin typeface="Calibri" panose="020F0502020204030204" pitchFamily="34" charset="0"/>
                <a:cs typeface="Calibri" panose="020F0502020204030204" pitchFamily="34" charset="0"/>
              </a:rPr>
              <a:t>Transform</a:t>
            </a:r>
            <a:r>
              <a:rPr lang="es-ES" sz="2800" dirty="0">
                <a:solidFill>
                  <a:schemeClr val="tx1"/>
                </a:solidFill>
                <a:latin typeface="Calibri" panose="020F0502020204030204" pitchFamily="34" charset="0"/>
                <a:cs typeface="Calibri" panose="020F0502020204030204" pitchFamily="34" charset="0"/>
              </a:rPr>
              <a:t> se estructura en tres elementos: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Posición</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Rotación</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Escala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cada elemento se especifica un valor por cada coordenada que se puede consultar como se ha visto anteriormente.</a:t>
            </a:r>
          </a:p>
        </p:txBody>
      </p:sp>
      <p:pic>
        <p:nvPicPr>
          <p:cNvPr id="3" name="Imagen 2">
            <a:extLst>
              <a:ext uri="{FF2B5EF4-FFF2-40B4-BE49-F238E27FC236}">
                <a16:creationId xmlns:a16="http://schemas.microsoft.com/office/drawing/2014/main" id="{37315176-25CA-4E65-AC0A-4DB7241D933A}"/>
              </a:ext>
            </a:extLst>
          </p:cNvPr>
          <p:cNvPicPr>
            <a:picLocks noChangeAspect="1"/>
          </p:cNvPicPr>
          <p:nvPr/>
        </p:nvPicPr>
        <p:blipFill rotWithShape="1">
          <a:blip r:embed="rId2"/>
          <a:srcRect l="1002" t="3595" r="912" b="2924"/>
          <a:stretch/>
        </p:blipFill>
        <p:spPr>
          <a:xfrm>
            <a:off x="3515722" y="2132856"/>
            <a:ext cx="5156883" cy="1368152"/>
          </a:xfrm>
          <a:prstGeom prst="rect">
            <a:avLst/>
          </a:prstGeom>
          <a:noFill/>
          <a:ln w="57150">
            <a:solidFill>
              <a:schemeClr val="accent2"/>
            </a:solidFill>
          </a:ln>
        </p:spPr>
      </p:pic>
      <p:pic>
        <p:nvPicPr>
          <p:cNvPr id="2" name="Imagen 1">
            <a:extLst>
              <a:ext uri="{FF2B5EF4-FFF2-40B4-BE49-F238E27FC236}">
                <a16:creationId xmlns:a16="http://schemas.microsoft.com/office/drawing/2014/main" id="{0046E7CD-8740-48A5-990F-7F2653A7DB73}"/>
              </a:ext>
            </a:extLst>
          </p:cNvPr>
          <p:cNvPicPr>
            <a:picLocks noChangeAspect="1"/>
          </p:cNvPicPr>
          <p:nvPr/>
        </p:nvPicPr>
        <p:blipFill>
          <a:blip r:embed="rId3"/>
          <a:stretch>
            <a:fillRect/>
          </a:stretch>
        </p:blipFill>
        <p:spPr>
          <a:xfrm>
            <a:off x="3164816" y="5229200"/>
            <a:ext cx="5858693" cy="1047896"/>
          </a:xfrm>
          <a:prstGeom prst="rect">
            <a:avLst/>
          </a:prstGeom>
          <a:noFill/>
          <a:ln w="57150">
            <a:solidFill>
              <a:schemeClr val="accent2"/>
            </a:solidFill>
          </a:ln>
        </p:spPr>
      </p:pic>
    </p:spTree>
    <p:extLst>
      <p:ext uri="{BB962C8B-B14F-4D97-AF65-F5344CB8AC3E}">
        <p14:creationId xmlns:p14="http://schemas.microsoft.com/office/powerpoint/2010/main" val="1509338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modificar la </a:t>
            </a:r>
            <a:r>
              <a:rPr lang="es-ES" sz="2400" b="1" dirty="0">
                <a:solidFill>
                  <a:schemeClr val="tx1"/>
                </a:solidFill>
                <a:latin typeface="Calibri" panose="020F0502020204030204" pitchFamily="34" charset="0"/>
                <a:cs typeface="Calibri" panose="020F0502020204030204" pitchFamily="34" charset="0"/>
              </a:rPr>
              <a:t>posición</a:t>
            </a:r>
            <a:r>
              <a:rPr lang="es-ES" sz="2400" dirty="0">
                <a:solidFill>
                  <a:schemeClr val="tx1"/>
                </a:solidFill>
                <a:latin typeface="Calibri" panose="020F0502020204030204" pitchFamily="34" charset="0"/>
                <a:cs typeface="Calibri" panose="020F0502020204030204" pitchFamily="34" charset="0"/>
              </a:rPr>
              <a:t>, la </a:t>
            </a:r>
            <a:r>
              <a:rPr lang="es-ES" sz="2400" b="1" dirty="0">
                <a:solidFill>
                  <a:schemeClr val="tx1"/>
                </a:solidFill>
                <a:latin typeface="Calibri" panose="020F0502020204030204" pitchFamily="34" charset="0"/>
                <a:cs typeface="Calibri" panose="020F0502020204030204" pitchFamily="34" charset="0"/>
              </a:rPr>
              <a:t>rotación</a:t>
            </a:r>
            <a:r>
              <a:rPr lang="es-ES" sz="2400" dirty="0">
                <a:solidFill>
                  <a:schemeClr val="tx1"/>
                </a:solidFill>
                <a:latin typeface="Calibri" panose="020F0502020204030204" pitchFamily="34" charset="0"/>
                <a:cs typeface="Calibri" panose="020F0502020204030204" pitchFamily="34" charset="0"/>
              </a:rPr>
              <a:t> y la </a:t>
            </a:r>
            <a:r>
              <a:rPr lang="es-ES" sz="2400" b="1" dirty="0">
                <a:solidFill>
                  <a:schemeClr val="tx1"/>
                </a:solidFill>
                <a:latin typeface="Calibri" panose="020F0502020204030204" pitchFamily="34" charset="0"/>
                <a:cs typeface="Calibri" panose="020F0502020204030204" pitchFamily="34" charset="0"/>
              </a:rPr>
              <a:t>escala</a:t>
            </a:r>
            <a:r>
              <a:rPr lang="es-ES" sz="2400" dirty="0">
                <a:solidFill>
                  <a:schemeClr val="tx1"/>
                </a:solidFill>
                <a:latin typeface="Calibri" panose="020F0502020204030204" pitchFamily="34" charset="0"/>
                <a:cs typeface="Calibri" panose="020F0502020204030204" pitchFamily="34" charset="0"/>
              </a:rPr>
              <a:t> se usan objetos de la clase </a:t>
            </a:r>
            <a:r>
              <a:rPr lang="es-ES" sz="2400" b="1" dirty="0">
                <a:solidFill>
                  <a:schemeClr val="tx1"/>
                </a:solidFill>
                <a:latin typeface="Calibri" panose="020F0502020204030204" pitchFamily="34" charset="0"/>
                <a:cs typeface="Calibri" panose="020F0502020204030204" pitchFamily="34" charset="0"/>
              </a:rPr>
              <a:t>Vector3</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código de la imagen representa las coordenadas: x=3, y=8, z=1.</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Los parámetros que admite son números decimales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aunque se puede indicar con enteros.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indica un número decimal se debe añadir al final la letra f:</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4F4721FA-AAFA-4D19-A75E-6B9BBCC747FB}"/>
              </a:ext>
            </a:extLst>
          </p:cNvPr>
          <p:cNvPicPr>
            <a:picLocks noChangeAspect="1"/>
          </p:cNvPicPr>
          <p:nvPr/>
        </p:nvPicPr>
        <p:blipFill>
          <a:blip r:embed="rId2"/>
          <a:stretch>
            <a:fillRect/>
          </a:stretch>
        </p:blipFill>
        <p:spPr>
          <a:xfrm>
            <a:off x="3497540" y="5373216"/>
            <a:ext cx="5196919" cy="819795"/>
          </a:xfrm>
          <a:prstGeom prst="rect">
            <a:avLst/>
          </a:prstGeom>
          <a:noFill/>
          <a:ln w="57150">
            <a:solidFill>
              <a:schemeClr val="accent2"/>
            </a:solidFill>
          </a:ln>
        </p:spPr>
      </p:pic>
      <p:pic>
        <p:nvPicPr>
          <p:cNvPr id="7" name="Imagen 6">
            <a:extLst>
              <a:ext uri="{FF2B5EF4-FFF2-40B4-BE49-F238E27FC236}">
                <a16:creationId xmlns:a16="http://schemas.microsoft.com/office/drawing/2014/main" id="{F45B3531-92CC-4443-998D-2F2E22274A7C}"/>
              </a:ext>
            </a:extLst>
          </p:cNvPr>
          <p:cNvPicPr>
            <a:picLocks noChangeAspect="1"/>
          </p:cNvPicPr>
          <p:nvPr/>
        </p:nvPicPr>
        <p:blipFill>
          <a:blip r:embed="rId3"/>
          <a:stretch>
            <a:fillRect/>
          </a:stretch>
        </p:blipFill>
        <p:spPr>
          <a:xfrm>
            <a:off x="4003691" y="1772816"/>
            <a:ext cx="4184615" cy="798590"/>
          </a:xfrm>
          <a:prstGeom prst="rect">
            <a:avLst/>
          </a:prstGeom>
          <a:noFill/>
          <a:ln w="57150">
            <a:solidFill>
              <a:schemeClr val="accent2"/>
            </a:solidFill>
          </a:ln>
        </p:spPr>
      </p:pic>
    </p:spTree>
    <p:extLst>
      <p:ext uri="{BB962C8B-B14F-4D97-AF65-F5344CB8AC3E}">
        <p14:creationId xmlns:p14="http://schemas.microsoft.com/office/powerpoint/2010/main" val="93425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a:t>
            </a:r>
            <a:r>
              <a:rPr lang="es-ES" sz="2000" b="1" dirty="0">
                <a:solidFill>
                  <a:schemeClr val="tx1"/>
                </a:solidFill>
                <a:latin typeface="Calibri" panose="020F0502020204030204" pitchFamily="34" charset="0"/>
                <a:cs typeface="Calibri" panose="020F0502020204030204" pitchFamily="34" charset="0"/>
              </a:rPr>
              <a:t>cambiar la posición </a:t>
            </a:r>
            <a:r>
              <a:rPr lang="es-ES" sz="2000" dirty="0">
                <a:solidFill>
                  <a:schemeClr val="tx1"/>
                </a:solidFill>
                <a:latin typeface="Calibri" panose="020F0502020204030204" pitchFamily="34" charset="0"/>
                <a:cs typeface="Calibri" panose="020F0502020204030204" pitchFamily="34" charset="0"/>
              </a:rPr>
              <a:t>de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Indicar un </a:t>
            </a:r>
            <a:r>
              <a:rPr lang="es-ES" sz="2000" b="1" dirty="0">
                <a:solidFill>
                  <a:schemeClr val="tx1"/>
                </a:solidFill>
                <a:latin typeface="Calibri" panose="020F0502020204030204" pitchFamily="34" charset="0"/>
                <a:cs typeface="Calibri" panose="020F0502020204030204" pitchFamily="34" charset="0"/>
              </a:rPr>
              <a:t>nuevo</a:t>
            </a:r>
            <a:r>
              <a:rPr lang="es-ES" sz="2000" dirty="0">
                <a:solidFill>
                  <a:schemeClr val="tx1"/>
                </a:solidFill>
                <a:latin typeface="Calibri" panose="020F0502020204030204" pitchFamily="34" charset="0"/>
                <a:cs typeface="Calibri" panose="020F0502020204030204" pitchFamily="34" charset="0"/>
              </a:rPr>
              <a:t>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 para la propiedad </a:t>
            </a:r>
            <a:r>
              <a:rPr lang="es-ES" sz="2000" b="1" dirty="0">
                <a:solidFill>
                  <a:schemeClr val="tx1"/>
                </a:solidFill>
                <a:latin typeface="Calibri" panose="020F0502020204030204" pitchFamily="34" charset="0"/>
                <a:cs typeface="Calibri" panose="020F0502020204030204" pitchFamily="34" charset="0"/>
              </a:rPr>
              <a:t>position</a:t>
            </a:r>
            <a:r>
              <a:rPr lang="es-ES" sz="2000" dirty="0">
                <a:solidFill>
                  <a:schemeClr val="tx1"/>
                </a:solidFill>
                <a:latin typeface="Calibri" panose="020F0502020204030204" pitchFamily="34" charset="0"/>
                <a:cs typeface="Calibri" panose="020F0502020204030204" pitchFamily="34" charset="0"/>
              </a:rPr>
              <a:t> de su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Operar la propiedad </a:t>
            </a:r>
            <a:r>
              <a:rPr lang="es-ES" sz="2000" b="1" dirty="0">
                <a:solidFill>
                  <a:schemeClr val="tx1"/>
                </a:solidFill>
                <a:latin typeface="Calibri" panose="020F0502020204030204" pitchFamily="34" charset="0"/>
                <a:cs typeface="Calibri" panose="020F0502020204030204" pitchFamily="34" charset="0"/>
              </a:rPr>
              <a:t>position</a:t>
            </a:r>
            <a:r>
              <a:rPr lang="es-ES" sz="2000" dirty="0">
                <a:solidFill>
                  <a:schemeClr val="tx1"/>
                </a:solidFill>
                <a:latin typeface="Calibri" panose="020F0502020204030204" pitchFamily="34" charset="0"/>
                <a:cs typeface="Calibri" panose="020F0502020204030204" pitchFamily="34" charset="0"/>
              </a:rPr>
              <a:t> del </a:t>
            </a:r>
            <a:r>
              <a:rPr lang="es-ES" sz="2000" b="1" dirty="0" err="1">
                <a:solidFill>
                  <a:schemeClr val="tx1"/>
                </a:solidFill>
                <a:latin typeface="Calibri" panose="020F0502020204030204" pitchFamily="34" charset="0"/>
                <a:cs typeface="Calibri" panose="020F0502020204030204" pitchFamily="34" charset="0"/>
              </a:rPr>
              <a:t>Transform</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con un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el método </a:t>
            </a:r>
            <a:r>
              <a:rPr lang="es-ES" sz="2000" b="1" dirty="0" err="1">
                <a:solidFill>
                  <a:schemeClr val="tx1"/>
                </a:solidFill>
                <a:latin typeface="Calibri" panose="020F0502020204030204" pitchFamily="34" charset="0"/>
                <a:cs typeface="Calibri" panose="020F0502020204030204" pitchFamily="34" charset="0"/>
              </a:rPr>
              <a:t>Translate</a:t>
            </a:r>
            <a:r>
              <a:rPr lang="es-ES" sz="2000" dirty="0">
                <a:solidFill>
                  <a:schemeClr val="tx1"/>
                </a:solidFill>
                <a:latin typeface="Calibri" panose="020F0502020204030204" pitchFamily="34" charset="0"/>
                <a:cs typeface="Calibri" panose="020F0502020204030204" pitchFamily="34" charset="0"/>
              </a:rPr>
              <a:t> sobre el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a:t>
            </a:r>
            <a:r>
              <a:rPr lang="es-ES" sz="2000" b="1" dirty="0" err="1">
                <a:solidFill>
                  <a:schemeClr val="tx1"/>
                </a:solidFill>
                <a:latin typeface="Calibri" panose="020F0502020204030204" pitchFamily="34" charset="0"/>
                <a:cs typeface="Calibri" panose="020F0502020204030204" pitchFamily="34" charset="0"/>
              </a:rPr>
              <a:t>Translate</a:t>
            </a:r>
            <a:r>
              <a:rPr lang="es-ES" sz="2000" dirty="0">
                <a:solidFill>
                  <a:schemeClr val="tx1"/>
                </a:solidFill>
                <a:latin typeface="Calibri" panose="020F0502020204030204" pitchFamily="34" charset="0"/>
                <a:cs typeface="Calibri" panose="020F0502020204030204" pitchFamily="34" charset="0"/>
              </a:rPr>
              <a:t> se puede indicar si se usará como referencia el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propio (valor por defecto) o el punto central del espacio de coordenadas (0, 0, 0):</a:t>
            </a:r>
          </a:p>
          <a:p>
            <a:pPr marL="0"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972724FC-6174-4E93-B823-13820C18ADF1}"/>
              </a:ext>
            </a:extLst>
          </p:cNvPr>
          <p:cNvPicPr>
            <a:picLocks noChangeAspect="1"/>
          </p:cNvPicPr>
          <p:nvPr/>
        </p:nvPicPr>
        <p:blipFill>
          <a:blip r:embed="rId2"/>
          <a:stretch>
            <a:fillRect/>
          </a:stretch>
        </p:blipFill>
        <p:spPr>
          <a:xfrm>
            <a:off x="3754353" y="1939058"/>
            <a:ext cx="4683293" cy="450316"/>
          </a:xfrm>
          <a:prstGeom prst="rect">
            <a:avLst/>
          </a:prstGeom>
          <a:noFill/>
          <a:ln w="57150">
            <a:solidFill>
              <a:schemeClr val="accent2"/>
            </a:solidFill>
          </a:ln>
        </p:spPr>
      </p:pic>
      <p:pic>
        <p:nvPicPr>
          <p:cNvPr id="6" name="Imagen 5">
            <a:extLst>
              <a:ext uri="{FF2B5EF4-FFF2-40B4-BE49-F238E27FC236}">
                <a16:creationId xmlns:a16="http://schemas.microsoft.com/office/drawing/2014/main" id="{B7B612FC-9C7C-4CC2-A261-59EE815DD359}"/>
              </a:ext>
            </a:extLst>
          </p:cNvPr>
          <p:cNvPicPr>
            <a:picLocks noChangeAspect="1"/>
          </p:cNvPicPr>
          <p:nvPr/>
        </p:nvPicPr>
        <p:blipFill>
          <a:blip r:embed="rId3"/>
          <a:stretch>
            <a:fillRect/>
          </a:stretch>
        </p:blipFill>
        <p:spPr>
          <a:xfrm>
            <a:off x="3394099" y="2832446"/>
            <a:ext cx="5403800" cy="702494"/>
          </a:xfrm>
          <a:prstGeom prst="rect">
            <a:avLst/>
          </a:prstGeom>
          <a:noFill/>
          <a:ln w="57150">
            <a:solidFill>
              <a:schemeClr val="accent2"/>
            </a:solidFill>
          </a:ln>
        </p:spPr>
      </p:pic>
      <p:pic>
        <p:nvPicPr>
          <p:cNvPr id="7" name="Imagen 6">
            <a:extLst>
              <a:ext uri="{FF2B5EF4-FFF2-40B4-BE49-F238E27FC236}">
                <a16:creationId xmlns:a16="http://schemas.microsoft.com/office/drawing/2014/main" id="{490F7DA9-E639-438F-BAA7-057939BC77CC}"/>
              </a:ext>
            </a:extLst>
          </p:cNvPr>
          <p:cNvPicPr>
            <a:picLocks noChangeAspect="1"/>
          </p:cNvPicPr>
          <p:nvPr/>
        </p:nvPicPr>
        <p:blipFill>
          <a:blip r:embed="rId4"/>
          <a:stretch>
            <a:fillRect/>
          </a:stretch>
        </p:blipFill>
        <p:spPr>
          <a:xfrm>
            <a:off x="3781371" y="4370433"/>
            <a:ext cx="4629255" cy="441310"/>
          </a:xfrm>
          <a:prstGeom prst="rect">
            <a:avLst/>
          </a:prstGeom>
          <a:noFill/>
          <a:ln w="57150">
            <a:solidFill>
              <a:schemeClr val="accent2"/>
            </a:solidFill>
          </a:ln>
        </p:spPr>
      </p:pic>
      <p:pic>
        <p:nvPicPr>
          <p:cNvPr id="8" name="Imagen 7">
            <a:extLst>
              <a:ext uri="{FF2B5EF4-FFF2-40B4-BE49-F238E27FC236}">
                <a16:creationId xmlns:a16="http://schemas.microsoft.com/office/drawing/2014/main" id="{9416EBE5-5DF0-48A3-B24C-DAA24DDED537}"/>
              </a:ext>
            </a:extLst>
          </p:cNvPr>
          <p:cNvPicPr>
            <a:picLocks noChangeAspect="1"/>
          </p:cNvPicPr>
          <p:nvPr/>
        </p:nvPicPr>
        <p:blipFill>
          <a:blip r:embed="rId5"/>
          <a:stretch>
            <a:fillRect/>
          </a:stretch>
        </p:blipFill>
        <p:spPr>
          <a:xfrm>
            <a:off x="3060863" y="5623061"/>
            <a:ext cx="6070269" cy="765538"/>
          </a:xfrm>
          <a:prstGeom prst="rect">
            <a:avLst/>
          </a:prstGeom>
          <a:noFill/>
          <a:ln w="57150">
            <a:solidFill>
              <a:schemeClr val="accent2"/>
            </a:solidFill>
          </a:ln>
        </p:spPr>
      </p:pic>
    </p:spTree>
    <p:extLst>
      <p:ext uri="{BB962C8B-B14F-4D97-AF65-F5344CB8AC3E}">
        <p14:creationId xmlns:p14="http://schemas.microsoft.com/office/powerpoint/2010/main" val="414980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un script añadido a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se puede acceder a las propiedades del propio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y a todos los componentes que se añadan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a toda esta información se utiliza la variable </a:t>
            </a:r>
            <a:r>
              <a:rPr lang="es-ES" sz="2800" b="1"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que se </a:t>
            </a:r>
            <a:r>
              <a:rPr lang="es-ES" sz="2800" b="1" dirty="0">
                <a:solidFill>
                  <a:schemeClr val="tx1"/>
                </a:solidFill>
                <a:latin typeface="Calibri" panose="020F0502020204030204" pitchFamily="34" charset="0"/>
                <a:cs typeface="Calibri" panose="020F0502020204030204" pitchFamily="34" charset="0"/>
              </a:rPr>
              <a:t>inyecta directamente </a:t>
            </a:r>
            <a:r>
              <a:rPr lang="es-ES" sz="2800" dirty="0">
                <a:solidFill>
                  <a:schemeClr val="tx1"/>
                </a:solidFill>
                <a:latin typeface="Calibri" panose="020F0502020204030204" pitchFamily="34" charset="0"/>
                <a:cs typeface="Calibri" panose="020F0502020204030204" pitchFamily="34" charset="0"/>
              </a:rPr>
              <a:t>al heredar de la clase </a:t>
            </a:r>
            <a:r>
              <a:rPr lang="es-ES" sz="2800" dirty="0" err="1">
                <a:solidFill>
                  <a:schemeClr val="tx1"/>
                </a:solidFill>
                <a:latin typeface="Calibri" panose="020F0502020204030204" pitchFamily="34" charset="0"/>
                <a:cs typeface="Calibri" panose="020F0502020204030204" pitchFamily="34" charset="0"/>
              </a:rPr>
              <a:t>MonoBehaviour</a:t>
            </a:r>
            <a:r>
              <a:rPr lang="es-ES" sz="2800" dirty="0">
                <a:solidFill>
                  <a:schemeClr val="tx1"/>
                </a:solidFill>
                <a:latin typeface="Calibri" panose="020F0502020204030204" pitchFamily="34" charset="0"/>
                <a:cs typeface="Calibri" panose="020F0502020204030204" pitchFamily="34" charset="0"/>
              </a:rPr>
              <a:t>.</a:t>
            </a:r>
          </a:p>
        </p:txBody>
      </p:sp>
      <p:pic>
        <p:nvPicPr>
          <p:cNvPr id="7" name="Imagen 6">
            <a:extLst>
              <a:ext uri="{FF2B5EF4-FFF2-40B4-BE49-F238E27FC236}">
                <a16:creationId xmlns:a16="http://schemas.microsoft.com/office/drawing/2014/main" id="{B09F1AAF-2115-4C4C-87B6-A71ABC9DDEA5}"/>
              </a:ext>
            </a:extLst>
          </p:cNvPr>
          <p:cNvPicPr>
            <a:picLocks noChangeAspect="1"/>
          </p:cNvPicPr>
          <p:nvPr/>
        </p:nvPicPr>
        <p:blipFill rotWithShape="1">
          <a:blip r:embed="rId2"/>
          <a:srcRect b="14923"/>
          <a:stretch/>
        </p:blipFill>
        <p:spPr>
          <a:xfrm>
            <a:off x="3637285" y="4047114"/>
            <a:ext cx="4917429" cy="2331093"/>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7026D8F9-0375-4668-806E-D8E9331FF42B}"/>
              </a:ext>
            </a:extLst>
          </p:cNvPr>
          <p:cNvCxnSpPr>
            <a:cxnSpLocks/>
          </p:cNvCxnSpPr>
          <p:nvPr/>
        </p:nvCxnSpPr>
        <p:spPr>
          <a:xfrm flipH="1">
            <a:off x="5555249" y="5528672"/>
            <a:ext cx="3873439"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78697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Además la clase Vector3 dispone de algunas propiedades que devuelven objetos Vector3 a una unidad en las coordenadas: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documentación se puede consultar todo lo disponible:</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hlinkClick r:id="rId2"/>
              </a:rPr>
              <a:t>https://docs.unity3d.com/ScriptReference/Vector3.html</a:t>
            </a:r>
            <a:endParaRPr lang="es-ES" sz="28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310254EA-61D9-439A-A7F7-CD3A54E8871A}"/>
              </a:ext>
            </a:extLst>
          </p:cNvPr>
          <p:cNvPicPr>
            <a:picLocks noChangeAspect="1"/>
          </p:cNvPicPr>
          <p:nvPr/>
        </p:nvPicPr>
        <p:blipFill>
          <a:blip r:embed="rId3"/>
          <a:stretch>
            <a:fillRect/>
          </a:stretch>
        </p:blipFill>
        <p:spPr>
          <a:xfrm>
            <a:off x="623392" y="2554294"/>
            <a:ext cx="6297437" cy="2599790"/>
          </a:xfrm>
          <a:prstGeom prst="rect">
            <a:avLst/>
          </a:prstGeom>
          <a:noFill/>
          <a:ln w="57150">
            <a:solidFill>
              <a:schemeClr val="accent2"/>
            </a:solidFill>
          </a:ln>
        </p:spPr>
      </p:pic>
      <p:pic>
        <p:nvPicPr>
          <p:cNvPr id="2" name="Imagen 1">
            <a:extLst>
              <a:ext uri="{FF2B5EF4-FFF2-40B4-BE49-F238E27FC236}">
                <a16:creationId xmlns:a16="http://schemas.microsoft.com/office/drawing/2014/main" id="{9D6A3FCB-924B-428A-9B07-02FCE40CB146}"/>
              </a:ext>
            </a:extLst>
          </p:cNvPr>
          <p:cNvPicPr>
            <a:picLocks noChangeAspect="1"/>
          </p:cNvPicPr>
          <p:nvPr/>
        </p:nvPicPr>
        <p:blipFill>
          <a:blip r:embed="rId4"/>
          <a:stretch>
            <a:fillRect/>
          </a:stretch>
        </p:blipFill>
        <p:spPr>
          <a:xfrm>
            <a:off x="7400304" y="3252737"/>
            <a:ext cx="4272381" cy="1202903"/>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4A47F23A-A9E6-4A93-9ED5-CBA217B935ED}"/>
              </a:ext>
            </a:extLst>
          </p:cNvPr>
          <p:cNvCxnSpPr>
            <a:cxnSpLocks/>
          </p:cNvCxnSpPr>
          <p:nvPr/>
        </p:nvCxnSpPr>
        <p:spPr>
          <a:xfrm flipH="1">
            <a:off x="10295484" y="4268759"/>
            <a:ext cx="1008110"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Conector recto de flecha 9">
            <a:extLst>
              <a:ext uri="{FF2B5EF4-FFF2-40B4-BE49-F238E27FC236}">
                <a16:creationId xmlns:a16="http://schemas.microsoft.com/office/drawing/2014/main" id="{5AFD7839-1EA8-4C7A-8E06-1470A810B1E9}"/>
              </a:ext>
            </a:extLst>
          </p:cNvPr>
          <p:cNvCxnSpPr>
            <a:cxnSpLocks/>
          </p:cNvCxnSpPr>
          <p:nvPr/>
        </p:nvCxnSpPr>
        <p:spPr>
          <a:xfrm flipH="1">
            <a:off x="10295484" y="3677450"/>
            <a:ext cx="1008110" cy="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52247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Los objetos de la clase Vector3 se pueden operar:</a:t>
            </a:r>
          </a:p>
        </p:txBody>
      </p:sp>
      <p:pic>
        <p:nvPicPr>
          <p:cNvPr id="2" name="Imagen 1">
            <a:extLst>
              <a:ext uri="{FF2B5EF4-FFF2-40B4-BE49-F238E27FC236}">
                <a16:creationId xmlns:a16="http://schemas.microsoft.com/office/drawing/2014/main" id="{C82731FD-8403-46F2-91F2-AF179C240674}"/>
              </a:ext>
            </a:extLst>
          </p:cNvPr>
          <p:cNvPicPr>
            <a:picLocks noChangeAspect="1"/>
          </p:cNvPicPr>
          <p:nvPr/>
        </p:nvPicPr>
        <p:blipFill>
          <a:blip r:embed="rId2"/>
          <a:stretch>
            <a:fillRect/>
          </a:stretch>
        </p:blipFill>
        <p:spPr>
          <a:xfrm>
            <a:off x="3333364" y="2852936"/>
            <a:ext cx="5525271" cy="1857634"/>
          </a:xfrm>
          <a:prstGeom prst="rect">
            <a:avLst/>
          </a:prstGeom>
          <a:noFill/>
          <a:ln w="57150">
            <a:solidFill>
              <a:schemeClr val="accent2"/>
            </a:solidFill>
          </a:ln>
        </p:spPr>
      </p:pic>
    </p:spTree>
    <p:extLst>
      <p:ext uri="{BB962C8B-B14F-4D97-AF65-F5344CB8AC3E}">
        <p14:creationId xmlns:p14="http://schemas.microsoft.com/office/powerpoint/2010/main" val="153493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a:t>
            </a:r>
            <a:r>
              <a:rPr lang="es-ES" sz="2000" b="1" dirty="0">
                <a:solidFill>
                  <a:schemeClr val="tx1"/>
                </a:solidFill>
                <a:latin typeface="Calibri" panose="020F0502020204030204" pitchFamily="34" charset="0"/>
                <a:cs typeface="Calibri" panose="020F0502020204030204" pitchFamily="34" charset="0"/>
              </a:rPr>
              <a:t>rotar</a:t>
            </a:r>
            <a:r>
              <a:rPr lang="es-ES" sz="2000" dirty="0">
                <a:solidFill>
                  <a:schemeClr val="tx1"/>
                </a:solidFill>
                <a:latin typeface="Calibri" panose="020F0502020204030204" pitchFamily="34" charset="0"/>
                <a:cs typeface="Calibri" panose="020F0502020204030204" pitchFamily="34" charset="0"/>
              </a:rPr>
              <a:t> un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 sobre sí mismo:</a:t>
            </a: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Indicar un </a:t>
            </a:r>
            <a:r>
              <a:rPr lang="es-ES" sz="2000" b="1" dirty="0">
                <a:solidFill>
                  <a:schemeClr val="tx1"/>
                </a:solidFill>
                <a:latin typeface="Calibri" panose="020F0502020204030204" pitchFamily="34" charset="0"/>
                <a:cs typeface="Calibri" panose="020F0502020204030204" pitchFamily="34" charset="0"/>
              </a:rPr>
              <a:t>nuevo</a:t>
            </a:r>
            <a:r>
              <a:rPr lang="es-ES" sz="2000" dirty="0">
                <a:solidFill>
                  <a:schemeClr val="tx1"/>
                </a:solidFill>
                <a:latin typeface="Calibri" panose="020F0502020204030204" pitchFamily="34" charset="0"/>
                <a:cs typeface="Calibri" panose="020F0502020204030204" pitchFamily="34" charset="0"/>
              </a:rPr>
              <a:t> </a:t>
            </a:r>
            <a:r>
              <a:rPr lang="es-ES" sz="2000" b="1" dirty="0">
                <a:solidFill>
                  <a:schemeClr val="tx1"/>
                </a:solidFill>
                <a:latin typeface="Calibri" panose="020F0502020204030204" pitchFamily="34" charset="0"/>
                <a:cs typeface="Calibri" panose="020F0502020204030204" pitchFamily="34" charset="0"/>
              </a:rPr>
              <a:t>Vector3</a:t>
            </a:r>
            <a:r>
              <a:rPr lang="es-ES" sz="2000" dirty="0">
                <a:solidFill>
                  <a:schemeClr val="tx1"/>
                </a:solidFill>
                <a:latin typeface="Calibri" panose="020F0502020204030204" pitchFamily="34" charset="0"/>
                <a:cs typeface="Calibri" panose="020F0502020204030204" pitchFamily="34" charset="0"/>
              </a:rPr>
              <a:t> para la propiedad </a:t>
            </a:r>
            <a:r>
              <a:rPr lang="es-ES" sz="2000" b="1" dirty="0" err="1">
                <a:solidFill>
                  <a:schemeClr val="tx1"/>
                </a:solidFill>
                <a:latin typeface="Calibri" panose="020F0502020204030204" pitchFamily="34" charset="0"/>
                <a:cs typeface="Calibri" panose="020F0502020204030204" pitchFamily="34" charset="0"/>
              </a:rPr>
              <a:t>rotation</a:t>
            </a:r>
            <a:r>
              <a:rPr lang="es-ES" sz="2000" dirty="0">
                <a:solidFill>
                  <a:schemeClr val="tx1"/>
                </a:solidFill>
                <a:latin typeface="Calibri" panose="020F0502020204030204" pitchFamily="34" charset="0"/>
                <a:cs typeface="Calibri" panose="020F0502020204030204" pitchFamily="34" charset="0"/>
              </a:rPr>
              <a:t> de su </a:t>
            </a:r>
            <a:r>
              <a:rPr lang="es-ES" sz="2000" b="1"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usando el método </a:t>
            </a:r>
            <a:r>
              <a:rPr lang="es-ES" sz="2000" b="1" dirty="0">
                <a:solidFill>
                  <a:schemeClr val="tx1"/>
                </a:solidFill>
                <a:latin typeface="Calibri" panose="020F0502020204030204" pitchFamily="34" charset="0"/>
                <a:cs typeface="Calibri" panose="020F0502020204030204" pitchFamily="34" charset="0"/>
              </a:rPr>
              <a:t>Euler</a:t>
            </a:r>
            <a:r>
              <a:rPr lang="es-ES" sz="2000" dirty="0">
                <a:solidFill>
                  <a:schemeClr val="tx1"/>
                </a:solidFill>
                <a:latin typeface="Calibri" panose="020F0502020204030204" pitchFamily="34" charset="0"/>
                <a:cs typeface="Calibri" panose="020F0502020204030204" pitchFamily="34" charset="0"/>
              </a:rPr>
              <a:t> de la clase </a:t>
            </a:r>
            <a:r>
              <a:rPr lang="es-ES" sz="2000" b="1" dirty="0" err="1">
                <a:solidFill>
                  <a:schemeClr val="tx1"/>
                </a:solidFill>
                <a:latin typeface="Calibri" panose="020F0502020204030204" pitchFamily="34" charset="0"/>
                <a:cs typeface="Calibri" panose="020F0502020204030204" pitchFamily="34" charset="0"/>
              </a:rPr>
              <a:t>Quaternion</a:t>
            </a:r>
            <a:r>
              <a:rPr lang="es-ES" sz="20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la propiedad </a:t>
            </a:r>
            <a:r>
              <a:rPr lang="es-ES" sz="2000" b="1" dirty="0" err="1">
                <a:solidFill>
                  <a:schemeClr val="tx1"/>
                </a:solidFill>
                <a:latin typeface="Calibri" panose="020F0502020204030204" pitchFamily="34" charset="0"/>
                <a:cs typeface="Calibri" panose="020F0502020204030204" pitchFamily="34" charset="0"/>
              </a:rPr>
              <a:t>eulerAngles</a:t>
            </a:r>
            <a:r>
              <a:rPr lang="es-ES" sz="2000" dirty="0">
                <a:solidFill>
                  <a:schemeClr val="tx1"/>
                </a:solidFill>
                <a:latin typeface="Calibri" panose="020F0502020204030204" pitchFamily="34" charset="0"/>
                <a:cs typeface="Calibri" panose="020F0502020204030204" pitchFamily="34" charset="0"/>
              </a:rPr>
              <a:t> (comportamiento similar al método anterior):</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endParaRPr lang="es-ES" sz="20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dirty="0">
                <a:solidFill>
                  <a:schemeClr val="tx1"/>
                </a:solidFill>
                <a:latin typeface="Calibri" panose="020F0502020204030204" pitchFamily="34" charset="0"/>
                <a:cs typeface="Calibri" panose="020F0502020204030204" pitchFamily="34" charset="0"/>
              </a:rPr>
              <a:t>Usar el método </a:t>
            </a:r>
            <a:r>
              <a:rPr lang="es-ES" sz="2000" b="1" dirty="0" err="1">
                <a:solidFill>
                  <a:schemeClr val="tx1"/>
                </a:solidFill>
                <a:latin typeface="Calibri" panose="020F0502020204030204" pitchFamily="34" charset="0"/>
                <a:cs typeface="Calibri" panose="020F0502020204030204" pitchFamily="34" charset="0"/>
              </a:rPr>
              <a:t>Rotate</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sobre el </a:t>
            </a:r>
            <a:r>
              <a:rPr lang="es-ES" sz="2000" b="1" dirty="0" err="1">
                <a:solidFill>
                  <a:schemeClr val="tx1"/>
                </a:solidFill>
                <a:latin typeface="Calibri" panose="020F0502020204030204" pitchFamily="34" charset="0"/>
                <a:cs typeface="Calibri" panose="020F0502020204030204" pitchFamily="34" charset="0"/>
              </a:rPr>
              <a:t>Transform</a:t>
            </a:r>
            <a:r>
              <a:rPr lang="es-ES" sz="2000" b="1"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a:p>
            <a:pPr marL="324000" lvl="1"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a:t>
            </a:r>
            <a:r>
              <a:rPr lang="es-ES" sz="2000" b="1" dirty="0" err="1">
                <a:solidFill>
                  <a:schemeClr val="tx1"/>
                </a:solidFill>
                <a:latin typeface="Calibri" panose="020F0502020204030204" pitchFamily="34" charset="0"/>
                <a:cs typeface="Calibri" panose="020F0502020204030204" pitchFamily="34" charset="0"/>
              </a:rPr>
              <a:t>Rotate</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se puede indicar si se usará como referencia el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propio (valor por defecto) o el punto central del espacio de coordenadas (0, 0, 0).</a:t>
            </a:r>
          </a:p>
        </p:txBody>
      </p:sp>
      <p:pic>
        <p:nvPicPr>
          <p:cNvPr id="2" name="Imagen 1">
            <a:extLst>
              <a:ext uri="{FF2B5EF4-FFF2-40B4-BE49-F238E27FC236}">
                <a16:creationId xmlns:a16="http://schemas.microsoft.com/office/drawing/2014/main" id="{4130ED23-127E-4A72-826C-938CF4D3967F}"/>
              </a:ext>
            </a:extLst>
          </p:cNvPr>
          <p:cNvPicPr>
            <a:picLocks noChangeAspect="1"/>
          </p:cNvPicPr>
          <p:nvPr/>
        </p:nvPicPr>
        <p:blipFill rotWithShape="1">
          <a:blip r:embed="rId2"/>
          <a:srcRect b="63139"/>
          <a:stretch/>
        </p:blipFill>
        <p:spPr>
          <a:xfrm>
            <a:off x="2576018" y="2244754"/>
            <a:ext cx="7039957" cy="688255"/>
          </a:xfrm>
          <a:prstGeom prst="rect">
            <a:avLst/>
          </a:prstGeom>
          <a:noFill/>
          <a:ln w="57150">
            <a:solidFill>
              <a:schemeClr val="accent2"/>
            </a:solidFill>
          </a:ln>
        </p:spPr>
      </p:pic>
      <p:pic>
        <p:nvPicPr>
          <p:cNvPr id="11" name="Imagen 10">
            <a:extLst>
              <a:ext uri="{FF2B5EF4-FFF2-40B4-BE49-F238E27FC236}">
                <a16:creationId xmlns:a16="http://schemas.microsoft.com/office/drawing/2014/main" id="{3AABD5D0-6B59-4818-AA04-ABEFE5E3E382}"/>
              </a:ext>
            </a:extLst>
          </p:cNvPr>
          <p:cNvPicPr>
            <a:picLocks noChangeAspect="1"/>
          </p:cNvPicPr>
          <p:nvPr/>
        </p:nvPicPr>
        <p:blipFill rotWithShape="1">
          <a:blip r:embed="rId2"/>
          <a:srcRect l="185" t="75772" r="33415" b="435"/>
          <a:stretch/>
        </p:blipFill>
        <p:spPr>
          <a:xfrm>
            <a:off x="3761335" y="5020156"/>
            <a:ext cx="4674561" cy="444230"/>
          </a:xfrm>
          <a:prstGeom prst="rect">
            <a:avLst/>
          </a:prstGeom>
          <a:noFill/>
          <a:ln w="57150">
            <a:solidFill>
              <a:schemeClr val="accent2"/>
            </a:solidFill>
          </a:ln>
        </p:spPr>
      </p:pic>
      <p:pic>
        <p:nvPicPr>
          <p:cNvPr id="12" name="Imagen 11">
            <a:extLst>
              <a:ext uri="{FF2B5EF4-FFF2-40B4-BE49-F238E27FC236}">
                <a16:creationId xmlns:a16="http://schemas.microsoft.com/office/drawing/2014/main" id="{69BC1600-04E3-4DAE-8CB6-79C49F13B2E5}"/>
              </a:ext>
            </a:extLst>
          </p:cNvPr>
          <p:cNvPicPr>
            <a:picLocks noChangeAspect="1"/>
          </p:cNvPicPr>
          <p:nvPr/>
        </p:nvPicPr>
        <p:blipFill rotWithShape="1">
          <a:blip r:embed="rId2"/>
          <a:srcRect t="46075" r="23789" b="30306"/>
          <a:stretch/>
        </p:blipFill>
        <p:spPr>
          <a:xfrm>
            <a:off x="3413384" y="3480885"/>
            <a:ext cx="5365226" cy="440987"/>
          </a:xfrm>
          <a:prstGeom prst="rect">
            <a:avLst/>
          </a:prstGeom>
          <a:noFill/>
          <a:ln w="57150">
            <a:solidFill>
              <a:schemeClr val="accent2"/>
            </a:solidFill>
          </a:ln>
        </p:spPr>
      </p:pic>
    </p:spTree>
    <p:extLst>
      <p:ext uri="{BB962C8B-B14F-4D97-AF65-F5344CB8AC3E}">
        <p14:creationId xmlns:p14="http://schemas.microsoft.com/office/powerpoint/2010/main" val="314023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Método </a:t>
            </a:r>
            <a:r>
              <a:rPr lang="es-ES" sz="2800" b="1" dirty="0" err="1">
                <a:solidFill>
                  <a:schemeClr val="tx1"/>
                </a:solidFill>
                <a:latin typeface="Calibri" panose="020F0502020204030204" pitchFamily="34" charset="0"/>
                <a:cs typeface="Calibri" panose="020F0502020204030204" pitchFamily="34" charset="0"/>
              </a:rPr>
              <a:t>RotateAround</a:t>
            </a:r>
            <a:r>
              <a:rPr lang="es-ES" sz="2800" b="1" dirty="0">
                <a:solidFill>
                  <a:schemeClr val="tx1"/>
                </a:solidFill>
                <a:latin typeface="Calibri" panose="020F0502020204030204" pitchFamily="34" charset="0"/>
                <a:cs typeface="Calibri" panose="020F0502020204030204" pitchFamily="34" charset="0"/>
              </a:rPr>
              <a:t>(origen, eje, velocidad</a:t>
            </a:r>
            <a:r>
              <a:rPr lang="es-ES" sz="2800" dirty="0">
                <a:solidFill>
                  <a:schemeClr val="tx1"/>
                </a:solidFill>
                <a:latin typeface="Calibri" panose="020F0502020204030204" pitchFamily="34" charset="0"/>
                <a:cs typeface="Calibri" panose="020F0502020204030204" pitchFamily="34" charset="0"/>
              </a:rPr>
              <a:t>) se puede hacer que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gire alrededor de otro: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método </a:t>
            </a:r>
            <a:r>
              <a:rPr lang="es-ES" sz="2800" b="1" dirty="0" err="1">
                <a:solidFill>
                  <a:schemeClr val="tx1"/>
                </a:solidFill>
                <a:latin typeface="Calibri" panose="020F0502020204030204" pitchFamily="34" charset="0"/>
                <a:cs typeface="Calibri" panose="020F0502020204030204" pitchFamily="34" charset="0"/>
              </a:rPr>
              <a:t>LookAt</a:t>
            </a:r>
            <a:r>
              <a:rPr lang="es-ES" sz="2800" b="1" dirty="0">
                <a:solidFill>
                  <a:schemeClr val="tx1"/>
                </a:solidFill>
                <a:latin typeface="Calibri" panose="020F0502020204030204" pitchFamily="34" charset="0"/>
                <a:cs typeface="Calibri" panose="020F0502020204030204" pitchFamily="34" charset="0"/>
              </a:rPr>
              <a:t>(</a:t>
            </a:r>
            <a:r>
              <a:rPr lang="es-ES" sz="2800" b="1" dirty="0" err="1">
                <a:solidFill>
                  <a:schemeClr val="tx1"/>
                </a:solidFill>
                <a:latin typeface="Calibri" panose="020F0502020204030204" pitchFamily="34" charset="0"/>
                <a:cs typeface="Calibri" panose="020F0502020204030204" pitchFamily="34" charset="0"/>
              </a:rPr>
              <a:t>transformOtherGameObject</a:t>
            </a:r>
            <a:r>
              <a:rPr lang="es-ES" sz="2800" b="1" dirty="0">
                <a:solidFill>
                  <a:schemeClr val="tx1"/>
                </a:solidFill>
                <a:latin typeface="Calibri" panose="020F0502020204030204" pitchFamily="34" charset="0"/>
                <a:cs typeface="Calibri" panose="020F0502020204030204" pitchFamily="34" charset="0"/>
              </a:rPr>
              <a:t>)</a:t>
            </a:r>
            <a:r>
              <a:rPr lang="es-ES" sz="2800" dirty="0">
                <a:solidFill>
                  <a:schemeClr val="tx1"/>
                </a:solidFill>
                <a:latin typeface="Calibri" panose="020F0502020204030204" pitchFamily="34" charset="0"/>
                <a:cs typeface="Calibri" panose="020F0502020204030204" pitchFamily="34" charset="0"/>
              </a:rPr>
              <a:t> se puede hacer que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mire siempre hacia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Estas dos técnicas deben usarse dentro del método </a:t>
            </a:r>
            <a:r>
              <a:rPr lang="es-ES" sz="2800" b="1"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del script.</a:t>
            </a:r>
            <a:endParaRPr lang="es-ES" sz="2800" b="1"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BD8CED61-4DD7-4476-8E3B-502760D3C30A}"/>
              </a:ext>
            </a:extLst>
          </p:cNvPr>
          <p:cNvPicPr>
            <a:picLocks noChangeAspect="1"/>
          </p:cNvPicPr>
          <p:nvPr/>
        </p:nvPicPr>
        <p:blipFill rotWithShape="1">
          <a:blip r:embed="rId2"/>
          <a:srcRect b="35856"/>
          <a:stretch/>
        </p:blipFill>
        <p:spPr>
          <a:xfrm>
            <a:off x="2180678" y="2202579"/>
            <a:ext cx="7830643" cy="1020455"/>
          </a:xfrm>
          <a:prstGeom prst="rect">
            <a:avLst/>
          </a:prstGeom>
          <a:noFill/>
          <a:ln w="57150">
            <a:solidFill>
              <a:schemeClr val="accent2"/>
            </a:solidFill>
          </a:ln>
        </p:spPr>
      </p:pic>
      <p:pic>
        <p:nvPicPr>
          <p:cNvPr id="9" name="Imagen 8">
            <a:extLst>
              <a:ext uri="{FF2B5EF4-FFF2-40B4-BE49-F238E27FC236}">
                <a16:creationId xmlns:a16="http://schemas.microsoft.com/office/drawing/2014/main" id="{35AC29C8-83D6-4E7B-B9AB-E004086748EC}"/>
              </a:ext>
            </a:extLst>
          </p:cNvPr>
          <p:cNvPicPr>
            <a:picLocks noChangeAspect="1"/>
          </p:cNvPicPr>
          <p:nvPr/>
        </p:nvPicPr>
        <p:blipFill rotWithShape="1">
          <a:blip r:embed="rId2"/>
          <a:srcRect t="67362" r="43869" b="423"/>
          <a:stretch/>
        </p:blipFill>
        <p:spPr>
          <a:xfrm>
            <a:off x="3898308" y="4751756"/>
            <a:ext cx="4395381" cy="512512"/>
          </a:xfrm>
          <a:prstGeom prst="rect">
            <a:avLst/>
          </a:prstGeom>
          <a:noFill/>
          <a:ln w="57150">
            <a:solidFill>
              <a:schemeClr val="accent2"/>
            </a:solidFill>
          </a:ln>
        </p:spPr>
      </p:pic>
    </p:spTree>
    <p:extLst>
      <p:ext uri="{BB962C8B-B14F-4D97-AF65-F5344CB8AC3E}">
        <p14:creationId xmlns:p14="http://schemas.microsoft.com/office/powerpoint/2010/main" val="1445481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El componente </a:t>
            </a:r>
            <a:r>
              <a:rPr lang="es-ES" sz="3600" b="1" cap="none" dirty="0" err="1">
                <a:solidFill>
                  <a:schemeClr val="accent1"/>
                </a:solidFill>
                <a:latin typeface="Calibri" panose="020F0502020204030204" pitchFamily="34" charset="0"/>
                <a:cs typeface="Calibri" panose="020F0502020204030204" pitchFamily="34" charset="0"/>
              </a:rPr>
              <a:t>Transform</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t>
            </a:r>
            <a:r>
              <a:rPr lang="es-ES" sz="2800" b="1" dirty="0">
                <a:solidFill>
                  <a:schemeClr val="tx1"/>
                </a:solidFill>
                <a:latin typeface="Calibri" panose="020F0502020204030204" pitchFamily="34" charset="0"/>
                <a:cs typeface="Calibri" panose="020F0502020204030204" pitchFamily="34" charset="0"/>
              </a:rPr>
              <a:t>escalar</a:t>
            </a:r>
            <a:r>
              <a:rPr lang="es-ES" sz="2800" dirty="0">
                <a:solidFill>
                  <a:schemeClr val="tx1"/>
                </a:solidFill>
                <a:latin typeface="Calibri" panose="020F0502020204030204" pitchFamily="34" charset="0"/>
                <a:cs typeface="Calibri" panose="020F0502020204030204" pitchFamily="34" charset="0"/>
              </a:rPr>
              <a:t>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solo tiene sentido el escalarlo respecto a su punto pivote.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esta razón se utiliza la propiedad </a:t>
            </a:r>
            <a:r>
              <a:rPr lang="es-ES" sz="2800" b="1" dirty="0" err="1">
                <a:solidFill>
                  <a:schemeClr val="tx1"/>
                </a:solidFill>
                <a:latin typeface="Calibri" panose="020F0502020204030204" pitchFamily="34" charset="0"/>
                <a:cs typeface="Calibri" panose="020F0502020204030204" pitchFamily="34" charset="0"/>
              </a:rPr>
              <a:t>localScale</a:t>
            </a:r>
            <a:r>
              <a:rPr lang="es-ES" sz="28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DA55A774-7956-46BD-ADD3-C1D645E470FC}"/>
              </a:ext>
            </a:extLst>
          </p:cNvPr>
          <p:cNvPicPr>
            <a:picLocks noChangeAspect="1"/>
          </p:cNvPicPr>
          <p:nvPr/>
        </p:nvPicPr>
        <p:blipFill>
          <a:blip r:embed="rId2"/>
          <a:stretch>
            <a:fillRect/>
          </a:stretch>
        </p:blipFill>
        <p:spPr>
          <a:xfrm>
            <a:off x="2534766" y="3861048"/>
            <a:ext cx="7122468" cy="708312"/>
          </a:xfrm>
          <a:prstGeom prst="rect">
            <a:avLst/>
          </a:prstGeom>
          <a:noFill/>
          <a:ln w="57150">
            <a:solidFill>
              <a:schemeClr val="accent2"/>
            </a:solidFill>
          </a:ln>
        </p:spPr>
      </p:pic>
    </p:spTree>
    <p:extLst>
      <p:ext uri="{BB962C8B-B14F-4D97-AF65-F5344CB8AC3E}">
        <p14:creationId xmlns:p14="http://schemas.microsoft.com/office/powerpoint/2010/main" val="380141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Cuando se tienen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agrupados el componente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permite acceder a todos los </a:t>
            </a:r>
            <a:r>
              <a:rPr lang="es-ES" sz="2000" dirty="0" err="1">
                <a:solidFill>
                  <a:schemeClr val="tx1"/>
                </a:solidFill>
                <a:latin typeface="Calibri" panose="020F0502020204030204" pitchFamily="34" charset="0"/>
                <a:cs typeface="Calibri" panose="020F0502020204030204" pitchFamily="34" charset="0"/>
              </a:rPr>
              <a:t>Transform</a:t>
            </a:r>
            <a:r>
              <a:rPr lang="es-ES" sz="2000" dirty="0">
                <a:solidFill>
                  <a:schemeClr val="tx1"/>
                </a:solidFill>
                <a:latin typeface="Calibri" panose="020F0502020204030204" pitchFamily="34" charset="0"/>
                <a:cs typeface="Calibri" panose="020F0502020204030204" pitchFamily="34" charset="0"/>
              </a:rPr>
              <a:t> y </a:t>
            </a:r>
            <a:r>
              <a:rPr lang="es-ES" sz="2000" dirty="0" err="1">
                <a:solidFill>
                  <a:schemeClr val="tx1"/>
                </a:solidFill>
                <a:latin typeface="Calibri" panose="020F0502020204030204" pitchFamily="34" charset="0"/>
                <a:cs typeface="Calibri" panose="020F0502020204030204" pitchFamily="34" charset="0"/>
              </a:rPr>
              <a:t>GameObjects</a:t>
            </a:r>
            <a:r>
              <a:rPr lang="es-ES" sz="2000" dirty="0">
                <a:solidFill>
                  <a:schemeClr val="tx1"/>
                </a:solidFill>
                <a:latin typeface="Calibri" panose="020F0502020204030204" pitchFamily="34" charset="0"/>
                <a:cs typeface="Calibri" panose="020F0502020204030204" pitchFamily="34" charset="0"/>
              </a:rPr>
              <a:t> de la agrupación.</a:t>
            </a:r>
          </a:p>
        </p:txBody>
      </p:sp>
      <p:pic>
        <p:nvPicPr>
          <p:cNvPr id="3" name="Imagen 2">
            <a:extLst>
              <a:ext uri="{FF2B5EF4-FFF2-40B4-BE49-F238E27FC236}">
                <a16:creationId xmlns:a16="http://schemas.microsoft.com/office/drawing/2014/main" id="{F0803AF9-E386-4067-B76F-968B0D3B67F4}"/>
              </a:ext>
            </a:extLst>
          </p:cNvPr>
          <p:cNvPicPr>
            <a:picLocks noChangeAspect="1"/>
          </p:cNvPicPr>
          <p:nvPr/>
        </p:nvPicPr>
        <p:blipFill>
          <a:blip r:embed="rId2"/>
          <a:stretch>
            <a:fillRect/>
          </a:stretch>
        </p:blipFill>
        <p:spPr>
          <a:xfrm>
            <a:off x="4912667" y="1962364"/>
            <a:ext cx="6760690" cy="4415843"/>
          </a:xfrm>
          <a:prstGeom prst="rect">
            <a:avLst/>
          </a:prstGeom>
          <a:noFill/>
          <a:ln w="57150">
            <a:solidFill>
              <a:schemeClr val="accent2"/>
            </a:solidFill>
          </a:ln>
        </p:spPr>
      </p:pic>
      <p:pic>
        <p:nvPicPr>
          <p:cNvPr id="7" name="Imagen 6">
            <a:extLst>
              <a:ext uri="{FF2B5EF4-FFF2-40B4-BE49-F238E27FC236}">
                <a16:creationId xmlns:a16="http://schemas.microsoft.com/office/drawing/2014/main" id="{CE8D3DE1-3FBA-448C-BC2F-58301F1ABE53}"/>
              </a:ext>
            </a:extLst>
          </p:cNvPr>
          <p:cNvPicPr>
            <a:picLocks noChangeAspect="1"/>
          </p:cNvPicPr>
          <p:nvPr/>
        </p:nvPicPr>
        <p:blipFill>
          <a:blip r:embed="rId3"/>
          <a:stretch>
            <a:fillRect/>
          </a:stretch>
        </p:blipFill>
        <p:spPr>
          <a:xfrm>
            <a:off x="518643" y="2455032"/>
            <a:ext cx="4065189" cy="3430505"/>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65FF6ADC-B85A-47BC-941B-EFFCCB983262}"/>
              </a:ext>
            </a:extLst>
          </p:cNvPr>
          <p:cNvCxnSpPr>
            <a:cxnSpLocks/>
          </p:cNvCxnSpPr>
          <p:nvPr/>
        </p:nvCxnSpPr>
        <p:spPr>
          <a:xfrm flipH="1" flipV="1">
            <a:off x="3470971" y="4595818"/>
            <a:ext cx="738942" cy="10801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Conector recto de flecha 9">
            <a:extLst>
              <a:ext uri="{FF2B5EF4-FFF2-40B4-BE49-F238E27FC236}">
                <a16:creationId xmlns:a16="http://schemas.microsoft.com/office/drawing/2014/main" id="{52951CBB-FFE0-4FB5-B827-FB9EEAAA7A91}"/>
              </a:ext>
            </a:extLst>
          </p:cNvPr>
          <p:cNvCxnSpPr>
            <a:cxnSpLocks/>
          </p:cNvCxnSpPr>
          <p:nvPr/>
        </p:nvCxnSpPr>
        <p:spPr>
          <a:xfrm flipV="1">
            <a:off x="5590631" y="3138968"/>
            <a:ext cx="0" cy="1202930"/>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2" name="Conector recto de flecha 11">
            <a:extLst>
              <a:ext uri="{FF2B5EF4-FFF2-40B4-BE49-F238E27FC236}">
                <a16:creationId xmlns:a16="http://schemas.microsoft.com/office/drawing/2014/main" id="{D5262896-5EA4-4D82-9A1E-7C1A1496C0BE}"/>
              </a:ext>
            </a:extLst>
          </p:cNvPr>
          <p:cNvCxnSpPr>
            <a:cxnSpLocks/>
          </p:cNvCxnSpPr>
          <p:nvPr/>
        </p:nvCxnSpPr>
        <p:spPr>
          <a:xfrm>
            <a:off x="7896288" y="5798908"/>
            <a:ext cx="1152128" cy="0"/>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14" name="Rectángulo 13">
            <a:extLst>
              <a:ext uri="{FF2B5EF4-FFF2-40B4-BE49-F238E27FC236}">
                <a16:creationId xmlns:a16="http://schemas.microsoft.com/office/drawing/2014/main" id="{6E269A4C-9801-4A38-B437-6CF307546519}"/>
              </a:ext>
            </a:extLst>
          </p:cNvPr>
          <p:cNvSpPr/>
          <p:nvPr/>
        </p:nvSpPr>
        <p:spPr>
          <a:xfrm>
            <a:off x="5088688" y="2493074"/>
            <a:ext cx="1003887" cy="578899"/>
          </a:xfrm>
          <a:prstGeom prst="rect">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663506E0-3048-4FF3-9FF1-DCF681239423}"/>
              </a:ext>
            </a:extLst>
          </p:cNvPr>
          <p:cNvSpPr/>
          <p:nvPr/>
        </p:nvSpPr>
        <p:spPr>
          <a:xfrm>
            <a:off x="9165816" y="5296207"/>
            <a:ext cx="1683694" cy="991577"/>
          </a:xfrm>
          <a:prstGeom prst="rect">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5475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orden de acceso a los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hijos es el mismo que el orden en el que se encuentren en la jerarquía.</a:t>
            </a:r>
          </a:p>
        </p:txBody>
      </p:sp>
      <p:pic>
        <p:nvPicPr>
          <p:cNvPr id="3" name="Imagen 2">
            <a:extLst>
              <a:ext uri="{FF2B5EF4-FFF2-40B4-BE49-F238E27FC236}">
                <a16:creationId xmlns:a16="http://schemas.microsoft.com/office/drawing/2014/main" id="{F0803AF9-E386-4067-B76F-968B0D3B67F4}"/>
              </a:ext>
            </a:extLst>
          </p:cNvPr>
          <p:cNvPicPr>
            <a:picLocks noChangeAspect="1"/>
          </p:cNvPicPr>
          <p:nvPr/>
        </p:nvPicPr>
        <p:blipFill rotWithShape="1">
          <a:blip r:embed="rId2"/>
          <a:srcRect r="76925" b="69521"/>
          <a:stretch/>
        </p:blipFill>
        <p:spPr>
          <a:xfrm>
            <a:off x="2630874" y="3082071"/>
            <a:ext cx="2839517" cy="2449757"/>
          </a:xfrm>
          <a:prstGeom prst="rect">
            <a:avLst/>
          </a:prstGeom>
          <a:noFill/>
          <a:ln w="57150">
            <a:solidFill>
              <a:schemeClr val="accent2"/>
            </a:solidFill>
          </a:ln>
        </p:spPr>
      </p:pic>
      <p:pic>
        <p:nvPicPr>
          <p:cNvPr id="11" name="Imagen 10">
            <a:extLst>
              <a:ext uri="{FF2B5EF4-FFF2-40B4-BE49-F238E27FC236}">
                <a16:creationId xmlns:a16="http://schemas.microsoft.com/office/drawing/2014/main" id="{11FCCF2C-31C5-4F96-B961-452C7D5B7520}"/>
              </a:ext>
            </a:extLst>
          </p:cNvPr>
          <p:cNvPicPr>
            <a:picLocks noChangeAspect="1"/>
          </p:cNvPicPr>
          <p:nvPr/>
        </p:nvPicPr>
        <p:blipFill rotWithShape="1">
          <a:blip r:embed="rId2"/>
          <a:srcRect l="64105" t="70649" r="10061" b="2129"/>
          <a:stretch/>
        </p:blipFill>
        <p:spPr>
          <a:xfrm>
            <a:off x="6744072" y="3212975"/>
            <a:ext cx="3179071" cy="2187950"/>
          </a:xfrm>
          <a:prstGeom prst="rect">
            <a:avLst/>
          </a:prstGeom>
          <a:noFill/>
          <a:ln w="57150">
            <a:solidFill>
              <a:schemeClr val="accent2"/>
            </a:solidFill>
          </a:ln>
        </p:spPr>
      </p:pic>
      <p:cxnSp>
        <p:nvCxnSpPr>
          <p:cNvPr id="13" name="Conector recto de flecha 12">
            <a:extLst>
              <a:ext uri="{FF2B5EF4-FFF2-40B4-BE49-F238E27FC236}">
                <a16:creationId xmlns:a16="http://schemas.microsoft.com/office/drawing/2014/main" id="{F4EFCFD6-6C16-47E3-B4DA-8294D86EBB16}"/>
              </a:ext>
            </a:extLst>
          </p:cNvPr>
          <p:cNvCxnSpPr>
            <a:cxnSpLocks/>
          </p:cNvCxnSpPr>
          <p:nvPr/>
        </p:nvCxnSpPr>
        <p:spPr>
          <a:xfrm>
            <a:off x="4311323" y="4653136"/>
            <a:ext cx="2318135" cy="0"/>
          </a:xfrm>
          <a:prstGeom prst="straightConnector1">
            <a:avLst/>
          </a:pr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465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El componente </a:t>
            </a:r>
            <a:r>
              <a:rPr lang="es-ES" sz="3600" b="1" cap="none" dirty="0" err="1">
                <a:solidFill>
                  <a:schemeClr val="accent1"/>
                </a:solidFill>
                <a:latin typeface="Calibri" panose="020F0502020204030204" pitchFamily="34" charset="0"/>
                <a:cs typeface="Calibri" panose="020F0502020204030204" pitchFamily="34" charset="0"/>
              </a:rPr>
              <a:t>Transform</a:t>
            </a:r>
            <a:r>
              <a:rPr lang="es-ES" sz="3600" b="1" cap="none" dirty="0">
                <a:solidFill>
                  <a:schemeClr val="accent1"/>
                </a:solidFill>
                <a:latin typeface="Calibri" panose="020F0502020204030204" pitchFamily="34" charset="0"/>
                <a:cs typeface="Calibri" panose="020F0502020204030204" pitchFamily="34" charset="0"/>
              </a:rPr>
              <a:t> en la jerarquía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Desde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agrupado también se puede acceder a su padre.</a:t>
            </a:r>
          </a:p>
        </p:txBody>
      </p:sp>
      <p:pic>
        <p:nvPicPr>
          <p:cNvPr id="6" name="Imagen 5">
            <a:extLst>
              <a:ext uri="{FF2B5EF4-FFF2-40B4-BE49-F238E27FC236}">
                <a16:creationId xmlns:a16="http://schemas.microsoft.com/office/drawing/2014/main" id="{DEC7292A-01D4-41DE-9B1F-536DC10619F8}"/>
              </a:ext>
            </a:extLst>
          </p:cNvPr>
          <p:cNvPicPr>
            <a:picLocks noChangeAspect="1"/>
          </p:cNvPicPr>
          <p:nvPr/>
        </p:nvPicPr>
        <p:blipFill>
          <a:blip r:embed="rId2"/>
          <a:stretch>
            <a:fillRect/>
          </a:stretch>
        </p:blipFill>
        <p:spPr>
          <a:xfrm>
            <a:off x="3469251" y="2132856"/>
            <a:ext cx="5253497" cy="3917672"/>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81101804-D5EB-41D0-85A3-89F9B6D7C35C}"/>
              </a:ext>
            </a:extLst>
          </p:cNvPr>
          <p:cNvCxnSpPr>
            <a:cxnSpLocks/>
          </p:cNvCxnSpPr>
          <p:nvPr/>
        </p:nvCxnSpPr>
        <p:spPr>
          <a:xfrm flipH="1" flipV="1">
            <a:off x="7392144" y="4149080"/>
            <a:ext cx="738942" cy="10801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60572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El método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 se ejecuta una vez por cada </a:t>
            </a:r>
            <a:r>
              <a:rPr lang="es-ES" sz="2400" dirty="0" err="1">
                <a:solidFill>
                  <a:schemeClr val="tx1"/>
                </a:solidFill>
                <a:latin typeface="Calibri" panose="020F0502020204030204" pitchFamily="34" charset="0"/>
                <a:cs typeface="Calibri" panose="020F0502020204030204" pitchFamily="34" charset="0"/>
              </a:rPr>
              <a:t>frame</a:t>
            </a:r>
            <a:r>
              <a:rPr lang="es-ES" sz="2400" dirty="0">
                <a:solidFill>
                  <a:schemeClr val="tx1"/>
                </a:solidFill>
                <a:latin typeface="Calibri" panose="020F0502020204030204" pitchFamily="34" charset="0"/>
                <a:cs typeface="Calibri" panose="020F0502020204030204" pitchFamily="34" charset="0"/>
              </a:rPr>
              <a:t> </a:t>
            </a:r>
            <a:r>
              <a:rPr lang="es-ES" sz="2400" dirty="0" err="1">
                <a:solidFill>
                  <a:schemeClr val="tx1"/>
                </a:solidFill>
                <a:latin typeface="Calibri" panose="020F0502020204030204" pitchFamily="34" charset="0"/>
                <a:cs typeface="Calibri" panose="020F0502020204030204" pitchFamily="34" charset="0"/>
              </a:rPr>
              <a:t>geneado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Cuando se aplica una modificación del componente </a:t>
            </a:r>
            <a:r>
              <a:rPr lang="es-ES" sz="2400" dirty="0" err="1">
                <a:solidFill>
                  <a:schemeClr val="tx1"/>
                </a:solidFill>
                <a:latin typeface="Calibri" panose="020F0502020204030204" pitchFamily="34" charset="0"/>
                <a:cs typeface="Calibri" panose="020F0502020204030204" pitchFamily="34" charset="0"/>
              </a:rPr>
              <a:t>transform</a:t>
            </a:r>
            <a:r>
              <a:rPr lang="es-ES" sz="2400" dirty="0">
                <a:solidFill>
                  <a:schemeClr val="tx1"/>
                </a:solidFill>
                <a:latin typeface="Calibri" panose="020F0502020204030204" pitchFamily="34" charset="0"/>
                <a:cs typeface="Calibri" panose="020F0502020204030204" pitchFamily="34" charset="0"/>
              </a:rPr>
              <a:t> de un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en el método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se produce un movimiento</a:t>
            </a:r>
            <a:r>
              <a:rPr lang="es-ES" sz="2400" dirty="0">
                <a:solidFill>
                  <a:schemeClr val="tx1"/>
                </a:solidFill>
                <a:latin typeface="Calibri" panose="020F0502020204030204" pitchFamily="34" charset="0"/>
                <a:cs typeface="Calibri" panose="020F0502020204030204" pitchFamily="34" charset="0"/>
              </a:rPr>
              <a:t>, por ejemplo:</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añadir 0,01 unidad a la posición x en cada </a:t>
            </a:r>
            <a:r>
              <a:rPr lang="es-ES" sz="2400" dirty="0" err="1">
                <a:solidFill>
                  <a:schemeClr val="tx1"/>
                </a:solidFill>
                <a:latin typeface="Calibri" panose="020F0502020204030204" pitchFamily="34" charset="0"/>
                <a:cs typeface="Calibri" panose="020F0502020204030204" pitchFamily="34" charset="0"/>
              </a:rPr>
              <a:t>Update</a:t>
            </a:r>
            <a:r>
              <a:rPr lang="es-ES" sz="2400" dirty="0">
                <a:solidFill>
                  <a:schemeClr val="tx1"/>
                </a:solidFill>
                <a:latin typeface="Calibri" panose="020F0502020204030204" pitchFamily="34" charset="0"/>
                <a:cs typeface="Calibri" panose="020F0502020204030204" pitchFamily="34" charset="0"/>
              </a:rPr>
              <a:t>.</a:t>
            </a:r>
          </a:p>
        </p:txBody>
      </p:sp>
      <p:pic>
        <p:nvPicPr>
          <p:cNvPr id="3" name="Imagen 2">
            <a:extLst>
              <a:ext uri="{FF2B5EF4-FFF2-40B4-BE49-F238E27FC236}">
                <a16:creationId xmlns:a16="http://schemas.microsoft.com/office/drawing/2014/main" id="{73B0ACF4-2330-4BD7-9B02-15C9C0D267AF}"/>
              </a:ext>
            </a:extLst>
          </p:cNvPr>
          <p:cNvPicPr>
            <a:picLocks noChangeAspect="1"/>
          </p:cNvPicPr>
          <p:nvPr/>
        </p:nvPicPr>
        <p:blipFill>
          <a:blip r:embed="rId2"/>
          <a:stretch>
            <a:fillRect/>
          </a:stretch>
        </p:blipFill>
        <p:spPr>
          <a:xfrm>
            <a:off x="3274708" y="3284984"/>
            <a:ext cx="5642583" cy="3093223"/>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CE52D538-7A77-43B6-887E-788C1A0A4494}"/>
              </a:ext>
            </a:extLst>
          </p:cNvPr>
          <p:cNvCxnSpPr>
            <a:cxnSpLocks/>
          </p:cNvCxnSpPr>
          <p:nvPr/>
        </p:nvCxnSpPr>
        <p:spPr>
          <a:xfrm flipH="1">
            <a:off x="7787737" y="4398201"/>
            <a:ext cx="1568079" cy="104852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11444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problema de usar el método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es que la cantidad de FPS que se generar depende de muchísimos factores, desde la capacidad del equipo donde se ejecuta el juego hasta la cantidad de elementos que se muestran en un momento determinado.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esta razón, no es buena idea realizar movimientos directamente de esta manera.</a:t>
            </a:r>
          </a:p>
        </p:txBody>
      </p:sp>
      <p:pic>
        <p:nvPicPr>
          <p:cNvPr id="6" name="Imagen 5">
            <a:extLst>
              <a:ext uri="{FF2B5EF4-FFF2-40B4-BE49-F238E27FC236}">
                <a16:creationId xmlns:a16="http://schemas.microsoft.com/office/drawing/2014/main" id="{3C3D2C57-28A7-4BA4-90E6-CFE89E46EE5D}"/>
              </a:ext>
            </a:extLst>
          </p:cNvPr>
          <p:cNvPicPr>
            <a:picLocks noChangeAspect="1"/>
          </p:cNvPicPr>
          <p:nvPr/>
        </p:nvPicPr>
        <p:blipFill>
          <a:blip r:embed="rId2"/>
          <a:stretch>
            <a:fillRect/>
          </a:stretch>
        </p:blipFill>
        <p:spPr>
          <a:xfrm>
            <a:off x="3090443" y="3140968"/>
            <a:ext cx="6011114" cy="1343212"/>
          </a:xfrm>
          <a:prstGeom prst="rect">
            <a:avLst/>
          </a:prstGeom>
          <a:noFill/>
          <a:ln w="57150">
            <a:solidFill>
              <a:schemeClr val="accent2"/>
            </a:solidFill>
          </a:ln>
        </p:spPr>
      </p:pic>
    </p:spTree>
    <p:extLst>
      <p:ext uri="{BB962C8B-B14F-4D97-AF65-F5344CB8AC3E}">
        <p14:creationId xmlns:p14="http://schemas.microsoft.com/office/powerpoint/2010/main" val="29121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D858ECB-B1B7-4903-A5FE-9957D0DFC778}"/>
              </a:ext>
            </a:extLst>
          </p:cNvPr>
          <p:cNvPicPr>
            <a:picLocks noChangeAspect="1"/>
          </p:cNvPicPr>
          <p:nvPr/>
        </p:nvPicPr>
        <p:blipFill>
          <a:blip r:embed="rId2"/>
          <a:stretch>
            <a:fillRect/>
          </a:stretch>
        </p:blipFill>
        <p:spPr>
          <a:xfrm>
            <a:off x="983432" y="2409168"/>
            <a:ext cx="4220164" cy="2905530"/>
          </a:xfrm>
          <a:prstGeom prst="rect">
            <a:avLst/>
          </a:prstGeom>
          <a:noFill/>
          <a:ln w="57150">
            <a:solidFill>
              <a:schemeClr val="accent2"/>
            </a:solidFill>
          </a:ln>
        </p:spPr>
      </p:pic>
      <p:pic>
        <p:nvPicPr>
          <p:cNvPr id="9" name="Imagen 8">
            <a:extLst>
              <a:ext uri="{FF2B5EF4-FFF2-40B4-BE49-F238E27FC236}">
                <a16:creationId xmlns:a16="http://schemas.microsoft.com/office/drawing/2014/main" id="{AAEE945D-7F33-4C7E-A220-F56CD8B43B54}"/>
              </a:ext>
            </a:extLst>
          </p:cNvPr>
          <p:cNvPicPr>
            <a:picLocks noChangeAspect="1"/>
          </p:cNvPicPr>
          <p:nvPr/>
        </p:nvPicPr>
        <p:blipFill>
          <a:blip r:embed="rId3"/>
          <a:stretch>
            <a:fillRect/>
          </a:stretch>
        </p:blipFill>
        <p:spPr>
          <a:xfrm>
            <a:off x="6352821" y="1161922"/>
            <a:ext cx="5068982" cy="5384534"/>
          </a:xfrm>
          <a:prstGeom prst="rect">
            <a:avLst/>
          </a:prstGeom>
          <a:noFill/>
          <a:ln w="57150">
            <a:solidFill>
              <a:schemeClr val="accent2"/>
            </a:solidFill>
          </a:ln>
        </p:spPr>
      </p:pic>
      <p:cxnSp>
        <p:nvCxnSpPr>
          <p:cNvPr id="10" name="Conector recto de flecha 9">
            <a:extLst>
              <a:ext uri="{FF2B5EF4-FFF2-40B4-BE49-F238E27FC236}">
                <a16:creationId xmlns:a16="http://schemas.microsoft.com/office/drawing/2014/main" id="{1B60FCA2-A353-4CB8-94C4-516C0568A8C6}"/>
              </a:ext>
            </a:extLst>
          </p:cNvPr>
          <p:cNvCxnSpPr>
            <a:cxnSpLocks/>
          </p:cNvCxnSpPr>
          <p:nvPr/>
        </p:nvCxnSpPr>
        <p:spPr>
          <a:xfrm flipH="1" flipV="1">
            <a:off x="3501937" y="3745098"/>
            <a:ext cx="720079" cy="128839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de flecha 15">
            <a:extLst>
              <a:ext uri="{FF2B5EF4-FFF2-40B4-BE49-F238E27FC236}">
                <a16:creationId xmlns:a16="http://schemas.microsoft.com/office/drawing/2014/main" id="{FD693A03-534F-49AC-84D1-1DF24BF89DDB}"/>
              </a:ext>
            </a:extLst>
          </p:cNvPr>
          <p:cNvCxnSpPr>
            <a:cxnSpLocks/>
          </p:cNvCxnSpPr>
          <p:nvPr/>
        </p:nvCxnSpPr>
        <p:spPr>
          <a:xfrm flipV="1">
            <a:off x="9847810" y="1500194"/>
            <a:ext cx="0" cy="72587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2ADE29BF-6C0C-4E1D-8480-DEAE17BABD05}"/>
              </a:ext>
            </a:extLst>
          </p:cNvPr>
          <p:cNvCxnSpPr>
            <a:cxnSpLocks/>
          </p:cNvCxnSpPr>
          <p:nvPr/>
        </p:nvCxnSpPr>
        <p:spPr>
          <a:xfrm flipV="1">
            <a:off x="8419952" y="6021394"/>
            <a:ext cx="665858" cy="370094"/>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1BE45E20-20E3-433F-82DF-65D924FFFC9F}"/>
              </a:ext>
            </a:extLst>
          </p:cNvPr>
          <p:cNvCxnSpPr>
            <a:cxnSpLocks/>
          </p:cNvCxnSpPr>
          <p:nvPr/>
        </p:nvCxnSpPr>
        <p:spPr>
          <a:xfrm flipV="1">
            <a:off x="7349858" y="5287511"/>
            <a:ext cx="0" cy="582265"/>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55213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Existen dos formas para solucionar este problema:</a:t>
            </a:r>
          </a:p>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La clase </a:t>
            </a:r>
            <a:r>
              <a:rPr lang="es-ES" sz="2400" b="1" dirty="0">
                <a:solidFill>
                  <a:schemeClr val="tx1"/>
                </a:solidFill>
                <a:latin typeface="Calibri" panose="020F0502020204030204" pitchFamily="34" charset="0"/>
                <a:cs typeface="Calibri" panose="020F0502020204030204" pitchFamily="34" charset="0"/>
              </a:rPr>
              <a:t>Time</a:t>
            </a:r>
            <a:r>
              <a:rPr lang="es-ES" sz="2400" dirty="0">
                <a:solidFill>
                  <a:schemeClr val="tx1"/>
                </a:solidFill>
                <a:latin typeface="Calibri" panose="020F0502020204030204" pitchFamily="34" charset="0"/>
                <a:cs typeface="Calibri" panose="020F0502020204030204" pitchFamily="34" charset="0"/>
              </a:rPr>
              <a:t> y su método </a:t>
            </a:r>
            <a:r>
              <a:rPr lang="es-ES" sz="2400" b="1" dirty="0" err="1">
                <a:solidFill>
                  <a:schemeClr val="tx1"/>
                </a:solidFill>
                <a:latin typeface="Calibri" panose="020F0502020204030204" pitchFamily="34" charset="0"/>
                <a:cs typeface="Calibri" panose="020F0502020204030204" pitchFamily="34" charset="0"/>
              </a:rPr>
              <a:t>deltaTime</a:t>
            </a:r>
            <a:r>
              <a:rPr lang="es-ES" sz="2400" dirty="0">
                <a:solidFill>
                  <a:schemeClr val="tx1"/>
                </a:solidFill>
                <a:latin typeface="Calibri" panose="020F0502020204030204" pitchFamily="34" charset="0"/>
                <a:cs typeface="Calibri" panose="020F0502020204030204" pitchFamily="34" charset="0"/>
              </a:rPr>
              <a:t>.</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multiplica un movimiento por </a:t>
            </a:r>
            <a:r>
              <a:rPr lang="es-ES" sz="2400" b="1" dirty="0" err="1">
                <a:solidFill>
                  <a:schemeClr val="tx1"/>
                </a:solidFill>
                <a:latin typeface="Calibri" panose="020F0502020204030204" pitchFamily="34" charset="0"/>
                <a:cs typeface="Calibri" panose="020F0502020204030204" pitchFamily="34" charset="0"/>
              </a:rPr>
              <a:t>Time.deltaTime</a:t>
            </a:r>
            <a:r>
              <a:rPr lang="es-ES" sz="2400" dirty="0">
                <a:solidFill>
                  <a:schemeClr val="tx1"/>
                </a:solidFill>
                <a:latin typeface="Calibri" panose="020F0502020204030204" pitchFamily="34" charset="0"/>
                <a:cs typeface="Calibri" panose="020F0502020204030204" pitchFamily="34" charset="0"/>
              </a:rPr>
              <a:t> se consigue que el movimiento sea constante independientemente de la cantidad de </a:t>
            </a:r>
            <a:r>
              <a:rPr lang="es-ES" sz="2400" dirty="0" err="1">
                <a:solidFill>
                  <a:schemeClr val="tx1"/>
                </a:solidFill>
                <a:latin typeface="Calibri" panose="020F0502020204030204" pitchFamily="34" charset="0"/>
                <a:cs typeface="Calibri" panose="020F0502020204030204" pitchFamily="34" charset="0"/>
              </a:rPr>
              <a:t>frames</a:t>
            </a:r>
            <a:r>
              <a:rPr lang="es-ES" sz="2400" dirty="0">
                <a:solidFill>
                  <a:schemeClr val="tx1"/>
                </a:solidFill>
                <a:latin typeface="Calibri" panose="020F0502020204030204" pitchFamily="34" charset="0"/>
                <a:cs typeface="Calibri" panose="020F0502020204030204" pitchFamily="34" charset="0"/>
              </a:rPr>
              <a:t> de cada momento.</a:t>
            </a:r>
          </a:p>
          <a:p>
            <a:pPr marL="324000" lvl="1"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Time.deltaTime</a:t>
            </a:r>
            <a:r>
              <a:rPr lang="es-ES" sz="2400" dirty="0">
                <a:solidFill>
                  <a:schemeClr val="tx1"/>
                </a:solidFill>
                <a:latin typeface="Calibri" panose="020F0502020204030204" pitchFamily="34" charset="0"/>
                <a:cs typeface="Calibri" panose="020F0502020204030204" pitchFamily="34" charset="0"/>
              </a:rPr>
              <a:t> devuelve el valor 0,02 (que corresponde a 20 milisegundos).</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(Técnica usada hasta la creación del método siguiente).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El método </a:t>
            </a:r>
            <a:r>
              <a:rPr lang="es-ES" sz="2400" b="1" dirty="0" err="1">
                <a:solidFill>
                  <a:schemeClr val="tx1"/>
                </a:solidFill>
                <a:latin typeface="Calibri" panose="020F0502020204030204" pitchFamily="34" charset="0"/>
                <a:cs typeface="Calibri" panose="020F0502020204030204" pitchFamily="34" charset="0"/>
              </a:rPr>
              <a:t>FixedUpdate</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MonoBehaviour</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Se ejecuta en intervalos regulares de tiempo de 20 ms (50 veces/segundo).</a:t>
            </a: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Además, es habitual crear una propiedad de tipo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llamada </a:t>
            </a:r>
            <a:r>
              <a:rPr lang="es-ES" sz="2400" b="1" dirty="0" err="1">
                <a:solidFill>
                  <a:schemeClr val="tx1"/>
                </a:solidFill>
                <a:latin typeface="Calibri" panose="020F0502020204030204" pitchFamily="34" charset="0"/>
                <a:cs typeface="Calibri" panose="020F0502020204030204" pitchFamily="34" charset="0"/>
              </a:rPr>
              <a:t>speed</a:t>
            </a:r>
            <a:r>
              <a:rPr lang="es-ES" sz="2400" dirty="0">
                <a:solidFill>
                  <a:schemeClr val="tx1"/>
                </a:solidFill>
                <a:latin typeface="Calibri" panose="020F0502020204030204" pitchFamily="34" charset="0"/>
                <a:cs typeface="Calibri" panose="020F0502020204030204" pitchFamily="34" charset="0"/>
              </a:rPr>
              <a:t> para usarla como multiplicador y controlar la velocidad.</a:t>
            </a:r>
          </a:p>
        </p:txBody>
      </p:sp>
    </p:spTree>
    <p:extLst>
      <p:ext uri="{BB962C8B-B14F-4D97-AF65-F5344CB8AC3E}">
        <p14:creationId xmlns:p14="http://schemas.microsoft.com/office/powerpoint/2010/main" val="128230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Mover un objeto en el eje x dependiendo del valor de la propiedad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 desde el método </a:t>
            </a:r>
            <a:r>
              <a:rPr lang="es-ES" sz="2800" b="1"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a:t>
            </a:r>
          </a:p>
        </p:txBody>
      </p:sp>
      <p:pic>
        <p:nvPicPr>
          <p:cNvPr id="11" name="Imagen 10">
            <a:extLst>
              <a:ext uri="{FF2B5EF4-FFF2-40B4-BE49-F238E27FC236}">
                <a16:creationId xmlns:a16="http://schemas.microsoft.com/office/drawing/2014/main" id="{69E17B56-0B97-4FDF-B6B4-418DDC41F108}"/>
              </a:ext>
            </a:extLst>
          </p:cNvPr>
          <p:cNvPicPr>
            <a:picLocks noChangeAspect="1"/>
          </p:cNvPicPr>
          <p:nvPr/>
        </p:nvPicPr>
        <p:blipFill>
          <a:blip r:embed="rId2"/>
          <a:stretch>
            <a:fillRect/>
          </a:stretch>
        </p:blipFill>
        <p:spPr>
          <a:xfrm>
            <a:off x="2423600" y="2420888"/>
            <a:ext cx="7344800" cy="3686689"/>
          </a:xfrm>
          <a:prstGeom prst="rect">
            <a:avLst/>
          </a:prstGeom>
          <a:noFill/>
          <a:ln w="57150">
            <a:solidFill>
              <a:schemeClr val="accent2"/>
            </a:solidFill>
          </a:ln>
        </p:spPr>
      </p:pic>
      <p:cxnSp>
        <p:nvCxnSpPr>
          <p:cNvPr id="12" name="Conector recto de flecha 11">
            <a:extLst>
              <a:ext uri="{FF2B5EF4-FFF2-40B4-BE49-F238E27FC236}">
                <a16:creationId xmlns:a16="http://schemas.microsoft.com/office/drawing/2014/main" id="{185F8844-22F5-4439-9A56-7C9FB1DA9954}"/>
              </a:ext>
            </a:extLst>
          </p:cNvPr>
          <p:cNvCxnSpPr>
            <a:cxnSpLocks/>
          </p:cNvCxnSpPr>
          <p:nvPr/>
        </p:nvCxnSpPr>
        <p:spPr>
          <a:xfrm flipH="1">
            <a:off x="8459967" y="3886316"/>
            <a:ext cx="1440159" cy="13176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1985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Por defecto el método </a:t>
            </a:r>
            <a:r>
              <a:rPr lang="es-ES" sz="2400" b="1" dirty="0" err="1">
                <a:solidFill>
                  <a:schemeClr val="tx1"/>
                </a:solidFill>
                <a:latin typeface="Calibri" panose="020F0502020204030204" pitchFamily="34" charset="0"/>
                <a:cs typeface="Calibri" panose="020F0502020204030204" pitchFamily="34" charset="0"/>
              </a:rPr>
              <a:t>FixedUpdate</a:t>
            </a:r>
            <a:r>
              <a:rPr lang="es-ES" sz="2400" dirty="0">
                <a:solidFill>
                  <a:schemeClr val="tx1"/>
                </a:solidFill>
                <a:latin typeface="Calibri" panose="020F0502020204030204" pitchFamily="34" charset="0"/>
                <a:cs typeface="Calibri" panose="020F0502020204030204" pitchFamily="34" charset="0"/>
              </a:rPr>
              <a:t> se ejecuta cada 20 ms, pero este comportamiento se puede cambiar desde </a:t>
            </a:r>
            <a:r>
              <a:rPr lang="es-ES" sz="2400" b="1" dirty="0">
                <a:solidFill>
                  <a:schemeClr val="tx1"/>
                </a:solidFill>
                <a:latin typeface="Calibri" panose="020F0502020204030204" pitchFamily="34" charset="0"/>
                <a:cs typeface="Calibri" panose="020F0502020204030204" pitchFamily="34" charset="0"/>
              </a:rPr>
              <a:t>Menú</a:t>
            </a:r>
            <a:r>
              <a:rPr lang="es-ES" sz="2400"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Edit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Project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Settings</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en la sección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Time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4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6EE2FFA2-AF30-4806-A320-E13E97862661}"/>
              </a:ext>
            </a:extLst>
          </p:cNvPr>
          <p:cNvPicPr>
            <a:picLocks noChangeAspect="1"/>
          </p:cNvPicPr>
          <p:nvPr/>
        </p:nvPicPr>
        <p:blipFill>
          <a:blip r:embed="rId2"/>
          <a:stretch>
            <a:fillRect/>
          </a:stretch>
        </p:blipFill>
        <p:spPr>
          <a:xfrm>
            <a:off x="3138138" y="2276872"/>
            <a:ext cx="5915723" cy="3985203"/>
          </a:xfrm>
          <a:prstGeom prst="rect">
            <a:avLst/>
          </a:prstGeom>
          <a:noFill/>
          <a:ln w="57150">
            <a:solidFill>
              <a:schemeClr val="accent2"/>
            </a:solidFill>
          </a:ln>
        </p:spPr>
      </p:pic>
    </p:spTree>
    <p:extLst>
      <p:ext uri="{BB962C8B-B14F-4D97-AF65-F5344CB8AC3E}">
        <p14:creationId xmlns:p14="http://schemas.microsoft.com/office/powerpoint/2010/main" val="3696150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Mover un objeto en el eje x dependiendo del valor de la propiedad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 desde el método </a:t>
            </a:r>
            <a:r>
              <a:rPr lang="es-ES" sz="2800" b="1"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ECB6B620-8EC2-4E80-9F4A-532140210C09}"/>
              </a:ext>
            </a:extLst>
          </p:cNvPr>
          <p:cNvPicPr>
            <a:picLocks noChangeAspect="1"/>
          </p:cNvPicPr>
          <p:nvPr/>
        </p:nvPicPr>
        <p:blipFill>
          <a:blip r:embed="rId2"/>
          <a:stretch>
            <a:fillRect/>
          </a:stretch>
        </p:blipFill>
        <p:spPr>
          <a:xfrm>
            <a:off x="3238101" y="2420888"/>
            <a:ext cx="5715798" cy="3696216"/>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3B7B3F91-2FEB-4DFF-8BF4-1B5DA4806D6E}"/>
              </a:ext>
            </a:extLst>
          </p:cNvPr>
          <p:cNvCxnSpPr>
            <a:cxnSpLocks/>
          </p:cNvCxnSpPr>
          <p:nvPr/>
        </p:nvCxnSpPr>
        <p:spPr>
          <a:xfrm flipH="1">
            <a:off x="8044247" y="3824176"/>
            <a:ext cx="1440159" cy="131765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49276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Movimiento desde los métodos </a:t>
            </a:r>
            <a:r>
              <a:rPr lang="es-ES" sz="3600" b="1" cap="none" dirty="0" err="1">
                <a:solidFill>
                  <a:schemeClr val="accent1"/>
                </a:solidFill>
                <a:latin typeface="Calibri" panose="020F0502020204030204" pitchFamily="34" charset="0"/>
                <a:cs typeface="Calibri" panose="020F0502020204030204" pitchFamily="34" charset="0"/>
              </a:rPr>
              <a:t>Update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FixedUpdate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los dos métodos,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y </a:t>
            </a:r>
            <a:r>
              <a:rPr lang="es-ES" sz="2800"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 se puede conseguir el mismo resultado si se acaba multiplicando por el mismo valor.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speed</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Time.deltaTime</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speed</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ventaja de </a:t>
            </a:r>
            <a:r>
              <a:rPr lang="es-ES" sz="2800" dirty="0" err="1">
                <a:solidFill>
                  <a:schemeClr val="tx1"/>
                </a:solidFill>
                <a:latin typeface="Calibri" panose="020F0502020204030204" pitchFamily="34" charset="0"/>
                <a:cs typeface="Calibri" panose="020F0502020204030204" pitchFamily="34" charset="0"/>
              </a:rPr>
              <a:t>FixedUpdate</a:t>
            </a:r>
            <a:r>
              <a:rPr lang="es-ES" sz="2800" dirty="0">
                <a:solidFill>
                  <a:schemeClr val="tx1"/>
                </a:solidFill>
                <a:latin typeface="Calibri" panose="020F0502020204030204" pitchFamily="34" charset="0"/>
                <a:cs typeface="Calibri" panose="020F0502020204030204" pitchFamily="34" charset="0"/>
              </a:rPr>
              <a:t> es que se puede configurar desde los ajustes del proyecto.</a:t>
            </a:r>
          </a:p>
        </p:txBody>
      </p:sp>
      <p:pic>
        <p:nvPicPr>
          <p:cNvPr id="2" name="Imagen 1">
            <a:extLst>
              <a:ext uri="{FF2B5EF4-FFF2-40B4-BE49-F238E27FC236}">
                <a16:creationId xmlns:a16="http://schemas.microsoft.com/office/drawing/2014/main" id="{ECB6B620-8EC2-4E80-9F4A-532140210C09}"/>
              </a:ext>
            </a:extLst>
          </p:cNvPr>
          <p:cNvPicPr>
            <a:picLocks noChangeAspect="1"/>
          </p:cNvPicPr>
          <p:nvPr/>
        </p:nvPicPr>
        <p:blipFill rotWithShape="1">
          <a:blip r:embed="rId2"/>
          <a:srcRect l="7680" t="59075" r="2233" b="7238"/>
          <a:stretch/>
        </p:blipFill>
        <p:spPr>
          <a:xfrm>
            <a:off x="7424511" y="3068960"/>
            <a:ext cx="4000081" cy="967274"/>
          </a:xfrm>
          <a:prstGeom prst="rect">
            <a:avLst/>
          </a:prstGeom>
          <a:noFill/>
          <a:ln w="57150">
            <a:solidFill>
              <a:schemeClr val="accent2"/>
            </a:solidFill>
          </a:ln>
        </p:spPr>
      </p:pic>
      <p:pic>
        <p:nvPicPr>
          <p:cNvPr id="6" name="Imagen 5">
            <a:extLst>
              <a:ext uri="{FF2B5EF4-FFF2-40B4-BE49-F238E27FC236}">
                <a16:creationId xmlns:a16="http://schemas.microsoft.com/office/drawing/2014/main" id="{0C6819C4-7F94-402B-BC2A-56E4EFFDA679}"/>
              </a:ext>
            </a:extLst>
          </p:cNvPr>
          <p:cNvPicPr>
            <a:picLocks noChangeAspect="1"/>
          </p:cNvPicPr>
          <p:nvPr/>
        </p:nvPicPr>
        <p:blipFill rotWithShape="1">
          <a:blip r:embed="rId3"/>
          <a:srcRect l="5882" t="60283" r="1614" b="6247"/>
          <a:stretch/>
        </p:blipFill>
        <p:spPr>
          <a:xfrm>
            <a:off x="767408" y="3073312"/>
            <a:ext cx="5277999" cy="958571"/>
          </a:xfrm>
          <a:prstGeom prst="rect">
            <a:avLst/>
          </a:prstGeom>
          <a:noFill/>
          <a:ln w="57150">
            <a:solidFill>
              <a:schemeClr val="accent2"/>
            </a:solidFill>
          </a:ln>
        </p:spPr>
      </p:pic>
    </p:spTree>
    <p:extLst>
      <p:ext uri="{BB962C8B-B14F-4D97-AF65-F5344CB8AC3E}">
        <p14:creationId xmlns:p14="http://schemas.microsoft.com/office/powerpoint/2010/main" val="2369507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la clase </a:t>
            </a:r>
            <a:r>
              <a:rPr lang="es-ES" sz="2800" b="1" dirty="0">
                <a:solidFill>
                  <a:schemeClr val="tx1"/>
                </a:solidFill>
                <a:latin typeface="Calibri" panose="020F0502020204030204" pitchFamily="34" charset="0"/>
                <a:cs typeface="Calibri" panose="020F0502020204030204" pitchFamily="34" charset="0"/>
              </a:rPr>
              <a:t>Input</a:t>
            </a:r>
            <a:r>
              <a:rPr lang="es-ES" sz="2800" dirty="0">
                <a:solidFill>
                  <a:schemeClr val="tx1"/>
                </a:solidFill>
                <a:latin typeface="Calibri" panose="020F0502020204030204" pitchFamily="34" charset="0"/>
                <a:cs typeface="Calibri" panose="020F0502020204030204" pitchFamily="34" charset="0"/>
              </a:rPr>
              <a:t> se pueden capturar </a:t>
            </a:r>
            <a:r>
              <a:rPr lang="es-ES" sz="2800" b="1" dirty="0">
                <a:solidFill>
                  <a:schemeClr val="tx1"/>
                </a:solidFill>
                <a:latin typeface="Calibri" panose="020F0502020204030204" pitchFamily="34" charset="0"/>
                <a:cs typeface="Calibri" panose="020F0502020204030204" pitchFamily="34" charset="0"/>
              </a:rPr>
              <a:t>los eventos de entrada</a:t>
            </a:r>
            <a:r>
              <a:rPr lang="es-ES" sz="2800" dirty="0">
                <a:solidFill>
                  <a:schemeClr val="tx1"/>
                </a:solidFill>
                <a:latin typeface="Calibri" panose="020F0502020204030204" pitchFamily="34" charset="0"/>
                <a:cs typeface="Calibri" panose="020F0502020204030204" pitchFamily="34" charset="0"/>
              </a:rPr>
              <a:t> del dispositivo del usuario (teclado, ratón, </a:t>
            </a:r>
            <a:r>
              <a:rPr lang="es-ES" sz="2800" dirty="0" err="1">
                <a:solidFill>
                  <a:schemeClr val="tx1"/>
                </a:solidFill>
                <a:latin typeface="Calibri" panose="020F0502020204030204" pitchFamily="34" charset="0"/>
                <a:cs typeface="Calibri" panose="020F0502020204030204" pitchFamily="34" charset="0"/>
              </a:rPr>
              <a:t>gamepad</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Input permite unificar </a:t>
            </a:r>
            <a:r>
              <a:rPr lang="es-ES" sz="2800" dirty="0">
                <a:solidFill>
                  <a:schemeClr val="tx1"/>
                </a:solidFill>
                <a:latin typeface="Calibri" panose="020F0502020204030204" pitchFamily="34" charset="0"/>
                <a:cs typeface="Calibri" panose="020F0502020204030204" pitchFamily="34" charset="0"/>
              </a:rPr>
              <a:t>en un único punto todos los dispositivos de entrada disponibles.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Unity ofrece una herramienta donde poder configurar los dispositivos de entrada.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muchos juegos también se permite cambiar esa configuración para que el usuario tenga una experiencia personalizada.</a:t>
            </a:r>
          </a:p>
        </p:txBody>
      </p:sp>
    </p:spTree>
    <p:extLst>
      <p:ext uri="{BB962C8B-B14F-4D97-AF65-F5344CB8AC3E}">
        <p14:creationId xmlns:p14="http://schemas.microsoft.com/office/powerpoint/2010/main" val="213772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Desde el </a:t>
            </a:r>
            <a:r>
              <a:rPr lang="es-ES" sz="2400" b="1" dirty="0" err="1">
                <a:solidFill>
                  <a:schemeClr val="tx1"/>
                </a:solidFill>
                <a:latin typeface="Calibri" panose="020F0502020204030204" pitchFamily="34" charset="0"/>
                <a:cs typeface="Calibri" panose="020F0502020204030204" pitchFamily="34" charset="0"/>
              </a:rPr>
              <a:t>Menu</a:t>
            </a:r>
            <a:r>
              <a:rPr lang="es-ES" sz="2400"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Edit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Project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Settings</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 abre la configuración del proyecto, allí en la opción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Input Manager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 puede visualizar y configurar los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dispositivos de entrada</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CB4C27EA-616F-463A-8E1A-9080EAC2798C}"/>
              </a:ext>
            </a:extLst>
          </p:cNvPr>
          <p:cNvPicPr>
            <a:picLocks noChangeAspect="1"/>
          </p:cNvPicPr>
          <p:nvPr/>
        </p:nvPicPr>
        <p:blipFill>
          <a:blip r:embed="rId2"/>
          <a:stretch>
            <a:fillRect/>
          </a:stretch>
        </p:blipFill>
        <p:spPr>
          <a:xfrm>
            <a:off x="2923609" y="2103964"/>
            <a:ext cx="6344781" cy="4274243"/>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664B972A-69BD-429F-874E-3C9B72CC463D}"/>
              </a:ext>
            </a:extLst>
          </p:cNvPr>
          <p:cNvCxnSpPr>
            <a:cxnSpLocks/>
          </p:cNvCxnSpPr>
          <p:nvPr/>
        </p:nvCxnSpPr>
        <p:spPr>
          <a:xfrm>
            <a:off x="1703512" y="2708920"/>
            <a:ext cx="1281685" cy="165257"/>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4601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a:t>
            </a:r>
            <a:r>
              <a:rPr lang="es-ES" sz="2800" b="1" dirty="0" err="1">
                <a:solidFill>
                  <a:schemeClr val="tx1"/>
                </a:solidFill>
                <a:latin typeface="Calibri" panose="020F0502020204030204" pitchFamily="34" charset="0"/>
                <a:cs typeface="Calibri" panose="020F0502020204030204" pitchFamily="34" charset="0"/>
              </a:rPr>
              <a:t>MonoBehaviour</a:t>
            </a:r>
            <a:r>
              <a:rPr lang="es-ES" sz="2800" dirty="0">
                <a:solidFill>
                  <a:schemeClr val="tx1"/>
                </a:solidFill>
                <a:latin typeface="Calibri" panose="020F0502020204030204" pitchFamily="34" charset="0"/>
                <a:cs typeface="Calibri" panose="020F0502020204030204" pitchFamily="34" charset="0"/>
              </a:rPr>
              <a:t> ofrece algunos métodos que permiten ejecutar código cuando se producen eventos de ratón: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OnMouseDown</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OnMouseDrag</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OnMouseEnter</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OnMouseExit</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OnMouseOver</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OnMouseUp</a:t>
            </a: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OnMouseUpAsButton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6373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a:t>
            </a:r>
            <a:r>
              <a:rPr lang="es-ES" sz="2800" b="1" dirty="0">
                <a:solidFill>
                  <a:schemeClr val="tx1"/>
                </a:solidFill>
                <a:latin typeface="Calibri" panose="020F0502020204030204" pitchFamily="34" charset="0"/>
                <a:cs typeface="Calibri" panose="020F0502020204030204" pitchFamily="34" charset="0"/>
              </a:rPr>
              <a:t>clase Input</a:t>
            </a:r>
            <a:r>
              <a:rPr lang="es-ES" sz="2800" dirty="0">
                <a:solidFill>
                  <a:schemeClr val="tx1"/>
                </a:solidFill>
                <a:latin typeface="Calibri" panose="020F0502020204030204" pitchFamily="34" charset="0"/>
                <a:cs typeface="Calibri" panose="020F0502020204030204" pitchFamily="34" charset="0"/>
              </a:rPr>
              <a:t> tiene una serie de métodos que devuelven un valor booleano cuando se produce la interacción del usuario con una </a:t>
            </a:r>
            <a:r>
              <a:rPr lang="es-ES" sz="2800" b="1" dirty="0">
                <a:solidFill>
                  <a:schemeClr val="tx1"/>
                </a:solidFill>
                <a:latin typeface="Calibri" panose="020F0502020204030204" pitchFamily="34" charset="0"/>
                <a:cs typeface="Calibri" panose="020F0502020204030204" pitchFamily="34" charset="0"/>
              </a:rPr>
              <a:t>tecla</a:t>
            </a:r>
            <a:r>
              <a:rPr lang="es-ES" sz="2800" dirty="0">
                <a:solidFill>
                  <a:schemeClr val="tx1"/>
                </a:solidFill>
                <a:latin typeface="Calibri" panose="020F0502020204030204" pitchFamily="34" charset="0"/>
                <a:cs typeface="Calibri" panose="020F0502020204030204" pitchFamily="34" charset="0"/>
              </a:rPr>
              <a:t>, un </a:t>
            </a:r>
            <a:r>
              <a:rPr lang="es-ES" sz="2800" b="1" dirty="0">
                <a:solidFill>
                  <a:schemeClr val="tx1"/>
                </a:solidFill>
                <a:latin typeface="Calibri" panose="020F0502020204030204" pitchFamily="34" charset="0"/>
                <a:cs typeface="Calibri" panose="020F0502020204030204" pitchFamily="34" charset="0"/>
              </a:rPr>
              <a:t>botón del ratón</a:t>
            </a:r>
            <a:r>
              <a:rPr lang="es-ES" sz="2800" dirty="0">
                <a:solidFill>
                  <a:schemeClr val="tx1"/>
                </a:solidFill>
                <a:latin typeface="Calibri" panose="020F0502020204030204" pitchFamily="34" charset="0"/>
                <a:cs typeface="Calibri" panose="020F0502020204030204" pitchFamily="34" charset="0"/>
              </a:rPr>
              <a:t> o un </a:t>
            </a:r>
            <a:r>
              <a:rPr lang="es-ES" sz="2800" b="1" dirty="0">
                <a:solidFill>
                  <a:schemeClr val="tx1"/>
                </a:solidFill>
                <a:latin typeface="Calibri" panose="020F0502020204030204" pitchFamily="34" charset="0"/>
                <a:cs typeface="Calibri" panose="020F0502020204030204" pitchFamily="34" charset="0"/>
              </a:rPr>
              <a:t>botón virtual </a:t>
            </a:r>
            <a:r>
              <a:rPr lang="es-ES" sz="2800" dirty="0">
                <a:solidFill>
                  <a:schemeClr val="tx1"/>
                </a:solidFill>
                <a:latin typeface="Calibri" panose="020F0502020204030204" pitchFamily="34" charset="0"/>
                <a:cs typeface="Calibri" panose="020F0502020204030204" pitchFamily="34" charset="0"/>
              </a:rPr>
              <a:t>como "Fire1".</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Estos métodos se suelen utilizar dentro del método </a:t>
            </a:r>
            <a:r>
              <a:rPr lang="es-ES" sz="2800" dirty="0" err="1">
                <a:solidFill>
                  <a:schemeClr val="tx1"/>
                </a:solidFill>
                <a:latin typeface="Calibri" panose="020F0502020204030204" pitchFamily="34" charset="0"/>
                <a:cs typeface="Calibri" panose="020F0502020204030204" pitchFamily="34" charset="0"/>
              </a:rPr>
              <a:t>Update</a:t>
            </a:r>
            <a:r>
              <a:rPr lang="es-ES" sz="2800" dirty="0">
                <a:solidFill>
                  <a:schemeClr val="tx1"/>
                </a:solidFill>
                <a:latin typeface="Calibri" panose="020F0502020204030204" pitchFamily="34" charset="0"/>
                <a:cs typeface="Calibri" panose="020F0502020204030204" pitchFamily="34" charset="0"/>
              </a:rPr>
              <a:t> del script debido a que se ejecuta muchas más veces que otros métodos.</a:t>
            </a:r>
          </a:p>
        </p:txBody>
      </p:sp>
      <p:pic>
        <p:nvPicPr>
          <p:cNvPr id="6" name="Imagen 5">
            <a:extLst>
              <a:ext uri="{FF2B5EF4-FFF2-40B4-BE49-F238E27FC236}">
                <a16:creationId xmlns:a16="http://schemas.microsoft.com/office/drawing/2014/main" id="{B36BC695-D686-44A9-AA6F-336AF3E6EE9E}"/>
              </a:ext>
            </a:extLst>
          </p:cNvPr>
          <p:cNvPicPr>
            <a:picLocks noChangeAspect="1"/>
          </p:cNvPicPr>
          <p:nvPr/>
        </p:nvPicPr>
        <p:blipFill>
          <a:blip r:embed="rId2"/>
          <a:stretch>
            <a:fillRect/>
          </a:stretch>
        </p:blipFill>
        <p:spPr>
          <a:xfrm>
            <a:off x="3700128" y="4005064"/>
            <a:ext cx="4791744" cy="2057687"/>
          </a:xfrm>
          <a:prstGeom prst="rect">
            <a:avLst/>
          </a:prstGeom>
          <a:noFill/>
          <a:ln w="57150">
            <a:solidFill>
              <a:schemeClr val="accent2"/>
            </a:solidFill>
          </a:ln>
        </p:spPr>
      </p:pic>
    </p:spTree>
    <p:extLst>
      <p:ext uri="{BB962C8B-B14F-4D97-AF65-F5344CB8AC3E}">
        <p14:creationId xmlns:p14="http://schemas.microsoft.com/office/powerpoint/2010/main" val="3761892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Input.GetKeyDown</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KeyCode.E</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KeyCode.V</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Input.GetKeyUp</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KeyCode.Space</a:t>
            </a:r>
            <a:r>
              <a:rPr lang="es-ES" sz="28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Input.GetMouseButtonDown</a:t>
            </a:r>
            <a:r>
              <a:rPr lang="es-ES" sz="2800" dirty="0">
                <a:solidFill>
                  <a:schemeClr val="tx1"/>
                </a:solidFill>
                <a:latin typeface="Calibri" panose="020F0502020204030204" pitchFamily="34" charset="0"/>
                <a:cs typeface="Calibri" panose="020F0502020204030204" pitchFamily="34" charset="0"/>
              </a:rPr>
              <a:t>(0)</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a:t>
            </a:r>
            <a:r>
              <a:rPr lang="es-ES" sz="2800" dirty="0">
                <a:solidFill>
                  <a:schemeClr val="tx1"/>
                </a:solidFill>
                <a:latin typeface="Calibri" panose="020F0502020204030204" pitchFamily="34" charset="0"/>
                <a:cs typeface="Calibri" panose="020F0502020204030204" pitchFamily="34" charset="0"/>
              </a:rPr>
              <a:t>(1)</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Input.GetMouseButtonUp</a:t>
            </a:r>
            <a:r>
              <a:rPr lang="es-ES" sz="2800" dirty="0">
                <a:solidFill>
                  <a:schemeClr val="tx1"/>
                </a:solidFill>
                <a:latin typeface="Calibri" panose="020F0502020204030204" pitchFamily="34" charset="0"/>
                <a:cs typeface="Calibri" panose="020F0502020204030204" pitchFamily="34" charset="0"/>
              </a:rPr>
              <a:t>(2)</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Input.GetMouseButtonUp</a:t>
            </a:r>
            <a:r>
              <a:rPr lang="es-ES" sz="2800" dirty="0">
                <a:solidFill>
                  <a:schemeClr val="tx1"/>
                </a:solidFill>
                <a:latin typeface="Calibri" panose="020F0502020204030204" pitchFamily="34" charset="0"/>
                <a:cs typeface="Calibri" panose="020F0502020204030204" pitchFamily="34" charset="0"/>
              </a:rPr>
              <a:t>("Fire1")</a:t>
            </a:r>
          </a:p>
          <a:p>
            <a:pPr>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Input.GetMouseButton</a:t>
            </a:r>
            <a:r>
              <a:rPr lang="es-ES" sz="2800" dirty="0">
                <a:solidFill>
                  <a:schemeClr val="tx1"/>
                </a:solidFill>
                <a:latin typeface="Calibri" panose="020F0502020204030204" pitchFamily="34" charset="0"/>
                <a:cs typeface="Calibri" panose="020F0502020204030204" pitchFamily="34" charset="0"/>
              </a:rPr>
              <a:t>("</a:t>
            </a:r>
            <a:r>
              <a:rPr lang="es-ES" sz="2800" dirty="0" err="1">
                <a:solidFill>
                  <a:schemeClr val="tx1"/>
                </a:solidFill>
                <a:latin typeface="Calibri" panose="020F0502020204030204" pitchFamily="34" charset="0"/>
                <a:cs typeface="Calibri" panose="020F0502020204030204" pitchFamily="34" charset="0"/>
              </a:rPr>
              <a:t>Jump</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Todos los métodos en la </a:t>
            </a:r>
            <a:r>
              <a:rPr lang="es-ES" sz="2800" dirty="0">
                <a:solidFill>
                  <a:schemeClr val="tx1"/>
                </a:solidFill>
                <a:latin typeface="Calibri" panose="020F0502020204030204" pitchFamily="34" charset="0"/>
                <a:cs typeface="Calibri" panose="020F0502020204030204" pitchFamily="34" charset="0"/>
                <a:hlinkClick r:id="rId2"/>
              </a:rPr>
              <a:t>documentación</a:t>
            </a:r>
            <a:r>
              <a:rPr lang="es-ES" sz="2800" dirty="0">
                <a:solidFill>
                  <a:schemeClr val="tx1"/>
                </a:solidFill>
                <a:latin typeface="Calibri" panose="020F0502020204030204" pitchFamily="34" charset="0"/>
                <a:cs typeface="Calibri" panose="020F0502020204030204" pitchFamily="34" charset="0"/>
              </a:rPr>
              <a:t>.</a:t>
            </a:r>
          </a:p>
        </p:txBody>
      </p:sp>
      <p:pic>
        <p:nvPicPr>
          <p:cNvPr id="8" name="Imagen 7">
            <a:extLst>
              <a:ext uri="{FF2B5EF4-FFF2-40B4-BE49-F238E27FC236}">
                <a16:creationId xmlns:a16="http://schemas.microsoft.com/office/drawing/2014/main" id="{07F4636B-D23C-49BB-9DDA-309E17741B57}"/>
              </a:ext>
            </a:extLst>
          </p:cNvPr>
          <p:cNvPicPr>
            <a:picLocks noChangeAspect="1"/>
          </p:cNvPicPr>
          <p:nvPr/>
        </p:nvPicPr>
        <p:blipFill>
          <a:blip r:embed="rId3"/>
          <a:stretch>
            <a:fillRect/>
          </a:stretch>
        </p:blipFill>
        <p:spPr>
          <a:xfrm>
            <a:off x="6653011" y="2468519"/>
            <a:ext cx="4791744" cy="2057687"/>
          </a:xfrm>
          <a:prstGeom prst="rect">
            <a:avLst/>
          </a:prstGeom>
          <a:noFill/>
          <a:ln w="57150">
            <a:solidFill>
              <a:schemeClr val="accent2"/>
            </a:solidFill>
          </a:ln>
        </p:spPr>
      </p:pic>
    </p:spTree>
    <p:extLst>
      <p:ext uri="{BB962C8B-B14F-4D97-AF65-F5344CB8AC3E}">
        <p14:creationId xmlns:p14="http://schemas.microsoft.com/office/powerpoint/2010/main" val="311519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Acceso a las propiedades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8E8B33CE-A8B5-4B5E-A7B6-45B7014047F1}"/>
              </a:ext>
            </a:extLst>
          </p:cNvPr>
          <p:cNvPicPr>
            <a:picLocks noChangeAspect="1"/>
          </p:cNvPicPr>
          <p:nvPr/>
        </p:nvPicPr>
        <p:blipFill>
          <a:blip r:embed="rId2"/>
          <a:stretch>
            <a:fillRect/>
          </a:stretch>
        </p:blipFill>
        <p:spPr>
          <a:xfrm>
            <a:off x="518643" y="2232844"/>
            <a:ext cx="5243086" cy="1470911"/>
          </a:xfrm>
          <a:prstGeom prst="rect">
            <a:avLst/>
          </a:prstGeom>
          <a:noFill/>
          <a:ln w="57150">
            <a:solidFill>
              <a:schemeClr val="accent2"/>
            </a:solidFill>
          </a:ln>
        </p:spPr>
      </p:pic>
      <p:pic>
        <p:nvPicPr>
          <p:cNvPr id="12" name="Imagen 11">
            <a:extLst>
              <a:ext uri="{FF2B5EF4-FFF2-40B4-BE49-F238E27FC236}">
                <a16:creationId xmlns:a16="http://schemas.microsoft.com/office/drawing/2014/main" id="{3083B45E-0E61-48F9-9B4C-928D058B4F1B}"/>
              </a:ext>
            </a:extLst>
          </p:cNvPr>
          <p:cNvPicPr>
            <a:picLocks noChangeAspect="1"/>
          </p:cNvPicPr>
          <p:nvPr/>
        </p:nvPicPr>
        <p:blipFill rotWithShape="1">
          <a:blip r:embed="rId3"/>
          <a:srcRect l="1" r="341" b="4684"/>
          <a:stretch/>
        </p:blipFill>
        <p:spPr>
          <a:xfrm>
            <a:off x="1487488" y="4772808"/>
            <a:ext cx="3446244" cy="871688"/>
          </a:xfrm>
          <a:prstGeom prst="rect">
            <a:avLst/>
          </a:prstGeom>
          <a:noFill/>
          <a:ln w="57150">
            <a:solidFill>
              <a:schemeClr val="accent2"/>
            </a:solidFill>
          </a:ln>
        </p:spPr>
      </p:pic>
      <p:pic>
        <p:nvPicPr>
          <p:cNvPr id="14" name="Imagen 13">
            <a:extLst>
              <a:ext uri="{FF2B5EF4-FFF2-40B4-BE49-F238E27FC236}">
                <a16:creationId xmlns:a16="http://schemas.microsoft.com/office/drawing/2014/main" id="{ADD3FB5B-7A9A-434D-B963-AD15AD4658D0}"/>
              </a:ext>
            </a:extLst>
          </p:cNvPr>
          <p:cNvPicPr>
            <a:picLocks noChangeAspect="1"/>
          </p:cNvPicPr>
          <p:nvPr/>
        </p:nvPicPr>
        <p:blipFill>
          <a:blip r:embed="rId4"/>
          <a:stretch>
            <a:fillRect/>
          </a:stretch>
        </p:blipFill>
        <p:spPr>
          <a:xfrm>
            <a:off x="6976877" y="2341209"/>
            <a:ext cx="4696480" cy="1286054"/>
          </a:xfrm>
          <a:prstGeom prst="rect">
            <a:avLst/>
          </a:prstGeom>
          <a:noFill/>
          <a:ln w="57150">
            <a:solidFill>
              <a:schemeClr val="accent2"/>
            </a:solidFill>
          </a:ln>
        </p:spPr>
      </p:pic>
      <p:pic>
        <p:nvPicPr>
          <p:cNvPr id="17" name="Imagen 16">
            <a:extLst>
              <a:ext uri="{FF2B5EF4-FFF2-40B4-BE49-F238E27FC236}">
                <a16:creationId xmlns:a16="http://schemas.microsoft.com/office/drawing/2014/main" id="{64800498-D133-4103-A4DA-19771F85CB2F}"/>
              </a:ext>
            </a:extLst>
          </p:cNvPr>
          <p:cNvPicPr>
            <a:picLocks noChangeAspect="1"/>
          </p:cNvPicPr>
          <p:nvPr/>
        </p:nvPicPr>
        <p:blipFill rotWithShape="1">
          <a:blip r:embed="rId5"/>
          <a:srcRect t="1739" b="18693"/>
          <a:stretch/>
        </p:blipFill>
        <p:spPr>
          <a:xfrm>
            <a:off x="7255981" y="4768717"/>
            <a:ext cx="3448531" cy="871688"/>
          </a:xfrm>
          <a:prstGeom prst="rect">
            <a:avLst/>
          </a:prstGeom>
          <a:noFill/>
          <a:ln w="57150">
            <a:solidFill>
              <a:schemeClr val="accent2"/>
            </a:solidFill>
          </a:ln>
        </p:spPr>
      </p:pic>
      <p:cxnSp>
        <p:nvCxnSpPr>
          <p:cNvPr id="21" name="Conector recto de flecha 20">
            <a:extLst>
              <a:ext uri="{FF2B5EF4-FFF2-40B4-BE49-F238E27FC236}">
                <a16:creationId xmlns:a16="http://schemas.microsoft.com/office/drawing/2014/main" id="{70F98A0E-6096-4159-B227-EE6633C7F89C}"/>
              </a:ext>
            </a:extLst>
          </p:cNvPr>
          <p:cNvCxnSpPr>
            <a:cxnSpLocks/>
          </p:cNvCxnSpPr>
          <p:nvPr/>
        </p:nvCxnSpPr>
        <p:spPr>
          <a:xfrm>
            <a:off x="5879976" y="2984236"/>
            <a:ext cx="986837"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E210B4F6-B9C1-43BA-9969-5FD76CF88949}"/>
              </a:ext>
            </a:extLst>
          </p:cNvPr>
          <p:cNvCxnSpPr>
            <a:cxnSpLocks/>
          </p:cNvCxnSpPr>
          <p:nvPr/>
        </p:nvCxnSpPr>
        <p:spPr>
          <a:xfrm flipH="1">
            <a:off x="9840416" y="2800882"/>
            <a:ext cx="1034567" cy="16741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4" name="Conector recto de flecha 23">
            <a:extLst>
              <a:ext uri="{FF2B5EF4-FFF2-40B4-BE49-F238E27FC236}">
                <a16:creationId xmlns:a16="http://schemas.microsoft.com/office/drawing/2014/main" id="{689CDFD9-9FBD-481B-9986-555DE0CFFBF2}"/>
              </a:ext>
            </a:extLst>
          </p:cNvPr>
          <p:cNvCxnSpPr>
            <a:cxnSpLocks/>
          </p:cNvCxnSpPr>
          <p:nvPr/>
        </p:nvCxnSpPr>
        <p:spPr>
          <a:xfrm flipH="1">
            <a:off x="9097029" y="4795877"/>
            <a:ext cx="792088" cy="31646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7" name="Conector recto de flecha 26">
            <a:extLst>
              <a:ext uri="{FF2B5EF4-FFF2-40B4-BE49-F238E27FC236}">
                <a16:creationId xmlns:a16="http://schemas.microsoft.com/office/drawing/2014/main" id="{F5C1A491-8209-4AC2-AFB1-BDDA08E8CCE3}"/>
              </a:ext>
            </a:extLst>
          </p:cNvPr>
          <p:cNvCxnSpPr>
            <a:cxnSpLocks/>
          </p:cNvCxnSpPr>
          <p:nvPr/>
        </p:nvCxnSpPr>
        <p:spPr>
          <a:xfrm>
            <a:off x="5080566" y="5204561"/>
            <a:ext cx="2030868"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21466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a:t>
            </a:r>
            <a:r>
              <a:rPr lang="es-ES" sz="2400" b="1" dirty="0">
                <a:solidFill>
                  <a:schemeClr val="tx1"/>
                </a:solidFill>
                <a:latin typeface="Calibri" panose="020F0502020204030204" pitchFamily="34" charset="0"/>
                <a:cs typeface="Calibri" panose="020F0502020204030204" pitchFamily="34" charset="0"/>
              </a:rPr>
              <a:t>clase Input</a:t>
            </a:r>
            <a:r>
              <a:rPr lang="es-ES" sz="2400" dirty="0">
                <a:solidFill>
                  <a:schemeClr val="tx1"/>
                </a:solidFill>
                <a:latin typeface="Calibri" panose="020F0502020204030204" pitchFamily="34" charset="0"/>
                <a:cs typeface="Calibri" panose="020F0502020204030204" pitchFamily="34" charset="0"/>
              </a:rPr>
              <a:t> tiene una serie de métodos para capturar los valores de los ejes de movimiento.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Estos métodos devuelven un valor decimal </a:t>
            </a:r>
            <a:r>
              <a:rPr lang="es-ES" sz="2400" dirty="0" err="1">
                <a:solidFill>
                  <a:schemeClr val="tx1"/>
                </a:solidFill>
                <a:latin typeface="Calibri" panose="020F0502020204030204" pitchFamily="34" charset="0"/>
                <a:cs typeface="Calibri" panose="020F0502020204030204" pitchFamily="34" charset="0"/>
              </a:rPr>
              <a:t>float</a:t>
            </a:r>
            <a:r>
              <a:rPr lang="es-ES" sz="2400" dirty="0">
                <a:solidFill>
                  <a:schemeClr val="tx1"/>
                </a:solidFill>
                <a:latin typeface="Calibri" panose="020F0502020204030204" pitchFamily="34" charset="0"/>
                <a:cs typeface="Calibri" panose="020F0502020204030204" pitchFamily="34" charset="0"/>
              </a:rPr>
              <a:t> que cuando el eje está en reposo el valor es 0 y cuando se pulsan devuelven un entre -1 y 1 dependiendo de la aceleración (tiempo de pulsación de la tecla o rango de movimiento del joystick).</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Existen los ejes:</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Horizontal y Vertical: w, a, s, d, flechas, joystick, cruceta.</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("Horizontal")</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("Vertical")</a:t>
            </a:r>
          </a:p>
          <a:p>
            <a:pPr marL="324000" lvl="1"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Mouse X y Mouse Y: asignados al movimiento del ratón.</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("Mouse X")</a:t>
            </a:r>
          </a:p>
          <a:p>
            <a:pPr lvl="2">
              <a:spcBef>
                <a:spcPts val="0"/>
              </a:spcBef>
              <a:spcAft>
                <a:spcPts val="0"/>
              </a:spcAft>
            </a:pPr>
            <a:r>
              <a:rPr lang="es-ES" sz="2400" dirty="0" err="1">
                <a:solidFill>
                  <a:schemeClr val="tx1"/>
                </a:solidFill>
                <a:latin typeface="Calibri" panose="020F0502020204030204" pitchFamily="34" charset="0"/>
                <a:cs typeface="Calibri" panose="020F0502020204030204" pitchFamily="34" charset="0"/>
              </a:rPr>
              <a:t>Input.GetAxis</a:t>
            </a:r>
            <a:r>
              <a:rPr lang="es-ES" sz="2400" dirty="0">
                <a:solidFill>
                  <a:schemeClr val="tx1"/>
                </a:solidFill>
                <a:latin typeface="Calibri" panose="020F0502020204030204" pitchFamily="34" charset="0"/>
                <a:cs typeface="Calibri" panose="020F0502020204030204" pitchFamily="34" charset="0"/>
              </a:rPr>
              <a:t>("Mouse Y")</a:t>
            </a:r>
          </a:p>
        </p:txBody>
      </p:sp>
    </p:spTree>
    <p:extLst>
      <p:ext uri="{BB962C8B-B14F-4D97-AF65-F5344CB8AC3E}">
        <p14:creationId xmlns:p14="http://schemas.microsoft.com/office/powerpoint/2010/main" val="2474057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Gracias a la </a:t>
            </a:r>
            <a:r>
              <a:rPr lang="es-ES" sz="2000" b="1" dirty="0">
                <a:solidFill>
                  <a:schemeClr val="tx1"/>
                </a:solidFill>
                <a:latin typeface="Calibri" panose="020F0502020204030204" pitchFamily="34" charset="0"/>
                <a:cs typeface="Calibri" panose="020F0502020204030204" pitchFamily="34" charset="0"/>
              </a:rPr>
              <a:t>clase Input se pueden mover </a:t>
            </a:r>
            <a:r>
              <a:rPr lang="es-ES" sz="2000" b="1" dirty="0" err="1">
                <a:solidFill>
                  <a:schemeClr val="tx1"/>
                </a:solidFill>
                <a:latin typeface="Calibri" panose="020F0502020204030204" pitchFamily="34" charset="0"/>
                <a:cs typeface="Calibri" panose="020F0502020204030204" pitchFamily="34" charset="0"/>
              </a:rPr>
              <a:t>GameObjects</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cuando el usuario interactúe con los </a:t>
            </a:r>
            <a:r>
              <a:rPr lang="es-ES" sz="2000" b="1" dirty="0">
                <a:solidFill>
                  <a:schemeClr val="tx1"/>
                </a:solidFill>
                <a:latin typeface="Calibri" panose="020F0502020204030204" pitchFamily="34" charset="0"/>
                <a:cs typeface="Calibri" panose="020F0502020204030204" pitchFamily="34" charset="0"/>
              </a:rPr>
              <a:t>dispositivos de entrada</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En el código, teniendo la cámara con la orientación que se indica con el </a:t>
            </a:r>
            <a:r>
              <a:rPr lang="es-ES" sz="2000" dirty="0" err="1">
                <a:solidFill>
                  <a:schemeClr val="tx1"/>
                </a:solidFill>
                <a:latin typeface="Calibri" panose="020F0502020204030204" pitchFamily="34" charset="0"/>
                <a:cs typeface="Calibri" panose="020F0502020204030204" pitchFamily="34" charset="0"/>
              </a:rPr>
              <a:t>gizmo</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	flecha arriba o w		</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adelante (se aleja de la cámara).</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abajo o s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atrás ( se acerca a la cámara).</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izquierda o a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izquierda.</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derecha o d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derecha.</a:t>
            </a:r>
            <a:endParaRPr lang="es-ES" sz="2000" dirty="0">
              <a:solidFill>
                <a:schemeClr val="tx1"/>
              </a:solidFill>
              <a:latin typeface="Calibri" panose="020F0502020204030204" pitchFamily="34" charset="0"/>
              <a:cs typeface="Calibri" panose="020F0502020204030204" pitchFamily="34" charset="0"/>
            </a:endParaRPr>
          </a:p>
        </p:txBody>
      </p:sp>
      <p:grpSp>
        <p:nvGrpSpPr>
          <p:cNvPr id="6" name="Grupo 5">
            <a:extLst>
              <a:ext uri="{FF2B5EF4-FFF2-40B4-BE49-F238E27FC236}">
                <a16:creationId xmlns:a16="http://schemas.microsoft.com/office/drawing/2014/main" id="{CEDD8A00-609F-40FC-B261-F6D02DA1D26B}"/>
              </a:ext>
            </a:extLst>
          </p:cNvPr>
          <p:cNvGrpSpPr/>
          <p:nvPr/>
        </p:nvGrpSpPr>
        <p:grpSpPr>
          <a:xfrm>
            <a:off x="5303912" y="3885281"/>
            <a:ext cx="4752452" cy="2661175"/>
            <a:chOff x="3719774" y="3717032"/>
            <a:chExt cx="4752452" cy="2661175"/>
          </a:xfrm>
        </p:grpSpPr>
        <p:pic>
          <p:nvPicPr>
            <p:cNvPr id="3" name="Imagen 2">
              <a:extLst>
                <a:ext uri="{FF2B5EF4-FFF2-40B4-BE49-F238E27FC236}">
                  <a16:creationId xmlns:a16="http://schemas.microsoft.com/office/drawing/2014/main" id="{5A2C4D11-2748-4062-A05B-ECAE42812933}"/>
                </a:ext>
              </a:extLst>
            </p:cNvPr>
            <p:cNvPicPr>
              <a:picLocks noChangeAspect="1"/>
            </p:cNvPicPr>
            <p:nvPr/>
          </p:nvPicPr>
          <p:blipFill>
            <a:blip r:embed="rId2"/>
            <a:stretch>
              <a:fillRect/>
            </a:stretch>
          </p:blipFill>
          <p:spPr>
            <a:xfrm>
              <a:off x="3719774" y="3717032"/>
              <a:ext cx="4752452" cy="2661175"/>
            </a:xfrm>
            <a:prstGeom prst="rect">
              <a:avLst/>
            </a:prstGeom>
            <a:noFill/>
            <a:ln w="57150">
              <a:solidFill>
                <a:schemeClr val="accent2"/>
              </a:solidFill>
            </a:ln>
          </p:spPr>
        </p:pic>
        <p:pic>
          <p:nvPicPr>
            <p:cNvPr id="2" name="Imagen 1">
              <a:extLst>
                <a:ext uri="{FF2B5EF4-FFF2-40B4-BE49-F238E27FC236}">
                  <a16:creationId xmlns:a16="http://schemas.microsoft.com/office/drawing/2014/main" id="{2D16B78B-B68E-4928-8F06-BBCE56BDAF80}"/>
                </a:ext>
              </a:extLst>
            </p:cNvPr>
            <p:cNvPicPr>
              <a:picLocks noChangeAspect="1"/>
            </p:cNvPicPr>
            <p:nvPr/>
          </p:nvPicPr>
          <p:blipFill>
            <a:blip r:embed="rId3"/>
            <a:stretch>
              <a:fillRect/>
            </a:stretch>
          </p:blipFill>
          <p:spPr>
            <a:xfrm>
              <a:off x="4176891" y="5262373"/>
              <a:ext cx="4096826" cy="817360"/>
            </a:xfrm>
            <a:prstGeom prst="rect">
              <a:avLst/>
            </a:prstGeom>
          </p:spPr>
        </p:pic>
      </p:grpSp>
      <p:pic>
        <p:nvPicPr>
          <p:cNvPr id="7" name="Imagen 6">
            <a:extLst>
              <a:ext uri="{FF2B5EF4-FFF2-40B4-BE49-F238E27FC236}">
                <a16:creationId xmlns:a16="http://schemas.microsoft.com/office/drawing/2014/main" id="{B09AD327-13E5-4562-8150-EE68CE82127C}"/>
              </a:ext>
            </a:extLst>
          </p:cNvPr>
          <p:cNvPicPr>
            <a:picLocks noChangeAspect="1"/>
          </p:cNvPicPr>
          <p:nvPr/>
        </p:nvPicPr>
        <p:blipFill>
          <a:blip r:embed="rId4"/>
          <a:stretch>
            <a:fillRect/>
          </a:stretch>
        </p:blipFill>
        <p:spPr>
          <a:xfrm>
            <a:off x="2999656" y="4649051"/>
            <a:ext cx="1162212" cy="1133633"/>
          </a:xfrm>
          <a:prstGeom prst="rect">
            <a:avLst/>
          </a:prstGeom>
          <a:noFill/>
          <a:ln w="57150">
            <a:solidFill>
              <a:schemeClr val="accent2"/>
            </a:solidFill>
          </a:ln>
        </p:spPr>
      </p:pic>
    </p:spTree>
    <p:extLst>
      <p:ext uri="{BB962C8B-B14F-4D97-AF65-F5344CB8AC3E}">
        <p14:creationId xmlns:p14="http://schemas.microsoft.com/office/powerpoint/2010/main" val="902193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Gracias a la </a:t>
            </a:r>
            <a:r>
              <a:rPr lang="es-ES" sz="2000" b="1" dirty="0">
                <a:solidFill>
                  <a:schemeClr val="tx1"/>
                </a:solidFill>
                <a:latin typeface="Calibri" panose="020F0502020204030204" pitchFamily="34" charset="0"/>
                <a:cs typeface="Calibri" panose="020F0502020204030204" pitchFamily="34" charset="0"/>
              </a:rPr>
              <a:t>clase Input se pueden mover </a:t>
            </a:r>
            <a:r>
              <a:rPr lang="es-ES" sz="2000" b="1" dirty="0" err="1">
                <a:solidFill>
                  <a:schemeClr val="tx1"/>
                </a:solidFill>
                <a:latin typeface="Calibri" panose="020F0502020204030204" pitchFamily="34" charset="0"/>
                <a:cs typeface="Calibri" panose="020F0502020204030204" pitchFamily="34" charset="0"/>
              </a:rPr>
              <a:t>GameObjects</a:t>
            </a:r>
            <a:r>
              <a:rPr lang="es-ES" sz="2000" b="1" dirty="0">
                <a:solidFill>
                  <a:schemeClr val="tx1"/>
                </a:solidFill>
                <a:latin typeface="Calibri" panose="020F0502020204030204" pitchFamily="34" charset="0"/>
                <a:cs typeface="Calibri" panose="020F0502020204030204" pitchFamily="34" charset="0"/>
              </a:rPr>
              <a:t> </a:t>
            </a:r>
            <a:r>
              <a:rPr lang="es-ES" sz="2000" dirty="0">
                <a:solidFill>
                  <a:schemeClr val="tx1"/>
                </a:solidFill>
                <a:latin typeface="Calibri" panose="020F0502020204030204" pitchFamily="34" charset="0"/>
                <a:cs typeface="Calibri" panose="020F0502020204030204" pitchFamily="34" charset="0"/>
              </a:rPr>
              <a:t>cuando el usuario interactúe con los </a:t>
            </a:r>
            <a:r>
              <a:rPr lang="es-ES" sz="2000" b="1" dirty="0">
                <a:solidFill>
                  <a:schemeClr val="tx1"/>
                </a:solidFill>
                <a:latin typeface="Calibri" panose="020F0502020204030204" pitchFamily="34" charset="0"/>
                <a:cs typeface="Calibri" panose="020F0502020204030204" pitchFamily="34" charset="0"/>
              </a:rPr>
              <a:t>dispositivos de entrada</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	flecha arriba o w		</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adelante.</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abajo o s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mover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atrás.</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izquierda o a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rotar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izquierda.</a:t>
            </a: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flecha derecha o d	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rotar</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hacia derecha.</a:t>
            </a:r>
            <a:endParaRPr lang="es-ES" sz="20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A976EE7A-7C8B-4059-9093-F6C3E6EB507E}"/>
              </a:ext>
            </a:extLst>
          </p:cNvPr>
          <p:cNvPicPr>
            <a:picLocks noChangeAspect="1"/>
          </p:cNvPicPr>
          <p:nvPr/>
        </p:nvPicPr>
        <p:blipFill>
          <a:blip r:embed="rId2"/>
          <a:stretch>
            <a:fillRect/>
          </a:stretch>
        </p:blipFill>
        <p:spPr>
          <a:xfrm>
            <a:off x="2473806" y="3718434"/>
            <a:ext cx="7244388" cy="2660400"/>
          </a:xfrm>
          <a:prstGeom prst="rect">
            <a:avLst/>
          </a:prstGeom>
          <a:noFill/>
          <a:ln w="57150">
            <a:solidFill>
              <a:schemeClr val="accent2"/>
            </a:solidFill>
          </a:ln>
        </p:spPr>
      </p:pic>
    </p:spTree>
    <p:extLst>
      <p:ext uri="{BB962C8B-B14F-4D97-AF65-F5344CB8AC3E}">
        <p14:creationId xmlns:p14="http://schemas.microsoft.com/office/powerpoint/2010/main" val="378415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Movimiento mediante la clase Input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cualquiera de los dos códigos anteriores, si se sitúa la cámara detrás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en la misma orientación x y se añade la cámara como hija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la cámara seguirá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mientras se mueva.</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0D93D532-9E15-4741-B3D8-0CBFD2DACD0D}"/>
              </a:ext>
            </a:extLst>
          </p:cNvPr>
          <p:cNvPicPr>
            <a:picLocks noChangeAspect="1"/>
          </p:cNvPicPr>
          <p:nvPr/>
        </p:nvPicPr>
        <p:blipFill rotWithShape="1">
          <a:blip r:embed="rId2"/>
          <a:srcRect l="107" r="-1"/>
          <a:stretch/>
        </p:blipFill>
        <p:spPr>
          <a:xfrm>
            <a:off x="1055441" y="2986454"/>
            <a:ext cx="4752528" cy="3079458"/>
          </a:xfrm>
          <a:prstGeom prst="rect">
            <a:avLst/>
          </a:prstGeom>
          <a:noFill/>
          <a:ln w="57150">
            <a:solidFill>
              <a:schemeClr val="accent2"/>
            </a:solidFill>
          </a:ln>
        </p:spPr>
      </p:pic>
      <p:pic>
        <p:nvPicPr>
          <p:cNvPr id="6" name="Imagen 5">
            <a:extLst>
              <a:ext uri="{FF2B5EF4-FFF2-40B4-BE49-F238E27FC236}">
                <a16:creationId xmlns:a16="http://schemas.microsoft.com/office/drawing/2014/main" id="{1988F422-F5F5-4D00-8F6D-A5A3DE12D06F}"/>
              </a:ext>
            </a:extLst>
          </p:cNvPr>
          <p:cNvPicPr>
            <a:picLocks noChangeAspect="1"/>
          </p:cNvPicPr>
          <p:nvPr/>
        </p:nvPicPr>
        <p:blipFill>
          <a:blip r:embed="rId3"/>
          <a:stretch>
            <a:fillRect/>
          </a:stretch>
        </p:blipFill>
        <p:spPr>
          <a:xfrm>
            <a:off x="6384032" y="2986453"/>
            <a:ext cx="4752418" cy="3079459"/>
          </a:xfrm>
          <a:prstGeom prst="rect">
            <a:avLst/>
          </a:prstGeom>
          <a:noFill/>
          <a:ln w="57150">
            <a:solidFill>
              <a:schemeClr val="accent2"/>
            </a:solidFill>
          </a:ln>
        </p:spPr>
      </p:pic>
    </p:spTree>
    <p:extLst>
      <p:ext uri="{BB962C8B-B14F-4D97-AF65-F5344CB8AC3E}">
        <p14:creationId xmlns:p14="http://schemas.microsoft.com/office/powerpoint/2010/main" val="1895553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5</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Modificando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mediante Inputs.</a:t>
            </a:r>
          </a:p>
        </p:txBody>
      </p:sp>
    </p:spTree>
    <p:extLst>
      <p:ext uri="{BB962C8B-B14F-4D97-AF65-F5344CB8AC3E}">
        <p14:creationId xmlns:p14="http://schemas.microsoft.com/office/powerpoint/2010/main" val="1968646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Tipos de movimientos en Unity:</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Cinemático</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Movimiento que se realiza directamente sobre el componente </a:t>
            </a:r>
            <a:r>
              <a:rPr lang="es-ES" sz="2800" dirty="0" err="1">
                <a:solidFill>
                  <a:schemeClr val="tx1"/>
                </a:solidFill>
                <a:latin typeface="Calibri" panose="020F0502020204030204" pitchFamily="34" charset="0"/>
                <a:cs typeface="Calibri" panose="020F0502020204030204" pitchFamily="34" charset="0"/>
              </a:rPr>
              <a:t>transform</a:t>
            </a:r>
            <a:r>
              <a:rPr lang="es-ES" sz="2800" dirty="0">
                <a:solidFill>
                  <a:schemeClr val="tx1"/>
                </a:solidFill>
                <a:latin typeface="Calibri" panose="020F0502020204030204" pitchFamily="34" charset="0"/>
                <a:cs typeface="Calibri" panose="020F0502020204030204" pitchFamily="34" charset="0"/>
              </a:rPr>
              <a:t>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Estos movimientos son independientes de las físicas del juego (gravedad, aceleración, impulsos, inercias, rozamiento…).</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Físico</a:t>
            </a:r>
            <a:r>
              <a:rPr lang="es-ES" sz="2800" dirty="0">
                <a:solidFill>
                  <a:schemeClr val="tx1"/>
                </a:solidFill>
                <a:latin typeface="Calibri" panose="020F0502020204030204" pitchFamily="34" charset="0"/>
                <a:cs typeface="Calibri" panose="020F0502020204030204" pitchFamily="34" charset="0"/>
              </a:rPr>
              <a:t>:</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Movimientos que se realizan usando el motor físico del juego.</a:t>
            </a:r>
          </a:p>
          <a:p>
            <a:pPr marL="594000" lvl="2"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debe tener el componente </a:t>
            </a:r>
            <a:r>
              <a:rPr lang="es-ES" sz="2800" b="1" dirty="0" err="1">
                <a:solidFill>
                  <a:schemeClr val="tx1"/>
                </a:solidFill>
                <a:latin typeface="Calibri" panose="020F0502020204030204" pitchFamily="34" charset="0"/>
                <a:cs typeface="Calibri" panose="020F0502020204030204" pitchFamily="34" charset="0"/>
              </a:rPr>
              <a:t>Rigidbody</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61208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Al añadir el componente </a:t>
            </a:r>
            <a:r>
              <a:rPr lang="es-ES" sz="2600" b="1" dirty="0" err="1">
                <a:solidFill>
                  <a:schemeClr val="tx1"/>
                </a:solidFill>
                <a:latin typeface="Calibri" panose="020F0502020204030204" pitchFamily="34" charset="0"/>
                <a:cs typeface="Calibri" panose="020F0502020204030204" pitchFamily="34" charset="0"/>
              </a:rPr>
              <a:t>Rigidbody</a:t>
            </a:r>
            <a:r>
              <a:rPr lang="es-ES" sz="2600" dirty="0">
                <a:solidFill>
                  <a:schemeClr val="tx1"/>
                </a:solidFill>
                <a:latin typeface="Calibri" panose="020F0502020204030204" pitchFamily="34" charset="0"/>
                <a:cs typeface="Calibri" panose="020F0502020204030204" pitchFamily="34" charset="0"/>
              </a:rPr>
              <a:t> a un </a:t>
            </a:r>
            <a:r>
              <a:rPr lang="es-ES" sz="2600" dirty="0" err="1">
                <a:solidFill>
                  <a:schemeClr val="tx1"/>
                </a:solidFill>
                <a:latin typeface="Calibri" panose="020F0502020204030204" pitchFamily="34" charset="0"/>
                <a:cs typeface="Calibri" panose="020F0502020204030204" pitchFamily="34" charset="0"/>
              </a:rPr>
              <a:t>GameObject</a:t>
            </a:r>
            <a:r>
              <a:rPr lang="es-ES" sz="2600" dirty="0">
                <a:solidFill>
                  <a:schemeClr val="tx1"/>
                </a:solidFill>
                <a:latin typeface="Calibri" panose="020F0502020204030204" pitchFamily="34" charset="0"/>
                <a:cs typeface="Calibri" panose="020F0502020204030204" pitchFamily="34" charset="0"/>
              </a:rPr>
              <a:t> en el inspector se puede ver su configuración.</a:t>
            </a:r>
          </a:p>
        </p:txBody>
      </p:sp>
      <p:pic>
        <p:nvPicPr>
          <p:cNvPr id="2" name="Imagen 1">
            <a:extLst>
              <a:ext uri="{FF2B5EF4-FFF2-40B4-BE49-F238E27FC236}">
                <a16:creationId xmlns:a16="http://schemas.microsoft.com/office/drawing/2014/main" id="{8BF52C1E-B2B2-405F-8629-E2F2A3BE0A53}"/>
              </a:ext>
            </a:extLst>
          </p:cNvPr>
          <p:cNvPicPr>
            <a:picLocks noChangeAspect="1"/>
          </p:cNvPicPr>
          <p:nvPr/>
        </p:nvPicPr>
        <p:blipFill rotWithShape="1">
          <a:blip r:embed="rId2"/>
          <a:srcRect l="446" r="992"/>
          <a:stretch/>
        </p:blipFill>
        <p:spPr>
          <a:xfrm>
            <a:off x="2927648" y="2120630"/>
            <a:ext cx="1977928" cy="4257577"/>
          </a:xfrm>
          <a:prstGeom prst="rect">
            <a:avLst/>
          </a:prstGeom>
          <a:noFill/>
          <a:ln w="57150">
            <a:solidFill>
              <a:schemeClr val="accent2"/>
            </a:solidFill>
          </a:ln>
        </p:spPr>
      </p:pic>
      <p:cxnSp>
        <p:nvCxnSpPr>
          <p:cNvPr id="7" name="Conector recto de flecha 6">
            <a:extLst>
              <a:ext uri="{FF2B5EF4-FFF2-40B4-BE49-F238E27FC236}">
                <a16:creationId xmlns:a16="http://schemas.microsoft.com/office/drawing/2014/main" id="{50F97CC9-ABD3-4A6E-85E9-4869142D536E}"/>
              </a:ext>
            </a:extLst>
          </p:cNvPr>
          <p:cNvCxnSpPr>
            <a:cxnSpLocks/>
          </p:cNvCxnSpPr>
          <p:nvPr/>
        </p:nvCxnSpPr>
        <p:spPr>
          <a:xfrm flipV="1">
            <a:off x="4483726" y="4221088"/>
            <a:ext cx="1828298" cy="72008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8" name="Imagen 7">
            <a:extLst>
              <a:ext uri="{FF2B5EF4-FFF2-40B4-BE49-F238E27FC236}">
                <a16:creationId xmlns:a16="http://schemas.microsoft.com/office/drawing/2014/main" id="{07A48FF4-589C-46A5-999C-DFAE0F392520}"/>
              </a:ext>
            </a:extLst>
          </p:cNvPr>
          <p:cNvPicPr>
            <a:picLocks noChangeAspect="1"/>
          </p:cNvPicPr>
          <p:nvPr/>
        </p:nvPicPr>
        <p:blipFill rotWithShape="1">
          <a:blip r:embed="rId3"/>
          <a:srcRect l="607" r="491"/>
          <a:stretch/>
        </p:blipFill>
        <p:spPr>
          <a:xfrm>
            <a:off x="6461654" y="2572803"/>
            <a:ext cx="4335143" cy="3353230"/>
          </a:xfrm>
          <a:prstGeom prst="rect">
            <a:avLst/>
          </a:prstGeom>
          <a:noFill/>
          <a:ln w="57150">
            <a:solidFill>
              <a:schemeClr val="accent2"/>
            </a:solidFill>
          </a:ln>
        </p:spPr>
      </p:pic>
    </p:spTree>
    <p:extLst>
      <p:ext uri="{BB962C8B-B14F-4D97-AF65-F5344CB8AC3E}">
        <p14:creationId xmlns:p14="http://schemas.microsoft.com/office/powerpoint/2010/main" val="2700277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6945509"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Propiedades de </a:t>
            </a:r>
            <a:r>
              <a:rPr lang="es-ES" sz="2600" b="1" dirty="0" err="1">
                <a:solidFill>
                  <a:schemeClr val="tx1"/>
                </a:solidFill>
                <a:latin typeface="Calibri" panose="020F0502020204030204" pitchFamily="34" charset="0"/>
                <a:cs typeface="Calibri" panose="020F0502020204030204" pitchFamily="34" charset="0"/>
              </a:rPr>
              <a:t>Rigidbody</a:t>
            </a:r>
            <a:r>
              <a:rPr lang="es-ES" sz="26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Mass</a:t>
            </a:r>
            <a:r>
              <a:rPr lang="es-ES" sz="2600" dirty="0">
                <a:solidFill>
                  <a:schemeClr val="tx1"/>
                </a:solidFill>
                <a:latin typeface="Calibri" panose="020F0502020204030204" pitchFamily="34" charset="0"/>
                <a:cs typeface="Calibri" panose="020F0502020204030204" pitchFamily="34" charset="0"/>
              </a:rPr>
              <a:t>: peso del objeto en kilogramos.</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Drag</a:t>
            </a:r>
            <a:r>
              <a:rPr lang="es-ES" sz="2600" dirty="0">
                <a:solidFill>
                  <a:schemeClr val="tx1"/>
                </a:solidFill>
                <a:latin typeface="Calibri" panose="020F0502020204030204" pitchFamily="34" charset="0"/>
                <a:cs typeface="Calibri" panose="020F0502020204030204" pitchFamily="34" charset="0"/>
              </a:rPr>
              <a:t>: resistencia al movimiento lineal.</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Angular</a:t>
            </a:r>
            <a:r>
              <a:rPr lang="es-ES" sz="2600" dirty="0">
                <a:solidFill>
                  <a:schemeClr val="tx1"/>
                </a:solidFill>
                <a:latin typeface="Calibri" panose="020F0502020204030204" pitchFamily="34" charset="0"/>
                <a:cs typeface="Calibri" panose="020F0502020204030204" pitchFamily="34" charset="0"/>
              </a:rPr>
              <a:t> Drag: resistencia a las rotaciones.</a:t>
            </a:r>
          </a:p>
          <a:p>
            <a:pPr>
              <a:spcBef>
                <a:spcPts val="0"/>
              </a:spcBef>
              <a:spcAft>
                <a:spcPts val="0"/>
              </a:spcAft>
            </a:pPr>
            <a:r>
              <a:rPr lang="es-ES" sz="2600" b="1" dirty="0">
                <a:solidFill>
                  <a:schemeClr val="tx1"/>
                </a:solidFill>
                <a:latin typeface="Calibri" panose="020F0502020204030204" pitchFamily="34" charset="0"/>
                <a:cs typeface="Calibri" panose="020F0502020204030204" pitchFamily="34" charset="0"/>
              </a:rPr>
              <a:t>Use </a:t>
            </a:r>
            <a:r>
              <a:rPr lang="es-ES" sz="2600" b="1" dirty="0" err="1">
                <a:solidFill>
                  <a:schemeClr val="tx1"/>
                </a:solidFill>
                <a:latin typeface="Calibri" panose="020F0502020204030204" pitchFamily="34" charset="0"/>
                <a:cs typeface="Calibri" panose="020F0502020204030204" pitchFamily="34" charset="0"/>
              </a:rPr>
              <a:t>Gravity</a:t>
            </a:r>
            <a:r>
              <a:rPr lang="es-ES" sz="2600" dirty="0">
                <a:solidFill>
                  <a:schemeClr val="tx1"/>
                </a:solidFill>
                <a:latin typeface="Calibri" panose="020F0502020204030204" pitchFamily="34" charset="0"/>
                <a:cs typeface="Calibri" panose="020F0502020204030204" pitchFamily="34" charset="0"/>
              </a:rPr>
              <a:t>: indica si le afecta o no la gravedad.</a:t>
            </a: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Is</a:t>
            </a:r>
            <a:r>
              <a:rPr lang="es-ES" sz="2600" b="1" dirty="0">
                <a:solidFill>
                  <a:schemeClr val="tx1"/>
                </a:solidFill>
                <a:latin typeface="Calibri" panose="020F0502020204030204" pitchFamily="34" charset="0"/>
                <a:cs typeface="Calibri" panose="020F0502020204030204" pitchFamily="34" charset="0"/>
              </a:rPr>
              <a:t> </a:t>
            </a:r>
            <a:r>
              <a:rPr lang="es-ES" sz="2600" b="1" dirty="0" err="1">
                <a:solidFill>
                  <a:schemeClr val="tx1"/>
                </a:solidFill>
                <a:latin typeface="Calibri" panose="020F0502020204030204" pitchFamily="34" charset="0"/>
                <a:cs typeface="Calibri" panose="020F0502020204030204" pitchFamily="34" charset="0"/>
              </a:rPr>
              <a:t>Kinematic</a:t>
            </a:r>
            <a:r>
              <a:rPr lang="es-ES" sz="2600" dirty="0">
                <a:solidFill>
                  <a:schemeClr val="tx1"/>
                </a:solidFill>
                <a:latin typeface="Calibri" panose="020F0502020204030204" pitchFamily="34" charset="0"/>
                <a:cs typeface="Calibri" panose="020F0502020204030204" pitchFamily="34" charset="0"/>
              </a:rPr>
              <a:t>: si se activa, el </a:t>
            </a:r>
            <a:r>
              <a:rPr lang="es-ES" sz="2600" dirty="0" err="1">
                <a:solidFill>
                  <a:schemeClr val="tx1"/>
                </a:solidFill>
                <a:latin typeface="Calibri" panose="020F0502020204030204" pitchFamily="34" charset="0"/>
                <a:cs typeface="Calibri" panose="020F0502020204030204" pitchFamily="34" charset="0"/>
              </a:rPr>
              <a:t>GameObject</a:t>
            </a:r>
            <a:r>
              <a:rPr lang="es-ES" sz="2600" dirty="0">
                <a:solidFill>
                  <a:schemeClr val="tx1"/>
                </a:solidFill>
                <a:latin typeface="Calibri" panose="020F0502020204030204" pitchFamily="34" charset="0"/>
                <a:cs typeface="Calibri" panose="020F0502020204030204" pitchFamily="34" charset="0"/>
              </a:rPr>
              <a:t> no se verá afectado por el motor físico.</a:t>
            </a: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	Se suele activar para detectar colisiones.</a:t>
            </a: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	(solo se podrá manipular con su </a:t>
            </a:r>
            <a:r>
              <a:rPr lang="es-ES" sz="2600" dirty="0" err="1">
                <a:solidFill>
                  <a:schemeClr val="tx1"/>
                </a:solidFill>
                <a:latin typeface="Calibri" panose="020F0502020204030204" pitchFamily="34" charset="0"/>
                <a:cs typeface="Calibri" panose="020F0502020204030204" pitchFamily="34" charset="0"/>
              </a:rPr>
              <a:t>Transform</a:t>
            </a:r>
            <a:r>
              <a:rPr lang="es-ES" sz="2600" dirty="0">
                <a:solidFill>
                  <a:schemeClr val="tx1"/>
                </a:solidFill>
                <a:latin typeface="Calibri" panose="020F0502020204030204" pitchFamily="34" charset="0"/>
                <a:cs typeface="Calibri" panose="020F0502020204030204" pitchFamily="34" charset="0"/>
              </a:rPr>
              <a:t>).</a:t>
            </a:r>
          </a:p>
          <a:p>
            <a:pPr>
              <a:spcBef>
                <a:spcPts val="0"/>
              </a:spcBef>
              <a:spcAft>
                <a:spcPts val="0"/>
              </a:spcAft>
            </a:pPr>
            <a:r>
              <a:rPr lang="es-ES" sz="2600" b="1" dirty="0" err="1">
                <a:solidFill>
                  <a:schemeClr val="tx1"/>
                </a:solidFill>
                <a:latin typeface="Calibri" panose="020F0502020204030204" pitchFamily="34" charset="0"/>
                <a:cs typeface="Calibri" panose="020F0502020204030204" pitchFamily="34" charset="0"/>
              </a:rPr>
              <a:t>Constraints</a:t>
            </a:r>
            <a:r>
              <a:rPr lang="es-ES" sz="2600" dirty="0">
                <a:solidFill>
                  <a:schemeClr val="tx1"/>
                </a:solidFill>
                <a:latin typeface="Calibri" panose="020F0502020204030204" pitchFamily="34" charset="0"/>
                <a:cs typeface="Calibri" panose="020F0502020204030204" pitchFamily="34" charset="0"/>
              </a:rPr>
              <a:t>: permite bloquear coordenadas.</a:t>
            </a:r>
          </a:p>
        </p:txBody>
      </p:sp>
      <p:pic>
        <p:nvPicPr>
          <p:cNvPr id="3" name="Imagen 2">
            <a:extLst>
              <a:ext uri="{FF2B5EF4-FFF2-40B4-BE49-F238E27FC236}">
                <a16:creationId xmlns:a16="http://schemas.microsoft.com/office/drawing/2014/main" id="{C0F3F7F3-2C9D-460A-8024-5EADD1911256}"/>
              </a:ext>
            </a:extLst>
          </p:cNvPr>
          <p:cNvPicPr>
            <a:picLocks noChangeAspect="1"/>
          </p:cNvPicPr>
          <p:nvPr/>
        </p:nvPicPr>
        <p:blipFill rotWithShape="1">
          <a:blip r:embed="rId2"/>
          <a:srcRect l="607" r="491"/>
          <a:stretch/>
        </p:blipFill>
        <p:spPr>
          <a:xfrm>
            <a:off x="7536160" y="2204864"/>
            <a:ext cx="4137197" cy="3200119"/>
          </a:xfrm>
          <a:prstGeom prst="rect">
            <a:avLst/>
          </a:prstGeom>
          <a:noFill/>
          <a:ln w="57150">
            <a:solidFill>
              <a:schemeClr val="accent2"/>
            </a:solidFill>
          </a:ln>
        </p:spPr>
      </p:pic>
    </p:spTree>
    <p:extLst>
      <p:ext uri="{BB962C8B-B14F-4D97-AF65-F5344CB8AC3E}">
        <p14:creationId xmlns:p14="http://schemas.microsoft.com/office/powerpoint/2010/main" val="3478044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Movimiento cinemático y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Con los movimientos cinemáticos (sin físicas) cuando se mueve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lo que ocurre es que el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se está </a:t>
            </a:r>
            <a:r>
              <a:rPr lang="es-ES" sz="2200" b="1" dirty="0">
                <a:solidFill>
                  <a:schemeClr val="tx1"/>
                </a:solidFill>
                <a:latin typeface="Calibri" panose="020F0502020204030204" pitchFamily="34" charset="0"/>
                <a:cs typeface="Calibri" panose="020F0502020204030204" pitchFamily="34" charset="0"/>
              </a:rPr>
              <a:t>transportando</a:t>
            </a:r>
            <a:r>
              <a:rPr lang="es-ES" sz="2200" dirty="0">
                <a:solidFill>
                  <a:schemeClr val="tx1"/>
                </a:solidFill>
                <a:latin typeface="Calibri" panose="020F0502020204030204" pitchFamily="34" charset="0"/>
                <a:cs typeface="Calibri" panose="020F0502020204030204" pitchFamily="34" charset="0"/>
              </a:rPr>
              <a:t> a la nueva posición.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Cuando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 el componente </a:t>
            </a:r>
            <a:r>
              <a:rPr lang="es-ES" sz="2200" b="1" dirty="0" err="1">
                <a:solidFill>
                  <a:schemeClr val="tx1"/>
                </a:solidFill>
                <a:latin typeface="Calibri" panose="020F0502020204030204" pitchFamily="34" charset="0"/>
                <a:cs typeface="Calibri" panose="020F0502020204030204" pitchFamily="34" charset="0"/>
              </a:rPr>
              <a:t>Rigidbody</a:t>
            </a:r>
            <a:r>
              <a:rPr lang="es-ES" sz="2200" dirty="0">
                <a:solidFill>
                  <a:schemeClr val="tx1"/>
                </a:solidFill>
                <a:latin typeface="Calibri" panose="020F0502020204030204" pitchFamily="34" charset="0"/>
                <a:cs typeface="Calibri" panose="020F0502020204030204" pitchFamily="34" charset="0"/>
              </a:rPr>
              <a:t> no es recomendable modificar su posición usando su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ya que al transportarse a la nueva posición podría aparecer parcialmente dentro de otro objeto y generar una colisión indeseada.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mover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que tenga un </a:t>
            </a:r>
            <a:r>
              <a:rPr lang="es-ES" sz="2200" dirty="0" err="1">
                <a:solidFill>
                  <a:schemeClr val="tx1"/>
                </a:solidFill>
                <a:latin typeface="Calibri" panose="020F0502020204030204" pitchFamily="34" charset="0"/>
                <a:cs typeface="Calibri" panose="020F0502020204030204" pitchFamily="34" charset="0"/>
              </a:rPr>
              <a:t>Rigidbody</a:t>
            </a:r>
            <a:r>
              <a:rPr lang="es-ES" sz="2200" dirty="0">
                <a:solidFill>
                  <a:schemeClr val="tx1"/>
                </a:solidFill>
                <a:latin typeface="Calibri" panose="020F0502020204030204" pitchFamily="34" charset="0"/>
                <a:cs typeface="Calibri" panose="020F0502020204030204" pitchFamily="34" charset="0"/>
              </a:rPr>
              <a:t> se le deben </a:t>
            </a:r>
            <a:r>
              <a:rPr lang="es-ES" sz="2200" b="1" dirty="0">
                <a:solidFill>
                  <a:schemeClr val="tx1"/>
                </a:solidFill>
                <a:latin typeface="Calibri" panose="020F0502020204030204" pitchFamily="34" charset="0"/>
                <a:cs typeface="Calibri" panose="020F0502020204030204" pitchFamily="34" charset="0"/>
              </a:rPr>
              <a:t>aplicar fuerzas que empujen </a:t>
            </a:r>
            <a:r>
              <a:rPr lang="es-ES" sz="2200" dirty="0">
                <a:solidFill>
                  <a:schemeClr val="tx1"/>
                </a:solidFill>
                <a:latin typeface="Calibri" panose="020F0502020204030204" pitchFamily="34" charset="0"/>
                <a:cs typeface="Calibri" panose="020F0502020204030204" pitchFamily="34" charset="0"/>
              </a:rPr>
              <a:t>al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en alguna dirección.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las </a:t>
            </a:r>
            <a:r>
              <a:rPr lang="es-ES" sz="2200" b="1" dirty="0">
                <a:solidFill>
                  <a:schemeClr val="tx1"/>
                </a:solidFill>
                <a:latin typeface="Calibri" panose="020F0502020204030204" pitchFamily="34" charset="0"/>
                <a:cs typeface="Calibri" panose="020F0502020204030204" pitchFamily="34" charset="0"/>
              </a:rPr>
              <a:t>fuerzas se aplican sin interacción con el Input </a:t>
            </a:r>
            <a:r>
              <a:rPr lang="es-ES" sz="2200" dirty="0">
                <a:solidFill>
                  <a:schemeClr val="tx1"/>
                </a:solidFill>
                <a:latin typeface="Calibri" panose="020F0502020204030204" pitchFamily="34" charset="0"/>
                <a:cs typeface="Calibri" panose="020F0502020204030204" pitchFamily="34" charset="0"/>
              </a:rPr>
              <a:t>se utiliza el método </a:t>
            </a:r>
            <a:r>
              <a:rPr lang="es-ES" sz="2200" b="1" dirty="0" err="1">
                <a:solidFill>
                  <a:schemeClr val="tx1"/>
                </a:solidFill>
                <a:latin typeface="Calibri" panose="020F0502020204030204" pitchFamily="34" charset="0"/>
                <a:cs typeface="Calibri" panose="020F0502020204030204" pitchFamily="34" charset="0"/>
              </a:rPr>
              <a:t>FixedUpdate</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las </a:t>
            </a:r>
            <a:r>
              <a:rPr lang="es-ES" sz="2200" b="1" dirty="0">
                <a:solidFill>
                  <a:schemeClr val="tx1"/>
                </a:solidFill>
                <a:latin typeface="Calibri" panose="020F0502020204030204" pitchFamily="34" charset="0"/>
                <a:cs typeface="Calibri" panose="020F0502020204030204" pitchFamily="34" charset="0"/>
              </a:rPr>
              <a:t>fuerzas se aplican con interacción con el Input </a:t>
            </a:r>
            <a:r>
              <a:rPr lang="es-ES" sz="2200" dirty="0">
                <a:solidFill>
                  <a:schemeClr val="tx1"/>
                </a:solidFill>
                <a:latin typeface="Calibri" panose="020F0502020204030204" pitchFamily="34" charset="0"/>
                <a:cs typeface="Calibri" panose="020F0502020204030204" pitchFamily="34" charset="0"/>
              </a:rPr>
              <a:t>se utiliza el método </a:t>
            </a:r>
            <a:r>
              <a:rPr lang="es-ES" sz="2200" b="1" dirty="0" err="1">
                <a:solidFill>
                  <a:schemeClr val="tx1"/>
                </a:solidFill>
                <a:latin typeface="Calibri" panose="020F0502020204030204" pitchFamily="34" charset="0"/>
                <a:cs typeface="Calibri" panose="020F0502020204030204" pitchFamily="34" charset="0"/>
              </a:rPr>
              <a:t>Update</a:t>
            </a:r>
            <a:r>
              <a:rPr lang="es-ES" sz="22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18002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 de movimiento físico: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Con el código anterior se debe tener cuidado con los materiales físicos de los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ya que la fricción puede hacer que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no se comporte como se desea.</a:t>
            </a:r>
          </a:p>
        </p:txBody>
      </p:sp>
      <p:pic>
        <p:nvPicPr>
          <p:cNvPr id="2" name="Imagen 1">
            <a:extLst>
              <a:ext uri="{FF2B5EF4-FFF2-40B4-BE49-F238E27FC236}">
                <a16:creationId xmlns:a16="http://schemas.microsoft.com/office/drawing/2014/main" id="{DE4769F0-4CE4-4283-83AF-6F15D71091D8}"/>
              </a:ext>
            </a:extLst>
          </p:cNvPr>
          <p:cNvPicPr>
            <a:picLocks noChangeAspect="1"/>
          </p:cNvPicPr>
          <p:nvPr/>
        </p:nvPicPr>
        <p:blipFill>
          <a:blip r:embed="rId2"/>
          <a:stretch>
            <a:fillRect/>
          </a:stretch>
        </p:blipFill>
        <p:spPr>
          <a:xfrm>
            <a:off x="4166616" y="1772816"/>
            <a:ext cx="3858768" cy="3168352"/>
          </a:xfrm>
          <a:prstGeom prst="rect">
            <a:avLst/>
          </a:prstGeom>
          <a:noFill/>
          <a:ln w="57150">
            <a:solidFill>
              <a:schemeClr val="accent2"/>
            </a:solidFill>
          </a:ln>
        </p:spPr>
      </p:pic>
    </p:spTree>
    <p:extLst>
      <p:ext uri="{BB962C8B-B14F-4D97-AF65-F5344CB8AC3E}">
        <p14:creationId xmlns:p14="http://schemas.microsoft.com/office/powerpoint/2010/main" val="3141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Acceso a los componentes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Todos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tienen al menos un componente </a:t>
            </a:r>
            <a:r>
              <a:rPr lang="es-ES" sz="2200" b="1"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que sirve para </a:t>
            </a:r>
            <a:r>
              <a:rPr lang="es-ES" sz="2200" b="1" dirty="0">
                <a:solidFill>
                  <a:schemeClr val="tx1"/>
                </a:solidFill>
                <a:latin typeface="Calibri" panose="020F0502020204030204" pitchFamily="34" charset="0"/>
                <a:cs typeface="Calibri" panose="020F0502020204030204" pitchFamily="34" charset="0"/>
              </a:rPr>
              <a:t>indicar la posición, la rotación y el tamaño del </a:t>
            </a:r>
            <a:r>
              <a:rPr lang="es-ES" sz="2200" b="1"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Como es un componente presente en todos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Unity inyecta directamente la propiedad </a:t>
            </a:r>
            <a:r>
              <a:rPr lang="es-ES" sz="2200" b="1" dirty="0" err="1">
                <a:solidFill>
                  <a:schemeClr val="tx1"/>
                </a:solidFill>
                <a:latin typeface="Calibri" panose="020F0502020204030204" pitchFamily="34" charset="0"/>
                <a:cs typeface="Calibri" panose="020F0502020204030204" pitchFamily="34" charset="0"/>
              </a:rPr>
              <a:t>transform</a:t>
            </a:r>
            <a:r>
              <a:rPr lang="es-ES" sz="2200" b="1" dirty="0">
                <a:solidFill>
                  <a:schemeClr val="tx1"/>
                </a:solidFill>
                <a:latin typeface="Calibri" panose="020F0502020204030204" pitchFamily="34" charset="0"/>
                <a:cs typeface="Calibri" panose="020F0502020204030204" pitchFamily="34" charset="0"/>
              </a:rPr>
              <a:t> que se puede usar directamente</a:t>
            </a:r>
            <a:r>
              <a:rPr lang="es-ES" sz="2200" dirty="0">
                <a:solidFill>
                  <a:schemeClr val="tx1"/>
                </a:solidFill>
                <a:latin typeface="Calibri" panose="020F0502020204030204" pitchFamily="34" charset="0"/>
                <a:cs typeface="Calibri" panose="020F0502020204030204" pitchFamily="34" charset="0"/>
              </a:rPr>
              <a:t> o desde la propiedad </a:t>
            </a:r>
            <a:r>
              <a:rPr lang="es-ES" sz="2200" b="1"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para poder utilizarlo directamente.</a:t>
            </a:r>
          </a:p>
        </p:txBody>
      </p:sp>
      <p:pic>
        <p:nvPicPr>
          <p:cNvPr id="7" name="Imagen 6">
            <a:extLst>
              <a:ext uri="{FF2B5EF4-FFF2-40B4-BE49-F238E27FC236}">
                <a16:creationId xmlns:a16="http://schemas.microsoft.com/office/drawing/2014/main" id="{8DC420CB-C077-4004-B119-D0CDD1FA2E54}"/>
              </a:ext>
            </a:extLst>
          </p:cNvPr>
          <p:cNvPicPr>
            <a:picLocks noChangeAspect="1"/>
          </p:cNvPicPr>
          <p:nvPr/>
        </p:nvPicPr>
        <p:blipFill>
          <a:blip r:embed="rId2"/>
          <a:stretch>
            <a:fillRect/>
          </a:stretch>
        </p:blipFill>
        <p:spPr>
          <a:xfrm>
            <a:off x="518643" y="4128935"/>
            <a:ext cx="3140996" cy="1553335"/>
          </a:xfrm>
          <a:prstGeom prst="rect">
            <a:avLst/>
          </a:prstGeom>
          <a:noFill/>
          <a:ln w="57150">
            <a:solidFill>
              <a:schemeClr val="accent2"/>
            </a:solidFill>
          </a:ln>
        </p:spPr>
      </p:pic>
      <p:pic>
        <p:nvPicPr>
          <p:cNvPr id="9" name="Imagen 8">
            <a:extLst>
              <a:ext uri="{FF2B5EF4-FFF2-40B4-BE49-F238E27FC236}">
                <a16:creationId xmlns:a16="http://schemas.microsoft.com/office/drawing/2014/main" id="{C87D8384-FB89-43D3-9CDE-68A4DDA450A7}"/>
              </a:ext>
            </a:extLst>
          </p:cNvPr>
          <p:cNvPicPr>
            <a:picLocks noChangeAspect="1"/>
          </p:cNvPicPr>
          <p:nvPr/>
        </p:nvPicPr>
        <p:blipFill>
          <a:blip r:embed="rId3"/>
          <a:stretch>
            <a:fillRect/>
          </a:stretch>
        </p:blipFill>
        <p:spPr>
          <a:xfrm>
            <a:off x="8528354" y="4093697"/>
            <a:ext cx="3148587" cy="1619060"/>
          </a:xfrm>
          <a:prstGeom prst="rect">
            <a:avLst/>
          </a:prstGeom>
          <a:noFill/>
          <a:ln w="57150">
            <a:solidFill>
              <a:schemeClr val="accent2"/>
            </a:solidFill>
          </a:ln>
        </p:spPr>
      </p:pic>
      <p:cxnSp>
        <p:nvCxnSpPr>
          <p:cNvPr id="12" name="Conector recto de flecha 11">
            <a:extLst>
              <a:ext uri="{FF2B5EF4-FFF2-40B4-BE49-F238E27FC236}">
                <a16:creationId xmlns:a16="http://schemas.microsoft.com/office/drawing/2014/main" id="{590C7D08-B8BC-4528-A07A-A4A97C422E70}"/>
              </a:ext>
            </a:extLst>
          </p:cNvPr>
          <p:cNvCxnSpPr>
            <a:cxnSpLocks/>
          </p:cNvCxnSpPr>
          <p:nvPr/>
        </p:nvCxnSpPr>
        <p:spPr>
          <a:xfrm flipV="1">
            <a:off x="623392" y="5161447"/>
            <a:ext cx="1045210" cy="355785"/>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de flecha 13">
            <a:extLst>
              <a:ext uri="{FF2B5EF4-FFF2-40B4-BE49-F238E27FC236}">
                <a16:creationId xmlns:a16="http://schemas.microsoft.com/office/drawing/2014/main" id="{EBC544A9-D473-4268-8CE9-E333425C139E}"/>
              </a:ext>
            </a:extLst>
          </p:cNvPr>
          <p:cNvCxnSpPr>
            <a:cxnSpLocks/>
          </p:cNvCxnSpPr>
          <p:nvPr/>
        </p:nvCxnSpPr>
        <p:spPr>
          <a:xfrm flipH="1" flipV="1">
            <a:off x="10743074" y="5425568"/>
            <a:ext cx="755289" cy="704038"/>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1" name="Imagen 10">
            <a:extLst>
              <a:ext uri="{FF2B5EF4-FFF2-40B4-BE49-F238E27FC236}">
                <a16:creationId xmlns:a16="http://schemas.microsoft.com/office/drawing/2014/main" id="{B1E54004-F509-4DFA-ABA7-749C9B7203BA}"/>
              </a:ext>
            </a:extLst>
          </p:cNvPr>
          <p:cNvPicPr>
            <a:picLocks noChangeAspect="1"/>
          </p:cNvPicPr>
          <p:nvPr/>
        </p:nvPicPr>
        <p:blipFill>
          <a:blip r:embed="rId4"/>
          <a:stretch>
            <a:fillRect/>
          </a:stretch>
        </p:blipFill>
        <p:spPr>
          <a:xfrm>
            <a:off x="4058238" y="3598584"/>
            <a:ext cx="4067932" cy="2609288"/>
          </a:xfrm>
          <a:prstGeom prst="rect">
            <a:avLst/>
          </a:prstGeom>
          <a:noFill/>
          <a:ln w="57150">
            <a:solidFill>
              <a:schemeClr val="accent2"/>
            </a:solidFill>
          </a:ln>
        </p:spPr>
      </p:pic>
      <p:cxnSp>
        <p:nvCxnSpPr>
          <p:cNvPr id="15" name="Conector recto de flecha 14">
            <a:extLst>
              <a:ext uri="{FF2B5EF4-FFF2-40B4-BE49-F238E27FC236}">
                <a16:creationId xmlns:a16="http://schemas.microsoft.com/office/drawing/2014/main" id="{41CD65CC-C282-4AE1-9714-B5F7CACD1E8C}"/>
              </a:ext>
            </a:extLst>
          </p:cNvPr>
          <p:cNvCxnSpPr>
            <a:cxnSpLocks/>
          </p:cNvCxnSpPr>
          <p:nvPr/>
        </p:nvCxnSpPr>
        <p:spPr>
          <a:xfrm flipV="1">
            <a:off x="6772833" y="5166474"/>
            <a:ext cx="0" cy="85481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137421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suelo ofrece rozamiento y al empujar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este vuelca hacia adelante.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Además, por la fricción, al aplicar las fuerzas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tarda un tiempo en realizar el movimiento y al parar de aplicar fuerzas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va frenándose.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E4769F0-4CE4-4283-83AF-6F15D71091D8}"/>
              </a:ext>
            </a:extLst>
          </p:cNvPr>
          <p:cNvPicPr>
            <a:picLocks noChangeAspect="1"/>
          </p:cNvPicPr>
          <p:nvPr/>
        </p:nvPicPr>
        <p:blipFill rotWithShape="1">
          <a:blip r:embed="rId2"/>
          <a:srcRect l="3635" t="52228"/>
          <a:stretch/>
        </p:blipFill>
        <p:spPr>
          <a:xfrm>
            <a:off x="6456040" y="4221088"/>
            <a:ext cx="3900703" cy="1587759"/>
          </a:xfrm>
          <a:prstGeom prst="rect">
            <a:avLst/>
          </a:prstGeom>
          <a:noFill/>
          <a:ln w="57150">
            <a:solidFill>
              <a:schemeClr val="accent2"/>
            </a:solidFill>
          </a:ln>
        </p:spPr>
      </p:pic>
      <p:pic>
        <p:nvPicPr>
          <p:cNvPr id="3" name="Imagen 2">
            <a:extLst>
              <a:ext uri="{FF2B5EF4-FFF2-40B4-BE49-F238E27FC236}">
                <a16:creationId xmlns:a16="http://schemas.microsoft.com/office/drawing/2014/main" id="{1658BB10-545A-41BB-A95D-2429AC046B23}"/>
              </a:ext>
            </a:extLst>
          </p:cNvPr>
          <p:cNvPicPr>
            <a:picLocks noChangeAspect="1"/>
          </p:cNvPicPr>
          <p:nvPr/>
        </p:nvPicPr>
        <p:blipFill rotWithShape="1">
          <a:blip r:embed="rId3"/>
          <a:srcRect l="6116" t="3260" r="6116"/>
          <a:stretch/>
        </p:blipFill>
        <p:spPr>
          <a:xfrm>
            <a:off x="4295800" y="4221089"/>
            <a:ext cx="1754804" cy="1587758"/>
          </a:xfrm>
          <a:prstGeom prst="rect">
            <a:avLst/>
          </a:prstGeom>
          <a:noFill/>
          <a:ln w="57150">
            <a:solidFill>
              <a:schemeClr val="accent2"/>
            </a:solidFill>
          </a:ln>
        </p:spPr>
      </p:pic>
      <p:pic>
        <p:nvPicPr>
          <p:cNvPr id="6" name="Imagen 5">
            <a:extLst>
              <a:ext uri="{FF2B5EF4-FFF2-40B4-BE49-F238E27FC236}">
                <a16:creationId xmlns:a16="http://schemas.microsoft.com/office/drawing/2014/main" id="{02A17A69-6D4A-4B19-8B22-E12C3863B7B6}"/>
              </a:ext>
            </a:extLst>
          </p:cNvPr>
          <p:cNvPicPr>
            <a:picLocks noChangeAspect="1"/>
          </p:cNvPicPr>
          <p:nvPr/>
        </p:nvPicPr>
        <p:blipFill rotWithShape="1">
          <a:blip r:embed="rId4"/>
          <a:srcRect t="1630" b="1630"/>
          <a:stretch/>
        </p:blipFill>
        <p:spPr>
          <a:xfrm>
            <a:off x="2135560" y="4221089"/>
            <a:ext cx="1754804" cy="1587758"/>
          </a:xfrm>
          <a:prstGeom prst="rect">
            <a:avLst/>
          </a:prstGeom>
          <a:noFill/>
          <a:ln w="57150">
            <a:solidFill>
              <a:schemeClr val="accent2"/>
            </a:solidFill>
          </a:ln>
        </p:spPr>
      </p:pic>
    </p:spTree>
    <p:extLst>
      <p:ext uri="{BB962C8B-B14F-4D97-AF65-F5344CB8AC3E}">
        <p14:creationId xmlns:p14="http://schemas.microsoft.com/office/powerpoint/2010/main" val="1974030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solucionar estos problemas se puede optar una de las siguientes opciones: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Crear </a:t>
            </a:r>
            <a:r>
              <a:rPr lang="es-ES" sz="2400" b="1" dirty="0">
                <a:solidFill>
                  <a:schemeClr val="tx1"/>
                </a:solidFill>
                <a:latin typeface="Calibri" panose="020F0502020204030204" pitchFamily="34" charset="0"/>
                <a:cs typeface="Calibri" panose="020F0502020204030204" pitchFamily="34" charset="0"/>
              </a:rPr>
              <a:t>Materiales físicos</a:t>
            </a:r>
            <a:r>
              <a:rPr lang="es-ES" sz="2400" dirty="0">
                <a:solidFill>
                  <a:schemeClr val="tx1"/>
                </a:solidFill>
                <a:latin typeface="Calibri" panose="020F0502020204030204" pitchFamily="34" charset="0"/>
                <a:cs typeface="Calibri" panose="020F0502020204030204" pitchFamily="34" charset="0"/>
              </a:rPr>
              <a:t> para ofrecer más realismo.</a:t>
            </a:r>
          </a:p>
          <a:p>
            <a:pPr marL="936000" lvl="3"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Estos materiales físicos se deben configurar correctamente y se deben de asignar a los </a:t>
            </a:r>
            <a:r>
              <a:rPr lang="es-ES" sz="2400" dirty="0" err="1">
                <a:solidFill>
                  <a:schemeClr val="tx1"/>
                </a:solidFill>
                <a:latin typeface="Calibri" panose="020F0502020204030204" pitchFamily="34" charset="0"/>
                <a:cs typeface="Calibri" panose="020F0502020204030204" pitchFamily="34" charset="0"/>
              </a:rPr>
              <a:t>GameObject</a:t>
            </a:r>
            <a:r>
              <a:rPr lang="es-ES" sz="2400" dirty="0">
                <a:solidFill>
                  <a:schemeClr val="tx1"/>
                </a:solidFill>
                <a:latin typeface="Calibri" panose="020F0502020204030204" pitchFamily="34" charset="0"/>
                <a:cs typeface="Calibri" panose="020F0502020204030204" pitchFamily="34" charset="0"/>
              </a:rPr>
              <a:t> que afecten al movimiento como son superficies o personaje.</a:t>
            </a:r>
          </a:p>
          <a:p>
            <a:pPr lvl="1">
              <a:spcBef>
                <a:spcPts val="0"/>
              </a:spcBef>
              <a:spcAft>
                <a:spcPts val="0"/>
              </a:spcAft>
            </a:pPr>
            <a:endParaRPr lang="es-ES" sz="24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Añadir </a:t>
            </a:r>
            <a:r>
              <a:rPr lang="es-ES" sz="2400" b="1" dirty="0">
                <a:solidFill>
                  <a:schemeClr val="tx1"/>
                </a:solidFill>
                <a:latin typeface="Calibri" panose="020F0502020204030204" pitchFamily="34" charset="0"/>
                <a:cs typeface="Calibri" panose="020F0502020204030204" pitchFamily="34" charset="0"/>
              </a:rPr>
              <a:t>restricciones</a:t>
            </a:r>
            <a:r>
              <a:rPr lang="es-ES" sz="2400" dirty="0">
                <a:solidFill>
                  <a:schemeClr val="tx1"/>
                </a:solidFill>
                <a:latin typeface="Calibri" panose="020F0502020204030204" pitchFamily="34" charset="0"/>
                <a:cs typeface="Calibri" panose="020F0502020204030204" pitchFamily="34" charset="0"/>
              </a:rPr>
              <a:t> al componente </a:t>
            </a:r>
            <a:r>
              <a:rPr lang="es-ES" sz="2400" dirty="0" err="1">
                <a:solidFill>
                  <a:schemeClr val="tx1"/>
                </a:solidFill>
                <a:latin typeface="Calibri" panose="020F0502020204030204" pitchFamily="34" charset="0"/>
                <a:cs typeface="Calibri" panose="020F0502020204030204" pitchFamily="34" charset="0"/>
              </a:rPr>
              <a:t>Rigidbody</a:t>
            </a:r>
            <a:r>
              <a:rPr lang="es-ES" sz="2400" dirty="0">
                <a:solidFill>
                  <a:schemeClr val="tx1"/>
                </a:solidFill>
                <a:latin typeface="Calibri" panose="020F0502020204030204" pitchFamily="34" charset="0"/>
                <a:cs typeface="Calibri" panose="020F0502020204030204" pitchFamily="34" charset="0"/>
              </a:rPr>
              <a:t> para bloquear la posición y/o rotación en alguno de los 3 ejes.</a:t>
            </a:r>
            <a:endParaRPr lang="es-ES" sz="2400" b="1" dirty="0">
              <a:solidFill>
                <a:schemeClr val="tx1"/>
              </a:solidFill>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238EB751-2ECF-4C3C-9FBE-93F9A5F69C6E}"/>
              </a:ext>
            </a:extLst>
          </p:cNvPr>
          <p:cNvPicPr>
            <a:picLocks noChangeAspect="1"/>
          </p:cNvPicPr>
          <p:nvPr/>
        </p:nvPicPr>
        <p:blipFill rotWithShape="1">
          <a:blip r:embed="rId2"/>
          <a:srcRect l="688" t="857" r="528"/>
          <a:stretch/>
        </p:blipFill>
        <p:spPr>
          <a:xfrm>
            <a:off x="4607733" y="4286768"/>
            <a:ext cx="2976534" cy="2259688"/>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552E1AC7-9D11-4A18-AC94-B654A88BD6AB}"/>
              </a:ext>
            </a:extLst>
          </p:cNvPr>
          <p:cNvCxnSpPr>
            <a:cxnSpLocks/>
          </p:cNvCxnSpPr>
          <p:nvPr/>
        </p:nvCxnSpPr>
        <p:spPr>
          <a:xfrm flipH="1">
            <a:off x="6561247" y="6188469"/>
            <a:ext cx="1772102"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8142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Como se ha visto para aplicar fuerzas se necesita una propiedad el tipo </a:t>
            </a:r>
            <a:r>
              <a:rPr lang="es-ES" sz="2000" b="1" dirty="0" err="1">
                <a:solidFill>
                  <a:schemeClr val="tx1"/>
                </a:solidFill>
                <a:latin typeface="Calibri" panose="020F0502020204030204" pitchFamily="34" charset="0"/>
                <a:cs typeface="Calibri" panose="020F0502020204030204" pitchFamily="34" charset="0"/>
              </a:rPr>
              <a:t>Rigidbody</a:t>
            </a:r>
            <a:r>
              <a:rPr lang="es-ES" sz="2000" dirty="0">
                <a:solidFill>
                  <a:schemeClr val="tx1"/>
                </a:solidFill>
                <a:latin typeface="Calibri" panose="020F0502020204030204" pitchFamily="34" charset="0"/>
                <a:cs typeface="Calibri" panose="020F0502020204030204" pitchFamily="34" charset="0"/>
              </a:rPr>
              <a:t> en el código.</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Algunos de los métodos que se pueden utilizar son:</a:t>
            </a: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AddForce</a:t>
            </a:r>
            <a:r>
              <a:rPr lang="es-ES" sz="2000" dirty="0">
                <a:solidFill>
                  <a:schemeClr val="tx1"/>
                </a:solidFill>
                <a:latin typeface="Calibri" panose="020F0502020204030204" pitchFamily="34" charset="0"/>
                <a:cs typeface="Calibri" panose="020F0502020204030204" pitchFamily="34" charset="0"/>
              </a:rPr>
              <a:t>: aplica fuerzas de empuje en las coordenadas del mundo.</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AddTorque</a:t>
            </a:r>
            <a:r>
              <a:rPr lang="es-ES" sz="2000" dirty="0">
                <a:solidFill>
                  <a:schemeClr val="tx1"/>
                </a:solidFill>
                <a:latin typeface="Calibri" panose="020F0502020204030204" pitchFamily="34" charset="0"/>
                <a:cs typeface="Calibri" panose="020F0502020204030204" pitchFamily="34" charset="0"/>
              </a:rPr>
              <a:t>: aplica fuerzas de giro en las coordenadas del mundo.</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AddRelaviteForce</a:t>
            </a:r>
            <a:r>
              <a:rPr lang="es-ES" sz="2000" dirty="0">
                <a:solidFill>
                  <a:schemeClr val="tx1"/>
                </a:solidFill>
                <a:latin typeface="Calibri" panose="020F0502020204030204" pitchFamily="34" charset="0"/>
                <a:cs typeface="Calibri" panose="020F0502020204030204" pitchFamily="34" charset="0"/>
              </a:rPr>
              <a:t>: aplica fuerzas de empuje en las coordenadas locales.</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AddRelaviteTorque</a:t>
            </a:r>
            <a:r>
              <a:rPr lang="es-ES" sz="2000" dirty="0">
                <a:solidFill>
                  <a:schemeClr val="tx1"/>
                </a:solidFill>
                <a:latin typeface="Calibri" panose="020F0502020204030204" pitchFamily="34" charset="0"/>
                <a:cs typeface="Calibri" panose="020F0502020204030204" pitchFamily="34" charset="0"/>
              </a:rPr>
              <a:t>: aplica fuerzas de giro en las coordenadas locales.</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AddForceAtPosition</a:t>
            </a:r>
            <a:r>
              <a:rPr lang="es-ES" sz="2000" dirty="0">
                <a:solidFill>
                  <a:schemeClr val="tx1"/>
                </a:solidFill>
                <a:latin typeface="Calibri" panose="020F0502020204030204" pitchFamily="34" charset="0"/>
                <a:cs typeface="Calibri" panose="020F0502020204030204" pitchFamily="34" charset="0"/>
              </a:rPr>
              <a:t>: aplica fuerzas de empuje en una posición determinada.</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AddExplosionForce</a:t>
            </a:r>
            <a:r>
              <a:rPr lang="es-ES" sz="2000" dirty="0">
                <a:solidFill>
                  <a:schemeClr val="tx1"/>
                </a:solidFill>
                <a:latin typeface="Calibri" panose="020F0502020204030204" pitchFamily="34" charset="0"/>
                <a:cs typeface="Calibri" panose="020F0502020204030204" pitchFamily="34" charset="0"/>
              </a:rPr>
              <a:t>: se utiliza para simular explosiones.</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Estos métodos tienen una versión que además de recibir un Vector3 también se les puede indicar el tipo de fuerza a aplicar con las siguientes propiedades:</a:t>
            </a: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ForceMode.Force</a:t>
            </a:r>
            <a:r>
              <a:rPr lang="es-ES" sz="2000" dirty="0">
                <a:solidFill>
                  <a:schemeClr val="tx1"/>
                </a:solidFill>
                <a:latin typeface="Calibri" panose="020F0502020204030204" pitchFamily="34" charset="0"/>
                <a:cs typeface="Calibri" panose="020F0502020204030204" pitchFamily="34" charset="0"/>
              </a:rPr>
              <a:t>: en función del objeto: fuerza = masa * aceleración.</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ForceMode.Acceleration</a:t>
            </a:r>
            <a:r>
              <a:rPr lang="es-ES" sz="2000" dirty="0">
                <a:solidFill>
                  <a:schemeClr val="tx1"/>
                </a:solidFill>
                <a:latin typeface="Calibri" panose="020F0502020204030204" pitchFamily="34" charset="0"/>
                <a:cs typeface="Calibri" panose="020F0502020204030204" pitchFamily="34" charset="0"/>
              </a:rPr>
              <a:t>: aceleración ignorando la masa del </a:t>
            </a:r>
            <a:r>
              <a:rPr lang="es-ES" sz="2000" dirty="0" err="1">
                <a:solidFill>
                  <a:schemeClr val="tx1"/>
                </a:solidFill>
                <a:latin typeface="Calibri" panose="020F0502020204030204" pitchFamily="34" charset="0"/>
                <a:cs typeface="Calibri" panose="020F0502020204030204" pitchFamily="34" charset="0"/>
              </a:rPr>
              <a:t>GameObject</a:t>
            </a:r>
            <a:r>
              <a:rPr lang="es-ES" sz="2000" dirty="0">
                <a:solidFill>
                  <a:schemeClr val="tx1"/>
                </a:solidFill>
                <a:latin typeface="Calibri" panose="020F0502020204030204" pitchFamily="34" charset="0"/>
                <a:cs typeface="Calibri" panose="020F0502020204030204" pitchFamily="34" charset="0"/>
              </a:rPr>
              <a:t>.</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ForceMode.Impulse</a:t>
            </a:r>
            <a:r>
              <a:rPr lang="es-ES" sz="2000" dirty="0">
                <a:solidFill>
                  <a:schemeClr val="tx1"/>
                </a:solidFill>
                <a:latin typeface="Calibri" panose="020F0502020204030204" pitchFamily="34" charset="0"/>
                <a:cs typeface="Calibri" panose="020F0502020204030204" pitchFamily="34" charset="0"/>
              </a:rPr>
              <a:t>: aplica la fuerza de manera instantánea en un </a:t>
            </a:r>
            <a:r>
              <a:rPr lang="es-ES" sz="2000" dirty="0" err="1">
                <a:solidFill>
                  <a:schemeClr val="tx1"/>
                </a:solidFill>
                <a:latin typeface="Calibri" panose="020F0502020204030204" pitchFamily="34" charset="0"/>
                <a:cs typeface="Calibri" panose="020F0502020204030204" pitchFamily="34" charset="0"/>
              </a:rPr>
              <a:t>frame</a:t>
            </a:r>
            <a:r>
              <a:rPr lang="es-ES" sz="2000" dirty="0">
                <a:solidFill>
                  <a:schemeClr val="tx1"/>
                </a:solidFill>
                <a:latin typeface="Calibri" panose="020F0502020204030204" pitchFamily="34" charset="0"/>
                <a:cs typeface="Calibri" panose="020F0502020204030204" pitchFamily="34" charset="0"/>
              </a:rPr>
              <a:t> (se usa en </a:t>
            </a:r>
            <a:r>
              <a:rPr lang="es-ES" sz="2000" dirty="0" err="1">
                <a:solidFill>
                  <a:schemeClr val="tx1"/>
                </a:solidFill>
                <a:latin typeface="Calibri" panose="020F0502020204030204" pitchFamily="34" charset="0"/>
                <a:cs typeface="Calibri" panose="020F0502020204030204" pitchFamily="34" charset="0"/>
              </a:rPr>
              <a:t>Update</a:t>
            </a:r>
            <a:r>
              <a:rPr lang="es-ES" sz="2000" dirty="0">
                <a:solidFill>
                  <a:schemeClr val="tx1"/>
                </a:solidFill>
                <a:latin typeface="Calibri" panose="020F0502020204030204" pitchFamily="34" charset="0"/>
                <a:cs typeface="Calibri" panose="020F0502020204030204" pitchFamily="34" charset="0"/>
              </a:rPr>
              <a:t>).</a:t>
            </a:r>
            <a:endParaRPr lang="es-ES" sz="20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000" b="1" dirty="0" err="1">
                <a:solidFill>
                  <a:schemeClr val="tx1"/>
                </a:solidFill>
                <a:latin typeface="Calibri" panose="020F0502020204030204" pitchFamily="34" charset="0"/>
                <a:cs typeface="Calibri" panose="020F0502020204030204" pitchFamily="34" charset="0"/>
              </a:rPr>
              <a:t>ForceMode.VelocityChange</a:t>
            </a:r>
            <a:r>
              <a:rPr lang="es-ES" sz="2000" dirty="0">
                <a:solidFill>
                  <a:schemeClr val="tx1"/>
                </a:solidFill>
                <a:latin typeface="Calibri" panose="020F0502020204030204" pitchFamily="34" charset="0"/>
                <a:cs typeface="Calibri" panose="020F0502020204030204" pitchFamily="34" charset="0"/>
              </a:rPr>
              <a:t>: aplica directamente una velocidad.</a:t>
            </a:r>
            <a:endParaRPr lang="es-ES" sz="20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3145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Movimiento físico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Usando solo movimientos físicos se puede mantener la inercia de los movimientos en cualquier eje.</a:t>
            </a:r>
          </a:p>
        </p:txBody>
      </p:sp>
      <p:pic>
        <p:nvPicPr>
          <p:cNvPr id="6" name="Imagen 5">
            <a:extLst>
              <a:ext uri="{FF2B5EF4-FFF2-40B4-BE49-F238E27FC236}">
                <a16:creationId xmlns:a16="http://schemas.microsoft.com/office/drawing/2014/main" id="{0DB37328-900B-45F2-A1D1-26D72338FD55}"/>
              </a:ext>
            </a:extLst>
          </p:cNvPr>
          <p:cNvPicPr>
            <a:picLocks noChangeAspect="1"/>
          </p:cNvPicPr>
          <p:nvPr/>
        </p:nvPicPr>
        <p:blipFill>
          <a:blip r:embed="rId2"/>
          <a:stretch>
            <a:fillRect/>
          </a:stretch>
        </p:blipFill>
        <p:spPr>
          <a:xfrm>
            <a:off x="3734778" y="2276872"/>
            <a:ext cx="4722443" cy="3960596"/>
          </a:xfrm>
          <a:prstGeom prst="rect">
            <a:avLst/>
          </a:prstGeom>
          <a:noFill/>
          <a:ln w="57150">
            <a:solidFill>
              <a:schemeClr val="accent2"/>
            </a:solidFill>
          </a:ln>
        </p:spPr>
      </p:pic>
    </p:spTree>
    <p:extLst>
      <p:ext uri="{BB962C8B-B14F-4D97-AF65-F5344CB8AC3E}">
        <p14:creationId xmlns:p14="http://schemas.microsoft.com/office/powerpoint/2010/main" val="10209906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Combinación de movimientos cinemáticos y físicos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Aunque no es recomendable, se pueden mezclar los dos tipos de movimiento:</a:t>
            </a:r>
          </a:p>
          <a:p>
            <a:pPr lvl="1">
              <a:spcBef>
                <a:spcPts val="0"/>
              </a:spcBef>
              <a:spcAft>
                <a:spcPts val="0"/>
              </a:spcAft>
            </a:pPr>
            <a:r>
              <a:rPr lang="es-ES" sz="2600" dirty="0">
                <a:solidFill>
                  <a:schemeClr val="tx1"/>
                </a:solidFill>
                <a:latin typeface="Calibri" panose="020F0502020204030204" pitchFamily="34" charset="0"/>
                <a:cs typeface="Calibri" panose="020F0502020204030204" pitchFamily="34" charset="0"/>
              </a:rPr>
              <a:t>Cinemático: mover al personaje/enemigos por las superficies.</a:t>
            </a:r>
          </a:p>
          <a:p>
            <a:pPr lvl="1">
              <a:spcBef>
                <a:spcPts val="0"/>
              </a:spcBef>
              <a:spcAft>
                <a:spcPts val="0"/>
              </a:spcAft>
            </a:pPr>
            <a:r>
              <a:rPr lang="es-ES" sz="2600" dirty="0">
                <a:solidFill>
                  <a:schemeClr val="tx1"/>
                </a:solidFill>
                <a:latin typeface="Calibri" panose="020F0502020204030204" pitchFamily="34" charset="0"/>
                <a:cs typeface="Calibri" panose="020F0502020204030204" pitchFamily="34" charset="0"/>
              </a:rPr>
              <a:t>Físico: aplicar fuerza hacia arriba para que el personaje salte.</a:t>
            </a: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6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600" dirty="0">
                <a:solidFill>
                  <a:schemeClr val="tx1"/>
                </a:solidFill>
                <a:latin typeface="Calibri" panose="020F0502020204030204" pitchFamily="34" charset="0"/>
                <a:cs typeface="Calibri" panose="020F0502020204030204" pitchFamily="34" charset="0"/>
              </a:rPr>
              <a:t>El problema con este código es que si se deja de mover el personaje en mitad de un salto, no mantendrá la inercia en el salto.</a:t>
            </a:r>
          </a:p>
        </p:txBody>
      </p:sp>
      <p:pic>
        <p:nvPicPr>
          <p:cNvPr id="6" name="Imagen 5">
            <a:extLst>
              <a:ext uri="{FF2B5EF4-FFF2-40B4-BE49-F238E27FC236}">
                <a16:creationId xmlns:a16="http://schemas.microsoft.com/office/drawing/2014/main" id="{EA1297ED-6EC7-4AE8-8882-AFFE094CC787}"/>
              </a:ext>
            </a:extLst>
          </p:cNvPr>
          <p:cNvPicPr>
            <a:picLocks noChangeAspect="1"/>
          </p:cNvPicPr>
          <p:nvPr/>
        </p:nvPicPr>
        <p:blipFill>
          <a:blip r:embed="rId2"/>
          <a:stretch>
            <a:fillRect/>
          </a:stretch>
        </p:blipFill>
        <p:spPr>
          <a:xfrm>
            <a:off x="3450599" y="2636912"/>
            <a:ext cx="5290801" cy="2880320"/>
          </a:xfrm>
          <a:prstGeom prst="rect">
            <a:avLst/>
          </a:prstGeom>
          <a:noFill/>
          <a:ln w="57150">
            <a:solidFill>
              <a:schemeClr val="accent2"/>
            </a:solidFill>
          </a:ln>
        </p:spPr>
      </p:pic>
    </p:spTree>
    <p:extLst>
      <p:ext uri="{BB962C8B-B14F-4D97-AF65-F5344CB8AC3E}">
        <p14:creationId xmlns:p14="http://schemas.microsoft.com/office/powerpoint/2010/main" val="3683722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6</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Rigidbody</a:t>
            </a:r>
            <a:r>
              <a:rPr lang="es-ES" sz="2800" dirty="0">
                <a:solidFill>
                  <a:schemeClr val="tx1"/>
                </a:solidFill>
                <a:latin typeface="Calibri" panose="020F0502020204030204" pitchFamily="34" charset="0"/>
                <a:cs typeface="Calibri" panose="020F0502020204030204" pitchFamily="34" charset="0"/>
              </a:rPr>
              <a:t> y seguimiento de cámara.</a:t>
            </a:r>
          </a:p>
        </p:txBody>
      </p:sp>
    </p:spTree>
    <p:extLst>
      <p:ext uri="{BB962C8B-B14F-4D97-AF65-F5344CB8AC3E}">
        <p14:creationId xmlns:p14="http://schemas.microsoft.com/office/powerpoint/2010/main" val="773007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Colisiones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poder detectar las colisiones entre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estos deben tener un componente </a:t>
            </a:r>
            <a:r>
              <a:rPr lang="es-ES" sz="2800" b="1"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 (suele estar presente en todos los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Unity ofrece dos mecanismos que permiten detectar las colisiones entre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Mediante </a:t>
            </a:r>
            <a:r>
              <a:rPr lang="es-ES" sz="2800" b="1"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a:t>
            </a:r>
            <a:endParaRPr lang="es-ES" sz="2800" b="1"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Mediante </a:t>
            </a:r>
            <a:r>
              <a:rPr lang="es-ES" sz="2800" b="1"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Collider</a:t>
            </a:r>
            <a:r>
              <a:rPr lang="es-ES" sz="2800" dirty="0">
                <a:solidFill>
                  <a:schemeClr val="tx1"/>
                </a:solidFill>
                <a:latin typeface="Calibri" panose="020F0502020204030204" pitchFamily="34" charset="0"/>
                <a:cs typeface="Calibri" panose="020F0502020204030204" pitchFamily="34" charset="0"/>
              </a:rPr>
              <a:t> marcado como </a:t>
            </a:r>
            <a:r>
              <a:rPr lang="es-ES" sz="2800" b="1" dirty="0" err="1">
                <a:solidFill>
                  <a:schemeClr val="tx1"/>
                </a:solidFill>
                <a:latin typeface="Calibri" panose="020F0502020204030204" pitchFamily="34" charset="0"/>
                <a:cs typeface="Calibri" panose="020F0502020204030204" pitchFamily="34" charset="0"/>
              </a:rPr>
              <a:t>is</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generalmente cuando son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sin representación gráfica en pantalla).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 más habitual es utilizar el nombre del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o las etiquetas (</a:t>
            </a:r>
            <a:r>
              <a:rPr lang="es-ES" sz="2800" b="1" dirty="0">
                <a:solidFill>
                  <a:schemeClr val="tx1"/>
                </a:solidFill>
                <a:latin typeface="Calibri" panose="020F0502020204030204" pitchFamily="34" charset="0"/>
                <a:cs typeface="Calibri" panose="020F0502020204030204" pitchFamily="34" charset="0"/>
              </a:rPr>
              <a:t>Tag</a:t>
            </a:r>
            <a:r>
              <a:rPr lang="es-ES" sz="2800" dirty="0">
                <a:solidFill>
                  <a:schemeClr val="tx1"/>
                </a:solidFill>
                <a:latin typeface="Calibri" panose="020F0502020204030204" pitchFamily="34" charset="0"/>
                <a:cs typeface="Calibri" panose="020F0502020204030204" pitchFamily="34" charset="0"/>
              </a:rPr>
              <a:t>) para detectar las colisiones.</a:t>
            </a:r>
          </a:p>
        </p:txBody>
      </p:sp>
    </p:spTree>
    <p:extLst>
      <p:ext uri="{BB962C8B-B14F-4D97-AF65-F5344CB8AC3E}">
        <p14:creationId xmlns:p14="http://schemas.microsoft.com/office/powerpoint/2010/main" val="541804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colisiones mediante </a:t>
            </a:r>
            <a:r>
              <a:rPr lang="es-ES" sz="2800" b="1" dirty="0" err="1">
                <a:solidFill>
                  <a:schemeClr val="tx1"/>
                </a:solidFill>
                <a:latin typeface="Calibri" panose="020F0502020204030204" pitchFamily="34" charset="0"/>
                <a:cs typeface="Calibri" panose="020F0502020204030204" pitchFamily="34" charset="0"/>
              </a:rPr>
              <a:t>collider</a:t>
            </a:r>
            <a:r>
              <a:rPr lang="es-ES" sz="2800" b="1" dirty="0">
                <a:solidFill>
                  <a:schemeClr val="tx1"/>
                </a:solidFill>
                <a:latin typeface="Calibri" panose="020F0502020204030204" pitchFamily="34" charset="0"/>
                <a:cs typeface="Calibri" panose="020F0502020204030204" pitchFamily="34" charset="0"/>
              </a:rPr>
              <a:t> </a:t>
            </a:r>
            <a:r>
              <a:rPr lang="es-ES" sz="2800" dirty="0">
                <a:solidFill>
                  <a:schemeClr val="tx1"/>
                </a:solidFill>
                <a:latin typeface="Calibri" panose="020F0502020204030204" pitchFamily="34" charset="0"/>
                <a:cs typeface="Calibri" panose="020F0502020204030204" pitchFamily="34" charset="0"/>
              </a:rPr>
              <a:t>se utilizan cuando 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toca a otro.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ejemplo: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El jugador empuja a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Un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impacta en otro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como podría ser un disparo.</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8465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Los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pueden ser 3D o 2D, así, la clase </a:t>
            </a:r>
            <a:r>
              <a:rPr lang="es-ES" sz="2200" dirty="0" err="1">
                <a:solidFill>
                  <a:schemeClr val="tx1"/>
                </a:solidFill>
                <a:latin typeface="Calibri" panose="020F0502020204030204" pitchFamily="34" charset="0"/>
                <a:cs typeface="Calibri" panose="020F0502020204030204" pitchFamily="34" charset="0"/>
              </a:rPr>
              <a:t>MonoBehaviour</a:t>
            </a:r>
            <a:r>
              <a:rPr lang="es-ES" sz="2200" dirty="0">
                <a:solidFill>
                  <a:schemeClr val="tx1"/>
                </a:solidFill>
                <a:latin typeface="Calibri" panose="020F0502020204030204" pitchFamily="34" charset="0"/>
                <a:cs typeface="Calibri" panose="020F0502020204030204" pitchFamily="34" charset="0"/>
              </a:rPr>
              <a:t> ofrece métodos que se ejecutarán cuando se detecte una colisión entre </a:t>
            </a:r>
            <a:r>
              <a:rPr lang="es-ES" sz="2200" dirty="0" err="1">
                <a:solidFill>
                  <a:schemeClr val="tx1"/>
                </a:solidFill>
                <a:latin typeface="Calibri" panose="020F0502020204030204" pitchFamily="34" charset="0"/>
                <a:cs typeface="Calibri" panose="020F0502020204030204" pitchFamily="34" charset="0"/>
              </a:rPr>
              <a:t>colliders</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3D: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OnCollisionEnter</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en el que inicia la colisión.</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OnCollisionStay</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activo mientras la colisión se mantiene.</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OnCollisionExit</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que termina la colisión.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2D: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OnCollisionEnter2D(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OnCollisionStay2D(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OnCollisionExit2D(</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collision</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los métodos se recibe un objeto del tipo </a:t>
            </a:r>
            <a:r>
              <a:rPr lang="es-ES" sz="2200" dirty="0" err="1">
                <a:solidFill>
                  <a:schemeClr val="tx1"/>
                </a:solidFill>
                <a:latin typeface="Calibri" panose="020F0502020204030204" pitchFamily="34" charset="0"/>
                <a:cs typeface="Calibri" panose="020F0502020204030204" pitchFamily="34" charset="0"/>
              </a:rPr>
              <a:t>Collisión</a:t>
            </a:r>
            <a:r>
              <a:rPr lang="es-ES" sz="2200" dirty="0">
                <a:solidFill>
                  <a:schemeClr val="tx1"/>
                </a:solidFill>
                <a:latin typeface="Calibri" panose="020F0502020204030204" pitchFamily="34" charset="0"/>
                <a:cs typeface="Calibri" panose="020F0502020204030204" pitchFamily="34" charset="0"/>
              </a:rPr>
              <a:t> a través del cual se podrá acceder a todo lo relacionado con la colisión y con el otro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50090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Colisiones con </a:t>
            </a:r>
            <a:r>
              <a:rPr lang="es-ES" sz="3600" b="1" cap="none" dirty="0" err="1">
                <a:solidFill>
                  <a:schemeClr val="accent1"/>
                </a:solidFill>
                <a:latin typeface="Calibri" panose="020F0502020204030204" pitchFamily="34" charset="0"/>
                <a:cs typeface="Calibri" panose="020F0502020204030204" pitchFamily="34" charset="0"/>
              </a:rPr>
              <a:t>Collider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Al colisionar con otros </a:t>
            </a:r>
            <a:r>
              <a:rPr lang="es-ES" sz="3200" dirty="0" err="1">
                <a:solidFill>
                  <a:schemeClr val="tx1"/>
                </a:solidFill>
                <a:latin typeface="Calibri" panose="020F0502020204030204" pitchFamily="34" charset="0"/>
                <a:cs typeface="Calibri" panose="020F0502020204030204" pitchFamily="34" charset="0"/>
              </a:rPr>
              <a:t>GameObjects</a:t>
            </a:r>
            <a:r>
              <a:rPr lang="es-ES" sz="3200" dirty="0">
                <a:solidFill>
                  <a:schemeClr val="tx1"/>
                </a:solidFill>
                <a:latin typeface="Calibri" panose="020F0502020204030204" pitchFamily="34" charset="0"/>
                <a:cs typeface="Calibri" panose="020F0502020204030204" pitchFamily="34" charset="0"/>
              </a:rPr>
              <a:t> se pueden ejecutar acciones.</a:t>
            </a: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A través de la colisión se puede acceder a todos los elementos del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contra el que se ha colisionado.</a:t>
            </a:r>
          </a:p>
        </p:txBody>
      </p:sp>
      <p:pic>
        <p:nvPicPr>
          <p:cNvPr id="7" name="Imagen 6">
            <a:extLst>
              <a:ext uri="{FF2B5EF4-FFF2-40B4-BE49-F238E27FC236}">
                <a16:creationId xmlns:a16="http://schemas.microsoft.com/office/drawing/2014/main" id="{ABAACF5A-206C-45A3-8B75-E0FEB6F5CF54}"/>
              </a:ext>
            </a:extLst>
          </p:cNvPr>
          <p:cNvPicPr>
            <a:picLocks noChangeAspect="1"/>
          </p:cNvPicPr>
          <p:nvPr/>
        </p:nvPicPr>
        <p:blipFill>
          <a:blip r:embed="rId2"/>
          <a:stretch>
            <a:fillRect/>
          </a:stretch>
        </p:blipFill>
        <p:spPr>
          <a:xfrm>
            <a:off x="3901783" y="1916832"/>
            <a:ext cx="4388433" cy="1239352"/>
          </a:xfrm>
          <a:prstGeom prst="rect">
            <a:avLst/>
          </a:prstGeom>
          <a:noFill/>
          <a:ln w="57150">
            <a:solidFill>
              <a:schemeClr val="accent2"/>
            </a:solidFill>
          </a:ln>
        </p:spPr>
      </p:pic>
      <p:pic>
        <p:nvPicPr>
          <p:cNvPr id="8" name="Imagen 7">
            <a:extLst>
              <a:ext uri="{FF2B5EF4-FFF2-40B4-BE49-F238E27FC236}">
                <a16:creationId xmlns:a16="http://schemas.microsoft.com/office/drawing/2014/main" id="{922CCA59-13BC-49D7-BE03-0806E925D1FF}"/>
              </a:ext>
            </a:extLst>
          </p:cNvPr>
          <p:cNvPicPr>
            <a:picLocks noChangeAspect="1"/>
          </p:cNvPicPr>
          <p:nvPr/>
        </p:nvPicPr>
        <p:blipFill>
          <a:blip r:embed="rId3"/>
          <a:stretch>
            <a:fillRect/>
          </a:stretch>
        </p:blipFill>
        <p:spPr>
          <a:xfrm>
            <a:off x="3363213" y="4849585"/>
            <a:ext cx="5465572" cy="1556687"/>
          </a:xfrm>
          <a:prstGeom prst="rect">
            <a:avLst/>
          </a:prstGeom>
          <a:noFill/>
          <a:ln w="57150">
            <a:solidFill>
              <a:schemeClr val="accent2"/>
            </a:solidFill>
          </a:ln>
        </p:spPr>
      </p:pic>
    </p:spTree>
    <p:extLst>
      <p:ext uri="{BB962C8B-B14F-4D97-AF65-F5344CB8AC3E}">
        <p14:creationId xmlns:p14="http://schemas.microsoft.com/office/powerpoint/2010/main" val="197249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Acceso a los componentes del </a:t>
            </a:r>
            <a:r>
              <a:rPr lang="es-ES" sz="3600" b="1" cap="none" dirty="0" err="1">
                <a:solidFill>
                  <a:schemeClr val="accent1"/>
                </a:solidFill>
                <a:latin typeface="Calibri" panose="020F0502020204030204" pitchFamily="34" charset="0"/>
                <a:cs typeface="Calibri" panose="020F0502020204030204" pitchFamily="34" charset="0"/>
              </a:rPr>
              <a:t>GameObject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acceder a un componente diferente a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se debe crear una propiedad para poder almacenar ese componente en ella mediante el método </a:t>
            </a:r>
            <a:r>
              <a:rPr lang="es-ES" sz="2200" b="1" dirty="0" err="1">
                <a:solidFill>
                  <a:schemeClr val="tx1"/>
                </a:solidFill>
                <a:latin typeface="Calibri" panose="020F0502020204030204" pitchFamily="34" charset="0"/>
                <a:cs typeface="Calibri" panose="020F0502020204030204" pitchFamily="34" charset="0"/>
              </a:rPr>
              <a:t>GetComponent</a:t>
            </a:r>
            <a:r>
              <a:rPr lang="es-ES" sz="2200" dirty="0">
                <a:solidFill>
                  <a:schemeClr val="tx1"/>
                </a:solidFill>
                <a:latin typeface="Calibri" panose="020F0502020204030204" pitchFamily="34" charset="0"/>
                <a:cs typeface="Calibri" panose="020F0502020204030204" pitchFamily="34" charset="0"/>
              </a:rPr>
              <a:t> y poder acceder.</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Por ejemplo, para acceder al componente </a:t>
            </a:r>
            <a:r>
              <a:rPr lang="es-ES" sz="2200" b="1"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Al ejecutar se desactiva el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p:txBody>
      </p:sp>
      <p:pic>
        <p:nvPicPr>
          <p:cNvPr id="11" name="Imagen 10">
            <a:extLst>
              <a:ext uri="{FF2B5EF4-FFF2-40B4-BE49-F238E27FC236}">
                <a16:creationId xmlns:a16="http://schemas.microsoft.com/office/drawing/2014/main" id="{7A98646E-4991-4DA1-9BD6-1E6A2D3DAFEB}"/>
              </a:ext>
            </a:extLst>
          </p:cNvPr>
          <p:cNvPicPr>
            <a:picLocks noChangeAspect="1"/>
          </p:cNvPicPr>
          <p:nvPr/>
        </p:nvPicPr>
        <p:blipFill>
          <a:blip r:embed="rId2"/>
          <a:stretch>
            <a:fillRect/>
          </a:stretch>
        </p:blipFill>
        <p:spPr>
          <a:xfrm>
            <a:off x="1529207" y="2777254"/>
            <a:ext cx="4039164" cy="3600953"/>
          </a:xfrm>
          <a:prstGeom prst="rect">
            <a:avLst/>
          </a:prstGeom>
          <a:noFill/>
          <a:ln w="57150">
            <a:solidFill>
              <a:schemeClr val="accent2"/>
            </a:solidFill>
          </a:ln>
        </p:spPr>
      </p:pic>
      <p:pic>
        <p:nvPicPr>
          <p:cNvPr id="15" name="Imagen 14">
            <a:extLst>
              <a:ext uri="{FF2B5EF4-FFF2-40B4-BE49-F238E27FC236}">
                <a16:creationId xmlns:a16="http://schemas.microsoft.com/office/drawing/2014/main" id="{E10FEE90-E649-4F44-B4B3-444F710F5B14}"/>
              </a:ext>
            </a:extLst>
          </p:cNvPr>
          <p:cNvPicPr>
            <a:picLocks noChangeAspect="1"/>
          </p:cNvPicPr>
          <p:nvPr/>
        </p:nvPicPr>
        <p:blipFill>
          <a:blip r:embed="rId3"/>
          <a:stretch>
            <a:fillRect/>
          </a:stretch>
        </p:blipFill>
        <p:spPr>
          <a:xfrm>
            <a:off x="6623629" y="3068960"/>
            <a:ext cx="4039164" cy="1092561"/>
          </a:xfrm>
          <a:prstGeom prst="rect">
            <a:avLst/>
          </a:prstGeom>
          <a:noFill/>
          <a:ln w="57150">
            <a:solidFill>
              <a:schemeClr val="accent2"/>
            </a:solidFill>
          </a:ln>
        </p:spPr>
      </p:pic>
      <p:pic>
        <p:nvPicPr>
          <p:cNvPr id="17" name="Imagen 16">
            <a:extLst>
              <a:ext uri="{FF2B5EF4-FFF2-40B4-BE49-F238E27FC236}">
                <a16:creationId xmlns:a16="http://schemas.microsoft.com/office/drawing/2014/main" id="{F5F21968-9C91-4022-94EA-8906DBEE1232}"/>
              </a:ext>
            </a:extLst>
          </p:cNvPr>
          <p:cNvPicPr>
            <a:picLocks noChangeAspect="1"/>
          </p:cNvPicPr>
          <p:nvPr/>
        </p:nvPicPr>
        <p:blipFill>
          <a:blip r:embed="rId4"/>
          <a:stretch>
            <a:fillRect/>
          </a:stretch>
        </p:blipFill>
        <p:spPr>
          <a:xfrm>
            <a:off x="6623629" y="5085184"/>
            <a:ext cx="4039164" cy="1048416"/>
          </a:xfrm>
          <a:prstGeom prst="rect">
            <a:avLst/>
          </a:prstGeom>
          <a:noFill/>
          <a:ln w="57150">
            <a:solidFill>
              <a:schemeClr val="accent2"/>
            </a:solidFill>
          </a:ln>
        </p:spPr>
      </p:pic>
      <p:cxnSp>
        <p:nvCxnSpPr>
          <p:cNvPr id="18" name="Conector recto de flecha 17">
            <a:extLst>
              <a:ext uri="{FF2B5EF4-FFF2-40B4-BE49-F238E27FC236}">
                <a16:creationId xmlns:a16="http://schemas.microsoft.com/office/drawing/2014/main" id="{57AF722F-156C-4088-8D22-058A0C985153}"/>
              </a:ext>
            </a:extLst>
          </p:cNvPr>
          <p:cNvCxnSpPr>
            <a:cxnSpLocks/>
          </p:cNvCxnSpPr>
          <p:nvPr/>
        </p:nvCxnSpPr>
        <p:spPr>
          <a:xfrm flipH="1">
            <a:off x="4223070" y="3402341"/>
            <a:ext cx="106006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0" name="Conector recto de flecha 19">
            <a:extLst>
              <a:ext uri="{FF2B5EF4-FFF2-40B4-BE49-F238E27FC236}">
                <a16:creationId xmlns:a16="http://schemas.microsoft.com/office/drawing/2014/main" id="{DDE7C841-A35D-4BE1-A4FC-E9B7DFBFEBAF}"/>
              </a:ext>
            </a:extLst>
          </p:cNvPr>
          <p:cNvCxnSpPr>
            <a:cxnSpLocks/>
          </p:cNvCxnSpPr>
          <p:nvPr/>
        </p:nvCxnSpPr>
        <p:spPr>
          <a:xfrm flipH="1" flipV="1">
            <a:off x="4664174" y="4589171"/>
            <a:ext cx="244789" cy="6296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2" name="Conector recto de flecha 21">
            <a:extLst>
              <a:ext uri="{FF2B5EF4-FFF2-40B4-BE49-F238E27FC236}">
                <a16:creationId xmlns:a16="http://schemas.microsoft.com/office/drawing/2014/main" id="{B065AD80-D176-453F-8189-0283DCDD173B}"/>
              </a:ext>
            </a:extLst>
          </p:cNvPr>
          <p:cNvCxnSpPr>
            <a:cxnSpLocks/>
          </p:cNvCxnSpPr>
          <p:nvPr/>
        </p:nvCxnSpPr>
        <p:spPr>
          <a:xfrm flipH="1" flipV="1">
            <a:off x="7258724" y="5279110"/>
            <a:ext cx="1429797" cy="321773"/>
          </a:xfrm>
          <a:prstGeom prst="straightConnector1">
            <a:avLst/>
          </a:prstGeom>
          <a:noFill/>
          <a:ln w="5715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Conector recto de flecha 22">
            <a:extLst>
              <a:ext uri="{FF2B5EF4-FFF2-40B4-BE49-F238E27FC236}">
                <a16:creationId xmlns:a16="http://schemas.microsoft.com/office/drawing/2014/main" id="{B9E6FF55-7E79-4F0F-B80A-69A05B8DD2FA}"/>
              </a:ext>
            </a:extLst>
          </p:cNvPr>
          <p:cNvCxnSpPr>
            <a:cxnSpLocks/>
          </p:cNvCxnSpPr>
          <p:nvPr/>
        </p:nvCxnSpPr>
        <p:spPr>
          <a:xfrm flipV="1">
            <a:off x="6338388" y="3289470"/>
            <a:ext cx="733301" cy="32577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24715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Las </a:t>
            </a:r>
            <a:r>
              <a:rPr lang="es-ES" sz="2200" b="1" dirty="0">
                <a:solidFill>
                  <a:schemeClr val="tx1"/>
                </a:solidFill>
                <a:latin typeface="Calibri" panose="020F0502020204030204" pitchFamily="34" charset="0"/>
                <a:cs typeface="Calibri" panose="020F0502020204030204" pitchFamily="34" charset="0"/>
              </a:rPr>
              <a:t>colisiones con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se utilizan para determinar si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esta en una zona determinada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Por ejemplo:</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tiene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más grande que su tamaño para poder detectar que el jugador está en el radio de acción y cuando pulse una tecla lo pueda recoger (consumible) o utilizar (interruptor).</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vacío tiene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para detectar si el jugador está dentro de él.</a:t>
            </a:r>
          </a:p>
          <a:p>
            <a:pPr lvl="1">
              <a:spcBef>
                <a:spcPts val="0"/>
              </a:spcBef>
              <a:spcAft>
                <a:spcPts val="0"/>
              </a:spcAft>
            </a:pP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Para que un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actúe como </a:t>
            </a:r>
            <a:r>
              <a:rPr lang="es-ES" sz="2200"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se debe marcar la opción </a:t>
            </a:r>
            <a:r>
              <a:rPr lang="es-ES" sz="2200" b="1" dirty="0" err="1">
                <a:solidFill>
                  <a:schemeClr val="tx1"/>
                </a:solidFill>
                <a:latin typeface="Calibri" panose="020F0502020204030204" pitchFamily="34" charset="0"/>
                <a:cs typeface="Calibri" panose="020F0502020204030204" pitchFamily="34" charset="0"/>
              </a:rPr>
              <a:t>Is</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en el Inspector dentro del componente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ocasiones los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que actúan como </a:t>
            </a:r>
            <a:r>
              <a:rPr lang="es-ES" sz="2200"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solo tienen los componentes </a:t>
            </a:r>
            <a:r>
              <a:rPr lang="es-ES" sz="2200" dirty="0" err="1">
                <a:solidFill>
                  <a:schemeClr val="tx1"/>
                </a:solidFill>
                <a:latin typeface="Calibri" panose="020F0502020204030204" pitchFamily="34" charset="0"/>
                <a:cs typeface="Calibri" panose="020F0502020204030204" pitchFamily="34" charset="0"/>
              </a:rPr>
              <a:t>Transform</a:t>
            </a:r>
            <a:r>
              <a:rPr lang="es-ES" sz="2200" dirty="0">
                <a:solidFill>
                  <a:schemeClr val="tx1"/>
                </a:solidFill>
                <a:latin typeface="Calibri" panose="020F0502020204030204" pitchFamily="34" charset="0"/>
                <a:cs typeface="Calibri" panose="020F0502020204030204" pitchFamily="34" charset="0"/>
              </a:rPr>
              <a:t> y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porque no es necesario que se muestren en pantalla.</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059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Si se configura un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como</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Is</a:t>
            </a:r>
            <a:r>
              <a:rPr lang="es-ES" sz="2200" b="1" dirty="0">
                <a:solidFill>
                  <a:schemeClr val="tx1"/>
                </a:solidFill>
                <a:latin typeface="Calibri" panose="020F0502020204030204" pitchFamily="34" charset="0"/>
                <a:cs typeface="Calibri" panose="020F0502020204030204" pitchFamily="34" charset="0"/>
              </a:rPr>
              <a:t> </a:t>
            </a:r>
            <a:r>
              <a:rPr lang="es-ES" sz="2200" b="1" dirty="0" err="1">
                <a:solidFill>
                  <a:schemeClr val="tx1"/>
                </a:solidFill>
                <a:latin typeface="Calibri" panose="020F0502020204030204" pitchFamily="34" charset="0"/>
                <a:cs typeface="Calibri" panose="020F0502020204030204" pitchFamily="34" charset="0"/>
              </a:rPr>
              <a:t>Trigger</a:t>
            </a:r>
            <a:r>
              <a:rPr lang="es-ES" sz="2200" dirty="0">
                <a:solidFill>
                  <a:schemeClr val="tx1"/>
                </a:solidFill>
                <a:latin typeface="Calibri" panose="020F0502020204030204" pitchFamily="34" charset="0"/>
                <a:cs typeface="Calibri" panose="020F0502020204030204" pitchFamily="34" charset="0"/>
              </a:rPr>
              <a:t> los métodos que ofrece la clase </a:t>
            </a:r>
            <a:r>
              <a:rPr lang="es-ES" sz="2200" dirty="0" err="1">
                <a:solidFill>
                  <a:schemeClr val="tx1"/>
                </a:solidFill>
                <a:latin typeface="Calibri" panose="020F0502020204030204" pitchFamily="34" charset="0"/>
                <a:cs typeface="Calibri" panose="020F0502020204030204" pitchFamily="34" charset="0"/>
              </a:rPr>
              <a:t>MonoBehaviour</a:t>
            </a:r>
            <a:r>
              <a:rPr lang="es-ES" sz="2200" dirty="0">
                <a:solidFill>
                  <a:schemeClr val="tx1"/>
                </a:solidFill>
                <a:latin typeface="Calibri" panose="020F0502020204030204" pitchFamily="34" charset="0"/>
                <a:cs typeface="Calibri" panose="020F0502020204030204" pitchFamily="34" charset="0"/>
              </a:rPr>
              <a:t> son los siguientes: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3D: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OnTriggerEnter</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en el que inicia la colisión.</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OnTriggerStay</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activo mientras la colisión se mantiene.</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OnTriggerExit</a:t>
            </a:r>
            <a:r>
              <a:rPr lang="es-ES" sz="2200" dirty="0">
                <a:solidFill>
                  <a:schemeClr val="tx1"/>
                </a:solidFill>
                <a:latin typeface="Calibri" panose="020F0502020204030204" pitchFamily="34" charset="0"/>
                <a:cs typeface="Calibri" panose="020F0502020204030204" pitchFamily="34" charset="0"/>
              </a:rPr>
              <a:t>(</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 se activa en el </a:t>
            </a:r>
            <a:r>
              <a:rPr lang="es-ES" sz="2200" dirty="0" err="1">
                <a:solidFill>
                  <a:schemeClr val="tx1"/>
                </a:solidFill>
                <a:latin typeface="Calibri" panose="020F0502020204030204" pitchFamily="34" charset="0"/>
                <a:cs typeface="Calibri" panose="020F0502020204030204" pitchFamily="34" charset="0"/>
              </a:rPr>
              <a:t>frame</a:t>
            </a:r>
            <a:r>
              <a:rPr lang="es-ES" sz="2200" dirty="0">
                <a:solidFill>
                  <a:schemeClr val="tx1"/>
                </a:solidFill>
                <a:latin typeface="Calibri" panose="020F0502020204030204" pitchFamily="34" charset="0"/>
                <a:cs typeface="Calibri" panose="020F0502020204030204" pitchFamily="34" charset="0"/>
              </a:rPr>
              <a:t> que termina la colisión.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Versiones 2D:</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OnTriggerEnter2D(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OnTriggerStay2D(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200" dirty="0" err="1">
                <a:solidFill>
                  <a:schemeClr val="tx1"/>
                </a:solidFill>
                <a:latin typeface="Calibri" panose="020F0502020204030204" pitchFamily="34" charset="0"/>
                <a:cs typeface="Calibri" panose="020F0502020204030204" pitchFamily="34" charset="0"/>
              </a:rPr>
              <a:t>void</a:t>
            </a:r>
            <a:r>
              <a:rPr lang="es-ES" sz="2200" dirty="0">
                <a:solidFill>
                  <a:schemeClr val="tx1"/>
                </a:solidFill>
                <a:latin typeface="Calibri" panose="020F0502020204030204" pitchFamily="34" charset="0"/>
                <a:cs typeface="Calibri" panose="020F0502020204030204" pitchFamily="34" charset="0"/>
              </a:rPr>
              <a:t> OnTriggerExit2D(</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other</a:t>
            </a:r>
            <a:r>
              <a:rPr lang="es-ES" sz="22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En esta ocasión el otro objeto se recibe en los métodos como objetos del tipo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que es el </a:t>
            </a:r>
            <a:r>
              <a:rPr lang="es-ES" sz="2200" dirty="0" err="1">
                <a:solidFill>
                  <a:schemeClr val="tx1"/>
                </a:solidFill>
                <a:latin typeface="Calibri" panose="020F0502020204030204" pitchFamily="34" charset="0"/>
                <a:cs typeface="Calibri" panose="020F0502020204030204" pitchFamily="34" charset="0"/>
              </a:rPr>
              <a:t>Collider</a:t>
            </a:r>
            <a:r>
              <a:rPr lang="es-ES" sz="2200" dirty="0">
                <a:solidFill>
                  <a:schemeClr val="tx1"/>
                </a:solidFill>
                <a:latin typeface="Calibri" panose="020F0502020204030204" pitchFamily="34" charset="0"/>
                <a:cs typeface="Calibri" panose="020F0502020204030204" pitchFamily="34" charset="0"/>
              </a:rPr>
              <a:t> del otro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implicado.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0926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que se mueve:</a:t>
            </a: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3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configurado como </a:t>
            </a:r>
            <a:r>
              <a:rPr lang="es-ES" sz="3200" b="1" dirty="0" err="1">
                <a:solidFill>
                  <a:schemeClr val="tx1"/>
                </a:solidFill>
                <a:latin typeface="Calibri" panose="020F0502020204030204" pitchFamily="34" charset="0"/>
                <a:cs typeface="Calibri" panose="020F0502020204030204" pitchFamily="34" charset="0"/>
              </a:rPr>
              <a:t>is</a:t>
            </a:r>
            <a:r>
              <a:rPr lang="es-ES" sz="3200" b="1" dirty="0">
                <a:solidFill>
                  <a:schemeClr val="tx1"/>
                </a:solidFill>
                <a:latin typeface="Calibri" panose="020F0502020204030204" pitchFamily="34" charset="0"/>
                <a:cs typeface="Calibri" panose="020F0502020204030204" pitchFamily="34" charset="0"/>
              </a:rPr>
              <a:t> </a:t>
            </a:r>
            <a:r>
              <a:rPr lang="es-ES" sz="3200" b="1" dirty="0" err="1">
                <a:solidFill>
                  <a:schemeClr val="tx1"/>
                </a:solidFill>
                <a:latin typeface="Calibri" panose="020F0502020204030204" pitchFamily="34" charset="0"/>
                <a:cs typeface="Calibri" panose="020F0502020204030204" pitchFamily="34" charset="0"/>
              </a:rPr>
              <a:t>Trigger</a:t>
            </a:r>
            <a:r>
              <a:rPr lang="es-ES" sz="3200" dirty="0">
                <a:solidFill>
                  <a:schemeClr val="tx1"/>
                </a:solidFill>
                <a:latin typeface="Calibri" panose="020F0502020204030204" pitchFamily="34" charset="0"/>
                <a:cs typeface="Calibri" panose="020F0502020204030204" pitchFamily="34" charset="0"/>
              </a:rPr>
              <a:t>:</a:t>
            </a:r>
          </a:p>
        </p:txBody>
      </p:sp>
      <p:pic>
        <p:nvPicPr>
          <p:cNvPr id="2" name="Imagen 1">
            <a:extLst>
              <a:ext uri="{FF2B5EF4-FFF2-40B4-BE49-F238E27FC236}">
                <a16:creationId xmlns:a16="http://schemas.microsoft.com/office/drawing/2014/main" id="{4198935E-5100-4C0D-8DBB-1EE0148068A3}"/>
              </a:ext>
            </a:extLst>
          </p:cNvPr>
          <p:cNvPicPr>
            <a:picLocks noChangeAspect="1"/>
          </p:cNvPicPr>
          <p:nvPr/>
        </p:nvPicPr>
        <p:blipFill>
          <a:blip r:embed="rId2"/>
          <a:stretch>
            <a:fillRect/>
          </a:stretch>
        </p:blipFill>
        <p:spPr>
          <a:xfrm>
            <a:off x="2252126" y="1996224"/>
            <a:ext cx="7687748" cy="1019317"/>
          </a:xfrm>
          <a:prstGeom prst="rect">
            <a:avLst/>
          </a:prstGeom>
          <a:noFill/>
          <a:ln w="57150">
            <a:solidFill>
              <a:schemeClr val="accent2"/>
            </a:solidFill>
          </a:ln>
        </p:spPr>
      </p:pic>
      <p:pic>
        <p:nvPicPr>
          <p:cNvPr id="3" name="Imagen 2">
            <a:extLst>
              <a:ext uri="{FF2B5EF4-FFF2-40B4-BE49-F238E27FC236}">
                <a16:creationId xmlns:a16="http://schemas.microsoft.com/office/drawing/2014/main" id="{D7EB1E44-51C1-4CC1-83E5-2E4202571494}"/>
              </a:ext>
            </a:extLst>
          </p:cNvPr>
          <p:cNvPicPr>
            <a:picLocks noChangeAspect="1"/>
          </p:cNvPicPr>
          <p:nvPr/>
        </p:nvPicPr>
        <p:blipFill>
          <a:blip r:embed="rId3"/>
          <a:stretch>
            <a:fillRect/>
          </a:stretch>
        </p:blipFill>
        <p:spPr>
          <a:xfrm>
            <a:off x="2423600" y="4869160"/>
            <a:ext cx="7344800" cy="1000265"/>
          </a:xfrm>
          <a:prstGeom prst="rect">
            <a:avLst/>
          </a:prstGeom>
          <a:noFill/>
          <a:ln w="57150">
            <a:solidFill>
              <a:schemeClr val="accent2"/>
            </a:solidFill>
          </a:ln>
        </p:spPr>
      </p:pic>
    </p:spTree>
    <p:extLst>
      <p:ext uri="{BB962C8B-B14F-4D97-AF65-F5344CB8AC3E}">
        <p14:creationId xmlns:p14="http://schemas.microsoft.com/office/powerpoint/2010/main" val="3431233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Colisiones con </a:t>
            </a:r>
            <a:r>
              <a:rPr lang="es-ES" sz="3600" b="1" cap="none" dirty="0" err="1">
                <a:solidFill>
                  <a:schemeClr val="accent1"/>
                </a:solidFill>
                <a:latin typeface="Calibri" panose="020F0502020204030204" pitchFamily="34" charset="0"/>
                <a:cs typeface="Calibri" panose="020F0502020204030204" pitchFamily="34" charset="0"/>
              </a:rPr>
              <a:t>Trigger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3200" dirty="0">
                <a:solidFill>
                  <a:schemeClr val="tx1"/>
                </a:solidFill>
                <a:latin typeface="Calibri" panose="020F0502020204030204" pitchFamily="34" charset="0"/>
                <a:cs typeface="Calibri" panose="020F0502020204030204" pitchFamily="34" charset="0"/>
              </a:rPr>
              <a:t>En el siguiente ejemplo, un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invisible con un </a:t>
            </a:r>
            <a:r>
              <a:rPr lang="es-ES" sz="3200" dirty="0" err="1">
                <a:solidFill>
                  <a:schemeClr val="tx1"/>
                </a:solidFill>
                <a:latin typeface="Calibri" panose="020F0502020204030204" pitchFamily="34" charset="0"/>
                <a:cs typeface="Calibri" panose="020F0502020204030204" pitchFamily="34" charset="0"/>
              </a:rPr>
              <a:t>Collider</a:t>
            </a:r>
            <a:r>
              <a:rPr lang="es-ES" sz="3200" dirty="0">
                <a:solidFill>
                  <a:schemeClr val="tx1"/>
                </a:solidFill>
                <a:latin typeface="Calibri" panose="020F0502020204030204" pitchFamily="34" charset="0"/>
                <a:cs typeface="Calibri" panose="020F0502020204030204" pitchFamily="34" charset="0"/>
              </a:rPr>
              <a:t> aplica una fuerza que hace flotar a otro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que esté dentro de él, siempre y cuando el otro </a:t>
            </a:r>
            <a:r>
              <a:rPr lang="es-ES" sz="3200" dirty="0" err="1">
                <a:solidFill>
                  <a:schemeClr val="tx1"/>
                </a:solidFill>
                <a:latin typeface="Calibri" panose="020F0502020204030204" pitchFamily="34" charset="0"/>
                <a:cs typeface="Calibri" panose="020F0502020204030204" pitchFamily="34" charset="0"/>
              </a:rPr>
              <a:t>GameObject</a:t>
            </a:r>
            <a:r>
              <a:rPr lang="es-ES" sz="3200" dirty="0">
                <a:solidFill>
                  <a:schemeClr val="tx1"/>
                </a:solidFill>
                <a:latin typeface="Calibri" panose="020F0502020204030204" pitchFamily="34" charset="0"/>
                <a:cs typeface="Calibri" panose="020F0502020204030204" pitchFamily="34" charset="0"/>
              </a:rPr>
              <a:t> tenga un componente </a:t>
            </a:r>
            <a:r>
              <a:rPr lang="es-ES" sz="3200" dirty="0" err="1">
                <a:solidFill>
                  <a:schemeClr val="tx1"/>
                </a:solidFill>
                <a:latin typeface="Calibri" panose="020F0502020204030204" pitchFamily="34" charset="0"/>
                <a:cs typeface="Calibri" panose="020F0502020204030204" pitchFamily="34" charset="0"/>
              </a:rPr>
              <a:t>Rigidbody</a:t>
            </a:r>
            <a:r>
              <a:rPr lang="es-ES" sz="3200" dirty="0">
                <a:solidFill>
                  <a:schemeClr val="tx1"/>
                </a:solidFill>
                <a:latin typeface="Calibri" panose="020F0502020204030204" pitchFamily="34" charset="0"/>
                <a:cs typeface="Calibri" panose="020F0502020204030204" pitchFamily="34" charset="0"/>
              </a:rPr>
              <a:t>:</a:t>
            </a:r>
          </a:p>
        </p:txBody>
      </p:sp>
      <p:pic>
        <p:nvPicPr>
          <p:cNvPr id="6" name="Imagen 5">
            <a:extLst>
              <a:ext uri="{FF2B5EF4-FFF2-40B4-BE49-F238E27FC236}">
                <a16:creationId xmlns:a16="http://schemas.microsoft.com/office/drawing/2014/main" id="{83A213CD-56E9-4FB7-BF18-7DD67699A345}"/>
              </a:ext>
            </a:extLst>
          </p:cNvPr>
          <p:cNvPicPr>
            <a:picLocks noChangeAspect="1"/>
          </p:cNvPicPr>
          <p:nvPr/>
        </p:nvPicPr>
        <p:blipFill>
          <a:blip r:embed="rId2"/>
          <a:stretch>
            <a:fillRect/>
          </a:stretch>
        </p:blipFill>
        <p:spPr>
          <a:xfrm>
            <a:off x="2309284" y="3789040"/>
            <a:ext cx="7573432" cy="1305107"/>
          </a:xfrm>
          <a:prstGeom prst="rect">
            <a:avLst/>
          </a:prstGeom>
          <a:noFill/>
          <a:ln w="57150">
            <a:solidFill>
              <a:schemeClr val="accent2"/>
            </a:solidFill>
          </a:ln>
        </p:spPr>
      </p:pic>
    </p:spTree>
    <p:extLst>
      <p:ext uri="{BB962C8B-B14F-4D97-AF65-F5344CB8AC3E}">
        <p14:creationId xmlns:p14="http://schemas.microsoft.com/office/powerpoint/2010/main" val="191309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Destroy</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método </a:t>
            </a:r>
            <a:r>
              <a:rPr lang="es-ES" sz="2800" b="1" dirty="0" err="1">
                <a:solidFill>
                  <a:schemeClr val="tx1"/>
                </a:solidFill>
                <a:latin typeface="Calibri" panose="020F0502020204030204" pitchFamily="34" charset="0"/>
                <a:cs typeface="Calibri" panose="020F0502020204030204" pitchFamily="34" charset="0"/>
              </a:rPr>
              <a:t>Destroy</a:t>
            </a:r>
            <a:r>
              <a:rPr lang="es-ES" sz="2800" dirty="0">
                <a:solidFill>
                  <a:schemeClr val="tx1"/>
                </a:solidFill>
                <a:latin typeface="Calibri" panose="020F0502020204030204" pitchFamily="34" charset="0"/>
                <a:cs typeface="Calibri" panose="020F0502020204030204" pitchFamily="34" charset="0"/>
              </a:rPr>
              <a:t> elimina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si no se indica tiempo se eliminará inmediatamente, si se indica tiempo se eliminará pasados esos segundos.</a:t>
            </a:r>
          </a:p>
        </p:txBody>
      </p:sp>
      <p:pic>
        <p:nvPicPr>
          <p:cNvPr id="2" name="Imagen 1">
            <a:extLst>
              <a:ext uri="{FF2B5EF4-FFF2-40B4-BE49-F238E27FC236}">
                <a16:creationId xmlns:a16="http://schemas.microsoft.com/office/drawing/2014/main" id="{9D9F2BC0-9B95-4D4D-9F0D-D28A28A93781}"/>
              </a:ext>
            </a:extLst>
          </p:cNvPr>
          <p:cNvPicPr>
            <a:picLocks noChangeAspect="1"/>
          </p:cNvPicPr>
          <p:nvPr/>
        </p:nvPicPr>
        <p:blipFill rotWithShape="1">
          <a:blip r:embed="rId2"/>
          <a:srcRect r="1012"/>
          <a:stretch/>
        </p:blipFill>
        <p:spPr>
          <a:xfrm>
            <a:off x="978860" y="3429000"/>
            <a:ext cx="4757101" cy="1866984"/>
          </a:xfrm>
          <a:prstGeom prst="rect">
            <a:avLst/>
          </a:prstGeom>
          <a:noFill/>
          <a:ln w="57150">
            <a:solidFill>
              <a:schemeClr val="accent2"/>
            </a:solidFill>
          </a:ln>
        </p:spPr>
      </p:pic>
      <p:pic>
        <p:nvPicPr>
          <p:cNvPr id="6" name="Imagen 5">
            <a:extLst>
              <a:ext uri="{FF2B5EF4-FFF2-40B4-BE49-F238E27FC236}">
                <a16:creationId xmlns:a16="http://schemas.microsoft.com/office/drawing/2014/main" id="{A6881475-2C8C-4C89-B7DE-DC0819A3BBA6}"/>
              </a:ext>
            </a:extLst>
          </p:cNvPr>
          <p:cNvPicPr>
            <a:picLocks noChangeAspect="1"/>
          </p:cNvPicPr>
          <p:nvPr/>
        </p:nvPicPr>
        <p:blipFill>
          <a:blip r:embed="rId3"/>
          <a:stretch>
            <a:fillRect/>
          </a:stretch>
        </p:blipFill>
        <p:spPr>
          <a:xfrm>
            <a:off x="6451995" y="3429000"/>
            <a:ext cx="4771182" cy="1866984"/>
          </a:xfrm>
          <a:prstGeom prst="rect">
            <a:avLst/>
          </a:prstGeom>
          <a:noFill/>
          <a:ln w="57150">
            <a:solidFill>
              <a:schemeClr val="accent2"/>
            </a:solidFill>
          </a:ln>
        </p:spPr>
      </p:pic>
    </p:spTree>
    <p:extLst>
      <p:ext uri="{BB962C8B-B14F-4D97-AF65-F5344CB8AC3E}">
        <p14:creationId xmlns:p14="http://schemas.microsoft.com/office/powerpoint/2010/main" val="698530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El método </a:t>
            </a:r>
            <a:r>
              <a:rPr lang="es-ES" sz="2800" b="1" dirty="0" err="1">
                <a:solidFill>
                  <a:schemeClr val="tx1"/>
                </a:solidFill>
                <a:latin typeface="Calibri" panose="020F0502020204030204" pitchFamily="34" charset="0"/>
                <a:cs typeface="Calibri" panose="020F0502020204030204" pitchFamily="34" charset="0"/>
              </a:rPr>
              <a:t>Instantiate</a:t>
            </a:r>
            <a:r>
              <a:rPr lang="es-ES" sz="2800" dirty="0">
                <a:solidFill>
                  <a:schemeClr val="tx1"/>
                </a:solidFill>
                <a:latin typeface="Calibri" panose="020F0502020204030204" pitchFamily="34" charset="0"/>
                <a:cs typeface="Calibri" panose="020F0502020204030204" pitchFamily="34" charset="0"/>
              </a:rPr>
              <a:t> permite crear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en tiempo de ejecución.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Cuando el jugador dispara debe crearse el proyectil en ese punto y moverse en la dirección en la que apunta.</a:t>
            </a:r>
          </a:p>
          <a:p>
            <a:pPr lvl="1">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En una zona del escenario aparece un enemigo en la parte superior que cae y al llegar abajo desaparece (bucle con </a:t>
            </a:r>
            <a:r>
              <a:rPr lang="es-ES" sz="2800" dirty="0" err="1">
                <a:solidFill>
                  <a:schemeClr val="tx1"/>
                </a:solidFill>
                <a:latin typeface="Calibri" panose="020F0502020204030204" pitchFamily="34" charset="0"/>
                <a:cs typeface="Calibri" panose="020F0502020204030204" pitchFamily="34" charset="0"/>
              </a:rPr>
              <a:t>Instantiate</a:t>
            </a:r>
            <a:r>
              <a:rPr lang="es-ES" sz="2800" dirty="0">
                <a:solidFill>
                  <a:schemeClr val="tx1"/>
                </a:solidFill>
                <a:latin typeface="Calibri" panose="020F0502020204030204" pitchFamily="34" charset="0"/>
                <a:cs typeface="Calibri" panose="020F0502020204030204" pitchFamily="34" charset="0"/>
              </a:rPr>
              <a:t>, movimiento, detección por </a:t>
            </a:r>
            <a:r>
              <a:rPr lang="es-ES" sz="2800" dirty="0" err="1">
                <a:solidFill>
                  <a:schemeClr val="tx1"/>
                </a:solidFill>
                <a:latin typeface="Calibri" panose="020F0502020204030204" pitchFamily="34" charset="0"/>
                <a:cs typeface="Calibri" panose="020F0502020204030204" pitchFamily="34" charset="0"/>
              </a:rPr>
              <a:t>trigger</a:t>
            </a:r>
            <a:r>
              <a:rPr lang="es-ES" sz="2800" dirty="0">
                <a:solidFill>
                  <a:schemeClr val="tx1"/>
                </a:solidFill>
                <a:latin typeface="Calibri" panose="020F0502020204030204" pitchFamily="34" charset="0"/>
                <a:cs typeface="Calibri" panose="020F0502020204030204" pitchFamily="34" charset="0"/>
              </a:rPr>
              <a:t> al llegar abajo y </a:t>
            </a:r>
            <a:r>
              <a:rPr lang="es-ES" sz="2800" dirty="0" err="1">
                <a:solidFill>
                  <a:schemeClr val="tx1"/>
                </a:solidFill>
                <a:latin typeface="Calibri" panose="020F0502020204030204" pitchFamily="34" charset="0"/>
                <a:cs typeface="Calibri" panose="020F0502020204030204" pitchFamily="34" charset="0"/>
              </a:rPr>
              <a:t>Destroy</a:t>
            </a:r>
            <a:r>
              <a:rPr lang="es-ES" sz="2800"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3538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crea un objeto cuando se pulsa el botón "Fire1" (botón izquierdo del ratón).</a:t>
            </a:r>
          </a:p>
        </p:txBody>
      </p:sp>
      <p:pic>
        <p:nvPicPr>
          <p:cNvPr id="2" name="Imagen 1">
            <a:extLst>
              <a:ext uri="{FF2B5EF4-FFF2-40B4-BE49-F238E27FC236}">
                <a16:creationId xmlns:a16="http://schemas.microsoft.com/office/drawing/2014/main" id="{1898F0F0-F370-4100-BDA2-71EAC23219BD}"/>
              </a:ext>
            </a:extLst>
          </p:cNvPr>
          <p:cNvPicPr>
            <a:picLocks noChangeAspect="1"/>
          </p:cNvPicPr>
          <p:nvPr/>
        </p:nvPicPr>
        <p:blipFill>
          <a:blip r:embed="rId2"/>
          <a:stretch>
            <a:fillRect/>
          </a:stretch>
        </p:blipFill>
        <p:spPr>
          <a:xfrm>
            <a:off x="2420375" y="3247949"/>
            <a:ext cx="7351250" cy="3130258"/>
          </a:xfrm>
          <a:prstGeom prst="rect">
            <a:avLst/>
          </a:prstGeom>
          <a:noFill/>
          <a:ln w="57150">
            <a:solidFill>
              <a:schemeClr val="accent2"/>
            </a:solidFill>
          </a:ln>
        </p:spPr>
      </p:pic>
    </p:spTree>
    <p:extLst>
      <p:ext uri="{BB962C8B-B14F-4D97-AF65-F5344CB8AC3E}">
        <p14:creationId xmlns:p14="http://schemas.microsoft.com/office/powerpoint/2010/main" val="37215901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Cuando el jugador toca al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este se replica a si mismo 10 veces.</a:t>
            </a:r>
          </a:p>
        </p:txBody>
      </p:sp>
      <p:pic>
        <p:nvPicPr>
          <p:cNvPr id="3" name="Imagen 2">
            <a:extLst>
              <a:ext uri="{FF2B5EF4-FFF2-40B4-BE49-F238E27FC236}">
                <a16:creationId xmlns:a16="http://schemas.microsoft.com/office/drawing/2014/main" id="{661D6B64-DD2A-45EC-8C31-14E7149A41B5}"/>
              </a:ext>
            </a:extLst>
          </p:cNvPr>
          <p:cNvPicPr>
            <a:picLocks noChangeAspect="1"/>
          </p:cNvPicPr>
          <p:nvPr/>
        </p:nvPicPr>
        <p:blipFill>
          <a:blip r:embed="rId2"/>
          <a:stretch>
            <a:fillRect/>
          </a:stretch>
        </p:blipFill>
        <p:spPr>
          <a:xfrm>
            <a:off x="2498920" y="2996952"/>
            <a:ext cx="7194160" cy="3381255"/>
          </a:xfrm>
          <a:prstGeom prst="rect">
            <a:avLst/>
          </a:prstGeom>
          <a:noFill/>
          <a:ln w="57150">
            <a:solidFill>
              <a:schemeClr val="accent2"/>
            </a:solidFill>
          </a:ln>
        </p:spPr>
      </p:pic>
    </p:spTree>
    <p:extLst>
      <p:ext uri="{BB962C8B-B14F-4D97-AF65-F5344CB8AC3E}">
        <p14:creationId xmlns:p14="http://schemas.microsoft.com/office/powerpoint/2010/main" val="17644345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El método </a:t>
            </a:r>
            <a:r>
              <a:rPr lang="es-ES" sz="3600" b="1" cap="none" dirty="0" err="1">
                <a:solidFill>
                  <a:schemeClr val="accent1"/>
                </a:solidFill>
                <a:latin typeface="Calibri" panose="020F0502020204030204" pitchFamily="34" charset="0"/>
                <a:cs typeface="Calibri" panose="020F0502020204030204" pitchFamily="34" charset="0"/>
              </a:rPr>
              <a:t>Instantiate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Ejemplos de uso: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Se crea un objeto cuando en intervalos de tiempo fijos sin tener que realizar ninguna acción.</a:t>
            </a: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Al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creado se le aplica una fuerza al crearse y saldrá lanzado.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dirty="0">
                <a:solidFill>
                  <a:schemeClr val="tx1"/>
                </a:solidFill>
                <a:latin typeface="Calibri" panose="020F0502020204030204" pitchFamily="34" charset="0"/>
                <a:cs typeface="Calibri" panose="020F0502020204030204" pitchFamily="34" charset="0"/>
              </a:rPr>
              <a:t>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generador							    </a:t>
            </a:r>
            <a:r>
              <a:rPr lang="es-ES" sz="2200" dirty="0" err="1">
                <a:solidFill>
                  <a:schemeClr val="tx1"/>
                </a:solidFill>
                <a:latin typeface="Calibri" panose="020F0502020204030204" pitchFamily="34" charset="0"/>
                <a:cs typeface="Calibri" panose="020F0502020204030204" pitchFamily="34" charset="0"/>
              </a:rPr>
              <a:t>GameObject</a:t>
            </a:r>
            <a:r>
              <a:rPr lang="es-ES" sz="2200" dirty="0">
                <a:solidFill>
                  <a:schemeClr val="tx1"/>
                </a:solidFill>
                <a:latin typeface="Calibri" panose="020F0502020204030204" pitchFamily="34" charset="0"/>
                <a:cs typeface="Calibri" panose="020F0502020204030204" pitchFamily="34" charset="0"/>
              </a:rPr>
              <a:t> generado</a:t>
            </a:r>
          </a:p>
        </p:txBody>
      </p:sp>
      <p:pic>
        <p:nvPicPr>
          <p:cNvPr id="3" name="Imagen 2">
            <a:extLst>
              <a:ext uri="{FF2B5EF4-FFF2-40B4-BE49-F238E27FC236}">
                <a16:creationId xmlns:a16="http://schemas.microsoft.com/office/drawing/2014/main" id="{163E7B17-0C4E-4284-9DEE-B97121AF9590}"/>
              </a:ext>
            </a:extLst>
          </p:cNvPr>
          <p:cNvPicPr>
            <a:picLocks noChangeAspect="1"/>
          </p:cNvPicPr>
          <p:nvPr/>
        </p:nvPicPr>
        <p:blipFill>
          <a:blip r:embed="rId2"/>
          <a:stretch>
            <a:fillRect/>
          </a:stretch>
        </p:blipFill>
        <p:spPr>
          <a:xfrm>
            <a:off x="839416" y="3356992"/>
            <a:ext cx="4576109" cy="2219167"/>
          </a:xfrm>
          <a:prstGeom prst="rect">
            <a:avLst/>
          </a:prstGeom>
          <a:noFill/>
          <a:ln w="57150">
            <a:solidFill>
              <a:schemeClr val="accent2"/>
            </a:solidFill>
          </a:ln>
        </p:spPr>
      </p:pic>
      <p:pic>
        <p:nvPicPr>
          <p:cNvPr id="6" name="Imagen 5">
            <a:extLst>
              <a:ext uri="{FF2B5EF4-FFF2-40B4-BE49-F238E27FC236}">
                <a16:creationId xmlns:a16="http://schemas.microsoft.com/office/drawing/2014/main" id="{E1B78DCA-070F-4BED-8A38-4BAB3FFA0130}"/>
              </a:ext>
            </a:extLst>
          </p:cNvPr>
          <p:cNvPicPr>
            <a:picLocks noChangeAspect="1"/>
          </p:cNvPicPr>
          <p:nvPr/>
        </p:nvPicPr>
        <p:blipFill>
          <a:blip r:embed="rId3"/>
          <a:stretch>
            <a:fillRect/>
          </a:stretch>
        </p:blipFill>
        <p:spPr>
          <a:xfrm>
            <a:off x="6746953" y="3356992"/>
            <a:ext cx="4605631" cy="3021215"/>
          </a:xfrm>
          <a:prstGeom prst="rect">
            <a:avLst/>
          </a:prstGeom>
          <a:noFill/>
          <a:ln w="57150">
            <a:solidFill>
              <a:schemeClr val="accent2"/>
            </a:solidFill>
          </a:ln>
        </p:spPr>
      </p:pic>
    </p:spTree>
    <p:extLst>
      <p:ext uri="{BB962C8B-B14F-4D97-AF65-F5344CB8AC3E}">
        <p14:creationId xmlns:p14="http://schemas.microsoft.com/office/powerpoint/2010/main" val="3295222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Mediante los métodos </a:t>
            </a:r>
            <a:r>
              <a:rPr lang="es-ES" sz="2800" b="1" dirty="0" err="1">
                <a:solidFill>
                  <a:schemeClr val="tx1"/>
                </a:solidFill>
                <a:latin typeface="Calibri" panose="020F0502020204030204" pitchFamily="34" charset="0"/>
                <a:cs typeface="Calibri" panose="020F0502020204030204" pitchFamily="34" charset="0"/>
              </a:rPr>
              <a:t>Invoke</a:t>
            </a:r>
            <a:r>
              <a:rPr lang="es-ES" sz="2800" dirty="0">
                <a:solidFill>
                  <a:schemeClr val="tx1"/>
                </a:solidFill>
                <a:latin typeface="Calibri" panose="020F0502020204030204" pitchFamily="34" charset="0"/>
                <a:cs typeface="Calibri" panose="020F0502020204030204" pitchFamily="34" charset="0"/>
              </a:rPr>
              <a:t> e </a:t>
            </a:r>
            <a:r>
              <a:rPr lang="es-ES" sz="2800" b="1" dirty="0" err="1">
                <a:solidFill>
                  <a:schemeClr val="tx1"/>
                </a:solidFill>
                <a:latin typeface="Calibri" panose="020F0502020204030204" pitchFamily="34" charset="0"/>
                <a:cs typeface="Calibri" panose="020F0502020204030204" pitchFamily="34" charset="0"/>
              </a:rPr>
              <a:t>InvokeRepeating</a:t>
            </a:r>
            <a:r>
              <a:rPr lang="es-ES" sz="2800" dirty="0">
                <a:solidFill>
                  <a:schemeClr val="tx1"/>
                </a:solidFill>
                <a:latin typeface="Calibri" panose="020F0502020204030204" pitchFamily="34" charset="0"/>
                <a:cs typeface="Calibri" panose="020F0502020204030204" pitchFamily="34" charset="0"/>
              </a:rPr>
              <a:t> se puede indicar el tiempo de espera antes de realizar la llamada a otro método.</a:t>
            </a:r>
          </a:p>
        </p:txBody>
      </p:sp>
      <p:pic>
        <p:nvPicPr>
          <p:cNvPr id="3" name="Imagen 2">
            <a:extLst>
              <a:ext uri="{FF2B5EF4-FFF2-40B4-BE49-F238E27FC236}">
                <a16:creationId xmlns:a16="http://schemas.microsoft.com/office/drawing/2014/main" id="{3B7C8FA1-5359-4ED3-AA26-367DDECF7DAB}"/>
              </a:ext>
            </a:extLst>
          </p:cNvPr>
          <p:cNvPicPr>
            <a:picLocks noChangeAspect="1"/>
          </p:cNvPicPr>
          <p:nvPr/>
        </p:nvPicPr>
        <p:blipFill>
          <a:blip r:embed="rId2"/>
          <a:stretch>
            <a:fillRect/>
          </a:stretch>
        </p:blipFill>
        <p:spPr>
          <a:xfrm>
            <a:off x="6394185" y="2844620"/>
            <a:ext cx="5020775" cy="3318008"/>
          </a:xfrm>
          <a:prstGeom prst="rect">
            <a:avLst/>
          </a:prstGeom>
          <a:noFill/>
          <a:ln w="57150">
            <a:solidFill>
              <a:schemeClr val="accent2"/>
            </a:solidFill>
          </a:ln>
        </p:spPr>
      </p:pic>
      <p:pic>
        <p:nvPicPr>
          <p:cNvPr id="6" name="Imagen 5">
            <a:extLst>
              <a:ext uri="{FF2B5EF4-FFF2-40B4-BE49-F238E27FC236}">
                <a16:creationId xmlns:a16="http://schemas.microsoft.com/office/drawing/2014/main" id="{F5FA09FA-B5DD-4F9D-9645-4D2F9613860C}"/>
              </a:ext>
            </a:extLst>
          </p:cNvPr>
          <p:cNvPicPr>
            <a:picLocks noChangeAspect="1"/>
          </p:cNvPicPr>
          <p:nvPr/>
        </p:nvPicPr>
        <p:blipFill>
          <a:blip r:embed="rId3"/>
          <a:stretch>
            <a:fillRect/>
          </a:stretch>
        </p:blipFill>
        <p:spPr>
          <a:xfrm>
            <a:off x="816827" y="2963973"/>
            <a:ext cx="4980990" cy="3079302"/>
          </a:xfrm>
          <a:prstGeom prst="rect">
            <a:avLst/>
          </a:prstGeom>
          <a:noFill/>
          <a:ln w="57150">
            <a:solidFill>
              <a:schemeClr val="accent2"/>
            </a:solidFill>
          </a:ln>
        </p:spPr>
      </p:pic>
    </p:spTree>
    <p:extLst>
      <p:ext uri="{BB962C8B-B14F-4D97-AF65-F5344CB8AC3E}">
        <p14:creationId xmlns:p14="http://schemas.microsoft.com/office/powerpoint/2010/main" val="367830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acceder desde un script a otros </a:t>
            </a:r>
            <a:r>
              <a:rPr lang="es-ES" sz="2800" dirty="0" err="1">
                <a:solidFill>
                  <a:schemeClr val="tx1"/>
                </a:solidFill>
                <a:latin typeface="Calibri" panose="020F0502020204030204" pitchFamily="34" charset="0"/>
                <a:cs typeface="Calibri" panose="020F0502020204030204" pitchFamily="34" charset="0"/>
              </a:rPr>
              <a:t>GameObjects</a:t>
            </a:r>
            <a:r>
              <a:rPr lang="es-ES" sz="2800" dirty="0">
                <a:solidFill>
                  <a:schemeClr val="tx1"/>
                </a:solidFill>
                <a:latin typeface="Calibri" panose="020F0502020204030204" pitchFamily="34" charset="0"/>
                <a:cs typeface="Calibri" panose="020F0502020204030204" pitchFamily="34" charset="0"/>
              </a:rPr>
              <a:t> se debe </a:t>
            </a:r>
            <a:r>
              <a:rPr lang="es-ES" sz="2800" b="1" dirty="0">
                <a:solidFill>
                  <a:schemeClr val="tx1"/>
                </a:solidFill>
                <a:latin typeface="Calibri" panose="020F0502020204030204" pitchFamily="34" charset="0"/>
                <a:cs typeface="Calibri" panose="020F0502020204030204" pitchFamily="34" charset="0"/>
              </a:rPr>
              <a:t>declarar una propiedad de tipo </a:t>
            </a:r>
            <a:r>
              <a:rPr lang="es-ES" sz="2800" b="1"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y posteriormente </a:t>
            </a:r>
            <a:r>
              <a:rPr lang="es-ES" sz="2800" b="1" dirty="0">
                <a:solidFill>
                  <a:schemeClr val="tx1"/>
                </a:solidFill>
                <a:latin typeface="Calibri" panose="020F0502020204030204" pitchFamily="34" charset="0"/>
                <a:cs typeface="Calibri" panose="020F0502020204030204" pitchFamily="34" charset="0"/>
              </a:rPr>
              <a:t>asignarle el </a:t>
            </a:r>
            <a:r>
              <a:rPr lang="es-ES" sz="2800" b="1" dirty="0" err="1">
                <a:solidFill>
                  <a:schemeClr val="tx1"/>
                </a:solidFill>
                <a:latin typeface="Calibri" panose="020F0502020204030204" pitchFamily="34" charset="0"/>
                <a:cs typeface="Calibri" panose="020F0502020204030204" pitchFamily="34" charset="0"/>
              </a:rPr>
              <a:t>GameObject</a:t>
            </a:r>
            <a:r>
              <a:rPr lang="es-ES" sz="2800" b="1" dirty="0">
                <a:solidFill>
                  <a:schemeClr val="tx1"/>
                </a:solidFill>
                <a:latin typeface="Calibri" panose="020F0502020204030204" pitchFamily="34" charset="0"/>
                <a:cs typeface="Calibri" panose="020F0502020204030204" pitchFamily="34" charset="0"/>
              </a:rPr>
              <a:t> que se quiera</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Sphere</a:t>
            </a:r>
            <a:r>
              <a:rPr lang="es-ES" sz="2800" b="1" dirty="0" err="1">
                <a:solidFill>
                  <a:schemeClr val="tx1"/>
                </a:solidFill>
                <a:latin typeface="Calibri" panose="020F0502020204030204" pitchFamily="34" charset="0"/>
                <a:cs typeface="Calibri" panose="020F0502020204030204" pitchFamily="34" charset="0"/>
              </a:rPr>
              <a:t>GO</a:t>
            </a:r>
            <a:r>
              <a:rPr lang="es-ES" sz="2800" dirty="0">
                <a:solidFill>
                  <a:schemeClr val="tx1"/>
                </a:solidFill>
                <a:latin typeface="Calibri" panose="020F0502020204030204" pitchFamily="34" charset="0"/>
                <a:cs typeface="Calibri" panose="020F0502020204030204" pitchFamily="34" charset="0"/>
              </a:rPr>
              <a:t> </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G</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ame</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O</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bject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29DAFB4C-9213-4C55-B1D2-B95BEE6AF6BE}"/>
              </a:ext>
            </a:extLst>
          </p:cNvPr>
          <p:cNvPicPr>
            <a:picLocks noChangeAspect="1"/>
          </p:cNvPicPr>
          <p:nvPr/>
        </p:nvPicPr>
        <p:blipFill>
          <a:blip r:embed="rId2"/>
          <a:stretch>
            <a:fillRect/>
          </a:stretch>
        </p:blipFill>
        <p:spPr>
          <a:xfrm>
            <a:off x="1531768" y="2825198"/>
            <a:ext cx="4420217" cy="3429479"/>
          </a:xfrm>
          <a:prstGeom prst="rect">
            <a:avLst/>
          </a:prstGeom>
          <a:noFill/>
          <a:ln w="57150">
            <a:solidFill>
              <a:schemeClr val="accent2"/>
            </a:solidFill>
          </a:ln>
        </p:spPr>
      </p:pic>
      <p:pic>
        <p:nvPicPr>
          <p:cNvPr id="7" name="Imagen 6">
            <a:extLst>
              <a:ext uri="{FF2B5EF4-FFF2-40B4-BE49-F238E27FC236}">
                <a16:creationId xmlns:a16="http://schemas.microsoft.com/office/drawing/2014/main" id="{67E9AA93-10F3-4836-BDBE-CD46C7BE2802}"/>
              </a:ext>
            </a:extLst>
          </p:cNvPr>
          <p:cNvPicPr>
            <a:picLocks noChangeAspect="1"/>
          </p:cNvPicPr>
          <p:nvPr/>
        </p:nvPicPr>
        <p:blipFill>
          <a:blip r:embed="rId3"/>
          <a:stretch>
            <a:fillRect/>
          </a:stretch>
        </p:blipFill>
        <p:spPr>
          <a:xfrm>
            <a:off x="7248128" y="3573016"/>
            <a:ext cx="3448531" cy="1933845"/>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507C5FFF-AB51-483D-BCB0-2BC89D2CD0AA}"/>
              </a:ext>
            </a:extLst>
          </p:cNvPr>
          <p:cNvCxnSpPr>
            <a:cxnSpLocks/>
          </p:cNvCxnSpPr>
          <p:nvPr/>
        </p:nvCxnSpPr>
        <p:spPr>
          <a:xfrm flipH="1">
            <a:off x="4028306" y="3113232"/>
            <a:ext cx="1275606" cy="30403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de flecha 13">
            <a:extLst>
              <a:ext uri="{FF2B5EF4-FFF2-40B4-BE49-F238E27FC236}">
                <a16:creationId xmlns:a16="http://schemas.microsoft.com/office/drawing/2014/main" id="{AA7A1DC2-4382-412E-8E90-654EC6418A8D}"/>
              </a:ext>
            </a:extLst>
          </p:cNvPr>
          <p:cNvCxnSpPr>
            <a:cxnSpLocks/>
          </p:cNvCxnSpPr>
          <p:nvPr/>
        </p:nvCxnSpPr>
        <p:spPr>
          <a:xfrm>
            <a:off x="6240016" y="4042477"/>
            <a:ext cx="1150615" cy="679711"/>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067175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pueden cancelar las invocaciones a </a:t>
            </a:r>
            <a:r>
              <a:rPr lang="es-ES" sz="2800" dirty="0" err="1">
                <a:solidFill>
                  <a:schemeClr val="tx1"/>
                </a:solidFill>
                <a:latin typeface="Calibri" panose="020F0502020204030204" pitchFamily="34" charset="0"/>
                <a:cs typeface="Calibri" panose="020F0502020204030204" pitchFamily="34" charset="0"/>
              </a:rPr>
              <a:t>ctivas</a:t>
            </a:r>
            <a:r>
              <a:rPr lang="es-ES" sz="2800" dirty="0">
                <a:solidFill>
                  <a:schemeClr val="tx1"/>
                </a:solidFill>
                <a:latin typeface="Calibri" panose="020F0502020204030204" pitchFamily="34" charset="0"/>
                <a:cs typeface="Calibri" panose="020F0502020204030204" pitchFamily="34" charset="0"/>
              </a:rPr>
              <a:t> con el método </a:t>
            </a:r>
            <a:r>
              <a:rPr lang="es-ES" sz="2800" b="1" dirty="0" err="1">
                <a:solidFill>
                  <a:schemeClr val="tx1"/>
                </a:solidFill>
                <a:latin typeface="Calibri" panose="020F0502020204030204" pitchFamily="34" charset="0"/>
                <a:cs typeface="Calibri" panose="020F0502020204030204" pitchFamily="34" charset="0"/>
              </a:rPr>
              <a:t>CancelInvoke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no se le indica ningún parámetro cancelará todas las invocaciones, si se le pasa como parámetro el nombre de un método cancelará esa invocación.</a:t>
            </a:r>
          </a:p>
        </p:txBody>
      </p:sp>
      <p:pic>
        <p:nvPicPr>
          <p:cNvPr id="7" name="Imagen 6">
            <a:extLst>
              <a:ext uri="{FF2B5EF4-FFF2-40B4-BE49-F238E27FC236}">
                <a16:creationId xmlns:a16="http://schemas.microsoft.com/office/drawing/2014/main" id="{B646398F-D7A7-4139-BF5C-1C4A12580A6E}"/>
              </a:ext>
            </a:extLst>
          </p:cNvPr>
          <p:cNvPicPr>
            <a:picLocks noChangeAspect="1"/>
          </p:cNvPicPr>
          <p:nvPr/>
        </p:nvPicPr>
        <p:blipFill>
          <a:blip r:embed="rId2"/>
          <a:stretch>
            <a:fillRect/>
          </a:stretch>
        </p:blipFill>
        <p:spPr>
          <a:xfrm>
            <a:off x="4038735" y="3124106"/>
            <a:ext cx="4114530" cy="3254101"/>
          </a:xfrm>
          <a:prstGeom prst="rect">
            <a:avLst/>
          </a:prstGeom>
          <a:noFill/>
          <a:ln w="57150">
            <a:solidFill>
              <a:schemeClr val="accent2"/>
            </a:solidFill>
          </a:ln>
        </p:spPr>
      </p:pic>
    </p:spTree>
    <p:extLst>
      <p:ext uri="{BB962C8B-B14F-4D97-AF65-F5344CB8AC3E}">
        <p14:creationId xmlns:p14="http://schemas.microsoft.com/office/powerpoint/2010/main" val="2972082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18.- Utilidades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Otra manera de realizar las tareas de </a:t>
            </a:r>
            <a:r>
              <a:rPr lang="es-ES" sz="2400" b="1" dirty="0" err="1">
                <a:solidFill>
                  <a:schemeClr val="tx1"/>
                </a:solidFill>
                <a:latin typeface="Calibri" panose="020F0502020204030204" pitchFamily="34" charset="0"/>
                <a:cs typeface="Calibri" panose="020F0502020204030204" pitchFamily="34" charset="0"/>
              </a:rPr>
              <a:t>InvokeRepeating</a:t>
            </a:r>
            <a:r>
              <a:rPr lang="es-ES" sz="2400" dirty="0">
                <a:solidFill>
                  <a:schemeClr val="tx1"/>
                </a:solidFill>
                <a:latin typeface="Calibri" panose="020F0502020204030204" pitchFamily="34" charset="0"/>
                <a:cs typeface="Calibri" panose="020F0502020204030204" pitchFamily="34" charset="0"/>
              </a:rPr>
              <a:t> es con el uso de </a:t>
            </a:r>
            <a:r>
              <a:rPr lang="es-ES" sz="2400" b="1" dirty="0">
                <a:solidFill>
                  <a:schemeClr val="tx1"/>
                </a:solidFill>
                <a:latin typeface="Calibri" panose="020F0502020204030204" pitchFamily="34" charset="0"/>
                <a:cs typeface="Calibri" panose="020F0502020204030204" pitchFamily="34" charset="0"/>
              </a:rPr>
              <a:t>Corrutinas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Para cancelar corrutinas se utilizan los métodos </a:t>
            </a:r>
            <a:r>
              <a:rPr lang="es-ES" sz="2400" b="1" dirty="0" err="1">
                <a:solidFill>
                  <a:schemeClr val="tx1"/>
                </a:solidFill>
                <a:latin typeface="Calibri" panose="020F0502020204030204" pitchFamily="34" charset="0"/>
                <a:cs typeface="Calibri" panose="020F0502020204030204" pitchFamily="34" charset="0"/>
              </a:rPr>
              <a:t>StopAllCoroutines</a:t>
            </a:r>
            <a:r>
              <a:rPr lang="es-ES" sz="2400" dirty="0">
                <a:solidFill>
                  <a:schemeClr val="tx1"/>
                </a:solidFill>
                <a:latin typeface="Calibri" panose="020F0502020204030204" pitchFamily="34" charset="0"/>
                <a:cs typeface="Calibri" panose="020F0502020204030204" pitchFamily="34" charset="0"/>
              </a:rPr>
              <a:t> y </a:t>
            </a:r>
            <a:r>
              <a:rPr lang="es-ES" sz="2400" b="1" dirty="0" err="1">
                <a:solidFill>
                  <a:schemeClr val="tx1"/>
                </a:solidFill>
                <a:latin typeface="Calibri" panose="020F0502020204030204" pitchFamily="34" charset="0"/>
                <a:cs typeface="Calibri" panose="020F0502020204030204" pitchFamily="34" charset="0"/>
              </a:rPr>
              <a:t>StopCoroutine</a:t>
            </a:r>
            <a:r>
              <a:rPr lang="es-ES" sz="2400" b="1" dirty="0">
                <a:solidFill>
                  <a:schemeClr val="tx1"/>
                </a:solidFill>
                <a:latin typeface="Calibri" panose="020F0502020204030204" pitchFamily="34" charset="0"/>
                <a:cs typeface="Calibri" panose="020F0502020204030204" pitchFamily="34" charset="0"/>
              </a:rPr>
              <a:t>("</a:t>
            </a:r>
            <a:r>
              <a:rPr lang="es-ES" sz="2400" b="1" i="1" dirty="0" err="1">
                <a:solidFill>
                  <a:schemeClr val="tx1"/>
                </a:solidFill>
                <a:latin typeface="Calibri" panose="020F0502020204030204" pitchFamily="34" charset="0"/>
                <a:cs typeface="Calibri" panose="020F0502020204030204" pitchFamily="34" charset="0"/>
              </a:rPr>
              <a:t>NombreMétodo</a:t>
            </a:r>
            <a:r>
              <a:rPr lang="es-ES" sz="2400" b="1" i="1" dirty="0">
                <a:solidFill>
                  <a:schemeClr val="tx1"/>
                </a:solidFill>
                <a:latin typeface="Calibri" panose="020F0502020204030204" pitchFamily="34" charset="0"/>
                <a:cs typeface="Calibri" panose="020F0502020204030204" pitchFamily="34" charset="0"/>
              </a:rPr>
              <a:t>")</a:t>
            </a:r>
            <a:r>
              <a:rPr lang="es-ES" sz="2400" i="1" dirty="0">
                <a:solidFill>
                  <a:schemeClr val="tx1"/>
                </a:solidFill>
                <a:latin typeface="Calibri" panose="020F0502020204030204" pitchFamily="34" charset="0"/>
                <a:cs typeface="Calibri" panose="020F0502020204030204" pitchFamily="34" charset="0"/>
              </a:rPr>
              <a:t>.</a:t>
            </a: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D41BBD77-F5BA-44F8-8864-ECB0D7D61E54}"/>
              </a:ext>
            </a:extLst>
          </p:cNvPr>
          <p:cNvPicPr>
            <a:picLocks noChangeAspect="1"/>
          </p:cNvPicPr>
          <p:nvPr/>
        </p:nvPicPr>
        <p:blipFill>
          <a:blip r:embed="rId2"/>
          <a:stretch>
            <a:fillRect/>
          </a:stretch>
        </p:blipFill>
        <p:spPr>
          <a:xfrm>
            <a:off x="3629726" y="1772816"/>
            <a:ext cx="4932548" cy="3699411"/>
          </a:xfrm>
          <a:prstGeom prst="rect">
            <a:avLst/>
          </a:prstGeom>
          <a:noFill/>
          <a:ln w="57150">
            <a:solidFill>
              <a:schemeClr val="accent2"/>
            </a:solidFill>
          </a:ln>
        </p:spPr>
      </p:pic>
    </p:spTree>
    <p:extLst>
      <p:ext uri="{BB962C8B-B14F-4D97-AF65-F5344CB8AC3E}">
        <p14:creationId xmlns:p14="http://schemas.microsoft.com/office/powerpoint/2010/main" val="35131287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7</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Pachinko</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750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Hay varias opciones para asignar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a la propiedad.</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Si la propiedad es </a:t>
            </a:r>
            <a:r>
              <a:rPr lang="es-ES" sz="2800" b="1" dirty="0">
                <a:solidFill>
                  <a:schemeClr val="tx1"/>
                </a:solidFill>
                <a:latin typeface="Calibri" panose="020F0502020204030204" pitchFamily="34" charset="0"/>
                <a:cs typeface="Calibri" panose="020F0502020204030204" pitchFamily="34" charset="0"/>
              </a:rPr>
              <a:t>pública</a:t>
            </a:r>
            <a:r>
              <a:rPr lang="es-ES" sz="2800" dirty="0">
                <a:solidFill>
                  <a:schemeClr val="tx1"/>
                </a:solidFill>
                <a:latin typeface="Calibri" panose="020F0502020204030204" pitchFamily="34" charset="0"/>
                <a:cs typeface="Calibri" panose="020F0502020204030204" pitchFamily="34" charset="0"/>
              </a:rPr>
              <a:t> se puede </a:t>
            </a:r>
            <a:r>
              <a:rPr lang="es-ES" sz="2800" b="1" dirty="0">
                <a:solidFill>
                  <a:schemeClr val="tx1"/>
                </a:solidFill>
                <a:latin typeface="Calibri" panose="020F0502020204030204" pitchFamily="34" charset="0"/>
                <a:cs typeface="Calibri" panose="020F0502020204030204" pitchFamily="34" charset="0"/>
              </a:rPr>
              <a:t>arrastrar</a:t>
            </a:r>
            <a:r>
              <a:rPr lang="es-ES" sz="2800" dirty="0">
                <a:solidFill>
                  <a:schemeClr val="tx1"/>
                </a:solidFill>
                <a:latin typeface="Calibri" panose="020F0502020204030204" pitchFamily="34" charset="0"/>
                <a:cs typeface="Calibri" panose="020F0502020204030204" pitchFamily="34" charset="0"/>
              </a:rPr>
              <a:t> el </a:t>
            </a:r>
            <a:r>
              <a:rPr lang="es-ES" sz="2800" dirty="0" err="1">
                <a:solidFill>
                  <a:schemeClr val="tx1"/>
                </a:solidFill>
                <a:latin typeface="Calibri" panose="020F0502020204030204" pitchFamily="34" charset="0"/>
                <a:cs typeface="Calibri" panose="020F0502020204030204" pitchFamily="34" charset="0"/>
              </a:rPr>
              <a:t>GameObject</a:t>
            </a:r>
            <a:r>
              <a:rPr lang="es-ES" sz="2800" dirty="0">
                <a:solidFill>
                  <a:schemeClr val="tx1"/>
                </a:solidFill>
                <a:latin typeface="Calibri" panose="020F0502020204030204" pitchFamily="34" charset="0"/>
                <a:cs typeface="Calibri" panose="020F0502020204030204" pitchFamily="34" charset="0"/>
              </a:rPr>
              <a:t> desde la jerarquía a la variable en el Inspector.</a:t>
            </a:r>
          </a:p>
        </p:txBody>
      </p:sp>
      <p:pic>
        <p:nvPicPr>
          <p:cNvPr id="10" name="Imagen 9">
            <a:extLst>
              <a:ext uri="{FF2B5EF4-FFF2-40B4-BE49-F238E27FC236}">
                <a16:creationId xmlns:a16="http://schemas.microsoft.com/office/drawing/2014/main" id="{40465FEB-E146-4CAC-ABEA-19E71AB8EE49}"/>
              </a:ext>
            </a:extLst>
          </p:cNvPr>
          <p:cNvPicPr>
            <a:picLocks noChangeAspect="1"/>
          </p:cNvPicPr>
          <p:nvPr/>
        </p:nvPicPr>
        <p:blipFill rotWithShape="1">
          <a:blip r:embed="rId2"/>
          <a:srcRect l="256" r="1" b="4695"/>
          <a:stretch/>
        </p:blipFill>
        <p:spPr>
          <a:xfrm>
            <a:off x="4371389" y="3140968"/>
            <a:ext cx="3449221" cy="1933845"/>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70FA85E9-ED5C-4C9A-97EB-C49665FCEFBF}"/>
              </a:ext>
            </a:extLst>
          </p:cNvPr>
          <p:cNvCxnSpPr>
            <a:cxnSpLocks/>
          </p:cNvCxnSpPr>
          <p:nvPr/>
        </p:nvCxnSpPr>
        <p:spPr>
          <a:xfrm flipH="1">
            <a:off x="6438131" y="4221088"/>
            <a:ext cx="1674093" cy="930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12" name="Imagen 11">
            <a:extLst>
              <a:ext uri="{FF2B5EF4-FFF2-40B4-BE49-F238E27FC236}">
                <a16:creationId xmlns:a16="http://schemas.microsoft.com/office/drawing/2014/main" id="{A0BCB601-FD6B-4776-A6AE-2D7302709866}"/>
              </a:ext>
            </a:extLst>
          </p:cNvPr>
          <p:cNvPicPr>
            <a:picLocks noChangeAspect="1"/>
          </p:cNvPicPr>
          <p:nvPr/>
        </p:nvPicPr>
        <p:blipFill>
          <a:blip r:embed="rId3"/>
          <a:stretch>
            <a:fillRect/>
          </a:stretch>
        </p:blipFill>
        <p:spPr>
          <a:xfrm>
            <a:off x="3736494" y="5333205"/>
            <a:ext cx="4719011" cy="1045002"/>
          </a:xfrm>
          <a:prstGeom prst="rect">
            <a:avLst/>
          </a:prstGeom>
          <a:noFill/>
          <a:ln w="57150">
            <a:solidFill>
              <a:schemeClr val="accent2"/>
            </a:solidFill>
          </a:ln>
        </p:spPr>
      </p:pic>
    </p:spTree>
    <p:extLst>
      <p:ext uri="{BB962C8B-B14F-4D97-AF65-F5344CB8AC3E}">
        <p14:creationId xmlns:p14="http://schemas.microsoft.com/office/powerpoint/2010/main" val="58958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Acceso a otros </a:t>
            </a:r>
            <a:r>
              <a:rPr lang="es-ES" sz="3600" b="1" cap="none" dirty="0" err="1">
                <a:solidFill>
                  <a:schemeClr val="accent1"/>
                </a:solidFill>
                <a:latin typeface="Calibri" panose="020F0502020204030204" pitchFamily="34" charset="0"/>
                <a:cs typeface="Calibri" panose="020F0502020204030204" pitchFamily="34" charset="0"/>
              </a:rPr>
              <a:t>GameObjects</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Bef>
                <a:spcPts val="0"/>
              </a:spcBef>
              <a:spcAft>
                <a:spcPts val="0"/>
              </a:spcAft>
            </a:pPr>
            <a:r>
              <a:rPr lang="es-ES" sz="2400" dirty="0">
                <a:solidFill>
                  <a:schemeClr val="tx1"/>
                </a:solidFill>
                <a:latin typeface="Calibri" panose="020F0502020204030204" pitchFamily="34" charset="0"/>
                <a:cs typeface="Calibri" panose="020F0502020204030204" pitchFamily="34" charset="0"/>
              </a:rPr>
              <a:t>Desde el propio script con el método </a:t>
            </a:r>
            <a:r>
              <a:rPr lang="es-ES" sz="2400" b="1" dirty="0" err="1">
                <a:solidFill>
                  <a:schemeClr val="tx1"/>
                </a:solidFill>
                <a:latin typeface="Calibri" panose="020F0502020204030204" pitchFamily="34" charset="0"/>
                <a:cs typeface="Calibri" panose="020F0502020204030204" pitchFamily="34" charset="0"/>
              </a:rPr>
              <a:t>Find</a:t>
            </a:r>
            <a:r>
              <a:rPr lang="es-ES" sz="2400" dirty="0">
                <a:solidFill>
                  <a:schemeClr val="tx1"/>
                </a:solidFill>
                <a:latin typeface="Calibri" panose="020F0502020204030204" pitchFamily="34" charset="0"/>
                <a:cs typeface="Calibri" panose="020F0502020204030204" pitchFamily="34" charset="0"/>
              </a:rPr>
              <a:t> de la clase </a:t>
            </a:r>
            <a:r>
              <a:rPr lang="es-ES" sz="2400" b="1" dirty="0" err="1">
                <a:solidFill>
                  <a:schemeClr val="tx1"/>
                </a:solidFill>
                <a:latin typeface="Calibri" panose="020F0502020204030204" pitchFamily="34" charset="0"/>
                <a:cs typeface="Calibri" panose="020F0502020204030204" pitchFamily="34" charset="0"/>
              </a:rPr>
              <a:t>GameObject</a:t>
            </a:r>
            <a:r>
              <a:rPr lang="es-ES" sz="2400" b="1" dirty="0">
                <a:solidFill>
                  <a:schemeClr val="tx1"/>
                </a:solidFill>
                <a:latin typeface="Calibri" panose="020F0502020204030204" pitchFamily="34" charset="0"/>
                <a:cs typeface="Calibri" panose="020F0502020204030204" pitchFamily="34" charset="0"/>
              </a:rPr>
              <a:t> </a:t>
            </a:r>
            <a:r>
              <a:rPr lang="es-ES" sz="2400" dirty="0">
                <a:solidFill>
                  <a:schemeClr val="tx1"/>
                </a:solidFill>
                <a:latin typeface="Calibri" panose="020F0502020204030204" pitchFamily="34" charset="0"/>
                <a:cs typeface="Calibri" panose="020F0502020204030204" pitchFamily="34" charset="0"/>
              </a:rPr>
              <a:t>para buscar por el </a:t>
            </a:r>
            <a:r>
              <a:rPr lang="es-ES" sz="2400" b="1" dirty="0">
                <a:solidFill>
                  <a:schemeClr val="tx1"/>
                </a:solidFill>
                <a:latin typeface="Calibri" panose="020F0502020204030204" pitchFamily="34" charset="0"/>
                <a:cs typeface="Calibri" panose="020F0502020204030204" pitchFamily="34" charset="0"/>
              </a:rPr>
              <a:t>nombre</a:t>
            </a:r>
            <a:r>
              <a:rPr lang="es-ES" sz="2400" dirty="0">
                <a:solidFill>
                  <a:schemeClr val="tx1"/>
                </a:solidFill>
                <a:latin typeface="Calibri" panose="020F0502020204030204" pitchFamily="34" charset="0"/>
                <a:cs typeface="Calibri" panose="020F0502020204030204" pitchFamily="34" charset="0"/>
              </a:rPr>
              <a:t> (en estos casos la propiedad suele ser privada).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ejecutar se buscan los </a:t>
            </a:r>
            <a:r>
              <a:rPr lang="es-ES" sz="2400" dirty="0" err="1">
                <a:solidFill>
                  <a:schemeClr val="tx1"/>
                </a:solidFill>
                <a:latin typeface="Calibri" panose="020F0502020204030204" pitchFamily="34" charset="0"/>
                <a:cs typeface="Calibri" panose="020F0502020204030204" pitchFamily="34" charset="0"/>
              </a:rPr>
              <a:t>GameObjects</a:t>
            </a:r>
            <a:r>
              <a:rPr lang="es-ES" sz="2400" dirty="0">
                <a:solidFill>
                  <a:schemeClr val="tx1"/>
                </a:solidFill>
                <a:latin typeface="Calibri" panose="020F0502020204030204" pitchFamily="34" charset="0"/>
                <a:cs typeface="Calibri" panose="020F0502020204030204" pitchFamily="34" charset="0"/>
              </a:rPr>
              <a:t> con esa etiqueta y se rellena el array.</a:t>
            </a:r>
          </a:p>
        </p:txBody>
      </p:sp>
      <p:pic>
        <p:nvPicPr>
          <p:cNvPr id="12" name="Imagen 11">
            <a:extLst>
              <a:ext uri="{FF2B5EF4-FFF2-40B4-BE49-F238E27FC236}">
                <a16:creationId xmlns:a16="http://schemas.microsoft.com/office/drawing/2014/main" id="{A0BCB601-FD6B-4776-A6AE-2D7302709866}"/>
              </a:ext>
            </a:extLst>
          </p:cNvPr>
          <p:cNvPicPr>
            <a:picLocks noChangeAspect="1"/>
          </p:cNvPicPr>
          <p:nvPr/>
        </p:nvPicPr>
        <p:blipFill>
          <a:blip r:embed="rId2"/>
          <a:stretch>
            <a:fillRect/>
          </a:stretch>
        </p:blipFill>
        <p:spPr>
          <a:xfrm>
            <a:off x="3393211" y="5331387"/>
            <a:ext cx="5405577" cy="1197039"/>
          </a:xfrm>
          <a:prstGeom prst="rect">
            <a:avLst/>
          </a:prstGeom>
          <a:noFill/>
          <a:ln w="57150">
            <a:solidFill>
              <a:schemeClr val="accent2"/>
            </a:solidFill>
          </a:ln>
        </p:spPr>
      </p:pic>
      <p:pic>
        <p:nvPicPr>
          <p:cNvPr id="3" name="Imagen 2">
            <a:extLst>
              <a:ext uri="{FF2B5EF4-FFF2-40B4-BE49-F238E27FC236}">
                <a16:creationId xmlns:a16="http://schemas.microsoft.com/office/drawing/2014/main" id="{A469B312-0A19-46C4-A2B2-800F7DF37462}"/>
              </a:ext>
            </a:extLst>
          </p:cNvPr>
          <p:cNvPicPr>
            <a:picLocks noChangeAspect="1"/>
          </p:cNvPicPr>
          <p:nvPr/>
        </p:nvPicPr>
        <p:blipFill>
          <a:blip r:embed="rId3"/>
          <a:stretch>
            <a:fillRect/>
          </a:stretch>
        </p:blipFill>
        <p:spPr>
          <a:xfrm>
            <a:off x="766781" y="2924944"/>
            <a:ext cx="4201111" cy="1933845"/>
          </a:xfrm>
          <a:prstGeom prst="rect">
            <a:avLst/>
          </a:prstGeom>
          <a:noFill/>
          <a:ln w="57150">
            <a:solidFill>
              <a:schemeClr val="accent2"/>
            </a:solidFill>
          </a:ln>
        </p:spPr>
      </p:pic>
      <p:cxnSp>
        <p:nvCxnSpPr>
          <p:cNvPr id="9" name="Conector recto de flecha 8">
            <a:extLst>
              <a:ext uri="{FF2B5EF4-FFF2-40B4-BE49-F238E27FC236}">
                <a16:creationId xmlns:a16="http://schemas.microsoft.com/office/drawing/2014/main" id="{D32E1A79-DB69-4725-A77F-ECE9E56669ED}"/>
              </a:ext>
            </a:extLst>
          </p:cNvPr>
          <p:cNvCxnSpPr>
            <a:cxnSpLocks/>
          </p:cNvCxnSpPr>
          <p:nvPr/>
        </p:nvCxnSpPr>
        <p:spPr>
          <a:xfrm flipH="1">
            <a:off x="3935133" y="4215717"/>
            <a:ext cx="1674093" cy="9303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pic>
        <p:nvPicPr>
          <p:cNvPr id="7" name="Imagen 6">
            <a:extLst>
              <a:ext uri="{FF2B5EF4-FFF2-40B4-BE49-F238E27FC236}">
                <a16:creationId xmlns:a16="http://schemas.microsoft.com/office/drawing/2014/main" id="{90F5B179-5005-4EE3-8874-F30EFCF4343A}"/>
              </a:ext>
            </a:extLst>
          </p:cNvPr>
          <p:cNvPicPr>
            <a:picLocks noChangeAspect="1"/>
          </p:cNvPicPr>
          <p:nvPr/>
        </p:nvPicPr>
        <p:blipFill>
          <a:blip r:embed="rId4"/>
          <a:stretch>
            <a:fillRect/>
          </a:stretch>
        </p:blipFill>
        <p:spPr>
          <a:xfrm>
            <a:off x="6240016" y="2924944"/>
            <a:ext cx="1948837" cy="1933845"/>
          </a:xfrm>
          <a:prstGeom prst="rect">
            <a:avLst/>
          </a:prstGeom>
          <a:noFill/>
          <a:ln w="57150">
            <a:solidFill>
              <a:schemeClr val="accent2"/>
            </a:solidFill>
          </a:ln>
        </p:spPr>
      </p:pic>
      <p:pic>
        <p:nvPicPr>
          <p:cNvPr id="13" name="Imagen 12">
            <a:extLst>
              <a:ext uri="{FF2B5EF4-FFF2-40B4-BE49-F238E27FC236}">
                <a16:creationId xmlns:a16="http://schemas.microsoft.com/office/drawing/2014/main" id="{8BF49426-2CD5-4E7D-93DD-A54D753D7D76}"/>
              </a:ext>
            </a:extLst>
          </p:cNvPr>
          <p:cNvPicPr>
            <a:picLocks noChangeAspect="1"/>
          </p:cNvPicPr>
          <p:nvPr/>
        </p:nvPicPr>
        <p:blipFill rotWithShape="1">
          <a:blip r:embed="rId5"/>
          <a:srcRect l="1233"/>
          <a:stretch/>
        </p:blipFill>
        <p:spPr>
          <a:xfrm>
            <a:off x="8663493" y="3365523"/>
            <a:ext cx="2865221" cy="750937"/>
          </a:xfrm>
          <a:prstGeom prst="rect">
            <a:avLst/>
          </a:prstGeom>
          <a:noFill/>
          <a:ln w="57150">
            <a:solidFill>
              <a:schemeClr val="accent2"/>
            </a:solidFill>
          </a:ln>
        </p:spPr>
      </p:pic>
      <p:cxnSp>
        <p:nvCxnSpPr>
          <p:cNvPr id="14" name="Conector recto de flecha 13">
            <a:extLst>
              <a:ext uri="{FF2B5EF4-FFF2-40B4-BE49-F238E27FC236}">
                <a16:creationId xmlns:a16="http://schemas.microsoft.com/office/drawing/2014/main" id="{FF40590D-A113-4CBC-B2DE-FDFB3B2F5C6E}"/>
              </a:ext>
            </a:extLst>
          </p:cNvPr>
          <p:cNvCxnSpPr>
            <a:cxnSpLocks/>
          </p:cNvCxnSpPr>
          <p:nvPr/>
        </p:nvCxnSpPr>
        <p:spPr>
          <a:xfrm flipH="1">
            <a:off x="7173634" y="4262236"/>
            <a:ext cx="793947" cy="8419"/>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recto de flecha 15">
            <a:extLst>
              <a:ext uri="{FF2B5EF4-FFF2-40B4-BE49-F238E27FC236}">
                <a16:creationId xmlns:a16="http://schemas.microsoft.com/office/drawing/2014/main" id="{8BCC63EA-4D09-4F3B-AE12-DCFF2736532E}"/>
              </a:ext>
            </a:extLst>
          </p:cNvPr>
          <p:cNvCxnSpPr>
            <a:cxnSpLocks/>
          </p:cNvCxnSpPr>
          <p:nvPr/>
        </p:nvCxnSpPr>
        <p:spPr>
          <a:xfrm flipH="1">
            <a:off x="9640610" y="3531827"/>
            <a:ext cx="775243" cy="14827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012918046"/>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28723</TotalTime>
  <Words>3607</Words>
  <Application>Microsoft Office PowerPoint</Application>
  <PresentationFormat>Panorámica</PresentationFormat>
  <Paragraphs>483</Paragraphs>
  <Slides>72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72</vt:i4>
      </vt:variant>
    </vt:vector>
  </HeadingPairs>
  <TitlesOfParts>
    <vt:vector size="76" baseType="lpstr">
      <vt:lpstr>Calibri</vt:lpstr>
      <vt:lpstr>Gill Sans MT</vt:lpstr>
      <vt:lpstr>Wingdings 2</vt:lpstr>
      <vt:lpstr>Dividendo</vt:lpstr>
      <vt:lpstr>UD9.4 Clase GameObject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UD9.4 Clase GameObject - PMM</dc:title>
  <dc:creator>Alex Torres</dc:creator>
  <cp:lastModifiedBy>Alex Torres</cp:lastModifiedBy>
  <cp:revision>1035</cp:revision>
  <dcterms:created xsi:type="dcterms:W3CDTF">2019-09-01T11:20:16Z</dcterms:created>
  <dcterms:modified xsi:type="dcterms:W3CDTF">2024-01-27T18:52:36Z</dcterms:modified>
</cp:coreProperties>
</file>