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6" r:id="rId2"/>
    <p:sldId id="309" r:id="rId3"/>
    <p:sldId id="376" r:id="rId4"/>
    <p:sldId id="390" r:id="rId5"/>
    <p:sldId id="381" r:id="rId6"/>
    <p:sldId id="380" r:id="rId7"/>
    <p:sldId id="461" r:id="rId8"/>
    <p:sldId id="462" r:id="rId9"/>
    <p:sldId id="459" r:id="rId10"/>
    <p:sldId id="491" r:id="rId11"/>
    <p:sldId id="460" r:id="rId12"/>
    <p:sldId id="389" r:id="rId13"/>
    <p:sldId id="489" r:id="rId14"/>
    <p:sldId id="404" r:id="rId15"/>
    <p:sldId id="378" r:id="rId16"/>
    <p:sldId id="427" r:id="rId17"/>
    <p:sldId id="428" r:id="rId18"/>
    <p:sldId id="329" r:id="rId19"/>
    <p:sldId id="386" r:id="rId20"/>
    <p:sldId id="385" r:id="rId21"/>
    <p:sldId id="452" r:id="rId22"/>
    <p:sldId id="387" r:id="rId23"/>
    <p:sldId id="388" r:id="rId24"/>
    <p:sldId id="437" r:id="rId25"/>
    <p:sldId id="438" r:id="rId26"/>
    <p:sldId id="440" r:id="rId27"/>
    <p:sldId id="463" r:id="rId28"/>
    <p:sldId id="429" r:id="rId29"/>
    <p:sldId id="396" r:id="rId30"/>
    <p:sldId id="392" r:id="rId31"/>
    <p:sldId id="393" r:id="rId32"/>
    <p:sldId id="430" r:id="rId33"/>
    <p:sldId id="450" r:id="rId34"/>
    <p:sldId id="465" r:id="rId35"/>
    <p:sldId id="472" r:id="rId36"/>
    <p:sldId id="488" r:id="rId37"/>
    <p:sldId id="433" r:id="rId38"/>
    <p:sldId id="464" r:id="rId39"/>
    <p:sldId id="490" r:id="rId40"/>
    <p:sldId id="454" r:id="rId41"/>
    <p:sldId id="455" r:id="rId42"/>
    <p:sldId id="453" r:id="rId43"/>
    <p:sldId id="466" r:id="rId44"/>
    <p:sldId id="451" r:id="rId45"/>
    <p:sldId id="394" r:id="rId46"/>
    <p:sldId id="457" r:id="rId47"/>
    <p:sldId id="467" r:id="rId48"/>
    <p:sldId id="399" r:id="rId49"/>
    <p:sldId id="400" r:id="rId50"/>
    <p:sldId id="401" r:id="rId51"/>
    <p:sldId id="403" r:id="rId52"/>
    <p:sldId id="405" r:id="rId53"/>
    <p:sldId id="406" r:id="rId54"/>
    <p:sldId id="492" r:id="rId55"/>
    <p:sldId id="418" r:id="rId56"/>
    <p:sldId id="493" r:id="rId57"/>
    <p:sldId id="495" r:id="rId58"/>
    <p:sldId id="498" r:id="rId59"/>
    <p:sldId id="496" r:id="rId60"/>
    <p:sldId id="497" r:id="rId61"/>
    <p:sldId id="494" r:id="rId62"/>
    <p:sldId id="49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112" d="100"/>
          <a:sy n="112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15/09/2023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6D25218-F457-4FDD-AFD2-2546B6899653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lay.kotlinlang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kotlin/style-guid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hyperlink" Target="https://kotlinlang.org/docs/basic-syntax.html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api/latest/jvm/stdlib/kotlin.text/-regex-option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quickref.me/rege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UD2.1 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ejecutar un proyecto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archivo que está activo.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hubiera más archivos con funciones con el nombre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se ejecutará la del archivo activo.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no hay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esté activo el archivo no estará activo el icono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se ejecutará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archivo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Main.kt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AF6052F-F0B3-43B0-B282-BB4FF172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21"/>
          <a:stretch/>
        </p:blipFill>
        <p:spPr>
          <a:xfrm>
            <a:off x="1346214" y="4606973"/>
            <a:ext cx="5425751" cy="17712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DF3BE2F-7B94-41CD-B360-B6AE661E9D32}"/>
              </a:ext>
            </a:extLst>
          </p:cNvPr>
          <p:cNvSpPr/>
          <p:nvPr/>
        </p:nvSpPr>
        <p:spPr>
          <a:xfrm>
            <a:off x="5226534" y="4796256"/>
            <a:ext cx="243982" cy="2440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20A9A5D-E280-405B-84F0-980D1A5AD7E1}"/>
              </a:ext>
            </a:extLst>
          </p:cNvPr>
          <p:cNvCxnSpPr>
            <a:cxnSpLocks/>
          </p:cNvCxnSpPr>
          <p:nvPr/>
        </p:nvCxnSpPr>
        <p:spPr>
          <a:xfrm flipH="1">
            <a:off x="4787591" y="5050216"/>
            <a:ext cx="411034" cy="20572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55A0E6-0B30-487D-B66C-8EA7405D3344}"/>
              </a:ext>
            </a:extLst>
          </p:cNvPr>
          <p:cNvCxnSpPr>
            <a:cxnSpLocks/>
          </p:cNvCxnSpPr>
          <p:nvPr/>
        </p:nvCxnSpPr>
        <p:spPr>
          <a:xfrm flipH="1">
            <a:off x="3481575" y="4895206"/>
            <a:ext cx="382344" cy="19985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7A6FA9E-5E33-4EF3-838C-379DF954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11" y="4606973"/>
            <a:ext cx="3229975" cy="9708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D873284-CABF-48C6-8C87-16E040DA3E22}"/>
              </a:ext>
            </a:extLst>
          </p:cNvPr>
          <p:cNvSpPr/>
          <p:nvPr/>
        </p:nvSpPr>
        <p:spPr>
          <a:xfrm>
            <a:off x="10161550" y="4785843"/>
            <a:ext cx="243982" cy="2440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56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158276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ocasiones la opción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desactivada, apareciendo el icono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color gris.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esto se deben seguir los siguientes pasos: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Encima de la carpeta del proyecto hacer clic derecho.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la opción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Module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la pestaña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SDK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cambiar la SDK seleccionada.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el icono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debería aparecer activado (verde).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BAA2D5-30E8-4544-BFC5-73293442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" t="511" r="1" b="-1"/>
          <a:stretch/>
        </p:blipFill>
        <p:spPr>
          <a:xfrm>
            <a:off x="8058142" y="730757"/>
            <a:ext cx="2297226" cy="11488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3F3977D-5D81-4973-9322-825D0BE3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58" y="2100133"/>
            <a:ext cx="3262757" cy="8272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CFF18254-833D-4A4B-8747-A0FFAA42AADE}"/>
              </a:ext>
            </a:extLst>
          </p:cNvPr>
          <p:cNvSpPr/>
          <p:nvPr/>
        </p:nvSpPr>
        <p:spPr>
          <a:xfrm>
            <a:off x="8278059" y="1438906"/>
            <a:ext cx="1706373" cy="2032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285070F-ED54-4990-B612-6B6274C6D4BA}"/>
              </a:ext>
            </a:extLst>
          </p:cNvPr>
          <p:cNvCxnSpPr>
            <a:cxnSpLocks/>
          </p:cNvCxnSpPr>
          <p:nvPr/>
        </p:nvCxnSpPr>
        <p:spPr>
          <a:xfrm flipH="1">
            <a:off x="10022055" y="1257312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95D8F3D-B619-4A7A-A321-53F255CE4458}"/>
              </a:ext>
            </a:extLst>
          </p:cNvPr>
          <p:cNvSpPr/>
          <p:nvPr/>
        </p:nvSpPr>
        <p:spPr>
          <a:xfrm>
            <a:off x="7610305" y="2376812"/>
            <a:ext cx="2160240" cy="262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0C6B7D4-AFB8-4667-A006-3C4630491B80}"/>
              </a:ext>
            </a:extLst>
          </p:cNvPr>
          <p:cNvCxnSpPr>
            <a:cxnSpLocks/>
          </p:cNvCxnSpPr>
          <p:nvPr/>
        </p:nvCxnSpPr>
        <p:spPr>
          <a:xfrm flipH="1">
            <a:off x="9847463" y="221244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E76C0E60-A0EA-4E78-9374-750C6087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21" y="3136670"/>
            <a:ext cx="4216030" cy="34946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67A588C2-D4B9-4E79-A6FE-4841BD4160E8}"/>
              </a:ext>
            </a:extLst>
          </p:cNvPr>
          <p:cNvSpPr/>
          <p:nvPr/>
        </p:nvSpPr>
        <p:spPr>
          <a:xfrm>
            <a:off x="8930082" y="3480043"/>
            <a:ext cx="581979" cy="1394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C9EF123-5CF1-4121-97C3-DB8B0AC0ACDE}"/>
              </a:ext>
            </a:extLst>
          </p:cNvPr>
          <p:cNvCxnSpPr>
            <a:cxnSpLocks/>
          </p:cNvCxnSpPr>
          <p:nvPr/>
        </p:nvCxnSpPr>
        <p:spPr>
          <a:xfrm flipH="1">
            <a:off x="9572399" y="322410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4A49D55-574C-445F-AFD1-3450E9CDC92D}"/>
              </a:ext>
            </a:extLst>
          </p:cNvPr>
          <p:cNvCxnSpPr>
            <a:cxnSpLocks/>
          </p:cNvCxnSpPr>
          <p:nvPr/>
        </p:nvCxnSpPr>
        <p:spPr>
          <a:xfrm flipH="1">
            <a:off x="9982649" y="3652987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97E4001-79BE-4DC0-BB1A-8341DBC15F71}"/>
              </a:ext>
            </a:extLst>
          </p:cNvPr>
          <p:cNvCxnSpPr>
            <a:cxnSpLocks/>
          </p:cNvCxnSpPr>
          <p:nvPr/>
        </p:nvCxnSpPr>
        <p:spPr>
          <a:xfrm flipH="1">
            <a:off x="9994709" y="387128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E57106B-FDCF-4C43-AFFE-166D571BE716}"/>
              </a:ext>
            </a:extLst>
          </p:cNvPr>
          <p:cNvCxnSpPr>
            <a:cxnSpLocks/>
          </p:cNvCxnSpPr>
          <p:nvPr/>
        </p:nvCxnSpPr>
        <p:spPr>
          <a:xfrm flipH="1">
            <a:off x="9843407" y="3394072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838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pueden probar scripts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enlace oficial: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https://play.kotlinlang.org/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CE6ECF-7CAA-43F1-8454-FB19E531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82" y="2255655"/>
            <a:ext cx="6856635" cy="412255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A57170D-5086-45AC-BCCF-3B7A65E144EC}"/>
              </a:ext>
            </a:extLst>
          </p:cNvPr>
          <p:cNvCxnSpPr>
            <a:cxnSpLocks/>
          </p:cNvCxnSpPr>
          <p:nvPr/>
        </p:nvCxnSpPr>
        <p:spPr>
          <a:xfrm flipH="1">
            <a:off x="9264352" y="256490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4809331-A9B6-4B0C-AAD2-52FD7E69BE7C}"/>
              </a:ext>
            </a:extLst>
          </p:cNvPr>
          <p:cNvCxnSpPr>
            <a:cxnSpLocks/>
          </p:cNvCxnSpPr>
          <p:nvPr/>
        </p:nvCxnSpPr>
        <p:spPr>
          <a:xfrm flipH="1" flipV="1">
            <a:off x="3985465" y="5316076"/>
            <a:ext cx="962444" cy="39487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0331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dispone de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ayudar a los programadores y mejorar la productividad.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Promoter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se usa el ratón muestra abajo a la derecha el atajo de teclado de esa acción.</a:t>
            </a:r>
            <a:endParaRPr lang="es-E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C7CD0C-BC4D-4208-A974-6B27D938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2882080"/>
            <a:ext cx="2542783" cy="19442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D53C29-C09D-45FD-9A9A-B7AD05C0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88" y="2882080"/>
            <a:ext cx="4868385" cy="36643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7D48954-E68C-43BF-AC94-9211178C91DF}"/>
              </a:ext>
            </a:extLst>
          </p:cNvPr>
          <p:cNvCxnSpPr>
            <a:cxnSpLocks/>
          </p:cNvCxnSpPr>
          <p:nvPr/>
        </p:nvCxnSpPr>
        <p:spPr>
          <a:xfrm flipH="1" flipV="1">
            <a:off x="5933573" y="3886020"/>
            <a:ext cx="121182" cy="7655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981999-BB97-4FAC-BA8E-AC2D1FF28CE8}"/>
              </a:ext>
            </a:extLst>
          </p:cNvPr>
          <p:cNvCxnSpPr>
            <a:cxnSpLocks/>
          </p:cNvCxnSpPr>
          <p:nvPr/>
        </p:nvCxnSpPr>
        <p:spPr>
          <a:xfrm flipH="1">
            <a:off x="979712" y="2570536"/>
            <a:ext cx="363760" cy="37778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8CFCC07-881B-4444-8AE8-398E6BF43FF7}"/>
              </a:ext>
            </a:extLst>
          </p:cNvPr>
          <p:cNvCxnSpPr>
            <a:cxnSpLocks/>
          </p:cNvCxnSpPr>
          <p:nvPr/>
        </p:nvCxnSpPr>
        <p:spPr>
          <a:xfrm flipH="1">
            <a:off x="1615332" y="3530152"/>
            <a:ext cx="592236" cy="35858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58514A-96EB-4A36-8B11-D0958F6C3061}"/>
              </a:ext>
            </a:extLst>
          </p:cNvPr>
          <p:cNvCxnSpPr>
            <a:cxnSpLocks/>
          </p:cNvCxnSpPr>
          <p:nvPr/>
        </p:nvCxnSpPr>
        <p:spPr>
          <a:xfrm flipH="1">
            <a:off x="4232661" y="3477172"/>
            <a:ext cx="606796" cy="25079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3C871479-6211-4915-B94A-62B1B89B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6" y="3517024"/>
            <a:ext cx="2565103" cy="8778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05F0DDA-B3CF-4207-9255-76C1033304E0}"/>
              </a:ext>
            </a:extLst>
          </p:cNvPr>
          <p:cNvCxnSpPr>
            <a:cxnSpLocks/>
          </p:cNvCxnSpPr>
          <p:nvPr/>
        </p:nvCxnSpPr>
        <p:spPr>
          <a:xfrm>
            <a:off x="9768408" y="3145253"/>
            <a:ext cx="0" cy="42791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429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¡Advertencia!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curso pasado se estudió el módulo Programación.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esa razón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muchos conceptos se contemplarán como conocidos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ejemplos antes incluso de ver cómo se usan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ellos pueden estar: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control de flujo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funciones.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programación orientada a objetos.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los accesos a propiedades de objetos.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las llamadas a funciones/métodos.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excepciones.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926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Guía de estilo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 lenguaje de programación es importante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código sea legible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plataformas oficiales suelen crear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guías de estilo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que los desarrolladores las sigan.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conveniente revisar dicha guía para desarrollar código correctamente.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usar la opción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Reformat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Ctrl+Alt+L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del IDE para así que se formatee el código de manera ajustada a las guías de estilo (siempre y cuando no se haya cambiado la configuración en el IDE).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Saludo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73759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archivos en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tienen la extensión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contrario que en Java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requiere que todo sean clases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principal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es necesario que se encuentre dentro de una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puede recibir argumentos pero no es necesario indicarlo.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 necesario indicar la visibilidad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función.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disponible sin necesidad de usar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readln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captura como cadena lo introducido en la consola por teclado.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final de cada instrucción es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opcional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convención no debe usarse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tanto de línea como de bloque son como en Java: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*/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9BD043E-4630-426A-92B1-836092D71CF8}"/>
              </a:ext>
            </a:extLst>
          </p:cNvPr>
          <p:cNvGrpSpPr/>
          <p:nvPr/>
        </p:nvGrpSpPr>
        <p:grpSpPr>
          <a:xfrm>
            <a:off x="8329615" y="2420888"/>
            <a:ext cx="3343742" cy="2193025"/>
            <a:chOff x="8191316" y="2345990"/>
            <a:chExt cx="3343742" cy="219302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0F7FFA3-384C-432B-B7F4-628847D7F870}"/>
                </a:ext>
              </a:extLst>
            </p:cNvPr>
            <p:cNvSpPr/>
            <p:nvPr/>
          </p:nvSpPr>
          <p:spPr>
            <a:xfrm>
              <a:off x="9165880" y="2345990"/>
              <a:ext cx="1394615" cy="5448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Greeting.kt</a:t>
              </a:r>
              <a:endPara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5DE4F18-7FFB-4C52-813A-1E806FEE0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316" y="2910013"/>
              <a:ext cx="3343742" cy="162900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980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Paquetes e importaciones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en Java, el paquete al que pertenece el archivo y las importaciones que se realicen se colocan en la parte superior del archivo.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9D6A03-D75B-41CD-AB09-D86784B7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492896"/>
            <a:ext cx="6582694" cy="34866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607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Numéricos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las palabras reservadas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Decimales: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(64 bits),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(32 bits)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Enteros: 		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(64 bits),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(32 bits),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(18 bits),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(8 bits)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3735FBB-BFCB-4001-97C5-066FB4848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42955"/>
              </p:ext>
            </p:extLst>
          </p:nvPr>
        </p:nvGraphicFramePr>
        <p:xfrm>
          <a:off x="4655840" y="3733363"/>
          <a:ext cx="4984326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1185">
                  <a:extLst>
                    <a:ext uri="{9D8B030D-6E8A-4147-A177-3AD203B41FA5}">
                      <a16:colId xmlns:a16="http://schemas.microsoft.com/office/drawing/2014/main" val="21044144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953224"/>
                    </a:ext>
                  </a:extLst>
                </a:gridCol>
                <a:gridCol w="1976957">
                  <a:extLst>
                    <a:ext uri="{9D8B030D-6E8A-4147-A177-3AD203B41FA5}">
                      <a16:colId xmlns:a16="http://schemas.microsoft.com/office/drawing/2014/main" val="2888322743"/>
                    </a:ext>
                  </a:extLst>
                </a:gridCol>
              </a:tblGrid>
              <a:tr h="272295">
                <a:tc gridSpan="2"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número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023821"/>
                  </a:ext>
                </a:extLst>
              </a:tr>
              <a:tr h="272295">
                <a:tc rowSpan="4"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958036"/>
                  </a:ext>
                </a:extLst>
              </a:tr>
              <a:tr h="27229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32497"/>
                  </a:ext>
                </a:extLst>
              </a:tr>
              <a:tr h="27229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Hexadecimal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0x8F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960172"/>
                  </a:ext>
                </a:extLst>
              </a:tr>
              <a:tr h="27229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0b00010110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335891"/>
                  </a:ext>
                </a:extLst>
              </a:tr>
              <a:tr h="470327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154.8</a:t>
                      </a:r>
                    </a:p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1.548e2 (158x10</a:t>
                      </a:r>
                      <a:r>
                        <a:rPr lang="es-E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51809"/>
                  </a:ext>
                </a:extLst>
              </a:tr>
              <a:tr h="47032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154.8f</a:t>
                      </a:r>
                    </a:p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154.8F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3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Numéricos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el uso del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carácter subrayado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(guion bajo)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literales numéricos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facilitar la lectura de los mismos.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2_000_000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44_294_051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6135_8442_0103_5610L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82B7850-358A-4EDC-841F-3DBE8DF8A03B}"/>
              </a:ext>
            </a:extLst>
          </p:cNvPr>
          <p:cNvCxnSpPr>
            <a:cxnSpLocks/>
          </p:cNvCxnSpPr>
          <p:nvPr/>
        </p:nvCxnSpPr>
        <p:spPr>
          <a:xfrm flipV="1">
            <a:off x="4603142" y="4631848"/>
            <a:ext cx="0" cy="66936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02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principio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fue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de programación para Android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Google nombró 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oficial para Android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equiparándolo con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soporte oficial  de Google y se incorpora en Android Studio.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7E843A-7D2F-42FC-8C57-8A8C0604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03" y="4792108"/>
            <a:ext cx="7433194" cy="15837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359B0C-59CE-4C38-A65B-E7BBE6EC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727" y="4142816"/>
            <a:ext cx="3954545" cy="6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 la codificación UTF-16 por lo que los literales se pueden indicar con el carácter o con su representación UNICODE entre comillas simples.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'N'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		'\u004E'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'7'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		''\u0037'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pueden tratar como números.</a:t>
            </a:r>
          </a:p>
        </p:txBody>
      </p:sp>
    </p:spTree>
    <p:extLst>
      <p:ext uri="{BB962C8B-B14F-4D97-AF65-F5344CB8AC3E}">
        <p14:creationId xmlns:p14="http://schemas.microsoft.com/office/powerpoint/2010/main" val="418879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una serie de caracteres de escape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\t				Tabulación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\b				Retroceso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\r				Retorno de carro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\n				Salto de línea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\'				Apostrofe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\"				Comilla doble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\\	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Backslash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\$				Símbolo de dólar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u+XXXX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Símbolo Unicode (4 dígitos hexadecimales)</a:t>
            </a:r>
          </a:p>
        </p:txBody>
      </p:sp>
    </p:spTree>
    <p:extLst>
      <p:ext uri="{BB962C8B-B14F-4D97-AF65-F5344CB8AC3E}">
        <p14:creationId xmlns:p14="http://schemas.microsoft.com/office/powerpoint/2010/main" val="231302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valores posibles son verdadero y falso y sus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false</a:t>
            </a:r>
          </a:p>
        </p:txBody>
      </p:sp>
    </p:spTree>
    <p:extLst>
      <p:ext uri="{BB962C8B-B14F-4D97-AF65-F5344CB8AC3E}">
        <p14:creationId xmlns:p14="http://schemas.microsoft.com/office/powerpoint/2010/main" val="53116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literales de cadenas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comillas dobles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"Rick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Sanchez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511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triples comillas dobles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cadena admite saltos de línea, se conocen como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(cadenas en crudo) en las que cuentan todos los caracteres englobados entre las comillas.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"""A veces no soy yo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Busco un disfraz mejor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Bailando hasta el apagón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Disculpad mi osadía"""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B4ECD6-A81E-426E-A99B-1CC585E1C19C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364973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eliminar los espacios en blanco del principio y del final y los márgenes de la izquierda.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"""|A veces no soy yo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|Busco un disfraz mejor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|Bailando hasta el apagón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|Disculpad mi osadía"""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trimMargin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el carácter | es el delimitador del margen pero se puede cambiar: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trimMargin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("&gt;")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EFE861-962B-471E-B1B7-EFA803B2F5CA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148106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(plantillas de cadenas) permiten integrar las variables dentro de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así usando el símbolo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seguido del nombre de una variable,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 sustituirá por el valor almacenado en la variable.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variable es un objeto o se quiere operar con ella se debe envolver en llaves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"El descuento es un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"El precio 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product.price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€"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	|Libreta de cuadros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notebookPrice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€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|Bolígrafo azul $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€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    Total: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notebookPrice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penPrice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""".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trimMargin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EAA785-0EA1-44A6-8CEB-037CBB4EEAD3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160534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recomienda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siempre el uso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concatenar cadenas con el carácter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pero se debe evitar su uso.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evitar el uso de varias instrucciones seguidas con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0F5B47-F4B0-41FD-8D1C-6478EF60320E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1788243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estructuras de datos de longitud fija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permiten almacenar varios valores del mismo tipo (números, caracteres,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booleanos, objetos).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1 2 3 4 5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"Rick", "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Morty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"Summer" </a:t>
            </a:r>
          </a:p>
        </p:txBody>
      </p:sp>
    </p:spTree>
    <p:extLst>
      <p:ext uri="{BB962C8B-B14F-4D97-AF65-F5344CB8AC3E}">
        <p14:creationId xmlns:p14="http://schemas.microsoft.com/office/powerpoint/2010/main" val="324610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la palabra reservada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declaran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variables son como cajas que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almacenan valores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estos valores pueden cambiar durante la ejecución del programa.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lenguaje de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tipado estático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esto significa que cuando una variable es de un tipo, ese tipo no puede cambiar (como Java).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declarar una variable se puede indicar o no el tipo de dato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almacenara.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indica,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deducirá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inferred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dependiendo del tipo de dato que se asigne.</a:t>
            </a:r>
          </a:p>
        </p:txBody>
      </p:sp>
    </p:spTree>
    <p:extLst>
      <p:ext uri="{BB962C8B-B14F-4D97-AF65-F5344CB8AC3E}">
        <p14:creationId xmlns:p14="http://schemas.microsoft.com/office/powerpoint/2010/main" val="388640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Algunas características de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multiplataforma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multipropósito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compila sobre JVM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que es totalmente compatible con Java y sus librerías (llamadas a Java desde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viceversa).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orientado a objetos (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sz="2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conciso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evita código innecesario (hasta un 40% menos).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gestiona los nulos de forma segura y evitando errores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Extraoficialmente se puede decir que es como Java al estilo de Python (sus ventajas).</a:t>
            </a:r>
          </a:p>
        </p:txBody>
      </p:sp>
    </p:spTree>
    <p:extLst>
      <p:ext uri="{BB962C8B-B14F-4D97-AF65-F5344CB8AC3E}">
        <p14:creationId xmlns:p14="http://schemas.microsoft.com/office/powerpoint/2010/main" val="3659002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declara una variable obligatoriamente se debe realizar una de estas dos opciones: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Indicar el tipo de dato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almacenará.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Indicar el valor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almacenará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deducirá el tipo de dato).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declarar una variable realizando las dos acciones: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indicar el tipo de dato y el valor que almacenará.</a:t>
            </a:r>
          </a:p>
        </p:txBody>
      </p:sp>
    </p:spTree>
    <p:extLst>
      <p:ext uri="{BB962C8B-B14F-4D97-AF65-F5344CB8AC3E}">
        <p14:creationId xmlns:p14="http://schemas.microsoft.com/office/powerpoint/2010/main" val="239883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variables de tipos "simples"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F7EFFC-BD36-4E0A-ADA3-2A2D755B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62" y="2348880"/>
            <a:ext cx="8350275" cy="25922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0180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objetos y se crean mediante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Array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ello disponen de los métodos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set pero por convenciones está disponible también el uso de corchetes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C029822-F4CD-40E7-8436-B9DE405B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91" y="3620791"/>
            <a:ext cx="5044817" cy="27574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34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usar el constructor de la clase Array para indicar el tamaño e incluso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lambda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rellenar los elementos.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E38E870-6E0F-433B-BF55-60E661A5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224992"/>
            <a:ext cx="9440592" cy="31532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231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código escrito entre llaves es una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lambda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(anónima), que se explicarán más adelante.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 función lambda se dispone de la variable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representa el número de iteración comenzando por cero.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IntelliJ IDEA por defecto tiene activadas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pistas en el código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), 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se deja un salto de línea entre las llaves </a:t>
            </a:r>
            <a:r>
              <a:rPr lang="es-E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mostrará esta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3755BC-3893-440E-BDAA-7DBE0241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2" y="5110208"/>
            <a:ext cx="4353533" cy="11717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741EEFE-4362-4DF9-BCA4-93611498EB2B}"/>
              </a:ext>
            </a:extLst>
          </p:cNvPr>
          <p:cNvCxnSpPr>
            <a:cxnSpLocks/>
          </p:cNvCxnSpPr>
          <p:nvPr/>
        </p:nvCxnSpPr>
        <p:spPr>
          <a:xfrm flipH="1" flipV="1">
            <a:off x="7851222" y="5529684"/>
            <a:ext cx="693050" cy="73972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773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arrays multidimensionales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multidimensionales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arrays en los que cada elemento es a su vez un array.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más comunes son las matrices que se pueden representar como una tabla.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varias maneras de declarar un array multidimensional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B18F056D-308E-4DAA-B2AC-B598CCB2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33945"/>
              </p:ext>
            </p:extLst>
          </p:nvPr>
        </p:nvGraphicFramePr>
        <p:xfrm>
          <a:off x="6960096" y="4543647"/>
          <a:ext cx="2124000" cy="15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00">
                  <a:extLst>
                    <a:ext uri="{9D8B030D-6E8A-4147-A177-3AD203B41FA5}">
                      <a16:colId xmlns:a16="http://schemas.microsoft.com/office/drawing/2014/main" val="4074920081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553712880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4189717879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37409518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537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5796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882170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425FB881-E65B-4757-B6A7-FBAA9190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933056"/>
            <a:ext cx="4357236" cy="24451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4309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los elementos de la matriz se realiza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los índices de la fila y la columna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6D5766-0E61-40E5-813D-7BA468B6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45" y="2276872"/>
            <a:ext cx="3224909" cy="41013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759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tipos de variables son clases y en la jerarquía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tienen una superclase que es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sería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declarar una variable indicando el tipo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luego asignar cualquier tipo de dato. Esta acción puede tener utilidad en algunos casos como se verá más adelante.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8BF312-B85A-4D78-8CD9-65F5A58E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97" y="4648858"/>
            <a:ext cx="3959003" cy="1497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16014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usar una variable esta debe almacenar un valor.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 un tipo de dato que permite dejar vacía una variable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sería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declarar una variable indicando el tipo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luego asignar cualquier tipo de dato. Esta acción puede tener utilidad en algunos casos como se verá más adelante.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40B7F0-0356-4A8E-980B-CB436A33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3717032"/>
            <a:ext cx="6820852" cy="23815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15392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Ámbito de las variables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ámbito de una variable es el lugar donde se puede utilizar.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norma general una variable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podrá utilizar dentro de todo el bloque de código en el que se declare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delimita por las llaves { }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variable se podrá usar dentro de todo ese bloque, incluidos otros bloques que se contengan dentro.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variable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declara fuera de un bloque { }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podrá utilizar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todos los archivos del proyecto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8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 oficial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encontrar todo lo necesario sobre el lenguaje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https://kotlinlang.org/docs/basic-syntax.html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está disponible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plataforma para aprender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ejemplos: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https://play.kotlinlang.org/byExample/overview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9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Conversión de tipos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realizar una conversión de tipo de dato siempre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deberá usar un método de la clase del tipo de dato a convertir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para convertir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deberá usar sobre la variable decima el método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clase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acción además truncará el valor y se perderá la parte decimal.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6C18BB-6D80-4502-90A1-857F250C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22" y="4653136"/>
            <a:ext cx="4745555" cy="1277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168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Conversión de tipos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métodos para la conversión de tipos suelen ir precedidos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toLong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toChar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toShort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toByte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pide un dato por teclado este siempre es una cadena, así que si se pide un número se debe convertir a entero o decimal según convenga: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97F142-C151-4021-8327-EAB67F79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24" y="5026181"/>
            <a:ext cx="4543952" cy="6870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51492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Declaración de constantes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usa la palabra reservada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declarar constantes.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uso es similar al de las variables declaradas con val con la excepción de que una vez asignado un valor ya no se podrá cambiar durante la ejecución.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sí que se pueden asignar durante la ejecución del programa por ejemplo tras pedir un dato al usuario.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E29D72-B9ED-44DC-97C9-A2451297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1" y="3063504"/>
            <a:ext cx="2343477" cy="790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B08933-6752-4357-95F6-FDAFCDC2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16" y="5300732"/>
            <a:ext cx="1638529" cy="790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D479EB-996E-43D7-98B4-BAD624D6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77" b="5377"/>
          <a:stretch/>
        </p:blipFill>
        <p:spPr>
          <a:xfrm>
            <a:off x="6600056" y="5300733"/>
            <a:ext cx="3038899" cy="790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53648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Declaración de constantes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array y todos los objetos se pueden declarar como val y posteriormente cambiar los valores que almacenan.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es debido a que son objetos y como val no se podrá cambiar la instancia que almacena, aunque sí se podrán cambiar los valores.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B5641A-DCF1-493D-922C-304AAB3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3789040"/>
            <a:ext cx="6954220" cy="20672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27391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Declaración de constantes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95362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usar la palabra reservada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previamente a la declaración con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declarar constantes de valores conocidos.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constantes no podrán ser asignadas en tiempo de ejecución por eso deben de estar fuera de las funciones.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constantes con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se pueden declarar dentro de objetos declarados como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(clase con una única instancia que se verán más adelante).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7A109F-BB60-417C-AE52-CF055823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34055"/>
            <a:ext cx="2893960" cy="1240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CC5742-0C10-4516-BA25-9B0D132F2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56"/>
          <a:stretch/>
        </p:blipFill>
        <p:spPr>
          <a:xfrm>
            <a:off x="8695108" y="1193741"/>
            <a:ext cx="2448272" cy="16030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2E4E99-2018-432F-9F06-9B868E85C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" r="-1"/>
          <a:stretch/>
        </p:blipFill>
        <p:spPr>
          <a:xfrm>
            <a:off x="8695108" y="4911568"/>
            <a:ext cx="2448272" cy="16348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8323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Operadores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Permiten crear expresiones. Son similares a los de Java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signo:		+    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Aritméticos: 	+    -    *    /    %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Asignación:		=    +=    -=    *=    /=    %=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Incremento:	++    --    (puede ser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pre-incremento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post-incremento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Relacionales:	==    !=    &lt;    &gt;    &lt;=    &gt;=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Lógicos:			&amp;&amp;    ||    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nivel de bit:	and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desplazamiento )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desplazamiento )</a:t>
            </a:r>
          </a:p>
        </p:txBody>
      </p:sp>
    </p:spTree>
    <p:extLst>
      <p:ext uri="{BB962C8B-B14F-4D97-AF65-F5344CB8AC3E}">
        <p14:creationId xmlns:p14="http://schemas.microsoft.com/office/powerpoint/2010/main" val="1681844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Primeros programas 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08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 de los errores más comunes y temidos que puede producirse cuando se programa es el odiado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error ocurre cuando el programador no inicializa un objeto o por alguna razón no se ha inicializado.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permite asignar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las variables para evitar posibles errores.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sí que tiene soporte para el valor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forma nativa.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E8F18D-8847-4D99-B58E-C95F2A17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4869160"/>
            <a:ext cx="3019846" cy="504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13995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declarar variables que puedan almacenar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declaración se debe usar el símbolo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detrás del tipo de dato de la variable.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61B341-838D-4795-A8D9-427DF4A4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66" y="3356992"/>
            <a:ext cx="6259666" cy="21613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19E30C-B9EB-461B-AF9A-28E80D330FF9}"/>
              </a:ext>
            </a:extLst>
          </p:cNvPr>
          <p:cNvCxnSpPr>
            <a:cxnSpLocks/>
          </p:cNvCxnSpPr>
          <p:nvPr/>
        </p:nvCxnSpPr>
        <p:spPr>
          <a:xfrm flipH="1" flipV="1">
            <a:off x="6600056" y="4956350"/>
            <a:ext cx="288032" cy="113694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7640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evitará realizar acciones que puedan dar error si la variable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AF7BA2-1995-42B9-9C4D-BD9D441D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2708920"/>
            <a:ext cx="5792008" cy="28197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954915B-26C5-49AA-8004-D18D8CB43948}"/>
              </a:ext>
            </a:extLst>
          </p:cNvPr>
          <p:cNvCxnSpPr>
            <a:cxnSpLocks/>
          </p:cNvCxnSpPr>
          <p:nvPr/>
        </p:nvCxnSpPr>
        <p:spPr>
          <a:xfrm flipH="1" flipV="1">
            <a:off x="5821700" y="5317976"/>
            <a:ext cx="922372" cy="70331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7CF38B-5C8D-4FE8-8CCB-FF70FA598FF9}"/>
              </a:ext>
            </a:extLst>
          </p:cNvPr>
          <p:cNvCxnSpPr>
            <a:cxnSpLocks/>
          </p:cNvCxnSpPr>
          <p:nvPr/>
        </p:nvCxnSpPr>
        <p:spPr>
          <a:xfrm flipH="1">
            <a:off x="6252407" y="3645024"/>
            <a:ext cx="491665" cy="52323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507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curso se usará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lenguaje de programación para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ser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lenguaje multipropósito se pueden desarrollar aplicaciones Android, de escritorio, web, para consola…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 unidad se verán los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fundamentos y la sintaxis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más adelante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poder usar el lenguaje dentro de Android Studio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desarrollar aplicaciones móviles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si se quieren crear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probarlos se debe tener un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Java instalado y usar el entorno de desarrollo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398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en Java, para las variables que pueden almacenar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hacer una comprobación previa antes de intentar acceder a ella.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operador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permite realizar las comprobaciones anteriores de una manera más sencilla y reduciendo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operador permite comprobaciones simultaneas.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52CE92-6C0C-4104-8D88-8B7B2689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59" y="2095171"/>
            <a:ext cx="3745881" cy="14579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560AB14-2813-4D07-85FF-89543448B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" r="945"/>
          <a:stretch/>
        </p:blipFill>
        <p:spPr>
          <a:xfrm>
            <a:off x="4223059" y="4653136"/>
            <a:ext cx="3745879" cy="6495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E9BB1C-A146-4A21-AED6-D0EC9004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40" y="6149494"/>
            <a:ext cx="3753098" cy="3969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81850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Operador Elvis ?: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operador Elvis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?: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ofrecer un valor por defecto cuando una variable almacene el valor nulo.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más común es conseguir un valor distinto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una propiedad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un método devuelve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103ADD-0632-4FF5-9362-0293E7D0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4" y="2403349"/>
            <a:ext cx="4645401" cy="13596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5228C2-3297-4476-8901-C98A852F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88" y="2403348"/>
            <a:ext cx="5030628" cy="1359629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1F5232-A740-4129-8AA4-3F40764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943" y="5301208"/>
            <a:ext cx="5604114" cy="6798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6287374-C32B-46B2-8D35-D6A02E0FE66D}"/>
              </a:ext>
            </a:extLst>
          </p:cNvPr>
          <p:cNvCxnSpPr>
            <a:cxnSpLocks/>
          </p:cNvCxnSpPr>
          <p:nvPr/>
        </p:nvCxnSpPr>
        <p:spPr>
          <a:xfrm>
            <a:off x="5606648" y="3140968"/>
            <a:ext cx="64807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158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Operador Elvis ?: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operador también se puede usar para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lanzar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una excepción.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necesita ejecutar varias instrucciones tras el operador Elvis, estas se deberán incluir en un bloque de instrucciones tipo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{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(se explicará con detalle más adelante).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tener en cuenta que la última instrucción del bloque debe ser el valor a asignar en el caso de que la variable sea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BBF149-A42F-4C60-BB12-A8A2DF97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65" y="1700808"/>
            <a:ext cx="7860069" cy="7022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F47290-8D15-41C5-82B3-2FCB5B1F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78" y="4725144"/>
            <a:ext cx="7477041" cy="14762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1760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El operador !!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esté muy seguro de que una variable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puede almacenar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lo almacena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puede utilizar el operador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evitar la comprobación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si la variable almacena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lanzará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operador suele aparecer en migraciones de Java 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filosofía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contraria a su uso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CDB293-DEFB-41B5-934B-85EEBF7D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4005064"/>
            <a:ext cx="5010849" cy="8383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49427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 lenguaje de programación es necesario comprobar si los valores introducidos por el usuario cumplen unas reglas específicas.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acción muy típica es comprobar si el usuario ha introducido un valor y si ese valor es una cadena vacía o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Estas comprobaciones en ocasiones pueden no ser suficientes para los requisitos del programa, en ese caso se deben usar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expresiones regulares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B58F41-6A42-4654-835C-97B15BF1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08" y="3573016"/>
            <a:ext cx="6419583" cy="1800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26077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expresiones regulares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patrones de caracteres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cadena de caracteres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ajusta al patrón o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típicos de comprobaciones con expresiones regulares: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un nombre no tenga números.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tenga una longitud concreta.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siga un orden en los caracteres (DNI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8 números y 1 letra).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 sea un email.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expresiones regulares existen en muchos lenguajes de programación así que es importante conocer su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1312241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una expresión regular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utiliza la clase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val </a:t>
            </a:r>
            <a:r>
              <a:rPr lang="es-E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checkDNI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Regex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s-ES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expresión_regular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permite indicar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modificadores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la expresión regular: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check = Regex("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expresión_regular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 </a:t>
            </a:r>
            <a:r>
              <a:rPr lang="en-US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RegexOption.IGNORE_CASE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diseño de expresiones regulares es una disciplina cuyo nivel de dificultad aumenta conforme se quieren comprobar patrones más complejos.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continuación, se verá una pequeña guía del uso de las expresiones regulares que servirá para aprender a utilizarlas de una manera básica. </a:t>
            </a:r>
          </a:p>
        </p:txBody>
      </p:sp>
    </p:spTree>
    <p:extLst>
      <p:ext uri="{BB962C8B-B14F-4D97-AF65-F5344CB8AC3E}">
        <p14:creationId xmlns:p14="http://schemas.microsoft.com/office/powerpoint/2010/main" val="2827279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Agrupación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	contiene cualquier carácter de entre los indicados.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[^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[^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	contiene cualquier carácter que no sea de los indicados.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-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[0-9]	contiene cualquier carácter que se encuentre en el rango.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[^ -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[^A-B]	contiene cualquier carácter que no esté en el rango.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| )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x|y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	contiene uno de los caracteres (separador |).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Cantidad de caracteres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a{3}		contiene exactamente 3 'a' seguidas.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,}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a{3,}		contiene 3 o más 'a' seguidas.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,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a{3,5}		contiene 3, 4 o 5 'a' seguidas.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a*			contiene 0 o más 'a'.		Similar: a{0,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a+			contiene 1 o más 'a'.		Similar: a{1, }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	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a?			contiene 0 o 1 'a'.			Similar: a{0,1}</a:t>
            </a:r>
          </a:p>
        </p:txBody>
      </p:sp>
    </p:spTree>
    <p:extLst>
      <p:ext uri="{BB962C8B-B14F-4D97-AF65-F5344CB8AC3E}">
        <p14:creationId xmlns:p14="http://schemas.microsoft.com/office/powerpoint/2010/main" val="22159737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Inicio – fin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^hola		empieza con "hola".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hola$		acaba con "hola".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^ $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^hola$	exactamente "hola".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 carácter espacio en blanco.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cualquier carácter que no sea espacio en blanco.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\\w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una letra.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no es una letra.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un dígito.				Similar: [0-9]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no es un dígito.		Similar: [^0-9]</a:t>
            </a:r>
          </a:p>
        </p:txBody>
      </p:sp>
    </p:spTree>
    <p:extLst>
      <p:ext uri="{BB962C8B-B14F-4D97-AF65-F5344CB8AC3E}">
        <p14:creationId xmlns:p14="http://schemas.microsoft.com/office/powerpoint/2010/main" val="197385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expresiones regulares 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tiene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4 minúsculas</a:t>
            </a:r>
            <a:endParaRPr lang="pl-PL" sz="2000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</a:t>
            </a:r>
            <a:r>
              <a:rPr lang="pl-PL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[a-z]{4}</a:t>
            </a: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"</a:t>
            </a:r>
            <a:endParaRPr lang="es-ES" sz="2000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C6166"/>
                </a:solidFill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tiene 8 caracteres: letras y/o números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</a:t>
            </a:r>
            <a:r>
              <a:rPr lang="pl-PL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[a-zA-Z0-9]{8}</a:t>
            </a: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dirty="0">
              <a:solidFill>
                <a:srgbClr val="4CB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C6166"/>
                </a:solidFill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7 u 8 dígitos seguidos de 1 letra (DNI)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"^\d{7,8}\w{1}$"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dirty="0">
              <a:solidFill>
                <a:srgbClr val="4CB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C6166"/>
                </a:solidFill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conjunto de letras, seguidas de arroba seguida, seguidas de un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	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conjunto</a:t>
            </a: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 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de letras, seguidas de un punto y seguido de 2 o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	// 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letras </a:t>
            </a: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patrón simple para un email: rick_sanchez@mail.com</a:t>
            </a:r>
            <a:endParaRPr lang="es-ES" sz="2000" b="0" dirty="0">
              <a:solidFill>
                <a:srgbClr val="4CB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"^[a-z_.]+@[a-z]+\.[a-z]{2,3}$"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Teniendo un JDK de Java instalado en el ordenador,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 crear un proyecto con las siguientes opciones: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 que se tenga instalada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7EC848-94F2-40B8-A512-387FF4AD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87" y="2276872"/>
            <a:ext cx="4608069" cy="4100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46742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 si una variable cumple una expresión regular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comprobar si una variable cumple un patrón establecido en una expresión regular se pueden utilizar tanto métodos de 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métodos de 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más métodos con diferentes funcionalidades, entre ellos: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FE652A-45D4-4E9E-B106-7E9D6BD0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27" y="2924944"/>
            <a:ext cx="5718746" cy="18722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2039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expresiones regulares se pueden consultar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https://quickref.me/regex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existen herramientas para comprobar el funcionamiento de una expresión regular: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https://regex101.com/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4FB210-3E5F-4D62-A111-04779137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940" y="4509120"/>
            <a:ext cx="5910120" cy="16618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36479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15.- Excepciones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excepciones se capturan con bloques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– catch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misma manera que en Java.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282C6A-7BD4-4EBF-88DB-9474D671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49" y="3068960"/>
            <a:ext cx="5086301" cy="20212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9750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ha añadido una nueva interfaz, se puede usar cualquiera: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Antigua:											Nueva: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48F42E-A3CB-41E2-935A-F7675582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07" y="2586548"/>
            <a:ext cx="5446512" cy="37890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2F4414-E89F-4AC6-8145-1076163B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81" y="2592288"/>
            <a:ext cx="5441151" cy="37890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213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tener siempre visible la barra de menú en la nueva interfaz: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020F19-8054-457F-8D2B-68D74BAC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68" y="2586548"/>
            <a:ext cx="5121575" cy="379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308429-3DC4-4FC8-82F5-A5CA9FC07711}"/>
              </a:ext>
            </a:extLst>
          </p:cNvPr>
          <p:cNvCxnSpPr>
            <a:cxnSpLocks/>
          </p:cNvCxnSpPr>
          <p:nvPr/>
        </p:nvCxnSpPr>
        <p:spPr>
          <a:xfrm flipH="1">
            <a:off x="3548624" y="3140968"/>
            <a:ext cx="1107216" cy="38806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F6830729-EA13-4CA2-9404-5C4ABBD9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48" y="2586548"/>
            <a:ext cx="5443678" cy="379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33F2FEC-E12C-46A5-B468-76248EB7B6F4}"/>
              </a:ext>
            </a:extLst>
          </p:cNvPr>
          <p:cNvCxnSpPr>
            <a:cxnSpLocks/>
          </p:cNvCxnSpPr>
          <p:nvPr/>
        </p:nvCxnSpPr>
        <p:spPr>
          <a:xfrm flipH="1" flipV="1">
            <a:off x="7499873" y="2752162"/>
            <a:ext cx="396327" cy="161294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7888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ejecutar un programa en IntelliJ IDEA hay varias formas de hacerlo.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C917F5-44E1-4DD2-B702-E253E3F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685547"/>
            <a:ext cx="4193012" cy="12005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D3A740E-F71C-4A91-96B1-DE816E044852}"/>
              </a:ext>
            </a:extLst>
          </p:cNvPr>
          <p:cNvSpPr/>
          <p:nvPr/>
        </p:nvSpPr>
        <p:spPr>
          <a:xfrm>
            <a:off x="1415480" y="3685547"/>
            <a:ext cx="3312367" cy="5742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48FF88C-5944-45BB-B3CA-80A9049F99FD}"/>
              </a:ext>
            </a:extLst>
          </p:cNvPr>
          <p:cNvCxnSpPr>
            <a:cxnSpLocks/>
          </p:cNvCxnSpPr>
          <p:nvPr/>
        </p:nvCxnSpPr>
        <p:spPr>
          <a:xfrm flipH="1">
            <a:off x="2648640" y="4141077"/>
            <a:ext cx="817902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367F57C-BB44-4C5A-9497-BB44E9BD2BB0}"/>
              </a:ext>
            </a:extLst>
          </p:cNvPr>
          <p:cNvCxnSpPr>
            <a:cxnSpLocks/>
          </p:cNvCxnSpPr>
          <p:nvPr/>
        </p:nvCxnSpPr>
        <p:spPr>
          <a:xfrm flipV="1">
            <a:off x="983432" y="3930290"/>
            <a:ext cx="734822" cy="35552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CAF6052F-F0B3-43B0-B282-BB4FF172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43" y="2095289"/>
            <a:ext cx="6291297" cy="43810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DF3BE2F-7B94-41CD-B360-B6AE661E9D32}"/>
              </a:ext>
            </a:extLst>
          </p:cNvPr>
          <p:cNvSpPr/>
          <p:nvPr/>
        </p:nvSpPr>
        <p:spPr>
          <a:xfrm>
            <a:off x="9877065" y="2302474"/>
            <a:ext cx="297125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20A9A5D-E280-405B-84F0-980D1A5AD7E1}"/>
              </a:ext>
            </a:extLst>
          </p:cNvPr>
          <p:cNvCxnSpPr>
            <a:cxnSpLocks/>
          </p:cNvCxnSpPr>
          <p:nvPr/>
        </p:nvCxnSpPr>
        <p:spPr>
          <a:xfrm flipH="1" flipV="1">
            <a:off x="10073465" y="2635577"/>
            <a:ext cx="529737" cy="165767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33F85DA-A1AA-483E-AAAC-FD550F359BD7}"/>
              </a:ext>
            </a:extLst>
          </p:cNvPr>
          <p:cNvCxnSpPr>
            <a:cxnSpLocks/>
          </p:cNvCxnSpPr>
          <p:nvPr/>
        </p:nvCxnSpPr>
        <p:spPr>
          <a:xfrm flipH="1">
            <a:off x="7248128" y="5589240"/>
            <a:ext cx="172819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9214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10411</TotalTime>
  <Words>3962</Words>
  <Application>Microsoft Office PowerPoint</Application>
  <PresentationFormat>Panorámica</PresentationFormat>
  <Paragraphs>562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8" baseType="lpstr">
      <vt:lpstr>Calibri</vt:lpstr>
      <vt:lpstr>Consolas</vt:lpstr>
      <vt:lpstr>Courier New</vt:lpstr>
      <vt:lpstr>Gill Sans MT</vt:lpstr>
      <vt:lpstr>Wingdings 2</vt:lpstr>
      <vt:lpstr>Dividendo</vt:lpstr>
      <vt:lpstr>UD2.1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UD2.1 Fundamentos de Kotlin - PMDM</dc:title>
  <dc:creator>Alex Torres</dc:creator>
  <cp:lastModifiedBy>TARAZONA TARREGA, CARLOS</cp:lastModifiedBy>
  <cp:revision>373</cp:revision>
  <dcterms:created xsi:type="dcterms:W3CDTF">2019-09-01T11:20:16Z</dcterms:created>
  <dcterms:modified xsi:type="dcterms:W3CDTF">2023-09-15T21:17:05Z</dcterms:modified>
</cp:coreProperties>
</file>