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5"/>
  </p:notesMasterIdLst>
  <p:sldIdLst>
    <p:sldId id="256" r:id="rId2"/>
    <p:sldId id="418" r:id="rId3"/>
    <p:sldId id="469" r:id="rId4"/>
    <p:sldId id="447" r:id="rId5"/>
    <p:sldId id="421" r:id="rId6"/>
    <p:sldId id="468" r:id="rId7"/>
    <p:sldId id="423" r:id="rId8"/>
    <p:sldId id="425" r:id="rId9"/>
    <p:sldId id="426" r:id="rId10"/>
    <p:sldId id="424" r:id="rId11"/>
    <p:sldId id="422" r:id="rId12"/>
    <p:sldId id="435" r:id="rId13"/>
    <p:sldId id="471" r:id="rId14"/>
    <p:sldId id="470" r:id="rId15"/>
    <p:sldId id="456" r:id="rId16"/>
    <p:sldId id="442" r:id="rId17"/>
    <p:sldId id="444" r:id="rId18"/>
    <p:sldId id="445" r:id="rId19"/>
    <p:sldId id="448" r:id="rId20"/>
    <p:sldId id="449" r:id="rId21"/>
    <p:sldId id="458" r:id="rId22"/>
    <p:sldId id="454" r:id="rId23"/>
    <p:sldId id="515" r:id="rId24"/>
    <p:sldId id="514" r:id="rId25"/>
    <p:sldId id="516" r:id="rId26"/>
    <p:sldId id="519" r:id="rId27"/>
    <p:sldId id="523" r:id="rId28"/>
    <p:sldId id="524" r:id="rId29"/>
    <p:sldId id="528" r:id="rId30"/>
    <p:sldId id="532" r:id="rId31"/>
    <p:sldId id="526" r:id="rId32"/>
    <p:sldId id="552" r:id="rId33"/>
    <p:sldId id="553" r:id="rId34"/>
    <p:sldId id="549" r:id="rId35"/>
    <p:sldId id="550" r:id="rId36"/>
    <p:sldId id="551" r:id="rId37"/>
    <p:sldId id="485" r:id="rId38"/>
    <p:sldId id="486" r:id="rId39"/>
    <p:sldId id="451" r:id="rId40"/>
    <p:sldId id="453" r:id="rId41"/>
    <p:sldId id="554" r:id="rId42"/>
    <p:sldId id="455" r:id="rId43"/>
    <p:sldId id="452" r:id="rId44"/>
    <p:sldId id="546" r:id="rId45"/>
    <p:sldId id="555" r:id="rId46"/>
    <p:sldId id="459" r:id="rId47"/>
    <p:sldId id="461" r:id="rId48"/>
    <p:sldId id="462" r:id="rId49"/>
    <p:sldId id="465" r:id="rId50"/>
    <p:sldId id="464" r:id="rId51"/>
    <p:sldId id="466" r:id="rId52"/>
    <p:sldId id="467" r:id="rId53"/>
    <p:sldId id="489"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C09C"/>
    <a:srgbClr val="FFE1E1"/>
    <a:srgbClr val="FFC5C5"/>
    <a:srgbClr val="FF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70" autoAdjust="0"/>
    <p:restoredTop sz="94660"/>
  </p:normalViewPr>
  <p:slideViewPr>
    <p:cSldViewPr>
      <p:cViewPr varScale="1">
        <p:scale>
          <a:sx n="112" d="100"/>
          <a:sy n="112" d="100"/>
        </p:scale>
        <p:origin x="4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E89499-4C5B-4DDE-969A-9333FF39DBC5}" type="datetimeFigureOut">
              <a:rPr lang="es-ES" smtClean="0"/>
              <a:t>16/09/2023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DEF05-019F-44B5-B007-71678114EB0E}" type="slidenum">
              <a:rPr lang="es-ES" smtClean="0"/>
              <a:t>‹Nº›</a:t>
            </a:fld>
            <a:endParaRPr lang="es-ES"/>
          </a:p>
        </p:txBody>
      </p:sp>
    </p:spTree>
    <p:extLst>
      <p:ext uri="{BB962C8B-B14F-4D97-AF65-F5344CB8AC3E}">
        <p14:creationId xmlns:p14="http://schemas.microsoft.com/office/powerpoint/2010/main" val="3439438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9/16/2023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9/16/2023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9/16/2023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56D25218-F457-4FDD-AFD2-2546B6899653}"/>
              </a:ext>
            </a:extLst>
          </p:cNvPr>
          <p:cNvSpPr txBox="1">
            <a:spLocks/>
          </p:cNvSpPr>
          <p:nvPr userDrawn="1"/>
        </p:nvSpPr>
        <p:spPr>
          <a:xfrm>
            <a:off x="581190" y="6492875"/>
            <a:ext cx="6917210" cy="365125"/>
          </a:xfrm>
          <a:prstGeom prst="rect">
            <a:avLst/>
          </a:prstGeom>
        </p:spPr>
        <p:txBody>
          <a:bodyPr vert="horz" lIns="91440" tIns="45720" rIns="91440" bIns="45720" rtlCol="0" anchor="ctr"/>
          <a:lstStyle>
            <a:defPPr>
              <a:defRPr lang="en-US"/>
            </a:defPPr>
            <a:lvl1pPr marL="0" algn="l" defTabSz="457200" rtl="0" eaLnBrk="1" latinLnBrk="0" hangingPunct="1">
              <a:defRPr sz="1200" b="1" kern="1200" cap="all">
                <a:solidFill>
                  <a:schemeClr val="accent2"/>
                </a:solidFill>
                <a:latin typeface="Calibri" panose="020F0502020204030204" pitchFamily="34" charset="0"/>
                <a:ea typeface="+mn-ea"/>
                <a:cs typeface="Calibri" panose="020F050202020403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ÁLEX Torres 2023-24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81191" y="1020431"/>
            <a:ext cx="10993549" cy="2210449"/>
          </a:xfrm>
        </p:spPr>
        <p:txBody>
          <a:bodyPr anchor="ctr">
            <a:noAutofit/>
          </a:bodyPr>
          <a:lstStyle/>
          <a:p>
            <a:pPr algn="ctr"/>
            <a:r>
              <a:rPr lang="es-ES" sz="6000" b="1" cap="none" dirty="0">
                <a:latin typeface="Calibri" panose="020F0502020204030204" pitchFamily="34" charset="0"/>
                <a:cs typeface="Calibri" panose="020F0502020204030204" pitchFamily="34" charset="0"/>
              </a:rPr>
              <a:t>UD2.2 – Fundamentos de </a:t>
            </a:r>
            <a:r>
              <a:rPr lang="es-ES" sz="6000" b="1" cap="none" dirty="0" err="1">
                <a:latin typeface="Calibri" panose="020F0502020204030204" pitchFamily="34" charset="0"/>
                <a:cs typeface="Calibri" panose="020F0502020204030204" pitchFamily="34" charset="0"/>
              </a:rPr>
              <a:t>Kotlin</a:t>
            </a:r>
            <a:endParaRPr lang="es-ES" sz="6000" b="1" cap="none" dirty="0">
              <a:latin typeface="Calibri" panose="020F0502020204030204" pitchFamily="34" charset="0"/>
              <a:cs typeface="Calibri" panose="020F0502020204030204" pitchFamily="34" charset="0"/>
            </a:endParaRPr>
          </a:p>
        </p:txBody>
      </p:sp>
      <p:sp>
        <p:nvSpPr>
          <p:cNvPr id="3" name="Subtítulo 2"/>
          <p:cNvSpPr>
            <a:spLocks noGrp="1"/>
          </p:cNvSpPr>
          <p:nvPr>
            <p:ph type="subTitle" idx="1"/>
          </p:nvPr>
        </p:nvSpPr>
        <p:spPr>
          <a:xfrm>
            <a:off x="599227" y="3916242"/>
            <a:ext cx="10993546" cy="1921327"/>
          </a:xfrm>
        </p:spPr>
        <p:txBody>
          <a:bodyPr>
            <a:normAutofit fontScale="25000" lnSpcReduction="20000"/>
          </a:bodyPr>
          <a:lstStyle/>
          <a:p>
            <a:pPr algn="ctr">
              <a:spcBef>
                <a:spcPts val="0"/>
              </a:spcBef>
              <a:spcAft>
                <a:spcPts val="0"/>
              </a:spcAft>
            </a:pPr>
            <a:r>
              <a:rPr lang="es-ES" sz="16000" b="1" cap="none" dirty="0">
                <a:solidFill>
                  <a:schemeClr val="bg1"/>
                </a:solidFill>
                <a:latin typeface="Calibri" panose="020F0502020204030204" pitchFamily="34" charset="0"/>
                <a:cs typeface="Calibri" panose="020F0502020204030204" pitchFamily="34" charset="0"/>
              </a:rPr>
              <a:t>2º CFGS</a:t>
            </a:r>
            <a:br>
              <a:rPr lang="es-ES" sz="16000" b="1" cap="none" dirty="0">
                <a:solidFill>
                  <a:schemeClr val="bg1"/>
                </a:solidFill>
                <a:latin typeface="Calibri" panose="020F0502020204030204" pitchFamily="34" charset="0"/>
                <a:cs typeface="Calibri" panose="020F0502020204030204" pitchFamily="34" charset="0"/>
              </a:rPr>
            </a:br>
            <a:r>
              <a:rPr lang="es-ES" sz="16000" b="1" cap="none" dirty="0">
                <a:solidFill>
                  <a:schemeClr val="bg1"/>
                </a:solidFill>
                <a:latin typeface="Calibri" panose="020F0502020204030204" pitchFamily="34" charset="0"/>
                <a:cs typeface="Calibri" panose="020F0502020204030204" pitchFamily="34" charset="0"/>
              </a:rPr>
              <a:t>Desarrollo de Aplicaciones Multiplataforma</a:t>
            </a:r>
          </a:p>
          <a:p>
            <a:pPr algn="ctr">
              <a:spcBef>
                <a:spcPts val="0"/>
              </a:spcBef>
              <a:spcAft>
                <a:spcPts val="0"/>
              </a:spcAft>
            </a:pPr>
            <a:endParaRPr lang="es-ES" sz="16000" b="1" cap="none" dirty="0">
              <a:solidFill>
                <a:schemeClr val="bg1"/>
              </a:solidFill>
              <a:latin typeface="Calibri" panose="020F0502020204030204" pitchFamily="34" charset="0"/>
              <a:cs typeface="Calibri" panose="020F0502020204030204" pitchFamily="34" charset="0"/>
            </a:endParaRPr>
          </a:p>
          <a:p>
            <a:pPr algn="ctr">
              <a:spcBef>
                <a:spcPts val="0"/>
              </a:spcBef>
              <a:spcAft>
                <a:spcPts val="0"/>
              </a:spcAft>
            </a:pPr>
            <a:r>
              <a:rPr lang="es-ES" sz="16000" b="1" cap="none" dirty="0">
                <a:solidFill>
                  <a:schemeClr val="bg1"/>
                </a:solidFill>
                <a:latin typeface="Calibri" panose="020F0502020204030204" pitchFamily="34" charset="0"/>
                <a:cs typeface="Calibri" panose="020F0502020204030204" pitchFamily="34" charset="0"/>
              </a:rPr>
              <a:t>2023-24</a:t>
            </a:r>
          </a:p>
          <a:p>
            <a:pPr>
              <a:spcBef>
                <a:spcPts val="0"/>
              </a:spcBef>
              <a:spcAft>
                <a:spcPts val="0"/>
              </a:spcAft>
            </a:pPr>
            <a:endParaRPr lang="es-ES" cap="non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2606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t>
            </a:r>
            <a:r>
              <a:rPr lang="es-ES" sz="3600" b="1" cap="none" dirty="0" err="1">
                <a:solidFill>
                  <a:schemeClr val="accent1"/>
                </a:solidFill>
                <a:latin typeface="Calibri" panose="020F0502020204030204" pitchFamily="34" charset="0"/>
                <a:cs typeface="Calibri" panose="020F0502020204030204" pitchFamily="34" charset="0"/>
              </a:rPr>
              <a:t>when</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H</a:t>
            </a:r>
            <a:r>
              <a:rPr lang="es-ES" sz="2400" dirty="0">
                <a:solidFill>
                  <a:schemeClr val="tx1"/>
                </a:solidFill>
                <a:latin typeface="Calibri" panose="020F0502020204030204" pitchFamily="34" charset="0"/>
                <a:cs typeface="Calibri" panose="020F0502020204030204" pitchFamily="34" charset="0"/>
              </a:rPr>
              <a:t>ay casos en los que </a:t>
            </a:r>
            <a:r>
              <a:rPr lang="es-ES" sz="2400" b="1" dirty="0">
                <a:solidFill>
                  <a:schemeClr val="tx1"/>
                </a:solidFill>
                <a:latin typeface="Calibri" panose="020F0502020204030204" pitchFamily="34" charset="0"/>
                <a:cs typeface="Calibri" panose="020F0502020204030204" pitchFamily="34" charset="0"/>
              </a:rPr>
              <a:t>la rama else es obligatoria</a:t>
            </a:r>
            <a:r>
              <a:rPr lang="es-ES" sz="2400" dirty="0">
                <a:solidFill>
                  <a:schemeClr val="tx1"/>
                </a:solidFill>
                <a:latin typeface="Calibri" panose="020F0502020204030204" pitchFamily="34" charset="0"/>
                <a:cs typeface="Calibri" panose="020F0502020204030204" pitchFamily="34" charset="0"/>
              </a:rPr>
              <a:t>, por ejemplo si el resultado de la expresión a evaluar es un </a:t>
            </a:r>
            <a:r>
              <a:rPr lang="es-ES" sz="2400" b="1" dirty="0">
                <a:solidFill>
                  <a:schemeClr val="tx1"/>
                </a:solidFill>
                <a:latin typeface="Calibri" panose="020F0502020204030204" pitchFamily="34" charset="0"/>
                <a:cs typeface="Calibri" panose="020F0502020204030204" pitchFamily="34" charset="0"/>
              </a:rPr>
              <a:t>booleano</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Si no se indica ninguna variable para evaluar </a:t>
            </a:r>
            <a:r>
              <a:rPr lang="es-ES" sz="2400" dirty="0" err="1">
                <a:solidFill>
                  <a:schemeClr val="tx1"/>
                </a:solidFill>
                <a:latin typeface="Calibri" panose="020F0502020204030204" pitchFamily="34" charset="0"/>
                <a:cs typeface="Calibri" panose="020F0502020204030204" pitchFamily="34" charset="0"/>
                <a:sym typeface="Wingdings" panose="05000000000000000000" pitchFamily="2" charset="2"/>
              </a:rPr>
              <a:t>when</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servirá para sustituir bloques </a:t>
            </a:r>
            <a:r>
              <a:rPr lang="es-ES" sz="2400" dirty="0" err="1">
                <a:solidFill>
                  <a:schemeClr val="tx1"/>
                </a:solidFill>
                <a:latin typeface="Calibri" panose="020F0502020204030204" pitchFamily="34" charset="0"/>
                <a:cs typeface="Calibri" panose="020F0502020204030204" pitchFamily="34" charset="0"/>
                <a:sym typeface="Wingdings" panose="05000000000000000000" pitchFamily="2" charset="2"/>
              </a:rPr>
              <a:t>if-else</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a:t>
            </a:r>
          </a:p>
          <a:p>
            <a:pPr marL="0" indent="0">
              <a:spcBef>
                <a:spcPts val="0"/>
              </a:spcBef>
              <a:spcAft>
                <a:spcPts val="0"/>
              </a:spcAft>
              <a:buNone/>
            </a:pPr>
            <a:endParaRPr lang="es-ES" sz="2400" dirty="0">
              <a:solidFill>
                <a:schemeClr val="tx1"/>
              </a:solidFill>
              <a:latin typeface="Consolas" panose="020B0609020204030204" pitchFamily="49" charset="0"/>
              <a:cs typeface="Calibri" panose="020F0502020204030204" pitchFamily="34" charset="0"/>
            </a:endParaRPr>
          </a:p>
        </p:txBody>
      </p:sp>
      <p:pic>
        <p:nvPicPr>
          <p:cNvPr id="2" name="Imagen 1">
            <a:extLst>
              <a:ext uri="{FF2B5EF4-FFF2-40B4-BE49-F238E27FC236}">
                <a16:creationId xmlns:a16="http://schemas.microsoft.com/office/drawing/2014/main" id="{BB819B2A-F0AF-4056-A361-782B40038486}"/>
              </a:ext>
            </a:extLst>
          </p:cNvPr>
          <p:cNvPicPr>
            <a:picLocks noChangeAspect="1"/>
          </p:cNvPicPr>
          <p:nvPr/>
        </p:nvPicPr>
        <p:blipFill rotWithShape="1">
          <a:blip r:embed="rId2"/>
          <a:srcRect b="72988"/>
          <a:stretch/>
        </p:blipFill>
        <p:spPr>
          <a:xfrm>
            <a:off x="4015218" y="2120456"/>
            <a:ext cx="4174049" cy="855197"/>
          </a:xfrm>
          <a:prstGeom prst="rect">
            <a:avLst/>
          </a:prstGeom>
          <a:noFill/>
          <a:ln w="57150">
            <a:solidFill>
              <a:srgbClr val="FF0000"/>
            </a:solidFill>
          </a:ln>
        </p:spPr>
      </p:pic>
      <p:pic>
        <p:nvPicPr>
          <p:cNvPr id="6" name="Imagen 5">
            <a:extLst>
              <a:ext uri="{FF2B5EF4-FFF2-40B4-BE49-F238E27FC236}">
                <a16:creationId xmlns:a16="http://schemas.microsoft.com/office/drawing/2014/main" id="{082DA0F1-B082-44AB-B8B9-9AF12788B92A}"/>
              </a:ext>
            </a:extLst>
          </p:cNvPr>
          <p:cNvPicPr>
            <a:picLocks noChangeAspect="1"/>
          </p:cNvPicPr>
          <p:nvPr/>
        </p:nvPicPr>
        <p:blipFill rotWithShape="1">
          <a:blip r:embed="rId2"/>
          <a:srcRect t="30639" b="37829"/>
          <a:stretch/>
        </p:blipFill>
        <p:spPr>
          <a:xfrm>
            <a:off x="1561004" y="3263625"/>
            <a:ext cx="4174049" cy="998286"/>
          </a:xfrm>
          <a:prstGeom prst="rect">
            <a:avLst/>
          </a:prstGeom>
          <a:noFill/>
          <a:ln w="57150">
            <a:solidFill>
              <a:schemeClr val="accent2"/>
            </a:solidFill>
          </a:ln>
        </p:spPr>
      </p:pic>
      <p:pic>
        <p:nvPicPr>
          <p:cNvPr id="7" name="Imagen 6">
            <a:extLst>
              <a:ext uri="{FF2B5EF4-FFF2-40B4-BE49-F238E27FC236}">
                <a16:creationId xmlns:a16="http://schemas.microsoft.com/office/drawing/2014/main" id="{759F7B2E-2405-48C7-9CA1-1884E77F2DF0}"/>
              </a:ext>
            </a:extLst>
          </p:cNvPr>
          <p:cNvPicPr>
            <a:picLocks noChangeAspect="1"/>
          </p:cNvPicPr>
          <p:nvPr/>
        </p:nvPicPr>
        <p:blipFill rotWithShape="1">
          <a:blip r:embed="rId2"/>
          <a:srcRect t="65984" b="2484"/>
          <a:stretch/>
        </p:blipFill>
        <p:spPr>
          <a:xfrm>
            <a:off x="6456040" y="3263625"/>
            <a:ext cx="4174049" cy="998286"/>
          </a:xfrm>
          <a:prstGeom prst="rect">
            <a:avLst/>
          </a:prstGeom>
          <a:noFill/>
          <a:ln w="57150">
            <a:solidFill>
              <a:schemeClr val="accent2"/>
            </a:solidFill>
          </a:ln>
        </p:spPr>
      </p:pic>
      <p:pic>
        <p:nvPicPr>
          <p:cNvPr id="8" name="Imagen 7">
            <a:extLst>
              <a:ext uri="{FF2B5EF4-FFF2-40B4-BE49-F238E27FC236}">
                <a16:creationId xmlns:a16="http://schemas.microsoft.com/office/drawing/2014/main" id="{49A26A9C-AAAB-4DAD-A7D5-928BADFCD0A8}"/>
              </a:ext>
            </a:extLst>
          </p:cNvPr>
          <p:cNvPicPr>
            <a:picLocks noChangeAspect="1"/>
          </p:cNvPicPr>
          <p:nvPr/>
        </p:nvPicPr>
        <p:blipFill>
          <a:blip r:embed="rId3"/>
          <a:stretch>
            <a:fillRect/>
          </a:stretch>
        </p:blipFill>
        <p:spPr>
          <a:xfrm>
            <a:off x="4037889" y="5419754"/>
            <a:ext cx="4151378" cy="1099238"/>
          </a:xfrm>
          <a:prstGeom prst="rect">
            <a:avLst/>
          </a:prstGeom>
          <a:noFill/>
          <a:ln w="57150">
            <a:solidFill>
              <a:schemeClr val="accent2"/>
            </a:solidFill>
          </a:ln>
        </p:spPr>
      </p:pic>
    </p:spTree>
    <p:extLst>
      <p:ext uri="{BB962C8B-B14F-4D97-AF65-F5344CB8AC3E}">
        <p14:creationId xmlns:p14="http://schemas.microsoft.com/office/powerpoint/2010/main" val="2607464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t>
            </a:r>
            <a:r>
              <a:rPr lang="es-ES" sz="3600" b="1" cap="none" dirty="0" err="1">
                <a:solidFill>
                  <a:schemeClr val="accent1"/>
                </a:solidFill>
                <a:latin typeface="Calibri" panose="020F0502020204030204" pitchFamily="34" charset="0"/>
                <a:cs typeface="Calibri" panose="020F0502020204030204" pitchFamily="34" charset="0"/>
              </a:rPr>
              <a:t>when</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Se puede usar como expresión, en ese caso la rama else es obligatoria a menos que el compilador pueda comprobar que se están cubriendo todas las opciones:</a:t>
            </a:r>
          </a:p>
        </p:txBody>
      </p:sp>
      <p:pic>
        <p:nvPicPr>
          <p:cNvPr id="3" name="Imagen 2">
            <a:extLst>
              <a:ext uri="{FF2B5EF4-FFF2-40B4-BE49-F238E27FC236}">
                <a16:creationId xmlns:a16="http://schemas.microsoft.com/office/drawing/2014/main" id="{6D05CE55-648F-43C4-BACE-2AC6E1663F30}"/>
              </a:ext>
            </a:extLst>
          </p:cNvPr>
          <p:cNvPicPr>
            <a:picLocks noChangeAspect="1"/>
          </p:cNvPicPr>
          <p:nvPr/>
        </p:nvPicPr>
        <p:blipFill>
          <a:blip r:embed="rId2"/>
          <a:stretch>
            <a:fillRect/>
          </a:stretch>
        </p:blipFill>
        <p:spPr>
          <a:xfrm>
            <a:off x="2811654" y="2209818"/>
            <a:ext cx="6568691" cy="1937268"/>
          </a:xfrm>
          <a:prstGeom prst="rect">
            <a:avLst/>
          </a:prstGeom>
          <a:noFill/>
          <a:ln w="57150">
            <a:solidFill>
              <a:schemeClr val="accent2"/>
            </a:solidFill>
          </a:ln>
        </p:spPr>
      </p:pic>
      <p:pic>
        <p:nvPicPr>
          <p:cNvPr id="11" name="Imagen 10">
            <a:extLst>
              <a:ext uri="{FF2B5EF4-FFF2-40B4-BE49-F238E27FC236}">
                <a16:creationId xmlns:a16="http://schemas.microsoft.com/office/drawing/2014/main" id="{2ADABEC8-CBDB-4E10-8427-E2B1791EE13B}"/>
              </a:ext>
            </a:extLst>
          </p:cNvPr>
          <p:cNvPicPr>
            <a:picLocks noChangeAspect="1"/>
          </p:cNvPicPr>
          <p:nvPr/>
        </p:nvPicPr>
        <p:blipFill>
          <a:blip r:embed="rId3"/>
          <a:stretch>
            <a:fillRect/>
          </a:stretch>
        </p:blipFill>
        <p:spPr>
          <a:xfrm>
            <a:off x="2204492" y="4562076"/>
            <a:ext cx="7773485" cy="1743318"/>
          </a:xfrm>
          <a:prstGeom prst="rect">
            <a:avLst/>
          </a:prstGeom>
          <a:noFill/>
          <a:ln w="57150">
            <a:solidFill>
              <a:schemeClr val="accent2"/>
            </a:solidFill>
          </a:ln>
        </p:spPr>
      </p:pic>
    </p:spTree>
    <p:extLst>
      <p:ext uri="{BB962C8B-B14F-4D97-AF65-F5344CB8AC3E}">
        <p14:creationId xmlns:p14="http://schemas.microsoft.com/office/powerpoint/2010/main" val="3612668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a:t>
            </a:r>
            <a:r>
              <a:rPr lang="es-ES" sz="3600" b="1" cap="none" dirty="0" err="1">
                <a:solidFill>
                  <a:schemeClr val="accent1"/>
                </a:solidFill>
                <a:latin typeface="Calibri" panose="020F0502020204030204" pitchFamily="34" charset="0"/>
                <a:cs typeface="Calibri" panose="020F0502020204030204" pitchFamily="34" charset="0"/>
              </a:rPr>
              <a:t>for</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Los bucles for son un poco diferentes em </a:t>
            </a:r>
            <a:r>
              <a:rPr lang="es-ES" sz="2800" dirty="0" err="1">
                <a:solidFill>
                  <a:schemeClr val="tx1"/>
                </a:solidFill>
                <a:latin typeface="Calibri" panose="020F0502020204030204" pitchFamily="34" charset="0"/>
                <a:cs typeface="Calibri" panose="020F0502020204030204" pitchFamily="34" charset="0"/>
                <a:sym typeface="Wingdings" panose="05000000000000000000" pitchFamily="2" charset="2"/>
              </a:rPr>
              <a:t>Kotlin</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debido a que utilizan rangos, progresiones y colecciones para las iteraciones.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Rangos</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serie ascendente/descendente de </a:t>
            </a:r>
            <a:r>
              <a:rPr lang="es-ES" sz="2800" dirty="0" err="1">
                <a:solidFill>
                  <a:schemeClr val="tx1"/>
                </a:solidFill>
                <a:latin typeface="Calibri" panose="020F0502020204030204" pitchFamily="34" charset="0"/>
                <a:cs typeface="Calibri" panose="020F0502020204030204" pitchFamily="34" charset="0"/>
                <a:sym typeface="Wingdings" panose="05000000000000000000" pitchFamily="2" charset="2"/>
              </a:rPr>
              <a:t>Int</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Long o </a:t>
            </a:r>
            <a:r>
              <a:rPr lang="es-ES" sz="2800" dirty="0" err="1">
                <a:solidFill>
                  <a:schemeClr val="tx1"/>
                </a:solidFill>
                <a:latin typeface="Calibri" panose="020F0502020204030204" pitchFamily="34" charset="0"/>
                <a:cs typeface="Calibri" panose="020F0502020204030204" pitchFamily="34" charset="0"/>
                <a:sym typeface="Wingdings" panose="05000000000000000000" pitchFamily="2" charset="2"/>
              </a:rPr>
              <a:t>Char</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a:t>
            </a:r>
          </a:p>
          <a:p>
            <a:pPr>
              <a:spcBef>
                <a:spcPts val="0"/>
              </a:spcBef>
              <a:spcAft>
                <a:spcPts val="0"/>
              </a:spcAft>
            </a:pPr>
            <a:endPar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Progresiones</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como un rango pero con un parámetro que indica el paso entre los elementos de la progresión.</a:t>
            </a:r>
          </a:p>
          <a:p>
            <a:pPr>
              <a:spcBef>
                <a:spcPts val="0"/>
              </a:spcBef>
              <a:spcAft>
                <a:spcPts val="0"/>
              </a:spcAft>
            </a:pPr>
            <a:endPar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Colecciones</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conjuntos de elementos como arrays.</a:t>
            </a:r>
          </a:p>
        </p:txBody>
      </p:sp>
    </p:spTree>
    <p:extLst>
      <p:ext uri="{BB962C8B-B14F-4D97-AF65-F5344CB8AC3E}">
        <p14:creationId xmlns:p14="http://schemas.microsoft.com/office/powerpoint/2010/main" val="1537184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5.- rangos y progresiones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Existen diferentes maneras de crear rangos y progresiones.</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En la imagen de la izquierda se muestra cómo se crean, pero por defecto IntelliJ IDEA tiene activadas </a:t>
            </a:r>
            <a:r>
              <a:rPr lang="es-ES" sz="2000" b="1" dirty="0">
                <a:solidFill>
                  <a:schemeClr val="tx1"/>
                </a:solidFill>
                <a:latin typeface="Calibri" panose="020F0502020204030204" pitchFamily="34" charset="0"/>
                <a:cs typeface="Calibri" panose="020F0502020204030204" pitchFamily="34" charset="0"/>
                <a:sym typeface="Wingdings" panose="05000000000000000000" pitchFamily="2" charset="2"/>
              </a:rPr>
              <a:t>las pistas en el código</a:t>
            </a: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s-ES" sz="2000" dirty="0" err="1">
                <a:solidFill>
                  <a:schemeClr val="tx1"/>
                </a:solidFill>
                <a:latin typeface="Calibri" panose="020F0502020204030204" pitchFamily="34" charset="0"/>
                <a:cs typeface="Calibri" panose="020F0502020204030204" pitchFamily="34" charset="0"/>
                <a:sym typeface="Wingdings" panose="05000000000000000000" pitchFamily="2" charset="2"/>
              </a:rPr>
              <a:t>hints</a:t>
            </a: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Una vez creado el rango se verá como en la imagen de la derecha mostrando más información.</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sym typeface="Wingdings" panose="05000000000000000000" pitchFamily="2" charset="2"/>
              </a:rPr>
              <a:t>Todos los rangos se pueden usar como progresiones con paso 1 por defecto o se pueden convertir en progresiones indicando el paso explícitamente como en el último ejemplo.</a:t>
            </a:r>
          </a:p>
        </p:txBody>
      </p:sp>
      <p:pic>
        <p:nvPicPr>
          <p:cNvPr id="3" name="Imagen 2">
            <a:extLst>
              <a:ext uri="{FF2B5EF4-FFF2-40B4-BE49-F238E27FC236}">
                <a16:creationId xmlns:a16="http://schemas.microsoft.com/office/drawing/2014/main" id="{349FCC92-6300-49D7-99C8-4DBB7B5B616F}"/>
              </a:ext>
            </a:extLst>
          </p:cNvPr>
          <p:cNvPicPr>
            <a:picLocks noChangeAspect="1"/>
          </p:cNvPicPr>
          <p:nvPr/>
        </p:nvPicPr>
        <p:blipFill rotWithShape="1">
          <a:blip r:embed="rId2"/>
          <a:srcRect b="868"/>
          <a:stretch/>
        </p:blipFill>
        <p:spPr>
          <a:xfrm>
            <a:off x="2912420" y="4077072"/>
            <a:ext cx="4050440" cy="2373143"/>
          </a:xfrm>
          <a:prstGeom prst="rect">
            <a:avLst/>
          </a:prstGeom>
          <a:noFill/>
          <a:ln w="57150">
            <a:solidFill>
              <a:schemeClr val="accent2"/>
            </a:solidFill>
          </a:ln>
        </p:spPr>
      </p:pic>
      <p:pic>
        <p:nvPicPr>
          <p:cNvPr id="6" name="Imagen 5">
            <a:extLst>
              <a:ext uri="{FF2B5EF4-FFF2-40B4-BE49-F238E27FC236}">
                <a16:creationId xmlns:a16="http://schemas.microsoft.com/office/drawing/2014/main" id="{278760DB-0A55-46C6-979C-DB02C8D5CD29}"/>
              </a:ext>
            </a:extLst>
          </p:cNvPr>
          <p:cNvPicPr>
            <a:picLocks noChangeAspect="1"/>
          </p:cNvPicPr>
          <p:nvPr/>
        </p:nvPicPr>
        <p:blipFill>
          <a:blip r:embed="rId3"/>
          <a:stretch>
            <a:fillRect/>
          </a:stretch>
        </p:blipFill>
        <p:spPr>
          <a:xfrm>
            <a:off x="7680176" y="4077072"/>
            <a:ext cx="1599404" cy="2373143"/>
          </a:xfrm>
          <a:prstGeom prst="rect">
            <a:avLst/>
          </a:prstGeom>
          <a:noFill/>
          <a:ln w="57150">
            <a:solidFill>
              <a:schemeClr val="accent2"/>
            </a:solidFill>
          </a:ln>
        </p:spPr>
      </p:pic>
    </p:spTree>
    <p:extLst>
      <p:ext uri="{BB962C8B-B14F-4D97-AF65-F5344CB8AC3E}">
        <p14:creationId xmlns:p14="http://schemas.microsoft.com/office/powerpoint/2010/main" val="2452981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a:t>
            </a:r>
            <a:r>
              <a:rPr lang="es-ES" sz="3600" b="1" cap="none" dirty="0" err="1">
                <a:solidFill>
                  <a:schemeClr val="accent1"/>
                </a:solidFill>
                <a:latin typeface="Calibri" panose="020F0502020204030204" pitchFamily="34" charset="0"/>
                <a:cs typeface="Calibri" panose="020F0502020204030204" pitchFamily="34" charset="0"/>
              </a:rPr>
              <a:t>for</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Los bucles for utilizan </a:t>
            </a: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rangos</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progresiones</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y </a:t>
            </a: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colecciones</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y para recorrerlos se indica con la palabra </a:t>
            </a: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in</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a:t>
            </a:r>
          </a:p>
        </p:txBody>
      </p:sp>
      <p:pic>
        <p:nvPicPr>
          <p:cNvPr id="6" name="Imagen 5">
            <a:extLst>
              <a:ext uri="{FF2B5EF4-FFF2-40B4-BE49-F238E27FC236}">
                <a16:creationId xmlns:a16="http://schemas.microsoft.com/office/drawing/2014/main" id="{38C5AD1A-2943-4337-9FC4-FF47AAA3854C}"/>
              </a:ext>
            </a:extLst>
          </p:cNvPr>
          <p:cNvPicPr>
            <a:picLocks noChangeAspect="1"/>
          </p:cNvPicPr>
          <p:nvPr/>
        </p:nvPicPr>
        <p:blipFill>
          <a:blip r:embed="rId2"/>
          <a:stretch>
            <a:fillRect/>
          </a:stretch>
        </p:blipFill>
        <p:spPr>
          <a:xfrm>
            <a:off x="612807" y="2699768"/>
            <a:ext cx="6169584" cy="3105496"/>
          </a:xfrm>
          <a:prstGeom prst="rect">
            <a:avLst/>
          </a:prstGeom>
          <a:noFill/>
          <a:ln w="57150">
            <a:solidFill>
              <a:schemeClr val="accent2"/>
            </a:solidFill>
          </a:ln>
        </p:spPr>
      </p:pic>
      <p:pic>
        <p:nvPicPr>
          <p:cNvPr id="2" name="Imagen 1">
            <a:extLst>
              <a:ext uri="{FF2B5EF4-FFF2-40B4-BE49-F238E27FC236}">
                <a16:creationId xmlns:a16="http://schemas.microsoft.com/office/drawing/2014/main" id="{010A916E-82F6-4429-B274-78E5795C379D}"/>
              </a:ext>
            </a:extLst>
          </p:cNvPr>
          <p:cNvPicPr>
            <a:picLocks noChangeAspect="1"/>
          </p:cNvPicPr>
          <p:nvPr/>
        </p:nvPicPr>
        <p:blipFill rotWithShape="1">
          <a:blip r:embed="rId3"/>
          <a:srcRect t="1546" b="1555"/>
          <a:stretch/>
        </p:blipFill>
        <p:spPr>
          <a:xfrm>
            <a:off x="7306031" y="2697229"/>
            <a:ext cx="4273162" cy="3105496"/>
          </a:xfrm>
          <a:prstGeom prst="rect">
            <a:avLst/>
          </a:prstGeom>
          <a:noFill/>
          <a:ln w="57150">
            <a:solidFill>
              <a:schemeClr val="accent2"/>
            </a:solidFill>
          </a:ln>
        </p:spPr>
      </p:pic>
    </p:spTree>
    <p:extLst>
      <p:ext uri="{BB962C8B-B14F-4D97-AF65-F5344CB8AC3E}">
        <p14:creationId xmlns:p14="http://schemas.microsoft.com/office/powerpoint/2010/main" val="3318995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a:t>
            </a:r>
            <a:r>
              <a:rPr lang="es-ES" sz="3600" b="1" cap="none" dirty="0" err="1">
                <a:solidFill>
                  <a:schemeClr val="accent1"/>
                </a:solidFill>
                <a:latin typeface="Calibri" panose="020F0502020204030204" pitchFamily="34" charset="0"/>
                <a:cs typeface="Calibri" panose="020F0502020204030204" pitchFamily="34" charset="0"/>
              </a:rPr>
              <a:t>for</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También funciona con rangos de caracteres</a:t>
            </a:r>
          </a:p>
        </p:txBody>
      </p:sp>
      <p:pic>
        <p:nvPicPr>
          <p:cNvPr id="3" name="Imagen 2">
            <a:extLst>
              <a:ext uri="{FF2B5EF4-FFF2-40B4-BE49-F238E27FC236}">
                <a16:creationId xmlns:a16="http://schemas.microsoft.com/office/drawing/2014/main" id="{A3C3B40E-1626-4215-B84B-67E488C7204D}"/>
              </a:ext>
            </a:extLst>
          </p:cNvPr>
          <p:cNvPicPr>
            <a:picLocks noChangeAspect="1"/>
          </p:cNvPicPr>
          <p:nvPr/>
        </p:nvPicPr>
        <p:blipFill>
          <a:blip r:embed="rId2"/>
          <a:stretch>
            <a:fillRect/>
          </a:stretch>
        </p:blipFill>
        <p:spPr>
          <a:xfrm>
            <a:off x="6175981" y="3371611"/>
            <a:ext cx="4898645" cy="946405"/>
          </a:xfrm>
          <a:prstGeom prst="rect">
            <a:avLst/>
          </a:prstGeom>
          <a:noFill/>
          <a:ln w="57150">
            <a:solidFill>
              <a:schemeClr val="accent2"/>
            </a:solidFill>
          </a:ln>
        </p:spPr>
      </p:pic>
      <p:pic>
        <p:nvPicPr>
          <p:cNvPr id="10" name="Imagen 9">
            <a:extLst>
              <a:ext uri="{FF2B5EF4-FFF2-40B4-BE49-F238E27FC236}">
                <a16:creationId xmlns:a16="http://schemas.microsoft.com/office/drawing/2014/main" id="{5741FD85-2267-4879-8BD3-8496EAF55E83}"/>
              </a:ext>
            </a:extLst>
          </p:cNvPr>
          <p:cNvPicPr>
            <a:picLocks noChangeAspect="1"/>
          </p:cNvPicPr>
          <p:nvPr/>
        </p:nvPicPr>
        <p:blipFill>
          <a:blip r:embed="rId3"/>
          <a:stretch>
            <a:fillRect/>
          </a:stretch>
        </p:blipFill>
        <p:spPr>
          <a:xfrm>
            <a:off x="1117374" y="1772816"/>
            <a:ext cx="3919088" cy="4611483"/>
          </a:xfrm>
          <a:prstGeom prst="rect">
            <a:avLst/>
          </a:prstGeom>
          <a:noFill/>
          <a:ln w="57150">
            <a:solidFill>
              <a:schemeClr val="accent2"/>
            </a:solidFill>
          </a:ln>
        </p:spPr>
      </p:pic>
      <p:cxnSp>
        <p:nvCxnSpPr>
          <p:cNvPr id="11" name="Conector recto de flecha 10">
            <a:extLst>
              <a:ext uri="{FF2B5EF4-FFF2-40B4-BE49-F238E27FC236}">
                <a16:creationId xmlns:a16="http://schemas.microsoft.com/office/drawing/2014/main" id="{8E417933-9ADC-4256-860F-0616466BF129}"/>
              </a:ext>
            </a:extLst>
          </p:cNvPr>
          <p:cNvCxnSpPr>
            <a:cxnSpLocks/>
          </p:cNvCxnSpPr>
          <p:nvPr/>
        </p:nvCxnSpPr>
        <p:spPr>
          <a:xfrm>
            <a:off x="4367808" y="3854189"/>
            <a:ext cx="1659823"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681580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6.- </a:t>
            </a:r>
            <a:r>
              <a:rPr lang="es-ES" sz="3600" b="1" cap="none" dirty="0" err="1">
                <a:solidFill>
                  <a:schemeClr val="accent1"/>
                </a:solidFill>
                <a:latin typeface="Calibri" panose="020F0502020204030204" pitchFamily="34" charset="0"/>
                <a:cs typeface="Calibri" panose="020F0502020204030204" pitchFamily="34" charset="0"/>
              </a:rPr>
              <a:t>for</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La instrucción for permite recorrer objetos que provean un </a:t>
            </a:r>
            <a:r>
              <a:rPr lang="es-ES" sz="24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iterator</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como </a:t>
            </a:r>
            <a:r>
              <a:rPr lang="es-ES" sz="2400" dirty="0" err="1">
                <a:solidFill>
                  <a:schemeClr val="tx1"/>
                </a:solidFill>
                <a:latin typeface="Calibri" panose="020F0502020204030204" pitchFamily="34" charset="0"/>
                <a:cs typeface="Calibri" panose="020F0502020204030204" pitchFamily="34" charset="0"/>
                <a:sym typeface="Wingdings" panose="05000000000000000000" pitchFamily="2" charset="2"/>
              </a:rPr>
              <a:t>strings</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listas, arrays o colecciones.</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Se puede acceder a la posición de dos maneras.</a:t>
            </a:r>
            <a:endParaRPr lang="es-ES" sz="2400" dirty="0">
              <a:solidFill>
                <a:schemeClr val="tx1"/>
              </a:solidFill>
              <a:latin typeface="Consolas" panose="020B0609020204030204" pitchFamily="49" charset="0"/>
              <a:cs typeface="Calibri" panose="020F0502020204030204" pitchFamily="34" charset="0"/>
            </a:endParaRPr>
          </a:p>
        </p:txBody>
      </p:sp>
      <p:pic>
        <p:nvPicPr>
          <p:cNvPr id="6" name="Imagen 5">
            <a:extLst>
              <a:ext uri="{FF2B5EF4-FFF2-40B4-BE49-F238E27FC236}">
                <a16:creationId xmlns:a16="http://schemas.microsoft.com/office/drawing/2014/main" id="{AB77CCB6-406E-4A80-9954-CC7DB945BE6E}"/>
              </a:ext>
            </a:extLst>
          </p:cNvPr>
          <p:cNvPicPr>
            <a:picLocks noChangeAspect="1"/>
          </p:cNvPicPr>
          <p:nvPr/>
        </p:nvPicPr>
        <p:blipFill rotWithShape="1">
          <a:blip r:embed="rId2"/>
          <a:srcRect t="55571" b="56"/>
          <a:stretch/>
        </p:blipFill>
        <p:spPr>
          <a:xfrm>
            <a:off x="6336916" y="3068960"/>
            <a:ext cx="5336440" cy="2585089"/>
          </a:xfrm>
          <a:prstGeom prst="rect">
            <a:avLst/>
          </a:prstGeom>
          <a:noFill/>
          <a:ln w="57150">
            <a:solidFill>
              <a:schemeClr val="accent2"/>
            </a:solidFill>
          </a:ln>
        </p:spPr>
      </p:pic>
      <p:pic>
        <p:nvPicPr>
          <p:cNvPr id="7" name="Imagen 6">
            <a:extLst>
              <a:ext uri="{FF2B5EF4-FFF2-40B4-BE49-F238E27FC236}">
                <a16:creationId xmlns:a16="http://schemas.microsoft.com/office/drawing/2014/main" id="{402E2364-458F-4FEF-81A7-EE90B56B9F9E}"/>
              </a:ext>
            </a:extLst>
          </p:cNvPr>
          <p:cNvPicPr>
            <a:picLocks noChangeAspect="1"/>
          </p:cNvPicPr>
          <p:nvPr/>
        </p:nvPicPr>
        <p:blipFill rotWithShape="1">
          <a:blip r:embed="rId3"/>
          <a:srcRect t="164" b="46791"/>
          <a:stretch/>
        </p:blipFill>
        <p:spPr>
          <a:xfrm>
            <a:off x="518641" y="2924944"/>
            <a:ext cx="5335200" cy="3096344"/>
          </a:xfrm>
          <a:prstGeom prst="rect">
            <a:avLst/>
          </a:prstGeom>
          <a:noFill/>
          <a:ln w="57150">
            <a:solidFill>
              <a:schemeClr val="accent2"/>
            </a:solidFill>
          </a:ln>
        </p:spPr>
      </p:pic>
    </p:spTree>
    <p:extLst>
      <p:ext uri="{BB962C8B-B14F-4D97-AF65-F5344CB8AC3E}">
        <p14:creationId xmlns:p14="http://schemas.microsoft.com/office/powerpoint/2010/main" val="1903168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7.- while y do–while</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while</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primero comprueba la condición, es posible que no se ejecute el cuerpo</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do-while</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la condición se evalúa después de ejecutar el cuerpo, así el cuerpo se ejecuta al menos una vez.</a:t>
            </a:r>
          </a:p>
        </p:txBody>
      </p:sp>
      <p:pic>
        <p:nvPicPr>
          <p:cNvPr id="2" name="Imagen 1">
            <a:extLst>
              <a:ext uri="{FF2B5EF4-FFF2-40B4-BE49-F238E27FC236}">
                <a16:creationId xmlns:a16="http://schemas.microsoft.com/office/drawing/2014/main" id="{13889D55-0F90-4179-B9AE-E8AEAB77BD3B}"/>
              </a:ext>
            </a:extLst>
          </p:cNvPr>
          <p:cNvPicPr>
            <a:picLocks noChangeAspect="1"/>
          </p:cNvPicPr>
          <p:nvPr/>
        </p:nvPicPr>
        <p:blipFill rotWithShape="1">
          <a:blip r:embed="rId2"/>
          <a:srcRect b="47384"/>
          <a:stretch/>
        </p:blipFill>
        <p:spPr>
          <a:xfrm>
            <a:off x="4359545" y="1772816"/>
            <a:ext cx="3467584" cy="1448563"/>
          </a:xfrm>
          <a:prstGeom prst="rect">
            <a:avLst/>
          </a:prstGeom>
          <a:noFill/>
          <a:ln w="57150">
            <a:solidFill>
              <a:schemeClr val="accent2"/>
            </a:solidFill>
          </a:ln>
        </p:spPr>
      </p:pic>
      <p:pic>
        <p:nvPicPr>
          <p:cNvPr id="6" name="Imagen 5">
            <a:extLst>
              <a:ext uri="{FF2B5EF4-FFF2-40B4-BE49-F238E27FC236}">
                <a16:creationId xmlns:a16="http://schemas.microsoft.com/office/drawing/2014/main" id="{65503EAA-971F-421F-B397-49A20243EE99}"/>
              </a:ext>
            </a:extLst>
          </p:cNvPr>
          <p:cNvPicPr>
            <a:picLocks noChangeAspect="1"/>
          </p:cNvPicPr>
          <p:nvPr/>
        </p:nvPicPr>
        <p:blipFill rotWithShape="1">
          <a:blip r:embed="rId2"/>
          <a:srcRect t="55759"/>
          <a:stretch/>
        </p:blipFill>
        <p:spPr>
          <a:xfrm>
            <a:off x="4359545" y="4653136"/>
            <a:ext cx="3467584" cy="1217999"/>
          </a:xfrm>
          <a:prstGeom prst="rect">
            <a:avLst/>
          </a:prstGeom>
          <a:noFill/>
          <a:ln w="57150">
            <a:solidFill>
              <a:schemeClr val="accent2"/>
            </a:solidFill>
          </a:ln>
        </p:spPr>
      </p:pic>
    </p:spTree>
    <p:extLst>
      <p:ext uri="{BB962C8B-B14F-4D97-AF65-F5344CB8AC3E}">
        <p14:creationId xmlns:p14="http://schemas.microsoft.com/office/powerpoint/2010/main" val="4223656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8.- </a:t>
            </a:r>
            <a:r>
              <a:rPr lang="es-ES" sz="3600" b="1" cap="none" dirty="0" err="1">
                <a:solidFill>
                  <a:schemeClr val="accent1"/>
                </a:solidFill>
                <a:latin typeface="Calibri" panose="020F0502020204030204" pitchFamily="34" charset="0"/>
                <a:cs typeface="Calibri" panose="020F0502020204030204" pitchFamily="34" charset="0"/>
              </a:rPr>
              <a:t>repeat</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La función </a:t>
            </a:r>
            <a:r>
              <a:rPr lang="es-ES" sz="28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repeat</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sirve para repetir el código del cuerpo las veces indicadas, internamente ejecuta un bucle for.</a:t>
            </a:r>
          </a:p>
        </p:txBody>
      </p:sp>
      <p:pic>
        <p:nvPicPr>
          <p:cNvPr id="2" name="Imagen 1">
            <a:extLst>
              <a:ext uri="{FF2B5EF4-FFF2-40B4-BE49-F238E27FC236}">
                <a16:creationId xmlns:a16="http://schemas.microsoft.com/office/drawing/2014/main" id="{A5CAD97D-A2BA-469A-892E-1647F9A4EE19}"/>
              </a:ext>
            </a:extLst>
          </p:cNvPr>
          <p:cNvPicPr>
            <a:picLocks noChangeAspect="1"/>
          </p:cNvPicPr>
          <p:nvPr/>
        </p:nvPicPr>
        <p:blipFill>
          <a:blip r:embed="rId2"/>
          <a:stretch>
            <a:fillRect/>
          </a:stretch>
        </p:blipFill>
        <p:spPr>
          <a:xfrm>
            <a:off x="1932994" y="3068960"/>
            <a:ext cx="8326012" cy="2362530"/>
          </a:xfrm>
          <a:prstGeom prst="rect">
            <a:avLst/>
          </a:prstGeom>
          <a:noFill/>
          <a:ln w="57150">
            <a:solidFill>
              <a:schemeClr val="accent2"/>
            </a:solidFill>
          </a:ln>
        </p:spPr>
      </p:pic>
    </p:spTree>
    <p:extLst>
      <p:ext uri="{BB962C8B-B14F-4D97-AF65-F5344CB8AC3E}">
        <p14:creationId xmlns:p14="http://schemas.microsoft.com/office/powerpoint/2010/main" val="2521310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9.- break, continue y </a:t>
            </a:r>
            <a:r>
              <a:rPr lang="es-ES" sz="3600" b="1" cap="none" dirty="0" err="1">
                <a:solidFill>
                  <a:schemeClr val="accent1"/>
                </a:solidFill>
                <a:latin typeface="Calibri" panose="020F0502020204030204" pitchFamily="34" charset="0"/>
                <a:cs typeface="Calibri" panose="020F0502020204030204" pitchFamily="34" charset="0"/>
              </a:rPr>
              <a:t>return</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r>
              <a:rPr lang="es-ES" sz="2800" dirty="0" err="1">
                <a:solidFill>
                  <a:schemeClr val="tx1"/>
                </a:solidFill>
                <a:latin typeface="Calibri" panose="020F0502020204030204" pitchFamily="34" charset="0"/>
                <a:cs typeface="Calibri" panose="020F0502020204030204" pitchFamily="34" charset="0"/>
                <a:sym typeface="Wingdings" panose="05000000000000000000" pitchFamily="2" charset="2"/>
              </a:rPr>
              <a:t>Kotlin</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dispone de las tres maneras típicas de romper el flujo de un bucle.</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a:spcBef>
                <a:spcPts val="0"/>
              </a:spcBef>
              <a:spcAft>
                <a:spcPts val="0"/>
              </a:spcAft>
            </a:pPr>
            <a:r>
              <a:rPr lang="es-ES" sz="28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return</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finaliza el bucle y la función donde se encuentre el mismo.</a:t>
            </a:r>
          </a:p>
          <a:p>
            <a:pPr>
              <a:spcBef>
                <a:spcPts val="0"/>
              </a:spcBef>
              <a:spcAft>
                <a:spcPts val="0"/>
              </a:spcAft>
            </a:pPr>
            <a:endPar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break</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finaliza el bucle donde se encuentre.</a:t>
            </a:r>
          </a:p>
          <a:p>
            <a:pPr>
              <a:spcBef>
                <a:spcPts val="0"/>
              </a:spcBef>
              <a:spcAft>
                <a:spcPts val="0"/>
              </a:spcAft>
            </a:pPr>
            <a:endPar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continue</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finaliza la iteración actual del bucle donde se encuentre.</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1207580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 Control de flujo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Instrucciones que permiten alterar el flujo normal de las instrucciones del programa.</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lvl="2">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if</a:t>
            </a:r>
            <a:endParaRPr lang="es-ES" sz="2800" dirty="0">
              <a:solidFill>
                <a:schemeClr val="tx1"/>
              </a:solidFill>
              <a:latin typeface="Calibri" panose="020F0502020204030204" pitchFamily="34" charset="0"/>
              <a:cs typeface="Calibri" panose="020F0502020204030204" pitchFamily="34" charset="0"/>
            </a:endParaRPr>
          </a:p>
          <a:p>
            <a:pPr lvl="2">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if</a:t>
            </a:r>
            <a:r>
              <a:rPr lang="es-ES" sz="2800" dirty="0">
                <a:solidFill>
                  <a:schemeClr val="tx1"/>
                </a:solidFill>
                <a:latin typeface="Calibri" panose="020F0502020204030204" pitchFamily="34" charset="0"/>
                <a:cs typeface="Calibri" panose="020F0502020204030204" pitchFamily="34" charset="0"/>
              </a:rPr>
              <a:t> – </a:t>
            </a:r>
            <a:r>
              <a:rPr lang="es-ES" sz="2800" dirty="0" err="1">
                <a:solidFill>
                  <a:schemeClr val="tx1"/>
                </a:solidFill>
                <a:latin typeface="Calibri" panose="020F0502020204030204" pitchFamily="34" charset="0"/>
                <a:cs typeface="Calibri" panose="020F0502020204030204" pitchFamily="34" charset="0"/>
              </a:rPr>
              <a:t>else</a:t>
            </a:r>
            <a:endParaRPr lang="es-ES" sz="2800" dirty="0">
              <a:solidFill>
                <a:schemeClr val="tx1"/>
              </a:solidFill>
              <a:latin typeface="Calibri" panose="020F0502020204030204" pitchFamily="34" charset="0"/>
              <a:cs typeface="Calibri" panose="020F0502020204030204" pitchFamily="34" charset="0"/>
            </a:endParaRPr>
          </a:p>
          <a:p>
            <a:pPr lvl="2">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if</a:t>
            </a:r>
            <a:r>
              <a:rPr lang="es-ES" sz="2800" dirty="0">
                <a:solidFill>
                  <a:schemeClr val="tx1"/>
                </a:solidFill>
                <a:latin typeface="Calibri" panose="020F0502020204030204" pitchFamily="34" charset="0"/>
                <a:cs typeface="Calibri" panose="020F0502020204030204" pitchFamily="34" charset="0"/>
              </a:rPr>
              <a:t> – </a:t>
            </a:r>
            <a:r>
              <a:rPr lang="es-ES" sz="2800" dirty="0" err="1">
                <a:solidFill>
                  <a:schemeClr val="tx1"/>
                </a:solidFill>
                <a:latin typeface="Calibri" panose="020F0502020204030204" pitchFamily="34" charset="0"/>
                <a:cs typeface="Calibri" panose="020F0502020204030204" pitchFamily="34" charset="0"/>
              </a:rPr>
              <a:t>else</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if</a:t>
            </a:r>
            <a:r>
              <a:rPr lang="es-ES" sz="2800" dirty="0">
                <a:solidFill>
                  <a:schemeClr val="tx1"/>
                </a:solidFill>
                <a:latin typeface="Calibri" panose="020F0502020204030204" pitchFamily="34" charset="0"/>
                <a:cs typeface="Calibri" panose="020F0502020204030204" pitchFamily="34" charset="0"/>
              </a:rPr>
              <a:t> – </a:t>
            </a:r>
            <a:r>
              <a:rPr lang="es-ES" sz="2800" dirty="0" err="1">
                <a:solidFill>
                  <a:schemeClr val="tx1"/>
                </a:solidFill>
                <a:latin typeface="Calibri" panose="020F0502020204030204" pitchFamily="34" charset="0"/>
                <a:cs typeface="Calibri" panose="020F0502020204030204" pitchFamily="34" charset="0"/>
              </a:rPr>
              <a:t>else</a:t>
            </a:r>
            <a:endParaRPr lang="es-ES" sz="2800" dirty="0">
              <a:solidFill>
                <a:schemeClr val="tx1"/>
              </a:solidFill>
              <a:latin typeface="Calibri" panose="020F0502020204030204" pitchFamily="34" charset="0"/>
              <a:cs typeface="Calibri" panose="020F0502020204030204" pitchFamily="34" charset="0"/>
            </a:endParaRPr>
          </a:p>
          <a:p>
            <a:pPr lvl="2">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when</a:t>
            </a:r>
            <a:endParaRPr lang="es-ES" sz="2800" dirty="0">
              <a:solidFill>
                <a:schemeClr val="tx1"/>
              </a:solidFill>
              <a:latin typeface="Calibri" panose="020F0502020204030204" pitchFamily="34" charset="0"/>
              <a:cs typeface="Calibri" panose="020F0502020204030204" pitchFamily="34" charset="0"/>
            </a:endParaRPr>
          </a:p>
          <a:p>
            <a:pPr lvl="2">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for</a:t>
            </a:r>
            <a:endParaRPr lang="es-ES" sz="2800" dirty="0">
              <a:solidFill>
                <a:schemeClr val="tx1"/>
              </a:solidFill>
              <a:latin typeface="Calibri" panose="020F0502020204030204" pitchFamily="34" charset="0"/>
              <a:cs typeface="Calibri" panose="020F0502020204030204" pitchFamily="34" charset="0"/>
            </a:endParaRPr>
          </a:p>
          <a:p>
            <a:pPr lvl="2">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while</a:t>
            </a:r>
            <a:endParaRPr lang="es-ES" sz="2800" dirty="0">
              <a:solidFill>
                <a:schemeClr val="tx1"/>
              </a:solidFill>
              <a:latin typeface="Calibri" panose="020F0502020204030204" pitchFamily="34" charset="0"/>
              <a:cs typeface="Calibri" panose="020F0502020204030204" pitchFamily="34" charset="0"/>
            </a:endParaRPr>
          </a:p>
          <a:p>
            <a:pPr lvl="2">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do – </a:t>
            </a:r>
            <a:r>
              <a:rPr lang="es-ES" sz="2800" dirty="0" err="1">
                <a:solidFill>
                  <a:schemeClr val="tx1"/>
                </a:solidFill>
                <a:latin typeface="Calibri" panose="020F0502020204030204" pitchFamily="34" charset="0"/>
                <a:cs typeface="Calibri" panose="020F0502020204030204" pitchFamily="34" charset="0"/>
              </a:rPr>
              <a:t>while</a:t>
            </a:r>
            <a:endParaRPr lang="es-ES" sz="2800" dirty="0">
              <a:solidFill>
                <a:schemeClr val="tx1"/>
              </a:solidFill>
              <a:latin typeface="Calibri" panose="020F0502020204030204" pitchFamily="34" charset="0"/>
              <a:cs typeface="Calibri" panose="020F0502020204030204" pitchFamily="34" charset="0"/>
            </a:endParaRPr>
          </a:p>
          <a:p>
            <a:pPr lvl="2">
              <a:spcBef>
                <a:spcPts val="0"/>
              </a:spcBef>
              <a:spcAft>
                <a:spcPts val="0"/>
              </a:spcAft>
            </a:pPr>
            <a:r>
              <a:rPr lang="es-ES" sz="2800" dirty="0" err="1">
                <a:solidFill>
                  <a:schemeClr val="tx1"/>
                </a:solidFill>
                <a:latin typeface="Calibri" panose="020F0502020204030204" pitchFamily="34" charset="0"/>
                <a:cs typeface="Calibri" panose="020F0502020204030204" pitchFamily="34" charset="0"/>
              </a:rPr>
              <a:t>repeat</a:t>
            </a:r>
            <a:endParaRPr lang="es-ES"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2241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9.- break, continue y </a:t>
            </a:r>
            <a:r>
              <a:rPr lang="es-ES" sz="3600" b="1" cap="none" dirty="0" err="1">
                <a:solidFill>
                  <a:schemeClr val="accent1"/>
                </a:solidFill>
                <a:latin typeface="Calibri" panose="020F0502020204030204" pitchFamily="34" charset="0"/>
                <a:cs typeface="Calibri" panose="020F0502020204030204" pitchFamily="34" charset="0"/>
              </a:rPr>
              <a:t>return</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En </a:t>
            </a:r>
            <a:r>
              <a:rPr lang="es-ES" sz="2800" dirty="0" err="1">
                <a:solidFill>
                  <a:schemeClr val="tx1"/>
                </a:solidFill>
                <a:latin typeface="Calibri" panose="020F0502020204030204" pitchFamily="34" charset="0"/>
                <a:cs typeface="Calibri" panose="020F0502020204030204" pitchFamily="34" charset="0"/>
                <a:sym typeface="Wingdings" panose="05000000000000000000" pitchFamily="2" charset="2"/>
              </a:rPr>
              <a:t>Kotlin</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las instrucciones se pueden etiquetar mediante el carácter </a:t>
            </a: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de la siguiente manera </a:t>
            </a:r>
            <a:r>
              <a:rPr lang="es-ES" sz="28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nombreEtiqueta</a:t>
            </a: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de esta manera se puede romper el flujo de cualquier serie de bucles anidados.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De esta manera poniendo etiquetas, un </a:t>
            </a:r>
            <a:r>
              <a:rPr lang="es-ES" sz="2800" b="1" dirty="0">
                <a:solidFill>
                  <a:schemeClr val="tx1"/>
                </a:solidFill>
                <a:latin typeface="Calibri" panose="020F0502020204030204" pitchFamily="34" charset="0"/>
                <a:cs typeface="Calibri" panose="020F0502020204030204" pitchFamily="34" charset="0"/>
                <a:sym typeface="Wingdings" panose="05000000000000000000" pitchFamily="2" charset="2"/>
              </a:rPr>
              <a:t>break</a:t>
            </a:r>
            <a:r>
              <a:rPr lang="es-ES" sz="2800" dirty="0">
                <a:solidFill>
                  <a:schemeClr val="tx1"/>
                </a:solidFill>
                <a:latin typeface="Calibri" panose="020F0502020204030204" pitchFamily="34" charset="0"/>
                <a:cs typeface="Calibri" panose="020F0502020204030204" pitchFamily="34" charset="0"/>
                <a:sym typeface="Wingdings" panose="05000000000000000000" pitchFamily="2" charset="2"/>
              </a:rPr>
              <a:t> finalizará el bucle al que esté etiquetando.</a:t>
            </a:r>
          </a:p>
        </p:txBody>
      </p:sp>
      <p:pic>
        <p:nvPicPr>
          <p:cNvPr id="2" name="Imagen 1">
            <a:extLst>
              <a:ext uri="{FF2B5EF4-FFF2-40B4-BE49-F238E27FC236}">
                <a16:creationId xmlns:a16="http://schemas.microsoft.com/office/drawing/2014/main" id="{71DA9B7B-139F-46E6-8120-469DBC12C5BF}"/>
              </a:ext>
            </a:extLst>
          </p:cNvPr>
          <p:cNvPicPr>
            <a:picLocks noChangeAspect="1"/>
          </p:cNvPicPr>
          <p:nvPr/>
        </p:nvPicPr>
        <p:blipFill>
          <a:blip r:embed="rId2"/>
          <a:stretch>
            <a:fillRect/>
          </a:stretch>
        </p:blipFill>
        <p:spPr>
          <a:xfrm>
            <a:off x="3257154" y="4149080"/>
            <a:ext cx="5677692" cy="1991003"/>
          </a:xfrm>
          <a:prstGeom prst="rect">
            <a:avLst/>
          </a:prstGeom>
          <a:noFill/>
          <a:ln w="57150">
            <a:solidFill>
              <a:schemeClr val="accent2"/>
            </a:solidFill>
          </a:ln>
        </p:spPr>
      </p:pic>
    </p:spTree>
    <p:extLst>
      <p:ext uri="{BB962C8B-B14F-4D97-AF65-F5344CB8AC3E}">
        <p14:creationId xmlns:p14="http://schemas.microsoft.com/office/powerpoint/2010/main" val="3632206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Práctica</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Actividad 2</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Control de flujo en </a:t>
            </a:r>
            <a:r>
              <a:rPr lang="es-ES" sz="2800" dirty="0" err="1">
                <a:solidFill>
                  <a:schemeClr val="tx1"/>
                </a:solidFill>
                <a:latin typeface="Calibri" panose="020F0502020204030204" pitchFamily="34" charset="0"/>
                <a:cs typeface="Calibri" panose="020F0502020204030204" pitchFamily="34" charset="0"/>
              </a:rPr>
              <a:t>Kotlin</a:t>
            </a:r>
            <a:endParaRPr lang="es-ES"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9652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10.- Colecciones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Las </a:t>
            </a:r>
            <a:r>
              <a:rPr lang="es-ES" sz="2800" b="1" dirty="0">
                <a:solidFill>
                  <a:schemeClr val="tx1"/>
                </a:solidFill>
                <a:latin typeface="Calibri" panose="020F0502020204030204" pitchFamily="34" charset="0"/>
                <a:cs typeface="Calibri" panose="020F0502020204030204" pitchFamily="34" charset="0"/>
              </a:rPr>
              <a:t>colecciones</a:t>
            </a:r>
            <a:r>
              <a:rPr lang="es-ES" sz="2800" dirty="0">
                <a:solidFill>
                  <a:schemeClr val="tx1"/>
                </a:solidFill>
                <a:latin typeface="Calibri" panose="020F0502020204030204" pitchFamily="34" charset="0"/>
                <a:cs typeface="Calibri" panose="020F0502020204030204" pitchFamily="34" charset="0"/>
              </a:rPr>
              <a:t> son un tipo de dato que permiten almacenar un número variable de elementos, cero o más.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Principalmente en una colección se almacenarán elementos del mismo tipo de dato.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Se pueden almacenar datos de diferente tipo pero en este caso se deberá tener especial cuidado cuando se use la colección.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Las colecciones pueden almacenar el valor </a:t>
            </a:r>
            <a:r>
              <a:rPr lang="es-ES" sz="2800" b="1" dirty="0" err="1">
                <a:solidFill>
                  <a:schemeClr val="tx1"/>
                </a:solidFill>
                <a:latin typeface="Calibri" panose="020F0502020204030204" pitchFamily="34" charset="0"/>
                <a:cs typeface="Calibri" panose="020F0502020204030204" pitchFamily="34" charset="0"/>
              </a:rPr>
              <a:t>null</a:t>
            </a:r>
            <a:r>
              <a:rPr lang="es-ES" sz="2800" dirty="0">
                <a:solidFill>
                  <a:schemeClr val="tx1"/>
                </a:solidFill>
                <a:latin typeface="Calibri" panose="020F0502020204030204" pitchFamily="34" charset="0"/>
                <a:cs typeface="Calibri" panose="020F0502020204030204" pitchFamily="34" charset="0"/>
              </a:rPr>
              <a:t> en alguno de sus elementos.</a:t>
            </a:r>
          </a:p>
        </p:txBody>
      </p:sp>
    </p:spTree>
    <p:extLst>
      <p:ext uri="{BB962C8B-B14F-4D97-AF65-F5344CB8AC3E}">
        <p14:creationId xmlns:p14="http://schemas.microsoft.com/office/powerpoint/2010/main" val="1568995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10.- Colecciones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Existen cuatro tipos de colecciones en </a:t>
            </a:r>
            <a:r>
              <a:rPr lang="es-ES" sz="2800" dirty="0" err="1">
                <a:solidFill>
                  <a:schemeClr val="tx1"/>
                </a:solidFill>
                <a:latin typeface="Calibri" panose="020F0502020204030204" pitchFamily="34" charset="0"/>
                <a:cs typeface="Calibri" panose="020F0502020204030204" pitchFamily="34" charset="0"/>
              </a:rPr>
              <a:t>Kotlin</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b="1" dirty="0">
              <a:solidFill>
                <a:schemeClr val="tx1"/>
              </a:solidFill>
              <a:latin typeface="Calibri" panose="020F0502020204030204" pitchFamily="34" charset="0"/>
              <a:cs typeface="Calibri" panose="020F0502020204030204" pitchFamily="34" charset="0"/>
            </a:endParaRPr>
          </a:p>
        </p:txBody>
      </p:sp>
      <p:graphicFrame>
        <p:nvGraphicFramePr>
          <p:cNvPr id="2" name="Tabla 2">
            <a:extLst>
              <a:ext uri="{FF2B5EF4-FFF2-40B4-BE49-F238E27FC236}">
                <a16:creationId xmlns:a16="http://schemas.microsoft.com/office/drawing/2014/main" id="{2E593208-C0C3-45DE-BDE2-1E357353BBA4}"/>
              </a:ext>
            </a:extLst>
          </p:cNvPr>
          <p:cNvGraphicFramePr>
            <a:graphicFrameLocks noGrp="1"/>
          </p:cNvGraphicFramePr>
          <p:nvPr>
            <p:extLst>
              <p:ext uri="{D42A27DB-BD31-4B8C-83A1-F6EECF244321}">
                <p14:modId xmlns:p14="http://schemas.microsoft.com/office/powerpoint/2010/main" val="2052662936"/>
              </p:ext>
            </p:extLst>
          </p:nvPr>
        </p:nvGraphicFramePr>
        <p:xfrm>
          <a:off x="518643" y="2050047"/>
          <a:ext cx="11154714" cy="4328160"/>
        </p:xfrm>
        <a:graphic>
          <a:graphicData uri="http://schemas.openxmlformats.org/drawingml/2006/table">
            <a:tbl>
              <a:tblPr>
                <a:tableStyleId>{5C22544A-7EE6-4342-B048-85BDC9FD1C3A}</a:tableStyleId>
              </a:tblPr>
              <a:tblGrid>
                <a:gridCol w="5361333">
                  <a:extLst>
                    <a:ext uri="{9D8B030D-6E8A-4147-A177-3AD203B41FA5}">
                      <a16:colId xmlns:a16="http://schemas.microsoft.com/office/drawing/2014/main" val="2492774247"/>
                    </a:ext>
                  </a:extLst>
                </a:gridCol>
                <a:gridCol w="432048">
                  <a:extLst>
                    <a:ext uri="{9D8B030D-6E8A-4147-A177-3AD203B41FA5}">
                      <a16:colId xmlns:a16="http://schemas.microsoft.com/office/drawing/2014/main" val="1457239059"/>
                    </a:ext>
                  </a:extLst>
                </a:gridCol>
                <a:gridCol w="5361333">
                  <a:extLst>
                    <a:ext uri="{9D8B030D-6E8A-4147-A177-3AD203B41FA5}">
                      <a16:colId xmlns:a16="http://schemas.microsoft.com/office/drawing/2014/main" val="1496997860"/>
                    </a:ext>
                  </a:extLst>
                </a:gridCol>
              </a:tblGrid>
              <a:tr h="0">
                <a:tc>
                  <a:txBody>
                    <a:bodyPr/>
                    <a:lstStyle/>
                    <a:p>
                      <a:pPr>
                        <a:spcBef>
                          <a:spcPts val="0"/>
                        </a:spcBef>
                        <a:spcAft>
                          <a:spcPts val="0"/>
                        </a:spcAft>
                      </a:pPr>
                      <a:r>
                        <a:rPr lang="es-ES" sz="1900" b="1" dirty="0">
                          <a:solidFill>
                            <a:schemeClr val="tx1"/>
                          </a:solidFill>
                          <a:latin typeface="Calibri" panose="020F0502020204030204" pitchFamily="34" charset="0"/>
                          <a:cs typeface="Calibri" panose="020F0502020204030204" pitchFamily="34" charset="0"/>
                        </a:rPr>
                        <a:t>Array</a:t>
                      </a:r>
                      <a:r>
                        <a:rPr lang="es-ES" sz="1900" dirty="0">
                          <a:solidFill>
                            <a:schemeClr val="tx1"/>
                          </a:solidFill>
                          <a:latin typeface="Calibri" panose="020F0502020204030204" pitchFamily="34" charset="0"/>
                          <a:cs typeface="Calibri" panose="020F0502020204030204" pitchFamily="34" charset="0"/>
                        </a:rPr>
                        <a:t>: </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Colección de elementos.</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Se accede a los elementos mediante el índice de su posición.</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Se pueden repetir elementos.</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Dos arrays no son iguales aunque contengan los mismos elementos en la misma posición.</a:t>
                      </a:r>
                    </a:p>
                  </a:txBody>
                  <a:tcPr>
                    <a:solidFill>
                      <a:schemeClr val="accent2">
                        <a:lumMod val="20000"/>
                        <a:lumOff val="80000"/>
                      </a:schemeClr>
                    </a:solidFill>
                  </a:tcPr>
                </a:tc>
                <a:tc>
                  <a:txBody>
                    <a:bodyPr/>
                    <a:lstStyle/>
                    <a:p>
                      <a:endParaRPr lang="es-ES" sz="1900" dirty="0">
                        <a:latin typeface="Calibri" panose="020F0502020204030204" pitchFamily="34" charset="0"/>
                        <a:cs typeface="Calibri" panose="020F0502020204030204" pitchFamily="34" charset="0"/>
                      </a:endParaRPr>
                    </a:p>
                  </a:txBody>
                  <a:tcPr>
                    <a:solidFill>
                      <a:schemeClr val="bg1"/>
                    </a:solidFill>
                  </a:tcPr>
                </a:tc>
                <a:tc>
                  <a:txBody>
                    <a:bodyPr/>
                    <a:lstStyle/>
                    <a:p>
                      <a:pPr>
                        <a:spcBef>
                          <a:spcPts val="0"/>
                        </a:spcBef>
                        <a:spcAft>
                          <a:spcPts val="0"/>
                        </a:spcAft>
                      </a:pPr>
                      <a:r>
                        <a:rPr lang="es-ES" sz="1900" b="1" dirty="0" err="1">
                          <a:solidFill>
                            <a:schemeClr val="tx1"/>
                          </a:solidFill>
                          <a:latin typeface="Calibri" panose="020F0502020204030204" pitchFamily="34" charset="0"/>
                          <a:cs typeface="Calibri" panose="020F0502020204030204" pitchFamily="34" charset="0"/>
                        </a:rPr>
                        <a:t>List</a:t>
                      </a:r>
                      <a:r>
                        <a:rPr lang="es-ES" sz="1900" dirty="0">
                          <a:solidFill>
                            <a:schemeClr val="tx1"/>
                          </a:solidFill>
                          <a:latin typeface="Calibri" panose="020F0502020204030204" pitchFamily="34" charset="0"/>
                          <a:cs typeface="Calibri" panose="020F0502020204030204" pitchFamily="34" charset="0"/>
                        </a:rPr>
                        <a:t>:</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Colección </a:t>
                      </a:r>
                      <a:r>
                        <a:rPr lang="es-ES" sz="1900" b="1" dirty="0">
                          <a:solidFill>
                            <a:schemeClr val="tx1"/>
                          </a:solidFill>
                          <a:latin typeface="Calibri" panose="020F0502020204030204" pitchFamily="34" charset="0"/>
                          <a:cs typeface="Calibri" panose="020F0502020204030204" pitchFamily="34" charset="0"/>
                        </a:rPr>
                        <a:t>ordenada</a:t>
                      </a:r>
                      <a:r>
                        <a:rPr lang="es-ES" sz="1900" dirty="0">
                          <a:solidFill>
                            <a:schemeClr val="tx1"/>
                          </a:solidFill>
                          <a:latin typeface="Calibri" panose="020F0502020204030204" pitchFamily="34" charset="0"/>
                          <a:cs typeface="Calibri" panose="020F0502020204030204" pitchFamily="34" charset="0"/>
                        </a:rPr>
                        <a:t> de elementos.</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Se accede a los elementos mediante el índice de su posición. </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Se pueden repetir elementos.</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Dos </a:t>
                      </a:r>
                      <a:r>
                        <a:rPr lang="es-ES" sz="1900" dirty="0" err="1">
                          <a:solidFill>
                            <a:schemeClr val="tx1"/>
                          </a:solidFill>
                          <a:latin typeface="Calibri" panose="020F0502020204030204" pitchFamily="34" charset="0"/>
                          <a:cs typeface="Calibri" panose="020F0502020204030204" pitchFamily="34" charset="0"/>
                        </a:rPr>
                        <a:t>List</a:t>
                      </a:r>
                      <a:r>
                        <a:rPr lang="es-ES" sz="1900" dirty="0">
                          <a:solidFill>
                            <a:schemeClr val="tx1"/>
                          </a:solidFill>
                          <a:latin typeface="Calibri" panose="020F0502020204030204" pitchFamily="34" charset="0"/>
                          <a:cs typeface="Calibri" panose="020F0502020204030204" pitchFamily="34" charset="0"/>
                        </a:rPr>
                        <a:t> son iguales si contienen los mismos elementos y en la misma posición.</a:t>
                      </a:r>
                      <a:endParaRPr lang="es-ES" sz="1900" dirty="0">
                        <a:latin typeface="Calibri" panose="020F0502020204030204" pitchFamily="34" charset="0"/>
                        <a:cs typeface="Calibri" panose="020F0502020204030204" pitchFamily="34" charset="0"/>
                      </a:endParaRPr>
                    </a:p>
                  </a:txBody>
                  <a:tcPr>
                    <a:solidFill>
                      <a:schemeClr val="accent5">
                        <a:lumMod val="20000"/>
                        <a:lumOff val="80000"/>
                      </a:schemeClr>
                    </a:solidFill>
                  </a:tcPr>
                </a:tc>
                <a:extLst>
                  <a:ext uri="{0D108BD9-81ED-4DB2-BD59-A6C34878D82A}">
                    <a16:rowId xmlns:a16="http://schemas.microsoft.com/office/drawing/2014/main" val="3581118198"/>
                  </a:ext>
                </a:extLst>
              </a:tr>
              <a:tr h="0">
                <a:tc>
                  <a:txBody>
                    <a:bodyPr/>
                    <a:lstStyle/>
                    <a:p>
                      <a:endParaRPr lang="es-ES" sz="1900" dirty="0">
                        <a:latin typeface="Calibri" panose="020F0502020204030204" pitchFamily="34" charset="0"/>
                        <a:cs typeface="Calibri" panose="020F0502020204030204" pitchFamily="34" charset="0"/>
                      </a:endParaRPr>
                    </a:p>
                  </a:txBody>
                  <a:tcPr>
                    <a:solidFill>
                      <a:schemeClr val="bg1"/>
                    </a:solidFill>
                  </a:tcPr>
                </a:tc>
                <a:tc>
                  <a:txBody>
                    <a:bodyPr/>
                    <a:lstStyle/>
                    <a:p>
                      <a:endParaRPr lang="es-ES" sz="1900" dirty="0">
                        <a:latin typeface="Calibri" panose="020F0502020204030204" pitchFamily="34" charset="0"/>
                        <a:cs typeface="Calibri" panose="020F0502020204030204" pitchFamily="34" charset="0"/>
                      </a:endParaRPr>
                    </a:p>
                  </a:txBody>
                  <a:tcPr>
                    <a:solidFill>
                      <a:schemeClr val="bg1"/>
                    </a:solidFill>
                  </a:tcPr>
                </a:tc>
                <a:tc>
                  <a:txBody>
                    <a:bodyPr/>
                    <a:lstStyle/>
                    <a:p>
                      <a:endParaRPr lang="es-ES" sz="1900" dirty="0">
                        <a:latin typeface="Calibri" panose="020F0502020204030204" pitchFamily="34" charset="0"/>
                        <a:cs typeface="Calibri" panose="020F0502020204030204" pitchFamily="34" charset="0"/>
                      </a:endParaRPr>
                    </a:p>
                  </a:txBody>
                  <a:tcPr>
                    <a:solidFill>
                      <a:schemeClr val="bg1"/>
                    </a:solidFill>
                  </a:tcPr>
                </a:tc>
                <a:extLst>
                  <a:ext uri="{0D108BD9-81ED-4DB2-BD59-A6C34878D82A}">
                    <a16:rowId xmlns:a16="http://schemas.microsoft.com/office/drawing/2014/main" val="3645706542"/>
                  </a:ext>
                </a:extLst>
              </a:tr>
              <a:tr h="0">
                <a:tc>
                  <a:txBody>
                    <a:bodyPr/>
                    <a:lstStyle/>
                    <a:p>
                      <a:pPr>
                        <a:spcBef>
                          <a:spcPts val="0"/>
                        </a:spcBef>
                        <a:spcAft>
                          <a:spcPts val="0"/>
                        </a:spcAft>
                      </a:pPr>
                      <a:r>
                        <a:rPr lang="es-ES" sz="1900" b="1" dirty="0">
                          <a:solidFill>
                            <a:schemeClr val="tx1"/>
                          </a:solidFill>
                          <a:latin typeface="Calibri" panose="020F0502020204030204" pitchFamily="34" charset="0"/>
                          <a:cs typeface="Calibri" panose="020F0502020204030204" pitchFamily="34" charset="0"/>
                        </a:rPr>
                        <a:t>Set</a:t>
                      </a:r>
                      <a:r>
                        <a:rPr lang="es-ES" sz="1900" dirty="0">
                          <a:solidFill>
                            <a:schemeClr val="tx1"/>
                          </a:solidFill>
                          <a:latin typeface="Calibri" panose="020F0502020204030204" pitchFamily="34" charset="0"/>
                          <a:cs typeface="Calibri" panose="020F0502020204030204" pitchFamily="34" charset="0"/>
                        </a:rPr>
                        <a:t>:</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Colección de elementos </a:t>
                      </a:r>
                      <a:r>
                        <a:rPr lang="es-ES" sz="1900" b="1" dirty="0">
                          <a:solidFill>
                            <a:schemeClr val="tx1"/>
                          </a:solidFill>
                          <a:latin typeface="Calibri" panose="020F0502020204030204" pitchFamily="34" charset="0"/>
                          <a:cs typeface="Calibri" panose="020F0502020204030204" pitchFamily="34" charset="0"/>
                        </a:rPr>
                        <a:t>sin orden</a:t>
                      </a:r>
                      <a:r>
                        <a:rPr lang="es-ES" sz="1900" dirty="0">
                          <a:solidFill>
                            <a:schemeClr val="tx1"/>
                          </a:solidFill>
                          <a:latin typeface="Calibri" panose="020F0502020204030204" pitchFamily="34" charset="0"/>
                          <a:cs typeface="Calibri" panose="020F0502020204030204" pitchFamily="34" charset="0"/>
                        </a:rPr>
                        <a:t>.</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No se pueden repetir elementos dentro de un Set. </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Dos Set son iguales si contienen los mismos elementos sin importar el orden.</a:t>
                      </a:r>
                    </a:p>
                  </a:txBody>
                  <a:tcPr>
                    <a:solidFill>
                      <a:schemeClr val="accent6">
                        <a:lumMod val="20000"/>
                        <a:lumOff val="80000"/>
                      </a:schemeClr>
                    </a:solidFill>
                  </a:tcPr>
                </a:tc>
                <a:tc>
                  <a:txBody>
                    <a:bodyPr/>
                    <a:lstStyle/>
                    <a:p>
                      <a:endParaRPr lang="es-ES" sz="1900">
                        <a:latin typeface="Calibri" panose="020F0502020204030204" pitchFamily="34" charset="0"/>
                        <a:cs typeface="Calibri" panose="020F0502020204030204" pitchFamily="34" charset="0"/>
                      </a:endParaRPr>
                    </a:p>
                  </a:txBody>
                  <a:tcPr>
                    <a:solidFill>
                      <a:schemeClr val="bg1"/>
                    </a:solidFill>
                  </a:tcPr>
                </a:tc>
                <a:tc>
                  <a:txBody>
                    <a:bodyPr/>
                    <a:lstStyle/>
                    <a:p>
                      <a:pPr>
                        <a:spcBef>
                          <a:spcPts val="0"/>
                        </a:spcBef>
                        <a:spcAft>
                          <a:spcPts val="0"/>
                        </a:spcAft>
                      </a:pPr>
                      <a:r>
                        <a:rPr lang="es-ES" sz="1900" b="1" dirty="0" err="1">
                          <a:solidFill>
                            <a:schemeClr val="tx1"/>
                          </a:solidFill>
                          <a:latin typeface="Calibri" panose="020F0502020204030204" pitchFamily="34" charset="0"/>
                          <a:cs typeface="Calibri" panose="020F0502020204030204" pitchFamily="34" charset="0"/>
                        </a:rPr>
                        <a:t>Map</a:t>
                      </a:r>
                      <a:r>
                        <a:rPr lang="es-ES" sz="1900" dirty="0">
                          <a:solidFill>
                            <a:schemeClr val="tx1"/>
                          </a:solidFill>
                          <a:latin typeface="Calibri" panose="020F0502020204030204" pitchFamily="34" charset="0"/>
                          <a:cs typeface="Calibri" panose="020F0502020204030204" pitchFamily="34" charset="0"/>
                        </a:rPr>
                        <a:t>:</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También llamados diccionarios.</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Un </a:t>
                      </a:r>
                      <a:r>
                        <a:rPr lang="es-ES" sz="1900" dirty="0" err="1">
                          <a:solidFill>
                            <a:schemeClr val="tx1"/>
                          </a:solidFill>
                          <a:latin typeface="Calibri" panose="020F0502020204030204" pitchFamily="34" charset="0"/>
                          <a:cs typeface="Calibri" panose="020F0502020204030204" pitchFamily="34" charset="0"/>
                        </a:rPr>
                        <a:t>Map</a:t>
                      </a:r>
                      <a:r>
                        <a:rPr lang="es-ES" sz="1900" dirty="0">
                          <a:solidFill>
                            <a:schemeClr val="tx1"/>
                          </a:solidFill>
                          <a:latin typeface="Calibri" panose="020F0502020204030204" pitchFamily="34" charset="0"/>
                          <a:cs typeface="Calibri" panose="020F0502020204030204" pitchFamily="34" charset="0"/>
                        </a:rPr>
                        <a:t> es un conjunto de pares clave-valor (</a:t>
                      </a:r>
                      <a:r>
                        <a:rPr lang="es-ES" sz="1900" dirty="0" err="1">
                          <a:solidFill>
                            <a:schemeClr val="tx1"/>
                          </a:solidFill>
                          <a:latin typeface="Calibri" panose="020F0502020204030204" pitchFamily="34" charset="0"/>
                          <a:cs typeface="Calibri" panose="020F0502020204030204" pitchFamily="34" charset="0"/>
                        </a:rPr>
                        <a:t>key-value</a:t>
                      </a:r>
                      <a:r>
                        <a:rPr lang="es-ES" sz="1900" dirty="0">
                          <a:solidFill>
                            <a:schemeClr val="tx1"/>
                          </a:solidFill>
                          <a:latin typeface="Calibri" panose="020F0502020204030204" pitchFamily="34" charset="0"/>
                          <a:cs typeface="Calibri" panose="020F0502020204030204" pitchFamily="34" charset="0"/>
                        </a:rPr>
                        <a:t>), no se puede repetir la clave.</a:t>
                      </a:r>
                    </a:p>
                    <a:p>
                      <a:pPr marL="742950" lvl="1" indent="-285750">
                        <a:spcBef>
                          <a:spcPts val="0"/>
                        </a:spcBef>
                        <a:spcAft>
                          <a:spcPts val="0"/>
                        </a:spcAft>
                        <a:buFont typeface="Arial" panose="020B0604020202020204" pitchFamily="34" charset="0"/>
                        <a:buChar char="•"/>
                      </a:pPr>
                      <a:r>
                        <a:rPr lang="es-ES" sz="1900" dirty="0">
                          <a:solidFill>
                            <a:schemeClr val="tx1"/>
                          </a:solidFill>
                          <a:latin typeface="Calibri" panose="020F0502020204030204" pitchFamily="34" charset="0"/>
                          <a:cs typeface="Calibri" panose="020F0502020204030204" pitchFamily="34" charset="0"/>
                        </a:rPr>
                        <a:t>Dos </a:t>
                      </a:r>
                      <a:r>
                        <a:rPr lang="es-ES" sz="1900" dirty="0" err="1">
                          <a:solidFill>
                            <a:schemeClr val="tx1"/>
                          </a:solidFill>
                          <a:latin typeface="Calibri" panose="020F0502020204030204" pitchFamily="34" charset="0"/>
                          <a:cs typeface="Calibri" panose="020F0502020204030204" pitchFamily="34" charset="0"/>
                        </a:rPr>
                        <a:t>Map</a:t>
                      </a:r>
                      <a:r>
                        <a:rPr lang="es-ES" sz="1900" dirty="0">
                          <a:solidFill>
                            <a:schemeClr val="tx1"/>
                          </a:solidFill>
                          <a:latin typeface="Calibri" panose="020F0502020204030204" pitchFamily="34" charset="0"/>
                          <a:cs typeface="Calibri" panose="020F0502020204030204" pitchFamily="34" charset="0"/>
                        </a:rPr>
                        <a:t> son iguales si contienen los mismos pares clave-valor sin importar el orden.</a:t>
                      </a:r>
                    </a:p>
                  </a:txBody>
                  <a:tcPr>
                    <a:solidFill>
                      <a:schemeClr val="accent4">
                        <a:lumMod val="20000"/>
                        <a:lumOff val="80000"/>
                      </a:schemeClr>
                    </a:solidFill>
                  </a:tcPr>
                </a:tc>
                <a:extLst>
                  <a:ext uri="{0D108BD9-81ED-4DB2-BD59-A6C34878D82A}">
                    <a16:rowId xmlns:a16="http://schemas.microsoft.com/office/drawing/2014/main" val="4206066675"/>
                  </a:ext>
                </a:extLst>
              </a:tr>
            </a:tbl>
          </a:graphicData>
        </a:graphic>
      </p:graphicFrame>
    </p:spTree>
    <p:extLst>
      <p:ext uri="{BB962C8B-B14F-4D97-AF65-F5344CB8AC3E}">
        <p14:creationId xmlns:p14="http://schemas.microsoft.com/office/powerpoint/2010/main" val="4080022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10.- Colecciones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las </a:t>
            </a:r>
            <a:r>
              <a:rPr lang="es-ES" sz="2800" dirty="0" err="1">
                <a:solidFill>
                  <a:schemeClr val="tx1"/>
                </a:solidFill>
                <a:latin typeface="Calibri" panose="020F0502020204030204" pitchFamily="34" charset="0"/>
                <a:cs typeface="Calibri" panose="020F0502020204030204" pitchFamily="34" charset="0"/>
              </a:rPr>
              <a:t>List</a:t>
            </a:r>
            <a:r>
              <a:rPr lang="es-ES" sz="2800" dirty="0">
                <a:solidFill>
                  <a:schemeClr val="tx1"/>
                </a:solidFill>
                <a:latin typeface="Calibri" panose="020F0502020204030204" pitchFamily="34" charset="0"/>
                <a:cs typeface="Calibri" panose="020F0502020204030204" pitchFamily="34" charset="0"/>
              </a:rPr>
              <a:t>, los Set y los </a:t>
            </a:r>
            <a:r>
              <a:rPr lang="es-ES" sz="2800" dirty="0" err="1">
                <a:solidFill>
                  <a:schemeClr val="tx1"/>
                </a:solidFill>
                <a:latin typeface="Calibri" panose="020F0502020204030204" pitchFamily="34" charset="0"/>
                <a:cs typeface="Calibri" panose="020F0502020204030204" pitchFamily="34" charset="0"/>
              </a:rPr>
              <a:t>Map</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Kotlin</a:t>
            </a:r>
            <a:r>
              <a:rPr lang="es-ES" sz="2800" dirty="0">
                <a:solidFill>
                  <a:schemeClr val="tx1"/>
                </a:solidFill>
                <a:latin typeface="Calibri" panose="020F0502020204030204" pitchFamily="34" charset="0"/>
                <a:cs typeface="Calibri" panose="020F0502020204030204" pitchFamily="34" charset="0"/>
              </a:rPr>
              <a:t> dispone de dos versiones.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a:spcBef>
                <a:spcPts val="0"/>
              </a:spcBef>
              <a:spcAft>
                <a:spcPts val="0"/>
              </a:spcAft>
            </a:pPr>
            <a:r>
              <a:rPr lang="es-ES" sz="2800" b="1" dirty="0" err="1">
                <a:solidFill>
                  <a:schemeClr val="tx1"/>
                </a:solidFill>
                <a:latin typeface="Calibri" panose="020F0502020204030204" pitchFamily="34" charset="0"/>
                <a:cs typeface="Calibri" panose="020F0502020204030204" pitchFamily="34" charset="0"/>
              </a:rPr>
              <a:t>Immutable</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No se permite ni añadir ni eliminar elementos a la colección.</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No se permite modificar ningún elemento de la colección.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rPr>
              <a:t>Mutable</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Se permite añadir, eliminar y modificar los elementos de la colección.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Sean mutables o no se pueden declarar tanto con </a:t>
            </a:r>
            <a:r>
              <a:rPr lang="es-ES" sz="2800" b="1" dirty="0">
                <a:solidFill>
                  <a:schemeClr val="tx1"/>
                </a:solidFill>
                <a:latin typeface="Calibri" panose="020F0502020204030204" pitchFamily="34" charset="0"/>
                <a:cs typeface="Calibri" panose="020F0502020204030204" pitchFamily="34" charset="0"/>
              </a:rPr>
              <a:t>val</a:t>
            </a:r>
            <a:r>
              <a:rPr lang="es-ES" sz="2800" dirty="0">
                <a:solidFill>
                  <a:schemeClr val="tx1"/>
                </a:solidFill>
                <a:latin typeface="Calibri" panose="020F0502020204030204" pitchFamily="34" charset="0"/>
                <a:cs typeface="Calibri" panose="020F0502020204030204" pitchFamily="34" charset="0"/>
              </a:rPr>
              <a:t> como con </a:t>
            </a:r>
            <a:r>
              <a:rPr lang="es-ES" sz="2800" b="1" dirty="0" err="1">
                <a:solidFill>
                  <a:schemeClr val="tx1"/>
                </a:solidFill>
                <a:latin typeface="Calibri" panose="020F0502020204030204" pitchFamily="34" charset="0"/>
                <a:cs typeface="Calibri" panose="020F0502020204030204" pitchFamily="34" charset="0"/>
              </a:rPr>
              <a:t>var</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 su funcionamiento interno el que permite que se puedan modificar o no.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3723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11.- </a:t>
            </a:r>
            <a:r>
              <a:rPr lang="es-ES" sz="3600" b="1" cap="none" dirty="0" err="1">
                <a:solidFill>
                  <a:schemeClr val="accent1"/>
                </a:solidFill>
                <a:latin typeface="Calibri" panose="020F0502020204030204" pitchFamily="34" charset="0"/>
                <a:cs typeface="Calibri" panose="020F0502020204030204" pitchFamily="34" charset="0"/>
              </a:rPr>
              <a:t>List</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Creación de </a:t>
            </a:r>
            <a:r>
              <a:rPr lang="es-ES" sz="2800" b="1" dirty="0" err="1">
                <a:solidFill>
                  <a:schemeClr val="tx1"/>
                </a:solidFill>
                <a:latin typeface="Calibri" panose="020F0502020204030204" pitchFamily="34" charset="0"/>
                <a:cs typeface="Calibri" panose="020F0502020204030204" pitchFamily="34" charset="0"/>
              </a:rPr>
              <a:t>List</a:t>
            </a:r>
            <a:r>
              <a:rPr lang="es-ES" sz="2800" b="1" dirty="0">
                <a:solidFill>
                  <a:schemeClr val="tx1"/>
                </a:solidFill>
                <a:latin typeface="Calibri" panose="020F0502020204030204" pitchFamily="34" charset="0"/>
                <a:cs typeface="Calibri" panose="020F0502020204030204" pitchFamily="34" charset="0"/>
              </a:rPr>
              <a:t>:							    Creación de </a:t>
            </a:r>
            <a:r>
              <a:rPr lang="es-ES" sz="2800" b="1" dirty="0" err="1">
                <a:solidFill>
                  <a:schemeClr val="tx1"/>
                </a:solidFill>
                <a:latin typeface="Calibri" panose="020F0502020204030204" pitchFamily="34" charset="0"/>
                <a:cs typeface="Calibri" panose="020F0502020204030204" pitchFamily="34" charset="0"/>
              </a:rPr>
              <a:t>MutableList</a:t>
            </a:r>
            <a:r>
              <a:rPr lang="es-ES" sz="2800" b="1"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b="1" dirty="0">
              <a:solidFill>
                <a:schemeClr val="tx1"/>
              </a:solidFill>
              <a:latin typeface="Calibri" panose="020F0502020204030204" pitchFamily="34" charset="0"/>
              <a:cs typeface="Calibri" panose="020F0502020204030204" pitchFamily="34" charset="0"/>
            </a:endParaRPr>
          </a:p>
        </p:txBody>
      </p:sp>
      <p:pic>
        <p:nvPicPr>
          <p:cNvPr id="2" name="Imagen 1">
            <a:extLst>
              <a:ext uri="{FF2B5EF4-FFF2-40B4-BE49-F238E27FC236}">
                <a16:creationId xmlns:a16="http://schemas.microsoft.com/office/drawing/2014/main" id="{F24E2004-9776-48AD-99C3-2E819D1DEC44}"/>
              </a:ext>
            </a:extLst>
          </p:cNvPr>
          <p:cNvPicPr>
            <a:picLocks noChangeAspect="1"/>
          </p:cNvPicPr>
          <p:nvPr/>
        </p:nvPicPr>
        <p:blipFill>
          <a:blip r:embed="rId2"/>
          <a:stretch>
            <a:fillRect/>
          </a:stretch>
        </p:blipFill>
        <p:spPr>
          <a:xfrm>
            <a:off x="695400" y="1999228"/>
            <a:ext cx="5121459" cy="515988"/>
          </a:xfrm>
          <a:prstGeom prst="rect">
            <a:avLst/>
          </a:prstGeom>
          <a:noFill/>
          <a:ln w="57150">
            <a:solidFill>
              <a:schemeClr val="accent2"/>
            </a:solidFill>
          </a:ln>
        </p:spPr>
      </p:pic>
      <p:pic>
        <p:nvPicPr>
          <p:cNvPr id="3" name="Imagen 2">
            <a:extLst>
              <a:ext uri="{FF2B5EF4-FFF2-40B4-BE49-F238E27FC236}">
                <a16:creationId xmlns:a16="http://schemas.microsoft.com/office/drawing/2014/main" id="{B54E4A5B-B4FE-40D5-BBFF-4E20F8ED431E}"/>
              </a:ext>
            </a:extLst>
          </p:cNvPr>
          <p:cNvPicPr>
            <a:picLocks noChangeAspect="1"/>
          </p:cNvPicPr>
          <p:nvPr/>
        </p:nvPicPr>
        <p:blipFill rotWithShape="1">
          <a:blip r:embed="rId3"/>
          <a:srcRect r="5279"/>
          <a:stretch/>
        </p:blipFill>
        <p:spPr>
          <a:xfrm>
            <a:off x="695400" y="2930509"/>
            <a:ext cx="5121459" cy="505010"/>
          </a:xfrm>
          <a:prstGeom prst="rect">
            <a:avLst/>
          </a:prstGeom>
          <a:noFill/>
          <a:ln w="57150">
            <a:solidFill>
              <a:schemeClr val="accent2"/>
            </a:solidFill>
          </a:ln>
        </p:spPr>
      </p:pic>
      <p:pic>
        <p:nvPicPr>
          <p:cNvPr id="6" name="Imagen 5">
            <a:extLst>
              <a:ext uri="{FF2B5EF4-FFF2-40B4-BE49-F238E27FC236}">
                <a16:creationId xmlns:a16="http://schemas.microsoft.com/office/drawing/2014/main" id="{1016CC9A-B4D7-428A-B3EF-EFFAE665BB4D}"/>
              </a:ext>
            </a:extLst>
          </p:cNvPr>
          <p:cNvPicPr>
            <a:picLocks noChangeAspect="1"/>
          </p:cNvPicPr>
          <p:nvPr/>
        </p:nvPicPr>
        <p:blipFill>
          <a:blip r:embed="rId4"/>
          <a:stretch>
            <a:fillRect/>
          </a:stretch>
        </p:blipFill>
        <p:spPr>
          <a:xfrm>
            <a:off x="1376065" y="3850812"/>
            <a:ext cx="3760128" cy="505010"/>
          </a:xfrm>
          <a:prstGeom prst="rect">
            <a:avLst/>
          </a:prstGeom>
          <a:noFill/>
          <a:ln w="57150">
            <a:solidFill>
              <a:schemeClr val="accent2"/>
            </a:solidFill>
          </a:ln>
        </p:spPr>
      </p:pic>
      <p:pic>
        <p:nvPicPr>
          <p:cNvPr id="7" name="Imagen 6">
            <a:extLst>
              <a:ext uri="{FF2B5EF4-FFF2-40B4-BE49-F238E27FC236}">
                <a16:creationId xmlns:a16="http://schemas.microsoft.com/office/drawing/2014/main" id="{599698E3-D242-44A7-803E-C98D880009B7}"/>
              </a:ext>
            </a:extLst>
          </p:cNvPr>
          <p:cNvPicPr>
            <a:picLocks noChangeAspect="1"/>
          </p:cNvPicPr>
          <p:nvPr/>
        </p:nvPicPr>
        <p:blipFill rotWithShape="1">
          <a:blip r:embed="rId5"/>
          <a:srcRect r="3521"/>
          <a:stretch/>
        </p:blipFill>
        <p:spPr>
          <a:xfrm>
            <a:off x="1376065" y="4771115"/>
            <a:ext cx="3760128" cy="505010"/>
          </a:xfrm>
          <a:prstGeom prst="rect">
            <a:avLst/>
          </a:prstGeom>
          <a:noFill/>
          <a:ln w="57150">
            <a:solidFill>
              <a:schemeClr val="accent2"/>
            </a:solidFill>
          </a:ln>
        </p:spPr>
      </p:pic>
      <p:pic>
        <p:nvPicPr>
          <p:cNvPr id="8" name="Imagen 7">
            <a:extLst>
              <a:ext uri="{FF2B5EF4-FFF2-40B4-BE49-F238E27FC236}">
                <a16:creationId xmlns:a16="http://schemas.microsoft.com/office/drawing/2014/main" id="{C5EFF8F8-B3E6-45CB-8A55-52D811E34FB9}"/>
              </a:ext>
            </a:extLst>
          </p:cNvPr>
          <p:cNvPicPr>
            <a:picLocks noChangeAspect="1"/>
          </p:cNvPicPr>
          <p:nvPr/>
        </p:nvPicPr>
        <p:blipFill rotWithShape="1">
          <a:blip r:embed="rId6"/>
          <a:srcRect b="89377"/>
          <a:stretch/>
        </p:blipFill>
        <p:spPr>
          <a:xfrm>
            <a:off x="6528048" y="1999228"/>
            <a:ext cx="4791686" cy="535434"/>
          </a:xfrm>
          <a:prstGeom prst="rect">
            <a:avLst/>
          </a:prstGeom>
          <a:noFill/>
          <a:ln w="57150">
            <a:solidFill>
              <a:schemeClr val="accent2"/>
            </a:solidFill>
          </a:ln>
        </p:spPr>
      </p:pic>
      <p:pic>
        <p:nvPicPr>
          <p:cNvPr id="9" name="Imagen 8">
            <a:extLst>
              <a:ext uri="{FF2B5EF4-FFF2-40B4-BE49-F238E27FC236}">
                <a16:creationId xmlns:a16="http://schemas.microsoft.com/office/drawing/2014/main" id="{90389E7F-5A87-41AF-B2F4-47DCA2D8D258}"/>
              </a:ext>
            </a:extLst>
          </p:cNvPr>
          <p:cNvPicPr>
            <a:picLocks noChangeAspect="1"/>
          </p:cNvPicPr>
          <p:nvPr/>
        </p:nvPicPr>
        <p:blipFill rotWithShape="1">
          <a:blip r:embed="rId6"/>
          <a:srcRect t="47093" b="42284"/>
          <a:stretch/>
        </p:blipFill>
        <p:spPr>
          <a:xfrm>
            <a:off x="6528048" y="2923864"/>
            <a:ext cx="4791686" cy="535434"/>
          </a:xfrm>
          <a:prstGeom prst="rect">
            <a:avLst/>
          </a:prstGeom>
          <a:noFill/>
          <a:ln w="57150">
            <a:solidFill>
              <a:schemeClr val="accent2"/>
            </a:solidFill>
          </a:ln>
        </p:spPr>
      </p:pic>
      <p:pic>
        <p:nvPicPr>
          <p:cNvPr id="10" name="Imagen 9">
            <a:extLst>
              <a:ext uri="{FF2B5EF4-FFF2-40B4-BE49-F238E27FC236}">
                <a16:creationId xmlns:a16="http://schemas.microsoft.com/office/drawing/2014/main" id="{518FDFCA-0403-4AFF-B08B-10D412499B08}"/>
              </a:ext>
            </a:extLst>
          </p:cNvPr>
          <p:cNvPicPr>
            <a:picLocks noChangeAspect="1"/>
          </p:cNvPicPr>
          <p:nvPr/>
        </p:nvPicPr>
        <p:blipFill rotWithShape="1">
          <a:blip r:embed="rId6"/>
          <a:srcRect t="88664" b="713"/>
          <a:stretch/>
        </p:blipFill>
        <p:spPr>
          <a:xfrm>
            <a:off x="6528048" y="3844167"/>
            <a:ext cx="4791686" cy="535434"/>
          </a:xfrm>
          <a:prstGeom prst="rect">
            <a:avLst/>
          </a:prstGeom>
          <a:noFill/>
          <a:ln w="57150">
            <a:solidFill>
              <a:schemeClr val="accent2"/>
            </a:solidFill>
          </a:ln>
        </p:spPr>
      </p:pic>
      <p:pic>
        <p:nvPicPr>
          <p:cNvPr id="11" name="Imagen 10">
            <a:extLst>
              <a:ext uri="{FF2B5EF4-FFF2-40B4-BE49-F238E27FC236}">
                <a16:creationId xmlns:a16="http://schemas.microsoft.com/office/drawing/2014/main" id="{BD4C2C21-3339-42C3-A608-8436C57C0725}"/>
              </a:ext>
            </a:extLst>
          </p:cNvPr>
          <p:cNvPicPr>
            <a:picLocks noChangeAspect="1"/>
          </p:cNvPicPr>
          <p:nvPr/>
        </p:nvPicPr>
        <p:blipFill rotWithShape="1">
          <a:blip r:embed="rId6"/>
          <a:srcRect t="14944" b="74433"/>
          <a:stretch/>
        </p:blipFill>
        <p:spPr>
          <a:xfrm>
            <a:off x="6528048" y="4764470"/>
            <a:ext cx="4791686" cy="535434"/>
          </a:xfrm>
          <a:prstGeom prst="rect">
            <a:avLst/>
          </a:prstGeom>
          <a:noFill/>
          <a:ln w="57150">
            <a:solidFill>
              <a:schemeClr val="accent2"/>
            </a:solidFill>
          </a:ln>
        </p:spPr>
      </p:pic>
      <p:pic>
        <p:nvPicPr>
          <p:cNvPr id="12" name="Imagen 11">
            <a:extLst>
              <a:ext uri="{FF2B5EF4-FFF2-40B4-BE49-F238E27FC236}">
                <a16:creationId xmlns:a16="http://schemas.microsoft.com/office/drawing/2014/main" id="{94B44F7E-37B8-4512-9443-06E859B2C7AF}"/>
              </a:ext>
            </a:extLst>
          </p:cNvPr>
          <p:cNvPicPr>
            <a:picLocks noChangeAspect="1"/>
          </p:cNvPicPr>
          <p:nvPr/>
        </p:nvPicPr>
        <p:blipFill rotWithShape="1">
          <a:blip r:embed="rId6"/>
          <a:srcRect t="58439" b="30938"/>
          <a:stretch/>
        </p:blipFill>
        <p:spPr>
          <a:xfrm>
            <a:off x="6528048" y="5684773"/>
            <a:ext cx="4791686" cy="535434"/>
          </a:xfrm>
          <a:prstGeom prst="rect">
            <a:avLst/>
          </a:prstGeom>
          <a:noFill/>
          <a:ln w="57150">
            <a:solidFill>
              <a:schemeClr val="accent2"/>
            </a:solidFill>
          </a:ln>
        </p:spPr>
      </p:pic>
    </p:spTree>
    <p:extLst>
      <p:ext uri="{BB962C8B-B14F-4D97-AF65-F5344CB8AC3E}">
        <p14:creationId xmlns:p14="http://schemas.microsoft.com/office/powerpoint/2010/main" val="2064829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11.- </a:t>
            </a:r>
            <a:r>
              <a:rPr lang="es-ES" sz="3600" b="1" cap="none" dirty="0" err="1">
                <a:solidFill>
                  <a:schemeClr val="accent1"/>
                </a:solidFill>
                <a:latin typeface="Calibri" panose="020F0502020204030204" pitchFamily="34" charset="0"/>
                <a:cs typeface="Calibri" panose="020F0502020204030204" pitchFamily="34" charset="0"/>
              </a:rPr>
              <a:t>List</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Algunas operaciones sobre </a:t>
            </a:r>
            <a:r>
              <a:rPr lang="es-ES" sz="2800" b="1" dirty="0" err="1">
                <a:solidFill>
                  <a:schemeClr val="tx1"/>
                </a:solidFill>
                <a:latin typeface="Calibri" panose="020F0502020204030204" pitchFamily="34" charset="0"/>
                <a:cs typeface="Calibri" panose="020F0502020204030204" pitchFamily="34" charset="0"/>
              </a:rPr>
              <a:t>List</a:t>
            </a:r>
            <a:r>
              <a:rPr lang="es-ES" sz="2800" b="1" dirty="0">
                <a:solidFill>
                  <a:schemeClr val="tx1"/>
                </a:solidFill>
                <a:latin typeface="Calibri" panose="020F0502020204030204" pitchFamily="34" charset="0"/>
                <a:cs typeface="Calibri" panose="020F0502020204030204" pitchFamily="34" charset="0"/>
              </a:rPr>
              <a:t> y </a:t>
            </a:r>
            <a:r>
              <a:rPr lang="es-ES" sz="2800" b="1" dirty="0" err="1">
                <a:solidFill>
                  <a:schemeClr val="tx1"/>
                </a:solidFill>
                <a:latin typeface="Calibri" panose="020F0502020204030204" pitchFamily="34" charset="0"/>
                <a:cs typeface="Calibri" panose="020F0502020204030204" pitchFamily="34" charset="0"/>
              </a:rPr>
              <a:t>MutableList</a:t>
            </a: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Las operaciones que modifican solo son aplicables a </a:t>
            </a:r>
            <a:r>
              <a:rPr lang="es-ES" sz="2800" dirty="0" err="1">
                <a:solidFill>
                  <a:schemeClr val="tx1"/>
                </a:solidFill>
                <a:latin typeface="Calibri" panose="020F0502020204030204" pitchFamily="34" charset="0"/>
                <a:cs typeface="Calibri" panose="020F0502020204030204" pitchFamily="34" charset="0"/>
              </a:rPr>
              <a:t>MutableList</a:t>
            </a:r>
            <a:endParaRPr lang="es-ES" sz="2800" dirty="0">
              <a:solidFill>
                <a:schemeClr val="tx1"/>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5FCCBED1-647C-4C5F-B39B-16DBCE48F058}"/>
              </a:ext>
            </a:extLst>
          </p:cNvPr>
          <p:cNvPicPr>
            <a:picLocks noChangeAspect="1"/>
          </p:cNvPicPr>
          <p:nvPr/>
        </p:nvPicPr>
        <p:blipFill>
          <a:blip r:embed="rId2"/>
          <a:stretch>
            <a:fillRect/>
          </a:stretch>
        </p:blipFill>
        <p:spPr>
          <a:xfrm>
            <a:off x="2656527" y="2190955"/>
            <a:ext cx="6878946" cy="4351380"/>
          </a:xfrm>
          <a:prstGeom prst="rect">
            <a:avLst/>
          </a:prstGeom>
          <a:noFill/>
          <a:ln w="57150">
            <a:solidFill>
              <a:schemeClr val="accent2"/>
            </a:solidFill>
          </a:ln>
        </p:spPr>
      </p:pic>
    </p:spTree>
    <p:extLst>
      <p:ext uri="{BB962C8B-B14F-4D97-AF65-F5344CB8AC3E}">
        <p14:creationId xmlns:p14="http://schemas.microsoft.com/office/powerpoint/2010/main" val="933894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12.- Set</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Creación de Set	:						   Creación de </a:t>
            </a:r>
            <a:r>
              <a:rPr lang="es-ES" sz="2800" b="1" dirty="0" err="1">
                <a:solidFill>
                  <a:schemeClr val="tx1"/>
                </a:solidFill>
                <a:latin typeface="Calibri" panose="020F0502020204030204" pitchFamily="34" charset="0"/>
                <a:cs typeface="Calibri" panose="020F0502020204030204" pitchFamily="34" charset="0"/>
              </a:rPr>
              <a:t>MutableSet</a:t>
            </a:r>
            <a:r>
              <a:rPr lang="es-ES" sz="2800" b="1"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b="1" dirty="0">
              <a:solidFill>
                <a:schemeClr val="tx1"/>
              </a:solidFill>
              <a:latin typeface="Calibri" panose="020F0502020204030204" pitchFamily="34" charset="0"/>
              <a:cs typeface="Calibri" panose="020F0502020204030204" pitchFamily="34" charset="0"/>
            </a:endParaRPr>
          </a:p>
        </p:txBody>
      </p:sp>
      <p:pic>
        <p:nvPicPr>
          <p:cNvPr id="2" name="Imagen 1">
            <a:extLst>
              <a:ext uri="{FF2B5EF4-FFF2-40B4-BE49-F238E27FC236}">
                <a16:creationId xmlns:a16="http://schemas.microsoft.com/office/drawing/2014/main" id="{6B6FCD39-7976-4F5E-AAC8-4B22630E8DFC}"/>
              </a:ext>
            </a:extLst>
          </p:cNvPr>
          <p:cNvPicPr>
            <a:picLocks noChangeAspect="1"/>
          </p:cNvPicPr>
          <p:nvPr/>
        </p:nvPicPr>
        <p:blipFill rotWithShape="1">
          <a:blip r:embed="rId2"/>
          <a:srcRect b="88077"/>
          <a:stretch/>
        </p:blipFill>
        <p:spPr>
          <a:xfrm>
            <a:off x="623392" y="1999228"/>
            <a:ext cx="4473697" cy="470210"/>
          </a:xfrm>
          <a:prstGeom prst="rect">
            <a:avLst/>
          </a:prstGeom>
          <a:noFill/>
          <a:ln w="57150">
            <a:solidFill>
              <a:schemeClr val="accent2"/>
            </a:solidFill>
          </a:ln>
        </p:spPr>
      </p:pic>
      <p:pic>
        <p:nvPicPr>
          <p:cNvPr id="6" name="Imagen 5">
            <a:extLst>
              <a:ext uri="{FF2B5EF4-FFF2-40B4-BE49-F238E27FC236}">
                <a16:creationId xmlns:a16="http://schemas.microsoft.com/office/drawing/2014/main" id="{2AEF2C60-A6EF-4E11-813A-F779CDB82651}"/>
              </a:ext>
            </a:extLst>
          </p:cNvPr>
          <p:cNvPicPr>
            <a:picLocks noChangeAspect="1"/>
          </p:cNvPicPr>
          <p:nvPr/>
        </p:nvPicPr>
        <p:blipFill rotWithShape="1">
          <a:blip r:embed="rId2"/>
          <a:srcRect t="77401" b="10676"/>
          <a:stretch/>
        </p:blipFill>
        <p:spPr>
          <a:xfrm>
            <a:off x="623392" y="3007340"/>
            <a:ext cx="4473697" cy="470210"/>
          </a:xfrm>
          <a:prstGeom prst="rect">
            <a:avLst/>
          </a:prstGeom>
          <a:noFill/>
          <a:ln w="57150">
            <a:solidFill>
              <a:schemeClr val="accent2"/>
            </a:solidFill>
          </a:ln>
        </p:spPr>
      </p:pic>
      <p:pic>
        <p:nvPicPr>
          <p:cNvPr id="7" name="Imagen 6">
            <a:extLst>
              <a:ext uri="{FF2B5EF4-FFF2-40B4-BE49-F238E27FC236}">
                <a16:creationId xmlns:a16="http://schemas.microsoft.com/office/drawing/2014/main" id="{F279FF6E-DFBD-48AE-8893-13D216FADB2D}"/>
              </a:ext>
            </a:extLst>
          </p:cNvPr>
          <p:cNvPicPr>
            <a:picLocks noChangeAspect="1"/>
          </p:cNvPicPr>
          <p:nvPr/>
        </p:nvPicPr>
        <p:blipFill rotWithShape="1">
          <a:blip r:embed="rId2"/>
          <a:srcRect t="15722" b="72355"/>
          <a:stretch/>
        </p:blipFill>
        <p:spPr>
          <a:xfrm>
            <a:off x="623392" y="4015452"/>
            <a:ext cx="4473697" cy="470210"/>
          </a:xfrm>
          <a:prstGeom prst="rect">
            <a:avLst/>
          </a:prstGeom>
          <a:noFill/>
          <a:ln w="57150">
            <a:solidFill>
              <a:schemeClr val="accent2"/>
            </a:solidFill>
          </a:ln>
        </p:spPr>
      </p:pic>
      <p:pic>
        <p:nvPicPr>
          <p:cNvPr id="8" name="Imagen 7">
            <a:extLst>
              <a:ext uri="{FF2B5EF4-FFF2-40B4-BE49-F238E27FC236}">
                <a16:creationId xmlns:a16="http://schemas.microsoft.com/office/drawing/2014/main" id="{A07314C0-16DB-4BCF-924C-860AE727F761}"/>
              </a:ext>
            </a:extLst>
          </p:cNvPr>
          <p:cNvPicPr>
            <a:picLocks noChangeAspect="1"/>
          </p:cNvPicPr>
          <p:nvPr/>
        </p:nvPicPr>
        <p:blipFill rotWithShape="1">
          <a:blip r:embed="rId2"/>
          <a:srcRect t="87848" b="229"/>
          <a:stretch/>
        </p:blipFill>
        <p:spPr>
          <a:xfrm>
            <a:off x="623392" y="5023564"/>
            <a:ext cx="4473697" cy="470210"/>
          </a:xfrm>
          <a:prstGeom prst="rect">
            <a:avLst/>
          </a:prstGeom>
          <a:noFill/>
          <a:ln w="57150">
            <a:solidFill>
              <a:schemeClr val="accent2"/>
            </a:solidFill>
          </a:ln>
        </p:spPr>
      </p:pic>
      <p:pic>
        <p:nvPicPr>
          <p:cNvPr id="9" name="Imagen 8">
            <a:extLst>
              <a:ext uri="{FF2B5EF4-FFF2-40B4-BE49-F238E27FC236}">
                <a16:creationId xmlns:a16="http://schemas.microsoft.com/office/drawing/2014/main" id="{2A9545D9-3BF1-460A-8710-74BA55EE8AC1}"/>
              </a:ext>
            </a:extLst>
          </p:cNvPr>
          <p:cNvPicPr>
            <a:picLocks noChangeAspect="1"/>
          </p:cNvPicPr>
          <p:nvPr/>
        </p:nvPicPr>
        <p:blipFill rotWithShape="1">
          <a:blip r:embed="rId3"/>
          <a:srcRect t="-1887" b="84115"/>
          <a:stretch/>
        </p:blipFill>
        <p:spPr>
          <a:xfrm>
            <a:off x="5959135" y="1997318"/>
            <a:ext cx="5609473" cy="472120"/>
          </a:xfrm>
          <a:prstGeom prst="rect">
            <a:avLst/>
          </a:prstGeom>
          <a:noFill/>
          <a:ln w="57150">
            <a:solidFill>
              <a:schemeClr val="accent2"/>
            </a:solidFill>
          </a:ln>
        </p:spPr>
      </p:pic>
      <p:pic>
        <p:nvPicPr>
          <p:cNvPr id="10" name="Imagen 9">
            <a:extLst>
              <a:ext uri="{FF2B5EF4-FFF2-40B4-BE49-F238E27FC236}">
                <a16:creationId xmlns:a16="http://schemas.microsoft.com/office/drawing/2014/main" id="{E5D1B16D-D584-4D26-9E26-D3C94482E55E}"/>
              </a:ext>
            </a:extLst>
          </p:cNvPr>
          <p:cNvPicPr>
            <a:picLocks noChangeAspect="1"/>
          </p:cNvPicPr>
          <p:nvPr/>
        </p:nvPicPr>
        <p:blipFill rotWithShape="1">
          <a:blip r:embed="rId3"/>
          <a:srcRect t="65711" b="16589"/>
          <a:stretch/>
        </p:blipFill>
        <p:spPr>
          <a:xfrm>
            <a:off x="5959134" y="3007339"/>
            <a:ext cx="5609473" cy="470210"/>
          </a:xfrm>
          <a:prstGeom prst="rect">
            <a:avLst/>
          </a:prstGeom>
          <a:noFill/>
          <a:ln w="57150">
            <a:solidFill>
              <a:schemeClr val="accent2"/>
            </a:solidFill>
          </a:ln>
        </p:spPr>
      </p:pic>
      <p:pic>
        <p:nvPicPr>
          <p:cNvPr id="11" name="Imagen 10">
            <a:extLst>
              <a:ext uri="{FF2B5EF4-FFF2-40B4-BE49-F238E27FC236}">
                <a16:creationId xmlns:a16="http://schemas.microsoft.com/office/drawing/2014/main" id="{E178A85C-0767-43FA-8CFE-6E9AA87D9425}"/>
              </a:ext>
            </a:extLst>
          </p:cNvPr>
          <p:cNvPicPr>
            <a:picLocks noChangeAspect="1"/>
          </p:cNvPicPr>
          <p:nvPr/>
        </p:nvPicPr>
        <p:blipFill rotWithShape="1">
          <a:blip r:embed="rId3"/>
          <a:srcRect t="12049" b="70179"/>
          <a:stretch/>
        </p:blipFill>
        <p:spPr>
          <a:xfrm>
            <a:off x="5959134" y="4013542"/>
            <a:ext cx="5609473" cy="472119"/>
          </a:xfrm>
          <a:prstGeom prst="rect">
            <a:avLst/>
          </a:prstGeom>
          <a:noFill/>
          <a:ln w="57150">
            <a:solidFill>
              <a:schemeClr val="accent2"/>
            </a:solidFill>
          </a:ln>
        </p:spPr>
      </p:pic>
      <p:pic>
        <p:nvPicPr>
          <p:cNvPr id="12" name="Imagen 11">
            <a:extLst>
              <a:ext uri="{FF2B5EF4-FFF2-40B4-BE49-F238E27FC236}">
                <a16:creationId xmlns:a16="http://schemas.microsoft.com/office/drawing/2014/main" id="{43CBDFC4-367B-4E37-B932-983F850E6E9C}"/>
              </a:ext>
            </a:extLst>
          </p:cNvPr>
          <p:cNvPicPr>
            <a:picLocks noChangeAspect="1"/>
          </p:cNvPicPr>
          <p:nvPr/>
        </p:nvPicPr>
        <p:blipFill rotWithShape="1">
          <a:blip r:embed="rId3"/>
          <a:srcRect t="80592" b="1636"/>
          <a:stretch/>
        </p:blipFill>
        <p:spPr>
          <a:xfrm>
            <a:off x="5959133" y="5036656"/>
            <a:ext cx="5609473" cy="472120"/>
          </a:xfrm>
          <a:prstGeom prst="rect">
            <a:avLst/>
          </a:prstGeom>
          <a:noFill/>
          <a:ln w="57150">
            <a:solidFill>
              <a:schemeClr val="accent2"/>
            </a:solidFill>
          </a:ln>
        </p:spPr>
      </p:pic>
    </p:spTree>
    <p:extLst>
      <p:ext uri="{BB962C8B-B14F-4D97-AF65-F5344CB8AC3E}">
        <p14:creationId xmlns:p14="http://schemas.microsoft.com/office/powerpoint/2010/main" val="672625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12.- Set</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Algunas operaciones sobre Set y </a:t>
            </a:r>
            <a:r>
              <a:rPr lang="es-ES" sz="2800" b="1" dirty="0" err="1">
                <a:solidFill>
                  <a:schemeClr val="tx1"/>
                </a:solidFill>
                <a:latin typeface="Calibri" panose="020F0502020204030204" pitchFamily="34" charset="0"/>
                <a:cs typeface="Calibri" panose="020F0502020204030204" pitchFamily="34" charset="0"/>
              </a:rPr>
              <a:t>MutableSet</a:t>
            </a: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Las operaciones que modifican solo son aplicables a </a:t>
            </a:r>
            <a:r>
              <a:rPr lang="es-ES" sz="2800" dirty="0" err="1">
                <a:solidFill>
                  <a:schemeClr val="tx1"/>
                </a:solidFill>
                <a:latin typeface="Calibri" panose="020F0502020204030204" pitchFamily="34" charset="0"/>
                <a:cs typeface="Calibri" panose="020F0502020204030204" pitchFamily="34" charset="0"/>
              </a:rPr>
              <a:t>MutableSet</a:t>
            </a:r>
            <a:endParaRPr lang="es-ES" sz="2800" dirty="0">
              <a:solidFill>
                <a:schemeClr val="tx1"/>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5A3B9BF3-B065-4AA0-8AB5-85274B259D39}"/>
              </a:ext>
            </a:extLst>
          </p:cNvPr>
          <p:cNvPicPr>
            <a:picLocks noChangeAspect="1"/>
          </p:cNvPicPr>
          <p:nvPr/>
        </p:nvPicPr>
        <p:blipFill>
          <a:blip r:embed="rId2"/>
          <a:stretch>
            <a:fillRect/>
          </a:stretch>
        </p:blipFill>
        <p:spPr>
          <a:xfrm>
            <a:off x="3303821" y="2204864"/>
            <a:ext cx="5584355" cy="4320345"/>
          </a:xfrm>
          <a:prstGeom prst="rect">
            <a:avLst/>
          </a:prstGeom>
          <a:noFill/>
          <a:ln w="57150">
            <a:solidFill>
              <a:schemeClr val="accent2"/>
            </a:solidFill>
          </a:ln>
        </p:spPr>
      </p:pic>
    </p:spTree>
    <p:extLst>
      <p:ext uri="{BB962C8B-B14F-4D97-AF65-F5344CB8AC3E}">
        <p14:creationId xmlns:p14="http://schemas.microsoft.com/office/powerpoint/2010/main" val="2523595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13.- </a:t>
            </a:r>
            <a:r>
              <a:rPr lang="es-ES" sz="3600" b="1" cap="none" dirty="0" err="1">
                <a:solidFill>
                  <a:schemeClr val="accent1"/>
                </a:solidFill>
                <a:latin typeface="Calibri" panose="020F0502020204030204" pitchFamily="34" charset="0"/>
                <a:cs typeface="Calibri" panose="020F0502020204030204" pitchFamily="34" charset="0"/>
              </a:rPr>
              <a:t>Map</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Creación de </a:t>
            </a:r>
            <a:r>
              <a:rPr lang="es-ES" sz="2800" b="1" dirty="0" err="1">
                <a:solidFill>
                  <a:schemeClr val="tx1"/>
                </a:solidFill>
                <a:latin typeface="Calibri" panose="020F0502020204030204" pitchFamily="34" charset="0"/>
                <a:cs typeface="Calibri" panose="020F0502020204030204" pitchFamily="34" charset="0"/>
              </a:rPr>
              <a:t>Map</a:t>
            </a:r>
            <a:r>
              <a:rPr lang="es-ES" sz="2800" b="1" dirty="0">
                <a:solidFill>
                  <a:schemeClr val="tx1"/>
                </a:solidFill>
                <a:latin typeface="Calibri" panose="020F0502020204030204" pitchFamily="34" charset="0"/>
                <a:cs typeface="Calibri" panose="020F0502020204030204" pitchFamily="34" charset="0"/>
              </a:rPr>
              <a:t>:								  Creación de </a:t>
            </a:r>
            <a:r>
              <a:rPr lang="es-ES" sz="2800" b="1" dirty="0" err="1">
                <a:solidFill>
                  <a:schemeClr val="tx1"/>
                </a:solidFill>
                <a:latin typeface="Calibri" panose="020F0502020204030204" pitchFamily="34" charset="0"/>
                <a:cs typeface="Calibri" panose="020F0502020204030204" pitchFamily="34" charset="0"/>
              </a:rPr>
              <a:t>MutableMap</a:t>
            </a:r>
            <a:r>
              <a:rPr lang="es-ES" sz="2800" b="1" dirty="0">
                <a:solidFill>
                  <a:schemeClr val="tx1"/>
                </a:solidFill>
                <a:latin typeface="Calibri" panose="020F0502020204030204" pitchFamily="34" charset="0"/>
                <a:cs typeface="Calibri" panose="020F0502020204030204" pitchFamily="34" charset="0"/>
              </a:rPr>
              <a:t>:</a:t>
            </a:r>
          </a:p>
        </p:txBody>
      </p:sp>
      <p:grpSp>
        <p:nvGrpSpPr>
          <p:cNvPr id="12" name="Grupo 11">
            <a:extLst>
              <a:ext uri="{FF2B5EF4-FFF2-40B4-BE49-F238E27FC236}">
                <a16:creationId xmlns:a16="http://schemas.microsoft.com/office/drawing/2014/main" id="{B11AD18B-0961-44BC-84BC-633652A3BDBD}"/>
              </a:ext>
            </a:extLst>
          </p:cNvPr>
          <p:cNvGrpSpPr/>
          <p:nvPr/>
        </p:nvGrpSpPr>
        <p:grpSpPr>
          <a:xfrm>
            <a:off x="623392" y="1715330"/>
            <a:ext cx="4556394" cy="1290793"/>
            <a:chOff x="3657634" y="1715330"/>
            <a:chExt cx="4848651" cy="1311849"/>
          </a:xfrm>
        </p:grpSpPr>
        <p:pic>
          <p:nvPicPr>
            <p:cNvPr id="2" name="Imagen 1">
              <a:extLst>
                <a:ext uri="{FF2B5EF4-FFF2-40B4-BE49-F238E27FC236}">
                  <a16:creationId xmlns:a16="http://schemas.microsoft.com/office/drawing/2014/main" id="{E3D4B8F4-B767-4015-AD7F-5E9FBDE78E1C}"/>
                </a:ext>
              </a:extLst>
            </p:cNvPr>
            <p:cNvPicPr>
              <a:picLocks noChangeAspect="1"/>
            </p:cNvPicPr>
            <p:nvPr/>
          </p:nvPicPr>
          <p:blipFill rotWithShape="1">
            <a:blip r:embed="rId2"/>
            <a:srcRect r="3683"/>
            <a:stretch/>
          </p:blipFill>
          <p:spPr>
            <a:xfrm>
              <a:off x="3657634" y="1715330"/>
              <a:ext cx="4848651" cy="1311849"/>
            </a:xfrm>
            <a:prstGeom prst="rect">
              <a:avLst/>
            </a:prstGeom>
            <a:noFill/>
            <a:ln w="57150">
              <a:solidFill>
                <a:schemeClr val="accent2"/>
              </a:solidFill>
            </a:ln>
          </p:spPr>
        </p:pic>
        <p:pic>
          <p:nvPicPr>
            <p:cNvPr id="7" name="Imagen 6">
              <a:extLst>
                <a:ext uri="{FF2B5EF4-FFF2-40B4-BE49-F238E27FC236}">
                  <a16:creationId xmlns:a16="http://schemas.microsoft.com/office/drawing/2014/main" id="{17AEC4F4-DE6C-4EF0-A2AE-2D78C267D740}"/>
                </a:ext>
              </a:extLst>
            </p:cNvPr>
            <p:cNvPicPr>
              <a:picLocks noChangeAspect="1"/>
            </p:cNvPicPr>
            <p:nvPr/>
          </p:nvPicPr>
          <p:blipFill rotWithShape="1">
            <a:blip r:embed="rId3"/>
            <a:srcRect l="868"/>
            <a:stretch/>
          </p:blipFill>
          <p:spPr>
            <a:xfrm>
              <a:off x="4007769" y="1913657"/>
              <a:ext cx="2057966" cy="864468"/>
            </a:xfrm>
            <a:prstGeom prst="rect">
              <a:avLst/>
            </a:prstGeom>
          </p:spPr>
        </p:pic>
      </p:grpSp>
      <p:grpSp>
        <p:nvGrpSpPr>
          <p:cNvPr id="11" name="Grupo 10">
            <a:extLst>
              <a:ext uri="{FF2B5EF4-FFF2-40B4-BE49-F238E27FC236}">
                <a16:creationId xmlns:a16="http://schemas.microsoft.com/office/drawing/2014/main" id="{A7C00EB0-7207-40AB-B573-16A1C86DC789}"/>
              </a:ext>
            </a:extLst>
          </p:cNvPr>
          <p:cNvGrpSpPr/>
          <p:nvPr/>
        </p:nvGrpSpPr>
        <p:grpSpPr>
          <a:xfrm>
            <a:off x="651471" y="3227745"/>
            <a:ext cx="4530007" cy="1525481"/>
            <a:chOff x="3685714" y="3227745"/>
            <a:chExt cx="4820572" cy="1550365"/>
          </a:xfrm>
        </p:grpSpPr>
        <p:pic>
          <p:nvPicPr>
            <p:cNvPr id="3" name="Imagen 2">
              <a:extLst>
                <a:ext uri="{FF2B5EF4-FFF2-40B4-BE49-F238E27FC236}">
                  <a16:creationId xmlns:a16="http://schemas.microsoft.com/office/drawing/2014/main" id="{54102529-C174-4C94-BEFC-276733B8D37B}"/>
                </a:ext>
              </a:extLst>
            </p:cNvPr>
            <p:cNvPicPr>
              <a:picLocks noChangeAspect="1"/>
            </p:cNvPicPr>
            <p:nvPr/>
          </p:nvPicPr>
          <p:blipFill>
            <a:blip r:embed="rId4"/>
            <a:stretch>
              <a:fillRect/>
            </a:stretch>
          </p:blipFill>
          <p:spPr>
            <a:xfrm>
              <a:off x="3685714" y="3227745"/>
              <a:ext cx="4820572" cy="1550365"/>
            </a:xfrm>
            <a:prstGeom prst="rect">
              <a:avLst/>
            </a:prstGeom>
            <a:noFill/>
            <a:ln w="57150">
              <a:solidFill>
                <a:schemeClr val="accent2"/>
              </a:solidFill>
            </a:ln>
          </p:spPr>
        </p:pic>
        <p:pic>
          <p:nvPicPr>
            <p:cNvPr id="8" name="Imagen 7">
              <a:extLst>
                <a:ext uri="{FF2B5EF4-FFF2-40B4-BE49-F238E27FC236}">
                  <a16:creationId xmlns:a16="http://schemas.microsoft.com/office/drawing/2014/main" id="{F3B05A46-A7B2-47C8-A9D1-FE9899360CA4}"/>
                </a:ext>
              </a:extLst>
            </p:cNvPr>
            <p:cNvPicPr>
              <a:picLocks noChangeAspect="1"/>
            </p:cNvPicPr>
            <p:nvPr/>
          </p:nvPicPr>
          <p:blipFill rotWithShape="1">
            <a:blip r:embed="rId3"/>
            <a:srcRect l="868"/>
            <a:stretch/>
          </p:blipFill>
          <p:spPr>
            <a:xfrm>
              <a:off x="4016235" y="3690927"/>
              <a:ext cx="2057966" cy="864468"/>
            </a:xfrm>
            <a:prstGeom prst="rect">
              <a:avLst/>
            </a:prstGeom>
          </p:spPr>
        </p:pic>
      </p:grpSp>
      <p:grpSp>
        <p:nvGrpSpPr>
          <p:cNvPr id="10" name="Grupo 9">
            <a:extLst>
              <a:ext uri="{FF2B5EF4-FFF2-40B4-BE49-F238E27FC236}">
                <a16:creationId xmlns:a16="http://schemas.microsoft.com/office/drawing/2014/main" id="{82A5FBE8-D172-43BA-A81B-9ACE7D130747}"/>
              </a:ext>
            </a:extLst>
          </p:cNvPr>
          <p:cNvGrpSpPr/>
          <p:nvPr/>
        </p:nvGrpSpPr>
        <p:grpSpPr>
          <a:xfrm>
            <a:off x="651471" y="4996089"/>
            <a:ext cx="4530007" cy="1525481"/>
            <a:chOff x="3685714" y="4996089"/>
            <a:chExt cx="4820572" cy="1550365"/>
          </a:xfrm>
        </p:grpSpPr>
        <p:pic>
          <p:nvPicPr>
            <p:cNvPr id="6" name="Imagen 5">
              <a:extLst>
                <a:ext uri="{FF2B5EF4-FFF2-40B4-BE49-F238E27FC236}">
                  <a16:creationId xmlns:a16="http://schemas.microsoft.com/office/drawing/2014/main" id="{A6372801-1386-4C01-A1D5-87FD76AD0209}"/>
                </a:ext>
              </a:extLst>
            </p:cNvPr>
            <p:cNvPicPr>
              <a:picLocks noChangeAspect="1"/>
            </p:cNvPicPr>
            <p:nvPr/>
          </p:nvPicPr>
          <p:blipFill rotWithShape="1">
            <a:blip r:embed="rId5"/>
            <a:srcRect r="1875"/>
            <a:stretch/>
          </p:blipFill>
          <p:spPr>
            <a:xfrm>
              <a:off x="3685714" y="4996089"/>
              <a:ext cx="4820572" cy="1550365"/>
            </a:xfrm>
            <a:prstGeom prst="rect">
              <a:avLst/>
            </a:prstGeom>
            <a:noFill/>
            <a:ln w="57150">
              <a:solidFill>
                <a:schemeClr val="accent2"/>
              </a:solidFill>
            </a:ln>
          </p:spPr>
        </p:pic>
        <p:pic>
          <p:nvPicPr>
            <p:cNvPr id="9" name="Imagen 8">
              <a:extLst>
                <a:ext uri="{FF2B5EF4-FFF2-40B4-BE49-F238E27FC236}">
                  <a16:creationId xmlns:a16="http://schemas.microsoft.com/office/drawing/2014/main" id="{9D1B46BF-29FB-4401-883C-9FA300EBAD8D}"/>
                </a:ext>
              </a:extLst>
            </p:cNvPr>
            <p:cNvPicPr>
              <a:picLocks noChangeAspect="1"/>
            </p:cNvPicPr>
            <p:nvPr/>
          </p:nvPicPr>
          <p:blipFill rotWithShape="1">
            <a:blip r:embed="rId3"/>
            <a:srcRect l="868"/>
            <a:stretch/>
          </p:blipFill>
          <p:spPr>
            <a:xfrm>
              <a:off x="4046501" y="5457965"/>
              <a:ext cx="2057966" cy="864468"/>
            </a:xfrm>
            <a:prstGeom prst="rect">
              <a:avLst/>
            </a:prstGeom>
          </p:spPr>
        </p:pic>
      </p:grpSp>
      <p:pic>
        <p:nvPicPr>
          <p:cNvPr id="13" name="Imagen 12">
            <a:extLst>
              <a:ext uri="{FF2B5EF4-FFF2-40B4-BE49-F238E27FC236}">
                <a16:creationId xmlns:a16="http://schemas.microsoft.com/office/drawing/2014/main" id="{AF628729-90BC-494F-8444-44A604178DA0}"/>
              </a:ext>
            </a:extLst>
          </p:cNvPr>
          <p:cNvPicPr>
            <a:picLocks noChangeAspect="1"/>
          </p:cNvPicPr>
          <p:nvPr/>
        </p:nvPicPr>
        <p:blipFill>
          <a:blip r:embed="rId6"/>
          <a:stretch>
            <a:fillRect/>
          </a:stretch>
        </p:blipFill>
        <p:spPr>
          <a:xfrm>
            <a:off x="6753700" y="1715330"/>
            <a:ext cx="4786829" cy="1521739"/>
          </a:xfrm>
          <a:prstGeom prst="rect">
            <a:avLst/>
          </a:prstGeom>
          <a:noFill/>
          <a:ln w="57150">
            <a:solidFill>
              <a:schemeClr val="accent2"/>
            </a:solidFill>
          </a:ln>
        </p:spPr>
      </p:pic>
    </p:spTree>
    <p:extLst>
      <p:ext uri="{BB962C8B-B14F-4D97-AF65-F5344CB8AC3E}">
        <p14:creationId xmlns:p14="http://schemas.microsoft.com/office/powerpoint/2010/main" val="873195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 Control de flujo</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Guía de estilo para las llaves { }:</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Las llaves </a:t>
            </a:r>
            <a:r>
              <a:rPr lang="es-ES" sz="2800" b="1" dirty="0">
                <a:solidFill>
                  <a:schemeClr val="tx1"/>
                </a:solidFill>
                <a:latin typeface="Calibri" panose="020F0502020204030204" pitchFamily="34" charset="0"/>
                <a:cs typeface="Calibri" panose="020F0502020204030204" pitchFamily="34" charset="0"/>
              </a:rPr>
              <a:t>no son necesarias</a:t>
            </a:r>
            <a:r>
              <a:rPr lang="es-ES" sz="2800" dirty="0">
                <a:solidFill>
                  <a:schemeClr val="tx1"/>
                </a:solidFill>
                <a:latin typeface="Calibri" panose="020F0502020204030204" pitchFamily="34" charset="0"/>
                <a:cs typeface="Calibri" panose="020F0502020204030204" pitchFamily="34" charset="0"/>
              </a:rPr>
              <a:t> para ramas de </a:t>
            </a:r>
            <a:r>
              <a:rPr lang="es-ES" sz="2800" b="1" dirty="0" err="1">
                <a:solidFill>
                  <a:schemeClr val="tx1"/>
                </a:solidFill>
                <a:latin typeface="Calibri" panose="020F0502020204030204" pitchFamily="34" charset="0"/>
                <a:cs typeface="Calibri" panose="020F0502020204030204" pitchFamily="34" charset="0"/>
              </a:rPr>
              <a:t>when</a:t>
            </a:r>
            <a:r>
              <a:rPr lang="es-ES" sz="2800" dirty="0">
                <a:solidFill>
                  <a:schemeClr val="tx1"/>
                </a:solidFill>
                <a:latin typeface="Calibri" panose="020F0502020204030204" pitchFamily="34" charset="0"/>
                <a:cs typeface="Calibri" panose="020F0502020204030204" pitchFamily="34" charset="0"/>
              </a:rPr>
              <a:t> ni expresiones de </a:t>
            </a:r>
            <a:r>
              <a:rPr lang="es-ES" sz="2800" b="1" dirty="0">
                <a:solidFill>
                  <a:schemeClr val="tx1"/>
                </a:solidFill>
                <a:latin typeface="Calibri" panose="020F0502020204030204" pitchFamily="34" charset="0"/>
                <a:cs typeface="Calibri" panose="020F0502020204030204" pitchFamily="34" charset="0"/>
              </a:rPr>
              <a:t>if</a:t>
            </a:r>
            <a:r>
              <a:rPr lang="es-ES" sz="2800" dirty="0">
                <a:solidFill>
                  <a:schemeClr val="tx1"/>
                </a:solidFill>
                <a:latin typeface="Calibri" panose="020F0502020204030204" pitchFamily="34" charset="0"/>
                <a:cs typeface="Calibri" panose="020F0502020204030204" pitchFamily="34" charset="0"/>
              </a:rPr>
              <a:t> que </a:t>
            </a:r>
            <a:r>
              <a:rPr lang="es-ES" sz="2800" b="1" dirty="0">
                <a:solidFill>
                  <a:schemeClr val="tx1"/>
                </a:solidFill>
                <a:latin typeface="Calibri" panose="020F0502020204030204" pitchFamily="34" charset="0"/>
                <a:cs typeface="Calibri" panose="020F0502020204030204" pitchFamily="34" charset="0"/>
              </a:rPr>
              <a:t>no tengan más de una rama de else</a:t>
            </a:r>
            <a:r>
              <a:rPr lang="es-ES" sz="2800" dirty="0">
                <a:solidFill>
                  <a:schemeClr val="tx1"/>
                </a:solidFill>
                <a:latin typeface="Calibri" panose="020F0502020204030204" pitchFamily="34" charset="0"/>
                <a:cs typeface="Calibri" panose="020F0502020204030204" pitchFamily="34" charset="0"/>
              </a:rPr>
              <a:t> y que </a:t>
            </a:r>
            <a:r>
              <a:rPr lang="es-ES" sz="2800" b="1" dirty="0">
                <a:solidFill>
                  <a:schemeClr val="tx1"/>
                </a:solidFill>
                <a:latin typeface="Calibri" panose="020F0502020204030204" pitchFamily="34" charset="0"/>
                <a:cs typeface="Calibri" panose="020F0502020204030204" pitchFamily="34" charset="0"/>
              </a:rPr>
              <a:t>quepan en una sola línea</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a:spcBef>
                <a:spcPts val="0"/>
              </a:spcBef>
              <a:spcAft>
                <a:spcPts val="0"/>
              </a:spcAft>
            </a:pPr>
            <a:r>
              <a:rPr lang="es-ES" sz="2800" dirty="0">
                <a:solidFill>
                  <a:schemeClr val="tx1"/>
                </a:solidFill>
                <a:latin typeface="Calibri" panose="020F0502020204030204" pitchFamily="34" charset="0"/>
                <a:cs typeface="Calibri" panose="020F0502020204030204" pitchFamily="34" charset="0"/>
              </a:rPr>
              <a:t>Las llaves </a:t>
            </a:r>
            <a:r>
              <a:rPr lang="es-ES" sz="2800" b="1" dirty="0">
                <a:solidFill>
                  <a:schemeClr val="tx1"/>
                </a:solidFill>
                <a:latin typeface="Calibri" panose="020F0502020204030204" pitchFamily="34" charset="0"/>
                <a:cs typeface="Calibri" panose="020F0502020204030204" pitchFamily="34" charset="0"/>
              </a:rPr>
              <a:t>son necesarias </a:t>
            </a:r>
            <a:r>
              <a:rPr lang="es-ES" sz="2800" dirty="0">
                <a:solidFill>
                  <a:schemeClr val="tx1"/>
                </a:solidFill>
                <a:latin typeface="Calibri" panose="020F0502020204030204" pitchFamily="34" charset="0"/>
                <a:cs typeface="Calibri" panose="020F0502020204030204" pitchFamily="34" charset="0"/>
              </a:rPr>
              <a:t>para cualquier rama de </a:t>
            </a:r>
            <a:r>
              <a:rPr lang="es-ES" sz="2800" b="1" dirty="0">
                <a:solidFill>
                  <a:schemeClr val="tx1"/>
                </a:solidFill>
                <a:latin typeface="Calibri" panose="020F0502020204030204" pitchFamily="34" charset="0"/>
                <a:cs typeface="Calibri" panose="020F0502020204030204" pitchFamily="34" charset="0"/>
              </a:rPr>
              <a:t>if</a:t>
            </a:r>
            <a:r>
              <a:rPr lang="es-ES" sz="2800" dirty="0">
                <a:solidFill>
                  <a:schemeClr val="tx1"/>
                </a:solidFill>
                <a:latin typeface="Calibri" panose="020F0502020204030204" pitchFamily="34" charset="0"/>
                <a:cs typeface="Calibri" panose="020F0502020204030204" pitchFamily="34" charset="0"/>
              </a:rPr>
              <a:t>, </a:t>
            </a:r>
            <a:r>
              <a:rPr lang="es-ES" sz="2800" b="1" dirty="0">
                <a:solidFill>
                  <a:schemeClr val="tx1"/>
                </a:solidFill>
                <a:latin typeface="Calibri" panose="020F0502020204030204" pitchFamily="34" charset="0"/>
                <a:cs typeface="Calibri" panose="020F0502020204030204" pitchFamily="34" charset="0"/>
              </a:rPr>
              <a:t>for</a:t>
            </a:r>
            <a:r>
              <a:rPr lang="es-ES" sz="2800" dirty="0">
                <a:solidFill>
                  <a:schemeClr val="tx1"/>
                </a:solidFill>
                <a:latin typeface="Calibri" panose="020F0502020204030204" pitchFamily="34" charset="0"/>
                <a:cs typeface="Calibri" panose="020F0502020204030204" pitchFamily="34" charset="0"/>
              </a:rPr>
              <a:t> o </a:t>
            </a:r>
            <a:r>
              <a:rPr lang="es-ES" sz="2800" b="1" dirty="0" err="1">
                <a:solidFill>
                  <a:schemeClr val="tx1"/>
                </a:solidFill>
                <a:latin typeface="Calibri" panose="020F0502020204030204" pitchFamily="34" charset="0"/>
                <a:cs typeface="Calibri" panose="020F0502020204030204" pitchFamily="34" charset="0"/>
              </a:rPr>
              <a:t>when</a:t>
            </a:r>
            <a:r>
              <a:rPr lang="es-ES" sz="2800" dirty="0">
                <a:solidFill>
                  <a:schemeClr val="tx1"/>
                </a:solidFill>
                <a:latin typeface="Calibri" panose="020F0502020204030204" pitchFamily="34" charset="0"/>
                <a:cs typeface="Calibri" panose="020F0502020204030204" pitchFamily="34" charset="0"/>
              </a:rPr>
              <a:t>, </a:t>
            </a:r>
            <a:r>
              <a:rPr lang="es-ES" sz="2800" b="1" dirty="0">
                <a:solidFill>
                  <a:schemeClr val="tx1"/>
                </a:solidFill>
                <a:latin typeface="Calibri" panose="020F0502020204030204" pitchFamily="34" charset="0"/>
                <a:cs typeface="Calibri" panose="020F0502020204030204" pitchFamily="34" charset="0"/>
              </a:rPr>
              <a:t>do</a:t>
            </a:r>
            <a:r>
              <a:rPr lang="es-ES" sz="2800" dirty="0">
                <a:solidFill>
                  <a:schemeClr val="tx1"/>
                </a:solidFill>
                <a:latin typeface="Calibri" panose="020F0502020204030204" pitchFamily="34" charset="0"/>
                <a:cs typeface="Calibri" panose="020F0502020204030204" pitchFamily="34" charset="0"/>
              </a:rPr>
              <a:t>, y para sentencias y expresiones de </a:t>
            </a:r>
            <a:r>
              <a:rPr lang="es-ES" sz="2800" b="1" dirty="0">
                <a:solidFill>
                  <a:schemeClr val="tx1"/>
                </a:solidFill>
                <a:latin typeface="Calibri" panose="020F0502020204030204" pitchFamily="34" charset="0"/>
                <a:cs typeface="Calibri" panose="020F0502020204030204" pitchFamily="34" charset="0"/>
              </a:rPr>
              <a:t>while</a:t>
            </a:r>
            <a:r>
              <a:rPr lang="es-ES" sz="2800" dirty="0">
                <a:solidFill>
                  <a:schemeClr val="tx1"/>
                </a:solidFill>
                <a:latin typeface="Calibri" panose="020F0502020204030204" pitchFamily="34" charset="0"/>
                <a:cs typeface="Calibri" panose="020F0502020204030204" pitchFamily="34" charset="0"/>
              </a:rPr>
              <a:t>, incluso cuando el cuerpo está vacío o contiene una sola instrucción.</a:t>
            </a:r>
          </a:p>
        </p:txBody>
      </p:sp>
    </p:spTree>
    <p:extLst>
      <p:ext uri="{BB962C8B-B14F-4D97-AF65-F5344CB8AC3E}">
        <p14:creationId xmlns:p14="http://schemas.microsoft.com/office/powerpoint/2010/main" val="1350273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13.- </a:t>
            </a:r>
            <a:r>
              <a:rPr lang="es-ES" sz="3600" b="1" cap="none" dirty="0" err="1">
                <a:solidFill>
                  <a:schemeClr val="accent1"/>
                </a:solidFill>
                <a:latin typeface="Calibri" panose="020F0502020204030204" pitchFamily="34" charset="0"/>
                <a:cs typeface="Calibri" panose="020F0502020204030204" pitchFamily="34" charset="0"/>
              </a:rPr>
              <a:t>Map</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Algunas operaciones sobre </a:t>
            </a:r>
            <a:r>
              <a:rPr lang="es-ES" sz="2800" b="1" dirty="0" err="1">
                <a:solidFill>
                  <a:schemeClr val="tx1"/>
                </a:solidFill>
                <a:latin typeface="Calibri" panose="020F0502020204030204" pitchFamily="34" charset="0"/>
                <a:cs typeface="Calibri" panose="020F0502020204030204" pitchFamily="34" charset="0"/>
              </a:rPr>
              <a:t>Map</a:t>
            </a:r>
            <a:r>
              <a:rPr lang="es-ES" sz="2800" b="1" dirty="0">
                <a:solidFill>
                  <a:schemeClr val="tx1"/>
                </a:solidFill>
                <a:latin typeface="Calibri" panose="020F0502020204030204" pitchFamily="34" charset="0"/>
                <a:cs typeface="Calibri" panose="020F0502020204030204" pitchFamily="34" charset="0"/>
              </a:rPr>
              <a:t> y </a:t>
            </a:r>
            <a:r>
              <a:rPr lang="es-ES" sz="2800" b="1" dirty="0" err="1">
                <a:solidFill>
                  <a:schemeClr val="tx1"/>
                </a:solidFill>
                <a:latin typeface="Calibri" panose="020F0502020204030204" pitchFamily="34" charset="0"/>
                <a:cs typeface="Calibri" panose="020F0502020204030204" pitchFamily="34" charset="0"/>
              </a:rPr>
              <a:t>MutableMap</a:t>
            </a: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Las operaciones que modifican solo son aplicables a </a:t>
            </a:r>
            <a:r>
              <a:rPr lang="es-ES" sz="2800" dirty="0" err="1">
                <a:solidFill>
                  <a:schemeClr val="tx1"/>
                </a:solidFill>
                <a:latin typeface="Calibri" panose="020F0502020204030204" pitchFamily="34" charset="0"/>
                <a:cs typeface="Calibri" panose="020F0502020204030204" pitchFamily="34" charset="0"/>
              </a:rPr>
              <a:t>MutableMap</a:t>
            </a:r>
            <a:endParaRPr lang="es-ES" sz="2800" dirty="0">
              <a:solidFill>
                <a:schemeClr val="tx1"/>
              </a:solidFill>
              <a:latin typeface="Calibri" panose="020F0502020204030204" pitchFamily="34" charset="0"/>
              <a:cs typeface="Calibri" panose="020F0502020204030204" pitchFamily="34" charset="0"/>
            </a:endParaRPr>
          </a:p>
        </p:txBody>
      </p:sp>
      <p:pic>
        <p:nvPicPr>
          <p:cNvPr id="7" name="Imagen 6">
            <a:extLst>
              <a:ext uri="{FF2B5EF4-FFF2-40B4-BE49-F238E27FC236}">
                <a16:creationId xmlns:a16="http://schemas.microsoft.com/office/drawing/2014/main" id="{FC1D2964-1CD5-4592-A7F3-ACDCAC6F1F80}"/>
              </a:ext>
            </a:extLst>
          </p:cNvPr>
          <p:cNvPicPr>
            <a:picLocks noChangeAspect="1"/>
          </p:cNvPicPr>
          <p:nvPr/>
        </p:nvPicPr>
        <p:blipFill>
          <a:blip r:embed="rId2"/>
          <a:stretch>
            <a:fillRect/>
          </a:stretch>
        </p:blipFill>
        <p:spPr>
          <a:xfrm>
            <a:off x="1206520" y="2204864"/>
            <a:ext cx="9778959" cy="4173343"/>
          </a:xfrm>
          <a:prstGeom prst="rect">
            <a:avLst/>
          </a:prstGeom>
          <a:noFill/>
          <a:ln w="57150">
            <a:solidFill>
              <a:schemeClr val="accent2"/>
            </a:solidFill>
          </a:ln>
        </p:spPr>
      </p:pic>
    </p:spTree>
    <p:extLst>
      <p:ext uri="{BB962C8B-B14F-4D97-AF65-F5344CB8AC3E}">
        <p14:creationId xmlns:p14="http://schemas.microsoft.com/office/powerpoint/2010/main" val="2084034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14.- Operaciones sobre colecciones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Algunas operaciones sobre colecciones devuelven un valor booleano que indica si la operación se ha realizado correctamente o no.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Como por ejemplo </a:t>
            </a:r>
            <a:r>
              <a:rPr lang="es-ES" sz="2800" b="1" dirty="0" err="1">
                <a:solidFill>
                  <a:schemeClr val="tx1"/>
                </a:solidFill>
                <a:latin typeface="Calibri" panose="020F0502020204030204" pitchFamily="34" charset="0"/>
                <a:cs typeface="Calibri" panose="020F0502020204030204" pitchFamily="34" charset="0"/>
              </a:rPr>
              <a:t>add</a:t>
            </a:r>
            <a:r>
              <a:rPr lang="es-ES" sz="2800" dirty="0">
                <a:solidFill>
                  <a:schemeClr val="tx1"/>
                </a:solidFill>
                <a:latin typeface="Calibri" panose="020F0502020204030204" pitchFamily="34" charset="0"/>
                <a:cs typeface="Calibri" panose="020F0502020204030204" pitchFamily="34" charset="0"/>
              </a:rPr>
              <a:t> y </a:t>
            </a:r>
            <a:r>
              <a:rPr lang="es-ES" sz="2800" b="1" dirty="0" err="1">
                <a:solidFill>
                  <a:schemeClr val="tx1"/>
                </a:solidFill>
                <a:latin typeface="Calibri" panose="020F0502020204030204" pitchFamily="34" charset="0"/>
                <a:cs typeface="Calibri" panose="020F0502020204030204" pitchFamily="34" charset="0"/>
              </a:rPr>
              <a:t>remove</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se quieren conocer todas las operaciones disponibles para </a:t>
            </a:r>
            <a:r>
              <a:rPr lang="es-ES" sz="2800" b="1" dirty="0" err="1">
                <a:solidFill>
                  <a:schemeClr val="tx1"/>
                </a:solidFill>
                <a:latin typeface="Calibri" panose="020F0502020204030204" pitchFamily="34" charset="0"/>
                <a:cs typeface="Calibri" panose="020F0502020204030204" pitchFamily="34" charset="0"/>
              </a:rPr>
              <a:t>List</a:t>
            </a:r>
            <a:r>
              <a:rPr lang="es-ES" sz="2800" dirty="0">
                <a:solidFill>
                  <a:schemeClr val="tx1"/>
                </a:solidFill>
                <a:latin typeface="Calibri" panose="020F0502020204030204" pitchFamily="34" charset="0"/>
                <a:cs typeface="Calibri" panose="020F0502020204030204" pitchFamily="34" charset="0"/>
              </a:rPr>
              <a:t>, </a:t>
            </a:r>
            <a:r>
              <a:rPr lang="es-ES" sz="2800" b="1" dirty="0">
                <a:solidFill>
                  <a:schemeClr val="tx1"/>
                </a:solidFill>
                <a:latin typeface="Calibri" panose="020F0502020204030204" pitchFamily="34" charset="0"/>
                <a:cs typeface="Calibri" panose="020F0502020204030204" pitchFamily="34" charset="0"/>
              </a:rPr>
              <a:t>Set</a:t>
            </a:r>
            <a:r>
              <a:rPr lang="es-ES" sz="2800" dirty="0">
                <a:solidFill>
                  <a:schemeClr val="tx1"/>
                </a:solidFill>
                <a:latin typeface="Calibri" panose="020F0502020204030204" pitchFamily="34" charset="0"/>
                <a:cs typeface="Calibri" panose="020F0502020204030204" pitchFamily="34" charset="0"/>
              </a:rPr>
              <a:t> y </a:t>
            </a:r>
            <a:r>
              <a:rPr lang="es-ES" sz="2800" b="1" dirty="0" err="1">
                <a:solidFill>
                  <a:schemeClr val="tx1"/>
                </a:solidFill>
                <a:latin typeface="Calibri" panose="020F0502020204030204" pitchFamily="34" charset="0"/>
                <a:cs typeface="Calibri" panose="020F0502020204030204" pitchFamily="34" charset="0"/>
              </a:rPr>
              <a:t>Map</a:t>
            </a:r>
            <a:r>
              <a:rPr lang="es-ES" sz="2800" dirty="0">
                <a:solidFill>
                  <a:schemeClr val="tx1"/>
                </a:solidFill>
                <a:latin typeface="Calibri" panose="020F0502020204030204" pitchFamily="34" charset="0"/>
                <a:cs typeface="Calibri" panose="020F0502020204030204" pitchFamily="34" charset="0"/>
              </a:rPr>
              <a:t> ya sean </a:t>
            </a:r>
            <a:r>
              <a:rPr lang="es-ES" sz="2800" b="1" dirty="0">
                <a:solidFill>
                  <a:schemeClr val="tx1"/>
                </a:solidFill>
                <a:latin typeface="Calibri" panose="020F0502020204030204" pitchFamily="34" charset="0"/>
                <a:cs typeface="Calibri" panose="020F0502020204030204" pitchFamily="34" charset="0"/>
              </a:rPr>
              <a:t>mutables</a:t>
            </a:r>
            <a:r>
              <a:rPr lang="es-ES" sz="2800" dirty="0">
                <a:solidFill>
                  <a:schemeClr val="tx1"/>
                </a:solidFill>
                <a:latin typeface="Calibri" panose="020F0502020204030204" pitchFamily="34" charset="0"/>
                <a:cs typeface="Calibri" panose="020F0502020204030204" pitchFamily="34" charset="0"/>
              </a:rPr>
              <a:t> o </a:t>
            </a:r>
            <a:r>
              <a:rPr lang="es-ES" sz="2800" b="1" dirty="0">
                <a:solidFill>
                  <a:schemeClr val="tx1"/>
                </a:solidFill>
                <a:latin typeface="Calibri" panose="020F0502020204030204" pitchFamily="34" charset="0"/>
                <a:cs typeface="Calibri" panose="020F0502020204030204" pitchFamily="34" charset="0"/>
              </a:rPr>
              <a:t>solo lectura</a:t>
            </a:r>
            <a:r>
              <a:rPr lang="es-ES" sz="2800" dirty="0">
                <a:solidFill>
                  <a:schemeClr val="tx1"/>
                </a:solidFill>
                <a:latin typeface="Calibri" panose="020F0502020204030204" pitchFamily="34" charset="0"/>
                <a:cs typeface="Calibri" panose="020F0502020204030204" pitchFamily="34" charset="0"/>
              </a:rPr>
              <a:t> se debe consultar la documentación oficial.</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7876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14.- Operaciones sobre colecciones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Existen operaciones sobre las colecciones que permiten realizar operaciones a todos los elementos de la colección y devuelven una nueva colección con los resultados.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Se podría decir que "recorren" la colección.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Estas operaciones admiten una </a:t>
            </a:r>
            <a:r>
              <a:rPr lang="es-ES" sz="2800" b="1" dirty="0">
                <a:solidFill>
                  <a:schemeClr val="tx1"/>
                </a:solidFill>
                <a:latin typeface="Calibri" panose="020F0502020204030204" pitchFamily="34" charset="0"/>
                <a:cs typeface="Calibri" panose="020F0502020204030204" pitchFamily="34" charset="0"/>
              </a:rPr>
              <a:t>función lambda</a:t>
            </a:r>
            <a:r>
              <a:rPr lang="es-ES" sz="2800" dirty="0">
                <a:solidFill>
                  <a:schemeClr val="tx1"/>
                </a:solidFill>
                <a:latin typeface="Calibri" panose="020F0502020204030204" pitchFamily="34" charset="0"/>
                <a:cs typeface="Calibri" panose="020F0502020204030204" pitchFamily="34" charset="0"/>
              </a:rPr>
              <a:t> lo que significa que se deben usar llaves para delimitar las instrucciones. (En la declaración de arrays se vio también el uso de una función lambda, más adelante se explican por completo).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Dentro de la función lambda estará disponible </a:t>
            </a:r>
            <a:r>
              <a:rPr lang="es-ES" sz="2800" b="1" dirty="0" err="1">
                <a:solidFill>
                  <a:schemeClr val="tx1"/>
                </a:solidFill>
                <a:latin typeface="Calibri" panose="020F0502020204030204" pitchFamily="34" charset="0"/>
                <a:cs typeface="Calibri" panose="020F0502020204030204" pitchFamily="34" charset="0"/>
              </a:rPr>
              <a:t>it</a:t>
            </a:r>
            <a:r>
              <a:rPr lang="es-ES" sz="2800" dirty="0">
                <a:solidFill>
                  <a:schemeClr val="tx1"/>
                </a:solidFill>
                <a:latin typeface="Calibri" panose="020F0502020204030204" pitchFamily="34" charset="0"/>
                <a:cs typeface="Calibri" panose="020F0502020204030204" pitchFamily="34" charset="0"/>
              </a:rPr>
              <a:t> como el elemento actual.</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805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14.- Operaciones sobre colecciones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2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err="1">
                <a:solidFill>
                  <a:schemeClr val="tx1"/>
                </a:solidFill>
                <a:latin typeface="Calibri" panose="020F0502020204030204" pitchFamily="34" charset="0"/>
                <a:cs typeface="Calibri" panose="020F0502020204030204" pitchFamily="34" charset="0"/>
              </a:rPr>
              <a:t>forEach</a:t>
            </a:r>
            <a:r>
              <a:rPr lang="es-ES" sz="2200" dirty="0">
                <a:solidFill>
                  <a:schemeClr val="tx1"/>
                </a:solidFill>
                <a:latin typeface="Calibri" panose="020F0502020204030204" pitchFamily="34" charset="0"/>
                <a:cs typeface="Calibri" panose="020F0502020204030204" pitchFamily="34" charset="0"/>
              </a:rPr>
              <a:t> recorre todos los elementos de la colección pudiendo realizar acciones sobre ellos.</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err="1">
                <a:solidFill>
                  <a:schemeClr val="tx1"/>
                </a:solidFill>
                <a:latin typeface="Calibri" panose="020F0502020204030204" pitchFamily="34" charset="0"/>
                <a:cs typeface="Calibri" panose="020F0502020204030204" pitchFamily="34" charset="0"/>
              </a:rPr>
              <a:t>filter</a:t>
            </a:r>
            <a:r>
              <a:rPr lang="es-ES" sz="2200" dirty="0">
                <a:solidFill>
                  <a:schemeClr val="tx1"/>
                </a:solidFill>
                <a:latin typeface="Calibri" panose="020F0502020204030204" pitchFamily="34" charset="0"/>
                <a:cs typeface="Calibri" panose="020F0502020204030204" pitchFamily="34" charset="0"/>
              </a:rPr>
              <a:t> devuelve la colección con los elementos que cumplan la condición.</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200" b="1" dirty="0" err="1">
                <a:solidFill>
                  <a:schemeClr val="tx1"/>
                </a:solidFill>
                <a:latin typeface="Calibri" panose="020F0502020204030204" pitchFamily="34" charset="0"/>
                <a:cs typeface="Calibri" panose="020F0502020204030204" pitchFamily="34" charset="0"/>
              </a:rPr>
              <a:t>map</a:t>
            </a:r>
            <a:r>
              <a:rPr lang="es-ES" sz="2200" dirty="0">
                <a:solidFill>
                  <a:schemeClr val="tx1"/>
                </a:solidFill>
                <a:latin typeface="Calibri" panose="020F0502020204030204" pitchFamily="34" charset="0"/>
                <a:cs typeface="Calibri" panose="020F0502020204030204" pitchFamily="34" charset="0"/>
              </a:rPr>
              <a:t> devuelve la colección aplicando una transformación a cada elemento.</a:t>
            </a:r>
          </a:p>
          <a:p>
            <a:pPr marL="0" indent="0">
              <a:spcBef>
                <a:spcPts val="0"/>
              </a:spcBef>
              <a:spcAft>
                <a:spcPts val="0"/>
              </a:spcAft>
              <a:buNone/>
            </a:pPr>
            <a:endParaRPr lang="es-ES" sz="2200" dirty="0">
              <a:solidFill>
                <a:schemeClr val="tx1"/>
              </a:solidFill>
              <a:latin typeface="Calibri" panose="020F0502020204030204" pitchFamily="34" charset="0"/>
              <a:cs typeface="Calibri" panose="020F0502020204030204" pitchFamily="34" charset="0"/>
            </a:endParaRPr>
          </a:p>
        </p:txBody>
      </p:sp>
      <p:pic>
        <p:nvPicPr>
          <p:cNvPr id="6" name="Imagen 5">
            <a:extLst>
              <a:ext uri="{FF2B5EF4-FFF2-40B4-BE49-F238E27FC236}">
                <a16:creationId xmlns:a16="http://schemas.microsoft.com/office/drawing/2014/main" id="{83142B60-EFA1-4DF4-AC2E-CA1751C870D8}"/>
              </a:ext>
            </a:extLst>
          </p:cNvPr>
          <p:cNvPicPr>
            <a:picLocks noChangeAspect="1"/>
          </p:cNvPicPr>
          <p:nvPr/>
        </p:nvPicPr>
        <p:blipFill>
          <a:blip r:embed="rId2"/>
          <a:stretch>
            <a:fillRect/>
          </a:stretch>
        </p:blipFill>
        <p:spPr>
          <a:xfrm>
            <a:off x="4861779" y="2012233"/>
            <a:ext cx="2468441" cy="768859"/>
          </a:xfrm>
          <a:prstGeom prst="rect">
            <a:avLst/>
          </a:prstGeom>
          <a:noFill/>
          <a:ln w="57150">
            <a:solidFill>
              <a:schemeClr val="accent2"/>
            </a:solidFill>
          </a:ln>
        </p:spPr>
      </p:pic>
      <p:pic>
        <p:nvPicPr>
          <p:cNvPr id="7" name="Imagen 6">
            <a:extLst>
              <a:ext uri="{FF2B5EF4-FFF2-40B4-BE49-F238E27FC236}">
                <a16:creationId xmlns:a16="http://schemas.microsoft.com/office/drawing/2014/main" id="{1A261726-2FF7-45DC-BFFA-49D381D0C195}"/>
              </a:ext>
            </a:extLst>
          </p:cNvPr>
          <p:cNvPicPr>
            <a:picLocks noChangeAspect="1"/>
          </p:cNvPicPr>
          <p:nvPr/>
        </p:nvPicPr>
        <p:blipFill>
          <a:blip r:embed="rId3"/>
          <a:stretch>
            <a:fillRect/>
          </a:stretch>
        </p:blipFill>
        <p:spPr>
          <a:xfrm>
            <a:off x="2509445" y="3329255"/>
            <a:ext cx="3033706" cy="741120"/>
          </a:xfrm>
          <a:prstGeom prst="rect">
            <a:avLst/>
          </a:prstGeom>
          <a:noFill/>
          <a:ln w="57150">
            <a:solidFill>
              <a:schemeClr val="accent2"/>
            </a:solidFill>
          </a:ln>
        </p:spPr>
      </p:pic>
      <p:pic>
        <p:nvPicPr>
          <p:cNvPr id="8" name="Imagen 7">
            <a:extLst>
              <a:ext uri="{FF2B5EF4-FFF2-40B4-BE49-F238E27FC236}">
                <a16:creationId xmlns:a16="http://schemas.microsoft.com/office/drawing/2014/main" id="{4287E845-C153-48B5-B2FD-BFC3EEE3F208}"/>
              </a:ext>
            </a:extLst>
          </p:cNvPr>
          <p:cNvPicPr>
            <a:picLocks noChangeAspect="1"/>
          </p:cNvPicPr>
          <p:nvPr/>
        </p:nvPicPr>
        <p:blipFill>
          <a:blip r:embed="rId4"/>
          <a:stretch>
            <a:fillRect/>
          </a:stretch>
        </p:blipFill>
        <p:spPr>
          <a:xfrm>
            <a:off x="6648850" y="3329255"/>
            <a:ext cx="2585776" cy="1144257"/>
          </a:xfrm>
          <a:prstGeom prst="rect">
            <a:avLst/>
          </a:prstGeom>
          <a:noFill/>
          <a:ln w="57150">
            <a:solidFill>
              <a:schemeClr val="accent2"/>
            </a:solidFill>
          </a:ln>
        </p:spPr>
      </p:pic>
      <p:pic>
        <p:nvPicPr>
          <p:cNvPr id="9" name="Imagen 8">
            <a:extLst>
              <a:ext uri="{FF2B5EF4-FFF2-40B4-BE49-F238E27FC236}">
                <a16:creationId xmlns:a16="http://schemas.microsoft.com/office/drawing/2014/main" id="{AF0B0224-77C7-4915-AD80-6C67878EBA8F}"/>
              </a:ext>
            </a:extLst>
          </p:cNvPr>
          <p:cNvPicPr>
            <a:picLocks noChangeAspect="1"/>
          </p:cNvPicPr>
          <p:nvPr/>
        </p:nvPicPr>
        <p:blipFill>
          <a:blip r:embed="rId5"/>
          <a:stretch>
            <a:fillRect/>
          </a:stretch>
        </p:blipFill>
        <p:spPr>
          <a:xfrm>
            <a:off x="6648850" y="5050755"/>
            <a:ext cx="2488188" cy="1323415"/>
          </a:xfrm>
          <a:prstGeom prst="rect">
            <a:avLst/>
          </a:prstGeom>
          <a:noFill/>
          <a:ln w="57150">
            <a:solidFill>
              <a:schemeClr val="accent2"/>
            </a:solidFill>
          </a:ln>
        </p:spPr>
      </p:pic>
      <p:pic>
        <p:nvPicPr>
          <p:cNvPr id="10" name="Imagen 9">
            <a:extLst>
              <a:ext uri="{FF2B5EF4-FFF2-40B4-BE49-F238E27FC236}">
                <a16:creationId xmlns:a16="http://schemas.microsoft.com/office/drawing/2014/main" id="{2EF8CF4B-755E-424B-A93F-E3847E36E913}"/>
              </a:ext>
            </a:extLst>
          </p:cNvPr>
          <p:cNvPicPr>
            <a:picLocks noChangeAspect="1"/>
          </p:cNvPicPr>
          <p:nvPr/>
        </p:nvPicPr>
        <p:blipFill>
          <a:blip r:embed="rId6"/>
          <a:stretch>
            <a:fillRect/>
          </a:stretch>
        </p:blipFill>
        <p:spPr>
          <a:xfrm>
            <a:off x="2261749" y="5050755"/>
            <a:ext cx="3281402" cy="918458"/>
          </a:xfrm>
          <a:prstGeom prst="rect">
            <a:avLst/>
          </a:prstGeom>
          <a:noFill/>
          <a:ln w="57150">
            <a:solidFill>
              <a:schemeClr val="accent2"/>
            </a:solidFill>
          </a:ln>
        </p:spPr>
      </p:pic>
    </p:spTree>
    <p:extLst>
      <p:ext uri="{BB962C8B-B14F-4D97-AF65-F5344CB8AC3E}">
        <p14:creationId xmlns:p14="http://schemas.microsoft.com/office/powerpoint/2010/main" val="2031108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15.- Secuencias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Las </a:t>
            </a:r>
            <a:r>
              <a:rPr lang="es-ES" sz="2800" b="1" dirty="0">
                <a:solidFill>
                  <a:schemeClr val="tx1"/>
                </a:solidFill>
                <a:latin typeface="Calibri" panose="020F0502020204030204" pitchFamily="34" charset="0"/>
                <a:cs typeface="Calibri" panose="020F0502020204030204" pitchFamily="34" charset="0"/>
              </a:rPr>
              <a:t>secuencias</a:t>
            </a:r>
            <a:r>
              <a:rPr lang="es-ES" sz="2800" dirty="0">
                <a:solidFill>
                  <a:schemeClr val="tx1"/>
                </a:solidFill>
                <a:latin typeface="Calibri" panose="020F0502020204030204" pitchFamily="34" charset="0"/>
                <a:cs typeface="Calibri" panose="020F0502020204030204" pitchFamily="34" charset="0"/>
              </a:rPr>
              <a:t> permiten optimizar las operaciones sobre las colecciones.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En el ejemplo anterior las dos operaciones se realizan sobre todos los elementos de la lista generando listas intermedias que no desaparecen hasta acabar todas las operaciones.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Este comportamiento cuando la colección tiene muchos elementos y/o se realizan muchas operaciones sobre la colección va a penalizar en el rendimiento de la aplicación.</a:t>
            </a:r>
          </a:p>
        </p:txBody>
      </p:sp>
      <p:pic>
        <p:nvPicPr>
          <p:cNvPr id="2" name="Imagen 1">
            <a:extLst>
              <a:ext uri="{FF2B5EF4-FFF2-40B4-BE49-F238E27FC236}">
                <a16:creationId xmlns:a16="http://schemas.microsoft.com/office/drawing/2014/main" id="{5A429914-21A0-4152-9AE0-4FBE530A5265}"/>
              </a:ext>
            </a:extLst>
          </p:cNvPr>
          <p:cNvPicPr>
            <a:picLocks noChangeAspect="1"/>
          </p:cNvPicPr>
          <p:nvPr/>
        </p:nvPicPr>
        <p:blipFill>
          <a:blip r:embed="rId2"/>
          <a:stretch>
            <a:fillRect/>
          </a:stretch>
        </p:blipFill>
        <p:spPr>
          <a:xfrm>
            <a:off x="2628416" y="1916832"/>
            <a:ext cx="6935168" cy="1152686"/>
          </a:xfrm>
          <a:prstGeom prst="rect">
            <a:avLst/>
          </a:prstGeom>
          <a:noFill/>
          <a:ln w="57150">
            <a:solidFill>
              <a:schemeClr val="accent2"/>
            </a:solidFill>
          </a:ln>
        </p:spPr>
      </p:pic>
    </p:spTree>
    <p:extLst>
      <p:ext uri="{BB962C8B-B14F-4D97-AF65-F5344CB8AC3E}">
        <p14:creationId xmlns:p14="http://schemas.microsoft.com/office/powerpoint/2010/main" val="3372666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15.- Secuencias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mejorar este comportamiento se puede convertir la colección a una secuencia, realizar todas las operaciones y finalmente volver a generar la colección.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 secuencia no genera colecciones intermedias.</a:t>
            </a:r>
          </a:p>
        </p:txBody>
      </p:sp>
      <p:pic>
        <p:nvPicPr>
          <p:cNvPr id="3" name="Imagen 2">
            <a:extLst>
              <a:ext uri="{FF2B5EF4-FFF2-40B4-BE49-F238E27FC236}">
                <a16:creationId xmlns:a16="http://schemas.microsoft.com/office/drawing/2014/main" id="{237345BE-1A96-472A-92AD-509581FA7E5F}"/>
              </a:ext>
            </a:extLst>
          </p:cNvPr>
          <p:cNvPicPr>
            <a:picLocks noChangeAspect="1"/>
          </p:cNvPicPr>
          <p:nvPr/>
        </p:nvPicPr>
        <p:blipFill>
          <a:blip r:embed="rId2"/>
          <a:stretch>
            <a:fillRect/>
          </a:stretch>
        </p:blipFill>
        <p:spPr>
          <a:xfrm>
            <a:off x="2585547" y="2708920"/>
            <a:ext cx="7020905" cy="1695687"/>
          </a:xfrm>
          <a:prstGeom prst="rect">
            <a:avLst/>
          </a:prstGeom>
          <a:noFill/>
          <a:ln w="57150">
            <a:solidFill>
              <a:schemeClr val="accent2"/>
            </a:solidFill>
          </a:ln>
        </p:spPr>
      </p:pic>
    </p:spTree>
    <p:extLst>
      <p:ext uri="{BB962C8B-B14F-4D97-AF65-F5344CB8AC3E}">
        <p14:creationId xmlns:p14="http://schemas.microsoft.com/office/powerpoint/2010/main" val="3352041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15.- Secuencias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Las secuencias solo generan sus elementos cuando se utilizan por ello permiten generar una cantidad de valores infinitos que posteriormente se pueden utilizar.</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Se debe tener cuidado porque se podría bloquear la aplicación esperando a que la secuencia finalice.</a:t>
            </a:r>
          </a:p>
        </p:txBody>
      </p:sp>
      <p:pic>
        <p:nvPicPr>
          <p:cNvPr id="6" name="Imagen 5">
            <a:extLst>
              <a:ext uri="{FF2B5EF4-FFF2-40B4-BE49-F238E27FC236}">
                <a16:creationId xmlns:a16="http://schemas.microsoft.com/office/drawing/2014/main" id="{04E17B88-EB81-4631-AD44-068504AC2D32}"/>
              </a:ext>
            </a:extLst>
          </p:cNvPr>
          <p:cNvPicPr>
            <a:picLocks noChangeAspect="1"/>
          </p:cNvPicPr>
          <p:nvPr/>
        </p:nvPicPr>
        <p:blipFill>
          <a:blip r:embed="rId2"/>
          <a:stretch>
            <a:fillRect/>
          </a:stretch>
        </p:blipFill>
        <p:spPr>
          <a:xfrm>
            <a:off x="885098" y="4293096"/>
            <a:ext cx="10421804" cy="1533739"/>
          </a:xfrm>
          <a:prstGeom prst="rect">
            <a:avLst/>
          </a:prstGeom>
          <a:noFill/>
          <a:ln w="57150">
            <a:solidFill>
              <a:schemeClr val="accent2"/>
            </a:solidFill>
          </a:ln>
        </p:spPr>
      </p:pic>
    </p:spTree>
    <p:extLst>
      <p:ext uri="{BB962C8B-B14F-4D97-AF65-F5344CB8AC3E}">
        <p14:creationId xmlns:p14="http://schemas.microsoft.com/office/powerpoint/2010/main" val="3439860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Funciones incluidas en el sistema</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Como en todo lenguaje de programación, </a:t>
            </a:r>
            <a:r>
              <a:rPr lang="es-ES" sz="2800" dirty="0" err="1">
                <a:solidFill>
                  <a:schemeClr val="tx1"/>
                </a:solidFill>
                <a:latin typeface="Calibri" panose="020F0502020204030204" pitchFamily="34" charset="0"/>
                <a:cs typeface="Calibri" panose="020F0502020204030204" pitchFamily="34" charset="0"/>
              </a:rPr>
              <a:t>Kotlin</a:t>
            </a:r>
            <a:r>
              <a:rPr lang="es-ES" sz="2800" dirty="0">
                <a:solidFill>
                  <a:schemeClr val="tx1"/>
                </a:solidFill>
                <a:latin typeface="Calibri" panose="020F0502020204030204" pitchFamily="34" charset="0"/>
                <a:cs typeface="Calibri" panose="020F0502020204030204" pitchFamily="34" charset="0"/>
              </a:rPr>
              <a:t> incorpora una gran cantidad de funciones ya programadas listas para usar.</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Ya se han visto algunas anteriormente: </a:t>
            </a:r>
            <a:r>
              <a:rPr lang="es-ES" sz="2800" dirty="0" err="1">
                <a:solidFill>
                  <a:schemeClr val="tx1"/>
                </a:solidFill>
                <a:latin typeface="Calibri" panose="020F0502020204030204" pitchFamily="34" charset="0"/>
                <a:cs typeface="Calibri" panose="020F0502020204030204" pitchFamily="34" charset="0"/>
              </a:rPr>
              <a:t>println</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toInt</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toString</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Por ejemplo, para </a:t>
            </a:r>
            <a:r>
              <a:rPr lang="es-ES" sz="2800" dirty="0" err="1">
                <a:solidFill>
                  <a:schemeClr val="tx1"/>
                </a:solidFill>
                <a:latin typeface="Calibri" panose="020F0502020204030204" pitchFamily="34" charset="0"/>
                <a:cs typeface="Calibri" panose="020F0502020204030204" pitchFamily="34" charset="0"/>
              </a:rPr>
              <a:t>arrays</a:t>
            </a:r>
            <a:r>
              <a:rPr lang="es-ES" sz="2800" dirty="0">
                <a:solidFill>
                  <a:schemeClr val="tx1"/>
                </a:solidFill>
                <a:latin typeface="Calibri" panose="020F0502020204030204" pitchFamily="34" charset="0"/>
                <a:cs typeface="Calibri" panose="020F0502020204030204" pitchFamily="34" charset="0"/>
              </a:rPr>
              <a:t> se tienen disponibles entre otras</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min()			</a:t>
            </a:r>
            <a:r>
              <a:rPr lang="es-ES" sz="2800" dirty="0" err="1">
                <a:solidFill>
                  <a:schemeClr val="tx1"/>
                </a:solidFill>
                <a:latin typeface="Calibri" panose="020F0502020204030204" pitchFamily="34" charset="0"/>
                <a:cs typeface="Calibri" panose="020F0502020204030204" pitchFamily="34" charset="0"/>
              </a:rPr>
              <a:t>max</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isEmpty</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indexOf</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sort</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sorted</a:t>
            </a:r>
            <a:r>
              <a:rPr lang="es-ES" sz="2800" dirty="0">
                <a:solidFill>
                  <a:schemeClr val="tx1"/>
                </a:solidFill>
                <a:latin typeface="Calibri" panose="020F0502020204030204" pitchFamily="34" charset="0"/>
                <a:cs typeface="Calibri" panose="020F0502020204030204" pitchFamily="34" charset="0"/>
              </a:rPr>
              <a:t>()		reverse()			</a:t>
            </a:r>
            <a:r>
              <a:rPr lang="es-ES" sz="2800" dirty="0" err="1">
                <a:solidFill>
                  <a:schemeClr val="tx1"/>
                </a:solidFill>
                <a:latin typeface="Calibri" panose="020F0502020204030204" pitchFamily="34" charset="0"/>
                <a:cs typeface="Calibri" panose="020F0502020204030204" pitchFamily="34" charset="0"/>
              </a:rPr>
              <a:t>reversedArray</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En la documentación se pueden encontrar todas.</a:t>
            </a:r>
            <a:endParaRPr lang="es-ES" dirty="0">
              <a:solidFill>
                <a:schemeClr val="tx1"/>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472637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En </a:t>
            </a:r>
            <a:r>
              <a:rPr lang="es-ES" sz="2400" dirty="0" err="1">
                <a:solidFill>
                  <a:schemeClr val="tx1"/>
                </a:solidFill>
                <a:latin typeface="Calibri" panose="020F0502020204030204" pitchFamily="34" charset="0"/>
                <a:cs typeface="Calibri" panose="020F0502020204030204" pitchFamily="34" charset="0"/>
              </a:rPr>
              <a:t>kotlin</a:t>
            </a:r>
            <a:r>
              <a:rPr lang="es-ES" sz="2400" dirty="0">
                <a:solidFill>
                  <a:schemeClr val="tx1"/>
                </a:solidFill>
                <a:latin typeface="Calibri" panose="020F0502020204030204" pitchFamily="34" charset="0"/>
                <a:cs typeface="Calibri" panose="020F0502020204030204" pitchFamily="34" charset="0"/>
              </a:rPr>
              <a:t> las funciones se declaran con la palabra </a:t>
            </a:r>
            <a:r>
              <a:rPr lang="es-ES" sz="2400" b="1" dirty="0" err="1">
                <a:solidFill>
                  <a:schemeClr val="tx1"/>
                </a:solidFill>
                <a:latin typeface="Calibri" panose="020F0502020204030204" pitchFamily="34" charset="0"/>
                <a:cs typeface="Calibri" panose="020F0502020204030204" pitchFamily="34" charset="0"/>
              </a:rPr>
              <a:t>fun</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A continuación, se muestra un ejemplo de una función y de su llamada.</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Las funciones pueden </a:t>
            </a:r>
            <a:r>
              <a:rPr lang="es-ES" sz="2400" b="1" dirty="0">
                <a:solidFill>
                  <a:schemeClr val="tx1"/>
                </a:solidFill>
                <a:latin typeface="Calibri" panose="020F0502020204030204" pitchFamily="34" charset="0"/>
                <a:cs typeface="Calibri" panose="020F0502020204030204" pitchFamily="34" charset="0"/>
              </a:rPr>
              <a:t>no recibir parámetros ni devolver valores</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Si no se indica valor de retorno se devuelve el tipo </a:t>
            </a:r>
            <a:r>
              <a:rPr lang="es-ES" sz="2400" b="1" dirty="0" err="1">
                <a:solidFill>
                  <a:schemeClr val="tx1"/>
                </a:solidFill>
                <a:latin typeface="Calibri" panose="020F0502020204030204" pitchFamily="34" charset="0"/>
                <a:cs typeface="Calibri" panose="020F0502020204030204" pitchFamily="34" charset="0"/>
              </a:rPr>
              <a:t>Unit</a:t>
            </a:r>
            <a:r>
              <a:rPr lang="es-ES" sz="2400" dirty="0">
                <a:solidFill>
                  <a:schemeClr val="tx1"/>
                </a:solidFill>
                <a:latin typeface="Calibri" panose="020F0502020204030204" pitchFamily="34" charset="0"/>
                <a:cs typeface="Calibri" panose="020F0502020204030204" pitchFamily="34" charset="0"/>
              </a:rPr>
              <a:t> que es equivalente a </a:t>
            </a:r>
            <a:r>
              <a:rPr lang="es-ES" sz="2400" b="1" dirty="0" err="1">
                <a:solidFill>
                  <a:schemeClr val="tx1"/>
                </a:solidFill>
                <a:latin typeface="Calibri" panose="020F0502020204030204" pitchFamily="34" charset="0"/>
                <a:cs typeface="Calibri" panose="020F0502020204030204" pitchFamily="34" charset="0"/>
              </a:rPr>
              <a:t>void</a:t>
            </a:r>
            <a:r>
              <a:rPr lang="es-ES" sz="2400" dirty="0">
                <a:solidFill>
                  <a:schemeClr val="tx1"/>
                </a:solidFill>
                <a:latin typeface="Calibri" panose="020F0502020204030204" pitchFamily="34" charset="0"/>
                <a:cs typeface="Calibri" panose="020F0502020204030204" pitchFamily="34" charset="0"/>
              </a:rPr>
              <a:t> de otros lenguajes de programación. Si no se devuelve nada se puede omitir </a:t>
            </a:r>
            <a:r>
              <a:rPr lang="es-ES" sz="2400" b="1" dirty="0">
                <a:solidFill>
                  <a:schemeClr val="tx1"/>
                </a:solidFill>
                <a:latin typeface="Calibri" panose="020F0502020204030204" pitchFamily="34" charset="0"/>
                <a:cs typeface="Calibri" panose="020F0502020204030204" pitchFamily="34" charset="0"/>
              </a:rPr>
              <a:t>: </a:t>
            </a:r>
            <a:r>
              <a:rPr lang="es-ES" sz="2400" b="1" dirty="0" err="1">
                <a:solidFill>
                  <a:schemeClr val="tx1"/>
                </a:solidFill>
                <a:latin typeface="Calibri" panose="020F0502020204030204" pitchFamily="34" charset="0"/>
                <a:cs typeface="Calibri" panose="020F0502020204030204" pitchFamily="34" charset="0"/>
              </a:rPr>
              <a:t>Unit</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p:txBody>
      </p:sp>
      <p:pic>
        <p:nvPicPr>
          <p:cNvPr id="2" name="Imagen 1">
            <a:extLst>
              <a:ext uri="{FF2B5EF4-FFF2-40B4-BE49-F238E27FC236}">
                <a16:creationId xmlns:a16="http://schemas.microsoft.com/office/drawing/2014/main" id="{1C99BAEC-CC3E-457A-947B-8828C2A787E2}"/>
              </a:ext>
            </a:extLst>
          </p:cNvPr>
          <p:cNvPicPr>
            <a:picLocks noChangeAspect="1"/>
          </p:cNvPicPr>
          <p:nvPr/>
        </p:nvPicPr>
        <p:blipFill rotWithShape="1">
          <a:blip r:embed="rId2"/>
          <a:srcRect b="34325"/>
          <a:stretch/>
        </p:blipFill>
        <p:spPr>
          <a:xfrm>
            <a:off x="2394783" y="2598588"/>
            <a:ext cx="3166386" cy="864096"/>
          </a:xfrm>
          <a:prstGeom prst="rect">
            <a:avLst/>
          </a:prstGeom>
          <a:noFill/>
          <a:ln w="57150">
            <a:solidFill>
              <a:schemeClr val="accent2"/>
            </a:solidFill>
          </a:ln>
        </p:spPr>
      </p:pic>
      <p:pic>
        <p:nvPicPr>
          <p:cNvPr id="3" name="Imagen 2">
            <a:extLst>
              <a:ext uri="{FF2B5EF4-FFF2-40B4-BE49-F238E27FC236}">
                <a16:creationId xmlns:a16="http://schemas.microsoft.com/office/drawing/2014/main" id="{60981F9E-A8E0-4028-9A6F-D93D5E10D646}"/>
              </a:ext>
            </a:extLst>
          </p:cNvPr>
          <p:cNvPicPr>
            <a:picLocks noChangeAspect="1"/>
          </p:cNvPicPr>
          <p:nvPr/>
        </p:nvPicPr>
        <p:blipFill rotWithShape="1">
          <a:blip r:embed="rId3"/>
          <a:srcRect t="2294" b="1569"/>
          <a:stretch/>
        </p:blipFill>
        <p:spPr>
          <a:xfrm>
            <a:off x="906311" y="5479775"/>
            <a:ext cx="3202532" cy="757538"/>
          </a:xfrm>
          <a:prstGeom prst="rect">
            <a:avLst/>
          </a:prstGeom>
          <a:noFill/>
          <a:ln w="57150">
            <a:solidFill>
              <a:schemeClr val="accent2"/>
            </a:solidFill>
          </a:ln>
        </p:spPr>
      </p:pic>
      <p:pic>
        <p:nvPicPr>
          <p:cNvPr id="6" name="Imagen 5">
            <a:extLst>
              <a:ext uri="{FF2B5EF4-FFF2-40B4-BE49-F238E27FC236}">
                <a16:creationId xmlns:a16="http://schemas.microsoft.com/office/drawing/2014/main" id="{F8A8D0B2-9C2F-4BD4-ABED-2EB56B50C55D}"/>
              </a:ext>
            </a:extLst>
          </p:cNvPr>
          <p:cNvPicPr>
            <a:picLocks noChangeAspect="1"/>
          </p:cNvPicPr>
          <p:nvPr/>
        </p:nvPicPr>
        <p:blipFill rotWithShape="1">
          <a:blip r:embed="rId4"/>
          <a:srcRect t="2293" b="2293"/>
          <a:stretch/>
        </p:blipFill>
        <p:spPr>
          <a:xfrm>
            <a:off x="5011621" y="5479775"/>
            <a:ext cx="2168758" cy="751836"/>
          </a:xfrm>
          <a:prstGeom prst="rect">
            <a:avLst/>
          </a:prstGeom>
          <a:noFill/>
          <a:ln w="57150">
            <a:solidFill>
              <a:schemeClr val="accent2"/>
            </a:solidFill>
          </a:ln>
        </p:spPr>
      </p:pic>
      <p:pic>
        <p:nvPicPr>
          <p:cNvPr id="7" name="Imagen 6">
            <a:extLst>
              <a:ext uri="{FF2B5EF4-FFF2-40B4-BE49-F238E27FC236}">
                <a16:creationId xmlns:a16="http://schemas.microsoft.com/office/drawing/2014/main" id="{30D41B88-ED19-42BA-8675-AD766F978AD1}"/>
              </a:ext>
            </a:extLst>
          </p:cNvPr>
          <p:cNvPicPr>
            <a:picLocks noChangeAspect="1"/>
          </p:cNvPicPr>
          <p:nvPr/>
        </p:nvPicPr>
        <p:blipFill>
          <a:blip r:embed="rId5"/>
          <a:stretch>
            <a:fillRect/>
          </a:stretch>
        </p:blipFill>
        <p:spPr>
          <a:xfrm>
            <a:off x="8083157" y="5479775"/>
            <a:ext cx="2154299" cy="751836"/>
          </a:xfrm>
          <a:prstGeom prst="rect">
            <a:avLst/>
          </a:prstGeom>
          <a:noFill/>
          <a:ln w="57150">
            <a:solidFill>
              <a:schemeClr val="accent2"/>
            </a:solidFill>
          </a:ln>
        </p:spPr>
      </p:pic>
      <p:pic>
        <p:nvPicPr>
          <p:cNvPr id="8" name="Imagen 7">
            <a:extLst>
              <a:ext uri="{FF2B5EF4-FFF2-40B4-BE49-F238E27FC236}">
                <a16:creationId xmlns:a16="http://schemas.microsoft.com/office/drawing/2014/main" id="{90D8FB17-A1AF-449C-982C-C8672C9E7AA6}"/>
              </a:ext>
            </a:extLst>
          </p:cNvPr>
          <p:cNvPicPr>
            <a:picLocks noChangeAspect="1"/>
          </p:cNvPicPr>
          <p:nvPr/>
        </p:nvPicPr>
        <p:blipFill rotWithShape="1">
          <a:blip r:embed="rId2"/>
          <a:srcRect t="71148"/>
          <a:stretch/>
        </p:blipFill>
        <p:spPr>
          <a:xfrm>
            <a:off x="6630831" y="2840832"/>
            <a:ext cx="3166386" cy="379609"/>
          </a:xfrm>
          <a:prstGeom prst="rect">
            <a:avLst/>
          </a:prstGeom>
          <a:noFill/>
          <a:ln w="57150">
            <a:solidFill>
              <a:schemeClr val="accent2"/>
            </a:solidFill>
          </a:ln>
        </p:spPr>
      </p:pic>
    </p:spTree>
    <p:extLst>
      <p:ext uri="{BB962C8B-B14F-4D97-AF65-F5344CB8AC3E}">
        <p14:creationId xmlns:p14="http://schemas.microsoft.com/office/powerpoint/2010/main" val="3050098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Los parámetros de entrada se separan por comas y se permite el uso de la llamada </a:t>
            </a:r>
            <a:r>
              <a:rPr lang="es-ES" sz="2800" b="1" dirty="0" err="1">
                <a:solidFill>
                  <a:schemeClr val="tx1"/>
                </a:solidFill>
                <a:latin typeface="Calibri" panose="020F0502020204030204" pitchFamily="34" charset="0"/>
                <a:cs typeface="Calibri" panose="020F0502020204030204" pitchFamily="34" charset="0"/>
              </a:rPr>
              <a:t>trailing</a:t>
            </a:r>
            <a:r>
              <a:rPr lang="es-ES" sz="2800" b="1" dirty="0">
                <a:solidFill>
                  <a:schemeClr val="tx1"/>
                </a:solidFill>
                <a:latin typeface="Calibri" panose="020F0502020204030204" pitchFamily="34" charset="0"/>
                <a:cs typeface="Calibri" panose="020F0502020204030204" pitchFamily="34" charset="0"/>
              </a:rPr>
              <a:t> </a:t>
            </a:r>
            <a:r>
              <a:rPr lang="es-ES" sz="2800" b="1" dirty="0" err="1">
                <a:solidFill>
                  <a:schemeClr val="tx1"/>
                </a:solidFill>
                <a:latin typeface="Calibri" panose="020F0502020204030204" pitchFamily="34" charset="0"/>
                <a:cs typeface="Calibri" panose="020F0502020204030204" pitchFamily="34" charset="0"/>
              </a:rPr>
              <a:t>comma</a:t>
            </a:r>
            <a:r>
              <a:rPr lang="es-ES" sz="2800" dirty="0">
                <a:solidFill>
                  <a:schemeClr val="tx1"/>
                </a:solidFill>
                <a:latin typeface="Calibri" panose="020F0502020204030204" pitchFamily="34" charset="0"/>
                <a:cs typeface="Calibri" panose="020F0502020204030204" pitchFamily="34" charset="0"/>
              </a:rPr>
              <a:t> (coma final).</a:t>
            </a:r>
          </a:p>
        </p:txBody>
      </p:sp>
      <p:pic>
        <p:nvPicPr>
          <p:cNvPr id="2" name="Imagen 1">
            <a:extLst>
              <a:ext uri="{FF2B5EF4-FFF2-40B4-BE49-F238E27FC236}">
                <a16:creationId xmlns:a16="http://schemas.microsoft.com/office/drawing/2014/main" id="{11746E3C-1537-40F9-A044-390B510E8A1E}"/>
              </a:ext>
            </a:extLst>
          </p:cNvPr>
          <p:cNvPicPr>
            <a:picLocks noChangeAspect="1"/>
          </p:cNvPicPr>
          <p:nvPr/>
        </p:nvPicPr>
        <p:blipFill>
          <a:blip r:embed="rId2"/>
          <a:stretch>
            <a:fillRect/>
          </a:stretch>
        </p:blipFill>
        <p:spPr>
          <a:xfrm>
            <a:off x="3323838" y="2852936"/>
            <a:ext cx="5544324" cy="2686425"/>
          </a:xfrm>
          <a:prstGeom prst="rect">
            <a:avLst/>
          </a:prstGeom>
          <a:noFill/>
          <a:ln w="57150">
            <a:solidFill>
              <a:schemeClr val="accent2"/>
            </a:solidFill>
          </a:ln>
        </p:spPr>
      </p:pic>
    </p:spTree>
    <p:extLst>
      <p:ext uri="{BB962C8B-B14F-4D97-AF65-F5344CB8AC3E}">
        <p14:creationId xmlns:p14="http://schemas.microsoft.com/office/powerpoint/2010/main" val="1822753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2.- </a:t>
            </a:r>
            <a:r>
              <a:rPr lang="es-ES" sz="3600" b="1" cap="none" dirty="0" err="1">
                <a:solidFill>
                  <a:schemeClr val="accent1"/>
                </a:solidFill>
                <a:latin typeface="Calibri" panose="020F0502020204030204" pitchFamily="34" charset="0"/>
                <a:cs typeface="Calibri" panose="020F0502020204030204" pitchFamily="34" charset="0"/>
              </a:rPr>
              <a:t>if</a:t>
            </a:r>
            <a:r>
              <a:rPr lang="es-ES" sz="3600" b="1" cap="none" dirty="0">
                <a:solidFill>
                  <a:schemeClr val="accent1"/>
                </a:solidFill>
                <a:latin typeface="Calibri" panose="020F0502020204030204" pitchFamily="34" charset="0"/>
                <a:cs typeface="Calibri" panose="020F0502020204030204" pitchFamily="34" charset="0"/>
              </a:rPr>
              <a:t>, </a:t>
            </a:r>
            <a:r>
              <a:rPr lang="es-ES" sz="3600" b="1" cap="none" dirty="0" err="1">
                <a:solidFill>
                  <a:schemeClr val="accent1"/>
                </a:solidFill>
                <a:latin typeface="Calibri" panose="020F0502020204030204" pitchFamily="34" charset="0"/>
                <a:cs typeface="Calibri" panose="020F0502020204030204" pitchFamily="34" charset="0"/>
              </a:rPr>
              <a:t>if-else</a:t>
            </a:r>
            <a:r>
              <a:rPr lang="es-ES" sz="3600" b="1" cap="none" dirty="0">
                <a:solidFill>
                  <a:schemeClr val="accent1"/>
                </a:solidFill>
                <a:latin typeface="Calibri" panose="020F0502020204030204" pitchFamily="34" charset="0"/>
                <a:cs typeface="Calibri" panose="020F0502020204030204" pitchFamily="34" charset="0"/>
              </a:rPr>
              <a:t> y </a:t>
            </a:r>
            <a:r>
              <a:rPr lang="es-ES" sz="3600" b="1" cap="none" dirty="0" err="1">
                <a:solidFill>
                  <a:schemeClr val="accent1"/>
                </a:solidFill>
                <a:latin typeface="Calibri" panose="020F0502020204030204" pitchFamily="34" charset="0"/>
                <a:cs typeface="Calibri" panose="020F0502020204030204" pitchFamily="34" charset="0"/>
              </a:rPr>
              <a:t>if-else</a:t>
            </a:r>
            <a:r>
              <a:rPr lang="es-ES" sz="3600" b="1" cap="none" dirty="0">
                <a:solidFill>
                  <a:schemeClr val="accent1"/>
                </a:solidFill>
                <a:latin typeface="Calibri" panose="020F0502020204030204" pitchFamily="34" charset="0"/>
                <a:cs typeface="Calibri" panose="020F0502020204030204" pitchFamily="34" charset="0"/>
              </a:rPr>
              <a:t> </a:t>
            </a:r>
            <a:r>
              <a:rPr lang="es-ES" sz="3600" b="1" cap="none" dirty="0" err="1">
                <a:solidFill>
                  <a:schemeClr val="accent1"/>
                </a:solidFill>
                <a:latin typeface="Calibri" panose="020F0502020204030204" pitchFamily="34" charset="0"/>
                <a:cs typeface="Calibri" panose="020F0502020204030204" pitchFamily="34" charset="0"/>
              </a:rPr>
              <a:t>if-else</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se puede escribir en una sola línea no se ponen las llaves y es preferible escribirlo así.</a:t>
            </a:r>
          </a:p>
        </p:txBody>
      </p:sp>
      <p:pic>
        <p:nvPicPr>
          <p:cNvPr id="2" name="Imagen 1">
            <a:extLst>
              <a:ext uri="{FF2B5EF4-FFF2-40B4-BE49-F238E27FC236}">
                <a16:creationId xmlns:a16="http://schemas.microsoft.com/office/drawing/2014/main" id="{BF508D7B-C65B-4507-A979-CCE401EC411E}"/>
              </a:ext>
            </a:extLst>
          </p:cNvPr>
          <p:cNvPicPr>
            <a:picLocks noChangeAspect="1"/>
          </p:cNvPicPr>
          <p:nvPr/>
        </p:nvPicPr>
        <p:blipFill>
          <a:blip r:embed="rId2"/>
          <a:stretch>
            <a:fillRect/>
          </a:stretch>
        </p:blipFill>
        <p:spPr>
          <a:xfrm>
            <a:off x="1204358" y="2171228"/>
            <a:ext cx="2896093" cy="764344"/>
          </a:xfrm>
          <a:prstGeom prst="rect">
            <a:avLst/>
          </a:prstGeom>
          <a:noFill/>
          <a:ln w="57150">
            <a:solidFill>
              <a:schemeClr val="accent2"/>
            </a:solidFill>
          </a:ln>
        </p:spPr>
      </p:pic>
      <p:pic>
        <p:nvPicPr>
          <p:cNvPr id="3" name="Imagen 2">
            <a:extLst>
              <a:ext uri="{FF2B5EF4-FFF2-40B4-BE49-F238E27FC236}">
                <a16:creationId xmlns:a16="http://schemas.microsoft.com/office/drawing/2014/main" id="{0940B9EE-842F-4CDD-B171-CB4A0D5269D9}"/>
              </a:ext>
            </a:extLst>
          </p:cNvPr>
          <p:cNvPicPr>
            <a:picLocks noChangeAspect="1"/>
          </p:cNvPicPr>
          <p:nvPr/>
        </p:nvPicPr>
        <p:blipFill>
          <a:blip r:embed="rId3"/>
          <a:stretch>
            <a:fillRect/>
          </a:stretch>
        </p:blipFill>
        <p:spPr>
          <a:xfrm>
            <a:off x="4727848" y="2343030"/>
            <a:ext cx="4081177" cy="420740"/>
          </a:xfrm>
          <a:prstGeom prst="rect">
            <a:avLst/>
          </a:prstGeom>
          <a:noFill/>
          <a:ln w="57150">
            <a:solidFill>
              <a:schemeClr val="accent2"/>
            </a:solidFill>
          </a:ln>
        </p:spPr>
      </p:pic>
      <p:pic>
        <p:nvPicPr>
          <p:cNvPr id="6" name="Imagen 5">
            <a:extLst>
              <a:ext uri="{FF2B5EF4-FFF2-40B4-BE49-F238E27FC236}">
                <a16:creationId xmlns:a16="http://schemas.microsoft.com/office/drawing/2014/main" id="{53D4D1D5-81D2-473F-9986-0F64029F24BE}"/>
              </a:ext>
            </a:extLst>
          </p:cNvPr>
          <p:cNvPicPr>
            <a:picLocks noChangeAspect="1"/>
          </p:cNvPicPr>
          <p:nvPr/>
        </p:nvPicPr>
        <p:blipFill rotWithShape="1">
          <a:blip r:embed="rId4"/>
          <a:srcRect r="-16339"/>
          <a:stretch/>
        </p:blipFill>
        <p:spPr>
          <a:xfrm>
            <a:off x="1204357" y="3190772"/>
            <a:ext cx="2896093" cy="1318319"/>
          </a:xfrm>
          <a:prstGeom prst="rect">
            <a:avLst/>
          </a:prstGeom>
          <a:noFill/>
          <a:ln w="57150">
            <a:solidFill>
              <a:schemeClr val="accent2"/>
            </a:solidFill>
          </a:ln>
        </p:spPr>
      </p:pic>
      <p:pic>
        <p:nvPicPr>
          <p:cNvPr id="7" name="Imagen 6">
            <a:extLst>
              <a:ext uri="{FF2B5EF4-FFF2-40B4-BE49-F238E27FC236}">
                <a16:creationId xmlns:a16="http://schemas.microsoft.com/office/drawing/2014/main" id="{5A854AE2-CAEE-4285-B125-A823A64989D6}"/>
              </a:ext>
            </a:extLst>
          </p:cNvPr>
          <p:cNvPicPr>
            <a:picLocks noChangeAspect="1"/>
          </p:cNvPicPr>
          <p:nvPr/>
        </p:nvPicPr>
        <p:blipFill>
          <a:blip r:embed="rId5"/>
          <a:stretch>
            <a:fillRect/>
          </a:stretch>
        </p:blipFill>
        <p:spPr>
          <a:xfrm>
            <a:off x="4727848" y="3639562"/>
            <a:ext cx="6514456" cy="420740"/>
          </a:xfrm>
          <a:prstGeom prst="rect">
            <a:avLst/>
          </a:prstGeom>
          <a:noFill/>
          <a:ln w="57150">
            <a:solidFill>
              <a:schemeClr val="accent2"/>
            </a:solidFill>
          </a:ln>
        </p:spPr>
      </p:pic>
      <p:pic>
        <p:nvPicPr>
          <p:cNvPr id="8" name="Imagen 7">
            <a:extLst>
              <a:ext uri="{FF2B5EF4-FFF2-40B4-BE49-F238E27FC236}">
                <a16:creationId xmlns:a16="http://schemas.microsoft.com/office/drawing/2014/main" id="{E4135598-6E8F-4D6D-BF19-EDC18E162CA4}"/>
              </a:ext>
            </a:extLst>
          </p:cNvPr>
          <p:cNvPicPr>
            <a:picLocks noChangeAspect="1"/>
          </p:cNvPicPr>
          <p:nvPr/>
        </p:nvPicPr>
        <p:blipFill>
          <a:blip r:embed="rId6"/>
          <a:stretch>
            <a:fillRect/>
          </a:stretch>
        </p:blipFill>
        <p:spPr>
          <a:xfrm>
            <a:off x="1204358" y="4764291"/>
            <a:ext cx="3983004" cy="1760095"/>
          </a:xfrm>
          <a:prstGeom prst="rect">
            <a:avLst/>
          </a:prstGeom>
          <a:noFill/>
          <a:ln w="57150">
            <a:solidFill>
              <a:schemeClr val="accent2"/>
            </a:solidFill>
          </a:ln>
        </p:spPr>
      </p:pic>
    </p:spTree>
    <p:extLst>
      <p:ext uri="{BB962C8B-B14F-4D97-AF65-F5344CB8AC3E}">
        <p14:creationId xmlns:p14="http://schemas.microsoft.com/office/powerpoint/2010/main" val="35501152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b="1"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Los parámetros de entrada son inmutables</a:t>
            </a:r>
            <a:r>
              <a:rPr lang="es-ES" sz="2800" dirty="0">
                <a:solidFill>
                  <a:schemeClr val="tx1"/>
                </a:solidFill>
                <a:latin typeface="Calibri" panose="020F0502020204030204" pitchFamily="34" charset="0"/>
                <a:cs typeface="Calibri" panose="020F0502020204030204" pitchFamily="34" charset="0"/>
              </a:rPr>
              <a:t>, no se puede cambiar su valor desde el cuerpo de la función, es como si se declararan con </a:t>
            </a:r>
            <a:r>
              <a:rPr lang="es-ES" sz="2800" b="1" dirty="0">
                <a:solidFill>
                  <a:schemeClr val="tx1"/>
                </a:solidFill>
                <a:latin typeface="Calibri" panose="020F0502020204030204" pitchFamily="34" charset="0"/>
                <a:cs typeface="Calibri" panose="020F0502020204030204" pitchFamily="34" charset="0"/>
              </a:rPr>
              <a:t>val</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Para modificarlos se debe crear una copia.</a:t>
            </a:r>
          </a:p>
        </p:txBody>
      </p:sp>
      <p:pic>
        <p:nvPicPr>
          <p:cNvPr id="2" name="Imagen 1">
            <a:extLst>
              <a:ext uri="{FF2B5EF4-FFF2-40B4-BE49-F238E27FC236}">
                <a16:creationId xmlns:a16="http://schemas.microsoft.com/office/drawing/2014/main" id="{0BDE1BE3-CB7D-4F6F-9095-8900A371905E}"/>
              </a:ext>
            </a:extLst>
          </p:cNvPr>
          <p:cNvPicPr>
            <a:picLocks noChangeAspect="1"/>
          </p:cNvPicPr>
          <p:nvPr/>
        </p:nvPicPr>
        <p:blipFill>
          <a:blip r:embed="rId2"/>
          <a:stretch>
            <a:fillRect/>
          </a:stretch>
        </p:blipFill>
        <p:spPr>
          <a:xfrm>
            <a:off x="806207" y="3611293"/>
            <a:ext cx="5917424" cy="2065749"/>
          </a:xfrm>
          <a:prstGeom prst="rect">
            <a:avLst/>
          </a:prstGeom>
          <a:noFill/>
          <a:ln w="57150">
            <a:solidFill>
              <a:srgbClr val="FF0000"/>
            </a:solidFill>
          </a:ln>
        </p:spPr>
      </p:pic>
      <p:pic>
        <p:nvPicPr>
          <p:cNvPr id="6" name="Imagen 5">
            <a:extLst>
              <a:ext uri="{FF2B5EF4-FFF2-40B4-BE49-F238E27FC236}">
                <a16:creationId xmlns:a16="http://schemas.microsoft.com/office/drawing/2014/main" id="{11FA9AD7-672C-435E-A627-04AEC2733F4F}"/>
              </a:ext>
            </a:extLst>
          </p:cNvPr>
          <p:cNvPicPr>
            <a:picLocks noChangeAspect="1"/>
          </p:cNvPicPr>
          <p:nvPr/>
        </p:nvPicPr>
        <p:blipFill rotWithShape="1">
          <a:blip r:embed="rId3"/>
          <a:srcRect t="1053" b="1"/>
          <a:stretch/>
        </p:blipFill>
        <p:spPr>
          <a:xfrm>
            <a:off x="7320136" y="3611293"/>
            <a:ext cx="4065657" cy="2068410"/>
          </a:xfrm>
          <a:prstGeom prst="rect">
            <a:avLst/>
          </a:prstGeom>
          <a:noFill/>
          <a:ln w="57150">
            <a:solidFill>
              <a:schemeClr val="accent2"/>
            </a:solidFill>
          </a:ln>
        </p:spPr>
      </p:pic>
    </p:spTree>
    <p:extLst>
      <p:ext uri="{BB962C8B-B14F-4D97-AF65-F5344CB8AC3E}">
        <p14:creationId xmlns:p14="http://schemas.microsoft.com/office/powerpoint/2010/main" val="26232532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la función se puede escribir en una sola línea se </a:t>
            </a:r>
            <a:r>
              <a:rPr lang="es-ES" sz="2800" b="1" dirty="0">
                <a:solidFill>
                  <a:schemeClr val="tx1"/>
                </a:solidFill>
                <a:latin typeface="Calibri" panose="020F0502020204030204" pitchFamily="34" charset="0"/>
                <a:cs typeface="Calibri" panose="020F0502020204030204" pitchFamily="34" charset="0"/>
              </a:rPr>
              <a:t>pueden quitar las llaves</a:t>
            </a:r>
            <a:r>
              <a:rPr lang="es-ES" sz="2800" dirty="0">
                <a:solidFill>
                  <a:schemeClr val="tx1"/>
                </a:solidFill>
                <a:latin typeface="Calibri" panose="020F0502020204030204" pitchFamily="34" charset="0"/>
                <a:cs typeface="Calibri" panose="020F0502020204030204" pitchFamily="34" charset="0"/>
              </a:rPr>
              <a:t> y </a:t>
            </a:r>
            <a:r>
              <a:rPr lang="es-ES" sz="2800" b="1" dirty="0">
                <a:solidFill>
                  <a:schemeClr val="tx1"/>
                </a:solidFill>
                <a:latin typeface="Calibri" panose="020F0502020204030204" pitchFamily="34" charset="0"/>
                <a:cs typeface="Calibri" panose="020F0502020204030204" pitchFamily="34" charset="0"/>
              </a:rPr>
              <a:t>añadir el símbolo =</a:t>
            </a:r>
            <a:r>
              <a:rPr lang="es-ES" sz="2800" dirty="0">
                <a:solidFill>
                  <a:schemeClr val="tx1"/>
                </a:solidFill>
                <a:latin typeface="Calibri" panose="020F0502020204030204" pitchFamily="34" charset="0"/>
                <a:cs typeface="Calibri" panose="020F0502020204030204" pitchFamily="34" charset="0"/>
              </a:rPr>
              <a:t> antes del cuerpo.</a:t>
            </a:r>
            <a:endParaRPr lang="es-ES" sz="2400" dirty="0">
              <a:solidFill>
                <a:schemeClr val="tx1"/>
              </a:solidFill>
              <a:latin typeface="Consolas" panose="020B0609020204030204" pitchFamily="49" charset="0"/>
              <a:cs typeface="Calibri" panose="020F0502020204030204" pitchFamily="34" charset="0"/>
            </a:endParaRPr>
          </a:p>
        </p:txBody>
      </p:sp>
      <p:pic>
        <p:nvPicPr>
          <p:cNvPr id="2" name="Imagen 1">
            <a:extLst>
              <a:ext uri="{FF2B5EF4-FFF2-40B4-BE49-F238E27FC236}">
                <a16:creationId xmlns:a16="http://schemas.microsoft.com/office/drawing/2014/main" id="{719E48AF-DD39-4947-9429-C7D98A6BA22B}"/>
              </a:ext>
            </a:extLst>
          </p:cNvPr>
          <p:cNvPicPr>
            <a:picLocks noChangeAspect="1"/>
          </p:cNvPicPr>
          <p:nvPr/>
        </p:nvPicPr>
        <p:blipFill>
          <a:blip r:embed="rId2"/>
          <a:stretch>
            <a:fillRect/>
          </a:stretch>
        </p:blipFill>
        <p:spPr>
          <a:xfrm>
            <a:off x="6898507" y="2691193"/>
            <a:ext cx="3585814" cy="987214"/>
          </a:xfrm>
          <a:prstGeom prst="rect">
            <a:avLst/>
          </a:prstGeom>
          <a:noFill/>
          <a:ln w="57150">
            <a:solidFill>
              <a:schemeClr val="accent2"/>
            </a:solidFill>
          </a:ln>
        </p:spPr>
      </p:pic>
      <p:pic>
        <p:nvPicPr>
          <p:cNvPr id="6" name="Imagen 5">
            <a:extLst>
              <a:ext uri="{FF2B5EF4-FFF2-40B4-BE49-F238E27FC236}">
                <a16:creationId xmlns:a16="http://schemas.microsoft.com/office/drawing/2014/main" id="{AE9F5A22-7A66-49CC-BA93-3EC7FCD520CC}"/>
              </a:ext>
            </a:extLst>
          </p:cNvPr>
          <p:cNvPicPr>
            <a:picLocks noChangeAspect="1"/>
          </p:cNvPicPr>
          <p:nvPr/>
        </p:nvPicPr>
        <p:blipFill>
          <a:blip r:embed="rId3"/>
          <a:stretch>
            <a:fillRect/>
          </a:stretch>
        </p:blipFill>
        <p:spPr>
          <a:xfrm>
            <a:off x="1586668" y="2209973"/>
            <a:ext cx="3706826" cy="1796091"/>
          </a:xfrm>
          <a:prstGeom prst="rect">
            <a:avLst/>
          </a:prstGeom>
          <a:noFill/>
          <a:ln w="57150">
            <a:solidFill>
              <a:schemeClr val="accent2"/>
            </a:solidFill>
          </a:ln>
        </p:spPr>
      </p:pic>
      <p:pic>
        <p:nvPicPr>
          <p:cNvPr id="7" name="Imagen 6">
            <a:extLst>
              <a:ext uri="{FF2B5EF4-FFF2-40B4-BE49-F238E27FC236}">
                <a16:creationId xmlns:a16="http://schemas.microsoft.com/office/drawing/2014/main" id="{E37491A3-A64B-4D02-B6B6-4D99701B94BE}"/>
              </a:ext>
            </a:extLst>
          </p:cNvPr>
          <p:cNvPicPr>
            <a:picLocks noChangeAspect="1"/>
          </p:cNvPicPr>
          <p:nvPr/>
        </p:nvPicPr>
        <p:blipFill>
          <a:blip r:embed="rId4"/>
          <a:stretch>
            <a:fillRect/>
          </a:stretch>
        </p:blipFill>
        <p:spPr>
          <a:xfrm>
            <a:off x="3500586" y="4333721"/>
            <a:ext cx="5190828" cy="2044486"/>
          </a:xfrm>
          <a:prstGeom prst="rect">
            <a:avLst/>
          </a:prstGeom>
          <a:noFill/>
          <a:ln w="57150">
            <a:solidFill>
              <a:schemeClr val="accent2"/>
            </a:solidFill>
          </a:ln>
        </p:spPr>
      </p:pic>
      <p:cxnSp>
        <p:nvCxnSpPr>
          <p:cNvPr id="8" name="Conector recto de flecha 7">
            <a:extLst>
              <a:ext uri="{FF2B5EF4-FFF2-40B4-BE49-F238E27FC236}">
                <a16:creationId xmlns:a16="http://schemas.microsoft.com/office/drawing/2014/main" id="{59B48271-1716-4354-B070-7BA4699F8659}"/>
              </a:ext>
            </a:extLst>
          </p:cNvPr>
          <p:cNvCxnSpPr>
            <a:cxnSpLocks/>
          </p:cNvCxnSpPr>
          <p:nvPr/>
        </p:nvCxnSpPr>
        <p:spPr>
          <a:xfrm>
            <a:off x="5447928" y="3192051"/>
            <a:ext cx="1296144"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365516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Se puede </a:t>
            </a:r>
            <a:r>
              <a:rPr lang="es-ES" sz="2400" b="1" dirty="0">
                <a:solidFill>
                  <a:schemeClr val="tx1"/>
                </a:solidFill>
                <a:latin typeface="Calibri" panose="020F0502020204030204" pitchFamily="34" charset="0"/>
                <a:cs typeface="Calibri" panose="020F0502020204030204" pitchFamily="34" charset="0"/>
              </a:rPr>
              <a:t>usar el nombre de los parámetros en las llamadas a la función </a:t>
            </a:r>
            <a:r>
              <a:rPr lang="es-ES" sz="2400" dirty="0">
                <a:solidFill>
                  <a:schemeClr val="tx1"/>
                </a:solidFill>
                <a:latin typeface="Calibri" panose="020F0502020204030204" pitchFamily="34" charset="0"/>
                <a:cs typeface="Calibri" panose="020F0502020204030204" pitchFamily="34" charset="0"/>
              </a:rPr>
              <a:t>y así cambiar el orden de los parámetros.</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Igual que con los intervalos IntelliJ IDEA muestra las pistas en el código (</a:t>
            </a:r>
            <a:r>
              <a:rPr lang="es-ES" sz="2400" dirty="0" err="1">
                <a:solidFill>
                  <a:schemeClr val="tx1"/>
                </a:solidFill>
                <a:latin typeface="Calibri" panose="020F0502020204030204" pitchFamily="34" charset="0"/>
                <a:cs typeface="Calibri" panose="020F0502020204030204" pitchFamily="34" charset="0"/>
              </a:rPr>
              <a:t>hints</a:t>
            </a:r>
            <a:r>
              <a:rPr lang="es-ES" sz="2400" dirty="0">
                <a:solidFill>
                  <a:schemeClr val="tx1"/>
                </a:solidFill>
                <a:latin typeface="Calibri" panose="020F0502020204030204" pitchFamily="34" charset="0"/>
                <a:cs typeface="Calibri" panose="020F0502020204030204" pitchFamily="34" charset="0"/>
              </a:rPr>
              <a:t>) para indicar el nombre del parámetro.</a:t>
            </a:r>
          </a:p>
        </p:txBody>
      </p:sp>
      <p:pic>
        <p:nvPicPr>
          <p:cNvPr id="2" name="Imagen 1">
            <a:extLst>
              <a:ext uri="{FF2B5EF4-FFF2-40B4-BE49-F238E27FC236}">
                <a16:creationId xmlns:a16="http://schemas.microsoft.com/office/drawing/2014/main" id="{3CCC3B71-0191-4053-89FB-87105F88EF80}"/>
              </a:ext>
            </a:extLst>
          </p:cNvPr>
          <p:cNvPicPr>
            <a:picLocks noChangeAspect="1"/>
          </p:cNvPicPr>
          <p:nvPr/>
        </p:nvPicPr>
        <p:blipFill rotWithShape="1">
          <a:blip r:embed="rId2"/>
          <a:srcRect t="54813"/>
          <a:stretch/>
        </p:blipFill>
        <p:spPr>
          <a:xfrm>
            <a:off x="6900741" y="4927276"/>
            <a:ext cx="4056370" cy="1450931"/>
          </a:xfrm>
          <a:prstGeom prst="rect">
            <a:avLst/>
          </a:prstGeom>
          <a:noFill/>
          <a:ln w="57150">
            <a:solidFill>
              <a:schemeClr val="accent2"/>
            </a:solidFill>
          </a:ln>
        </p:spPr>
      </p:pic>
      <p:pic>
        <p:nvPicPr>
          <p:cNvPr id="3" name="Imagen 2">
            <a:extLst>
              <a:ext uri="{FF2B5EF4-FFF2-40B4-BE49-F238E27FC236}">
                <a16:creationId xmlns:a16="http://schemas.microsoft.com/office/drawing/2014/main" id="{AE188925-7883-4930-872E-1F177955B4A0}"/>
              </a:ext>
            </a:extLst>
          </p:cNvPr>
          <p:cNvPicPr>
            <a:picLocks noChangeAspect="1"/>
          </p:cNvPicPr>
          <p:nvPr/>
        </p:nvPicPr>
        <p:blipFill>
          <a:blip r:embed="rId3"/>
          <a:stretch>
            <a:fillRect/>
          </a:stretch>
        </p:blipFill>
        <p:spPr>
          <a:xfrm>
            <a:off x="1343472" y="3190506"/>
            <a:ext cx="3947787" cy="3187701"/>
          </a:xfrm>
          <a:prstGeom prst="rect">
            <a:avLst/>
          </a:prstGeom>
          <a:noFill/>
          <a:ln w="57150">
            <a:solidFill>
              <a:schemeClr val="accent2"/>
            </a:solidFill>
          </a:ln>
        </p:spPr>
      </p:pic>
      <p:cxnSp>
        <p:nvCxnSpPr>
          <p:cNvPr id="6" name="Conector recto de flecha 5">
            <a:extLst>
              <a:ext uri="{FF2B5EF4-FFF2-40B4-BE49-F238E27FC236}">
                <a16:creationId xmlns:a16="http://schemas.microsoft.com/office/drawing/2014/main" id="{90492D82-918F-4F35-BB8E-7CAC068F5462}"/>
              </a:ext>
            </a:extLst>
          </p:cNvPr>
          <p:cNvCxnSpPr>
            <a:cxnSpLocks/>
          </p:cNvCxnSpPr>
          <p:nvPr/>
        </p:nvCxnSpPr>
        <p:spPr>
          <a:xfrm>
            <a:off x="5447928" y="5733256"/>
            <a:ext cx="1296144"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4478300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Se permite </a:t>
            </a:r>
            <a:r>
              <a:rPr lang="es-ES" sz="2800" b="1" dirty="0">
                <a:solidFill>
                  <a:schemeClr val="tx1"/>
                </a:solidFill>
                <a:latin typeface="Calibri" panose="020F0502020204030204" pitchFamily="34" charset="0"/>
                <a:cs typeface="Calibri" panose="020F0502020204030204" pitchFamily="34" charset="0"/>
              </a:rPr>
              <a:t>definir un valor por defecto a los parámetros de entrada</a:t>
            </a:r>
            <a:r>
              <a:rPr lang="es-ES" sz="2800" dirty="0">
                <a:solidFill>
                  <a:schemeClr val="tx1"/>
                </a:solidFill>
                <a:latin typeface="Calibri" panose="020F0502020204030204" pitchFamily="34" charset="0"/>
                <a:cs typeface="Calibri" panose="020F0502020204030204" pitchFamily="34" charset="0"/>
              </a:rPr>
              <a:t> y de este manera omitir esos parámetros si se quiere.</a:t>
            </a:r>
          </a:p>
        </p:txBody>
      </p:sp>
      <p:pic>
        <p:nvPicPr>
          <p:cNvPr id="3" name="Imagen 2">
            <a:extLst>
              <a:ext uri="{FF2B5EF4-FFF2-40B4-BE49-F238E27FC236}">
                <a16:creationId xmlns:a16="http://schemas.microsoft.com/office/drawing/2014/main" id="{75D61BDB-5ACB-40A1-AD0D-C13F6CD2A094}"/>
              </a:ext>
            </a:extLst>
          </p:cNvPr>
          <p:cNvPicPr>
            <a:picLocks noChangeAspect="1"/>
          </p:cNvPicPr>
          <p:nvPr/>
        </p:nvPicPr>
        <p:blipFill>
          <a:blip r:embed="rId2"/>
          <a:stretch>
            <a:fillRect/>
          </a:stretch>
        </p:blipFill>
        <p:spPr>
          <a:xfrm>
            <a:off x="2828374" y="2326517"/>
            <a:ext cx="6535250" cy="2736304"/>
          </a:xfrm>
          <a:prstGeom prst="rect">
            <a:avLst/>
          </a:prstGeom>
          <a:noFill/>
          <a:ln w="57150">
            <a:solidFill>
              <a:schemeClr val="accent2"/>
            </a:solidFill>
          </a:ln>
        </p:spPr>
      </p:pic>
      <p:pic>
        <p:nvPicPr>
          <p:cNvPr id="6" name="Imagen 5">
            <a:extLst>
              <a:ext uri="{FF2B5EF4-FFF2-40B4-BE49-F238E27FC236}">
                <a16:creationId xmlns:a16="http://schemas.microsoft.com/office/drawing/2014/main" id="{F5E7D734-ECC3-4EB1-B49D-84664E512FC2}"/>
              </a:ext>
            </a:extLst>
          </p:cNvPr>
          <p:cNvPicPr>
            <a:picLocks noChangeAspect="1"/>
          </p:cNvPicPr>
          <p:nvPr/>
        </p:nvPicPr>
        <p:blipFill>
          <a:blip r:embed="rId3"/>
          <a:stretch>
            <a:fillRect/>
          </a:stretch>
        </p:blipFill>
        <p:spPr>
          <a:xfrm>
            <a:off x="3776121" y="5378259"/>
            <a:ext cx="4639757" cy="999948"/>
          </a:xfrm>
          <a:prstGeom prst="rect">
            <a:avLst/>
          </a:prstGeom>
          <a:noFill/>
          <a:ln w="57150">
            <a:solidFill>
              <a:schemeClr val="accent2"/>
            </a:solidFill>
          </a:ln>
        </p:spPr>
      </p:pic>
    </p:spTree>
    <p:extLst>
      <p:ext uri="{BB962C8B-B14F-4D97-AF65-F5344CB8AC3E}">
        <p14:creationId xmlns:p14="http://schemas.microsoft.com/office/powerpoint/2010/main" val="24379328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se usa </a:t>
            </a:r>
            <a:r>
              <a:rPr lang="es-ES" sz="2800" b="1" dirty="0">
                <a:solidFill>
                  <a:schemeClr val="tx1"/>
                </a:solidFill>
                <a:latin typeface="Calibri" panose="020F0502020204030204" pitchFamily="34" charset="0"/>
                <a:cs typeface="Calibri" panose="020F0502020204030204" pitchFamily="34" charset="0"/>
              </a:rPr>
              <a:t>valor por defecto en la definición de la función</a:t>
            </a:r>
            <a:r>
              <a:rPr lang="es-ES" sz="2800" dirty="0">
                <a:solidFill>
                  <a:schemeClr val="tx1"/>
                </a:solidFill>
                <a:latin typeface="Calibri" panose="020F0502020204030204" pitchFamily="34" charset="0"/>
                <a:cs typeface="Calibri" panose="020F0502020204030204" pitchFamily="34" charset="0"/>
              </a:rPr>
              <a:t> y </a:t>
            </a:r>
            <a:r>
              <a:rPr lang="es-ES" sz="2800" b="1" dirty="0">
                <a:solidFill>
                  <a:schemeClr val="tx1"/>
                </a:solidFill>
                <a:latin typeface="Calibri" panose="020F0502020204030204" pitchFamily="34" charset="0"/>
                <a:cs typeface="Calibri" panose="020F0502020204030204" pitchFamily="34" charset="0"/>
              </a:rPr>
              <a:t>nombres de parámetros en la llamada a la función</a:t>
            </a:r>
            <a:r>
              <a:rPr lang="es-ES" sz="2800" dirty="0">
                <a:solidFill>
                  <a:schemeClr val="tx1"/>
                </a:solidFill>
                <a:latin typeface="Calibri" panose="020F0502020204030204" pitchFamily="34" charset="0"/>
                <a:cs typeface="Calibri" panose="020F0502020204030204" pitchFamily="34" charset="0"/>
              </a:rPr>
              <a:t>, se pueden omitir parámetros intermedios en la llamada.</a:t>
            </a:r>
          </a:p>
        </p:txBody>
      </p:sp>
      <p:pic>
        <p:nvPicPr>
          <p:cNvPr id="2" name="Imagen 1">
            <a:extLst>
              <a:ext uri="{FF2B5EF4-FFF2-40B4-BE49-F238E27FC236}">
                <a16:creationId xmlns:a16="http://schemas.microsoft.com/office/drawing/2014/main" id="{9F285BC5-6F1F-4932-83D1-91D5499C7E92}"/>
              </a:ext>
            </a:extLst>
          </p:cNvPr>
          <p:cNvPicPr>
            <a:picLocks noChangeAspect="1"/>
          </p:cNvPicPr>
          <p:nvPr/>
        </p:nvPicPr>
        <p:blipFill>
          <a:blip r:embed="rId2"/>
          <a:stretch>
            <a:fillRect/>
          </a:stretch>
        </p:blipFill>
        <p:spPr>
          <a:xfrm>
            <a:off x="2177738" y="2610647"/>
            <a:ext cx="7836524" cy="3767560"/>
          </a:xfrm>
          <a:prstGeom prst="rect">
            <a:avLst/>
          </a:prstGeom>
          <a:noFill/>
          <a:ln w="57150">
            <a:solidFill>
              <a:schemeClr val="accent2"/>
            </a:solidFill>
          </a:ln>
        </p:spPr>
      </p:pic>
      <p:cxnSp>
        <p:nvCxnSpPr>
          <p:cNvPr id="6" name="Conector recto de flecha 5">
            <a:extLst>
              <a:ext uri="{FF2B5EF4-FFF2-40B4-BE49-F238E27FC236}">
                <a16:creationId xmlns:a16="http://schemas.microsoft.com/office/drawing/2014/main" id="{B26994B7-7A2F-4AFD-976B-F556D56344EA}"/>
              </a:ext>
            </a:extLst>
          </p:cNvPr>
          <p:cNvCxnSpPr>
            <a:cxnSpLocks/>
          </p:cNvCxnSpPr>
          <p:nvPr/>
        </p:nvCxnSpPr>
        <p:spPr>
          <a:xfrm>
            <a:off x="957704" y="6134699"/>
            <a:ext cx="1296144"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850209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Si se usan parámetros con y sin nombre en la llamada, </a:t>
            </a:r>
            <a:r>
              <a:rPr lang="es-ES" sz="2800" b="1" dirty="0">
                <a:solidFill>
                  <a:schemeClr val="tx1"/>
                </a:solidFill>
                <a:latin typeface="Calibri" panose="020F0502020204030204" pitchFamily="34" charset="0"/>
                <a:cs typeface="Calibri" panose="020F0502020204030204" pitchFamily="34" charset="0"/>
              </a:rPr>
              <a:t>los argumentos con nombre deben de ser los últimos </a:t>
            </a:r>
            <a:r>
              <a:rPr lang="es-ES" sz="2800" dirty="0">
                <a:solidFill>
                  <a:schemeClr val="tx1"/>
                </a:solidFill>
                <a:latin typeface="Calibri" panose="020F0502020204030204" pitchFamily="34" charset="0"/>
                <a:cs typeface="Calibri" panose="020F0502020204030204" pitchFamily="34" charset="0"/>
              </a:rPr>
              <a:t>a no ser que ocupen su lugar.</a:t>
            </a:r>
          </a:p>
        </p:txBody>
      </p:sp>
      <p:pic>
        <p:nvPicPr>
          <p:cNvPr id="2" name="Imagen 1">
            <a:extLst>
              <a:ext uri="{FF2B5EF4-FFF2-40B4-BE49-F238E27FC236}">
                <a16:creationId xmlns:a16="http://schemas.microsoft.com/office/drawing/2014/main" id="{72F8B2A8-2821-416F-8258-4FFB5C9675BC}"/>
              </a:ext>
            </a:extLst>
          </p:cNvPr>
          <p:cNvPicPr>
            <a:picLocks noChangeAspect="1"/>
          </p:cNvPicPr>
          <p:nvPr/>
        </p:nvPicPr>
        <p:blipFill rotWithShape="1">
          <a:blip r:embed="rId2"/>
          <a:srcRect b="32257"/>
          <a:stretch/>
        </p:blipFill>
        <p:spPr>
          <a:xfrm>
            <a:off x="2747495" y="2741703"/>
            <a:ext cx="6697010" cy="1374594"/>
          </a:xfrm>
          <a:prstGeom prst="rect">
            <a:avLst/>
          </a:prstGeom>
          <a:noFill/>
          <a:ln w="57150">
            <a:solidFill>
              <a:schemeClr val="accent2"/>
            </a:solidFill>
          </a:ln>
        </p:spPr>
      </p:pic>
      <p:pic>
        <p:nvPicPr>
          <p:cNvPr id="6" name="Imagen 5">
            <a:extLst>
              <a:ext uri="{FF2B5EF4-FFF2-40B4-BE49-F238E27FC236}">
                <a16:creationId xmlns:a16="http://schemas.microsoft.com/office/drawing/2014/main" id="{C374137D-6E85-48DB-95A3-FE7E9D4F23F7}"/>
              </a:ext>
            </a:extLst>
          </p:cNvPr>
          <p:cNvPicPr>
            <a:picLocks noChangeAspect="1"/>
          </p:cNvPicPr>
          <p:nvPr/>
        </p:nvPicPr>
        <p:blipFill rotWithShape="1">
          <a:blip r:embed="rId2"/>
          <a:srcRect t="70975"/>
          <a:stretch/>
        </p:blipFill>
        <p:spPr>
          <a:xfrm>
            <a:off x="2747495" y="4897539"/>
            <a:ext cx="6697010" cy="588948"/>
          </a:xfrm>
          <a:prstGeom prst="rect">
            <a:avLst/>
          </a:prstGeom>
          <a:noFill/>
          <a:ln w="57150">
            <a:solidFill>
              <a:srgbClr val="FF0000"/>
            </a:solidFill>
          </a:ln>
        </p:spPr>
      </p:pic>
      <p:cxnSp>
        <p:nvCxnSpPr>
          <p:cNvPr id="7" name="Conector recto de flecha 6">
            <a:extLst>
              <a:ext uri="{FF2B5EF4-FFF2-40B4-BE49-F238E27FC236}">
                <a16:creationId xmlns:a16="http://schemas.microsoft.com/office/drawing/2014/main" id="{A82B645B-512A-4650-96BE-564360003B35}"/>
              </a:ext>
            </a:extLst>
          </p:cNvPr>
          <p:cNvCxnSpPr>
            <a:cxnSpLocks/>
          </p:cNvCxnSpPr>
          <p:nvPr/>
        </p:nvCxnSpPr>
        <p:spPr>
          <a:xfrm flipV="1">
            <a:off x="7896200" y="5373216"/>
            <a:ext cx="0" cy="60360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 name="Conector recto de flecha 7">
            <a:extLst>
              <a:ext uri="{FF2B5EF4-FFF2-40B4-BE49-F238E27FC236}">
                <a16:creationId xmlns:a16="http://schemas.microsoft.com/office/drawing/2014/main" id="{BF5B43D1-BC64-496B-B24F-92FC8494B014}"/>
              </a:ext>
            </a:extLst>
          </p:cNvPr>
          <p:cNvCxnSpPr>
            <a:cxnSpLocks/>
          </p:cNvCxnSpPr>
          <p:nvPr/>
        </p:nvCxnSpPr>
        <p:spPr>
          <a:xfrm flipV="1">
            <a:off x="4295800" y="5373216"/>
            <a:ext cx="0" cy="603608"/>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660636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Es posible </a:t>
            </a:r>
            <a:r>
              <a:rPr lang="es-ES" sz="2000" b="1" dirty="0">
                <a:solidFill>
                  <a:schemeClr val="tx1"/>
                </a:solidFill>
                <a:latin typeface="Calibri" panose="020F0502020204030204" pitchFamily="34" charset="0"/>
                <a:cs typeface="Calibri" panose="020F0502020204030204" pitchFamily="34" charset="0"/>
              </a:rPr>
              <a:t>declarar un número variable de parámetros</a:t>
            </a:r>
            <a:r>
              <a:rPr lang="es-ES" sz="20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Para ello se utiliza un parámetro con la palabra </a:t>
            </a:r>
            <a:r>
              <a:rPr lang="es-ES" sz="2000" b="1" dirty="0" err="1">
                <a:solidFill>
                  <a:schemeClr val="tx1"/>
                </a:solidFill>
                <a:latin typeface="Calibri" panose="020F0502020204030204" pitchFamily="34" charset="0"/>
                <a:cs typeface="Calibri" panose="020F0502020204030204" pitchFamily="34" charset="0"/>
              </a:rPr>
              <a:t>vararg</a:t>
            </a:r>
            <a:r>
              <a:rPr lang="es-ES" sz="20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Habitualmente suele ser el último parámetro. Si no es el último, los siguientes tendrán que pasarse usando su nombre.</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Con un </a:t>
            </a:r>
            <a:r>
              <a:rPr lang="es-ES" sz="2000" b="1" dirty="0" err="1">
                <a:solidFill>
                  <a:schemeClr val="tx1"/>
                </a:solidFill>
                <a:latin typeface="Calibri" panose="020F0502020204030204" pitchFamily="34" charset="0"/>
                <a:cs typeface="Calibri" panose="020F0502020204030204" pitchFamily="34" charset="0"/>
              </a:rPr>
              <a:t>intArray</a:t>
            </a:r>
            <a:r>
              <a:rPr lang="es-ES" sz="2000" dirty="0">
                <a:solidFill>
                  <a:schemeClr val="tx1"/>
                </a:solidFill>
                <a:latin typeface="Calibri" panose="020F0502020204030204" pitchFamily="34" charset="0"/>
                <a:cs typeface="Calibri" panose="020F0502020204030204" pitchFamily="34" charset="0"/>
              </a:rPr>
              <a:t> o una </a:t>
            </a:r>
            <a:r>
              <a:rPr lang="es-ES" sz="2000" b="1" dirty="0">
                <a:solidFill>
                  <a:schemeClr val="tx1"/>
                </a:solidFill>
                <a:latin typeface="Calibri" panose="020F0502020204030204" pitchFamily="34" charset="0"/>
                <a:cs typeface="Calibri" panose="020F0502020204030204" pitchFamily="34" charset="0"/>
              </a:rPr>
              <a:t>colección que se pueda convertir a </a:t>
            </a:r>
            <a:r>
              <a:rPr lang="es-ES" sz="2000" b="1" dirty="0" err="1">
                <a:solidFill>
                  <a:schemeClr val="tx1"/>
                </a:solidFill>
                <a:latin typeface="Calibri" panose="020F0502020204030204" pitchFamily="34" charset="0"/>
                <a:cs typeface="Calibri" panose="020F0502020204030204" pitchFamily="34" charset="0"/>
              </a:rPr>
              <a:t>intArray</a:t>
            </a:r>
            <a:r>
              <a:rPr lang="es-ES" sz="2000" dirty="0">
                <a:solidFill>
                  <a:schemeClr val="tx1"/>
                </a:solidFill>
                <a:latin typeface="Calibri" panose="020F0502020204030204" pitchFamily="34" charset="0"/>
                <a:cs typeface="Calibri" panose="020F0502020204030204" pitchFamily="34" charset="0"/>
              </a:rPr>
              <a:t> se puede usar </a:t>
            </a:r>
            <a:r>
              <a:rPr lang="es-ES" sz="2000" b="1" dirty="0">
                <a:solidFill>
                  <a:schemeClr val="tx1"/>
                </a:solidFill>
                <a:latin typeface="Calibri" panose="020F0502020204030204" pitchFamily="34" charset="0"/>
                <a:cs typeface="Calibri" panose="020F0502020204030204" pitchFamily="34" charset="0"/>
              </a:rPr>
              <a:t>*</a:t>
            </a:r>
            <a:r>
              <a:rPr lang="es-ES" sz="2000" dirty="0">
                <a:solidFill>
                  <a:schemeClr val="tx1"/>
                </a:solidFill>
                <a:latin typeface="Calibri" panose="020F0502020204030204" pitchFamily="34" charset="0"/>
                <a:cs typeface="Calibri" panose="020F0502020204030204" pitchFamily="34" charset="0"/>
              </a:rPr>
              <a:t> (operador spread) para pasarlo completamente como parámetro </a:t>
            </a:r>
            <a:r>
              <a:rPr lang="es-ES" sz="2000" b="1" dirty="0" err="1">
                <a:solidFill>
                  <a:schemeClr val="tx1"/>
                </a:solidFill>
                <a:latin typeface="Calibri" panose="020F0502020204030204" pitchFamily="34" charset="0"/>
                <a:cs typeface="Calibri" panose="020F0502020204030204" pitchFamily="34" charset="0"/>
              </a:rPr>
              <a:t>vararg</a:t>
            </a:r>
            <a:r>
              <a:rPr lang="es-ES" sz="20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p:txBody>
      </p:sp>
      <p:pic>
        <p:nvPicPr>
          <p:cNvPr id="6" name="Imagen 5">
            <a:extLst>
              <a:ext uri="{FF2B5EF4-FFF2-40B4-BE49-F238E27FC236}">
                <a16:creationId xmlns:a16="http://schemas.microsoft.com/office/drawing/2014/main" id="{0A9C5C48-EC40-44AE-8529-96EAE6772475}"/>
              </a:ext>
            </a:extLst>
          </p:cNvPr>
          <p:cNvPicPr>
            <a:picLocks noChangeAspect="1"/>
          </p:cNvPicPr>
          <p:nvPr/>
        </p:nvPicPr>
        <p:blipFill rotWithShape="1">
          <a:blip r:embed="rId2"/>
          <a:srcRect r="44944" b="52446"/>
          <a:stretch/>
        </p:blipFill>
        <p:spPr>
          <a:xfrm>
            <a:off x="518643" y="4292890"/>
            <a:ext cx="3816423" cy="1881587"/>
          </a:xfrm>
          <a:prstGeom prst="rect">
            <a:avLst/>
          </a:prstGeom>
          <a:noFill/>
          <a:ln w="57150">
            <a:solidFill>
              <a:schemeClr val="accent2"/>
            </a:solidFill>
          </a:ln>
        </p:spPr>
      </p:pic>
      <p:pic>
        <p:nvPicPr>
          <p:cNvPr id="7" name="Imagen 6">
            <a:extLst>
              <a:ext uri="{FF2B5EF4-FFF2-40B4-BE49-F238E27FC236}">
                <a16:creationId xmlns:a16="http://schemas.microsoft.com/office/drawing/2014/main" id="{AF523136-1C83-4DAC-8331-C2F5B0685BDB}"/>
              </a:ext>
            </a:extLst>
          </p:cNvPr>
          <p:cNvPicPr>
            <a:picLocks noChangeAspect="1"/>
          </p:cNvPicPr>
          <p:nvPr/>
        </p:nvPicPr>
        <p:blipFill rotWithShape="1">
          <a:blip r:embed="rId2"/>
          <a:srcRect t="50618" b="1828"/>
          <a:stretch/>
        </p:blipFill>
        <p:spPr>
          <a:xfrm>
            <a:off x="4741526" y="4293096"/>
            <a:ext cx="6931831" cy="1881587"/>
          </a:xfrm>
          <a:prstGeom prst="rect">
            <a:avLst/>
          </a:prstGeom>
          <a:noFill/>
          <a:ln w="57150">
            <a:solidFill>
              <a:schemeClr val="accent2"/>
            </a:solidFill>
          </a:ln>
        </p:spPr>
      </p:pic>
    </p:spTree>
    <p:extLst>
      <p:ext uri="{BB962C8B-B14F-4D97-AF65-F5344CB8AC3E}">
        <p14:creationId xmlns:p14="http://schemas.microsoft.com/office/powerpoint/2010/main" val="25888703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16.-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err="1">
                <a:solidFill>
                  <a:schemeClr val="tx1"/>
                </a:solidFill>
                <a:latin typeface="Calibri" panose="020F0502020204030204" pitchFamily="34" charset="0"/>
                <a:cs typeface="Calibri" panose="020F0502020204030204" pitchFamily="34" charset="0"/>
              </a:rPr>
              <a:t>Kotlin</a:t>
            </a:r>
            <a:r>
              <a:rPr lang="es-ES" sz="2400" dirty="0">
                <a:solidFill>
                  <a:schemeClr val="tx1"/>
                </a:solidFill>
                <a:latin typeface="Calibri" panose="020F0502020204030204" pitchFamily="34" charset="0"/>
                <a:cs typeface="Calibri" panose="020F0502020204030204" pitchFamily="34" charset="0"/>
              </a:rPr>
              <a:t> permite la </a:t>
            </a:r>
            <a:r>
              <a:rPr lang="es-ES" sz="2400" b="1" dirty="0">
                <a:solidFill>
                  <a:schemeClr val="tx1"/>
                </a:solidFill>
                <a:latin typeface="Calibri" panose="020F0502020204030204" pitchFamily="34" charset="0"/>
                <a:cs typeface="Calibri" panose="020F0502020204030204" pitchFamily="34" charset="0"/>
              </a:rPr>
              <a:t>sobrecarga</a:t>
            </a:r>
            <a:r>
              <a:rPr lang="es-ES" sz="2400" dirty="0">
                <a:solidFill>
                  <a:schemeClr val="tx1"/>
                </a:solidFill>
                <a:latin typeface="Calibri" panose="020F0502020204030204" pitchFamily="34" charset="0"/>
                <a:cs typeface="Calibri" panose="020F0502020204030204" pitchFamily="34" charset="0"/>
              </a:rPr>
              <a:t> de funciones aunque estas no estén definidas en una clase.</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En ejemplos anteriores se ha creado la función </a:t>
            </a:r>
            <a:r>
              <a:rPr lang="es-ES" sz="2400" b="1" dirty="0" err="1">
                <a:solidFill>
                  <a:schemeClr val="tx1"/>
                </a:solidFill>
                <a:latin typeface="Calibri" panose="020F0502020204030204" pitchFamily="34" charset="0"/>
                <a:cs typeface="Calibri" panose="020F0502020204030204" pitchFamily="34" charset="0"/>
              </a:rPr>
              <a:t>max</a:t>
            </a:r>
            <a:r>
              <a:rPr lang="es-ES" sz="2400" dirty="0">
                <a:solidFill>
                  <a:schemeClr val="tx1"/>
                </a:solidFill>
                <a:latin typeface="Calibri" panose="020F0502020204030204" pitchFamily="34" charset="0"/>
                <a:cs typeface="Calibri" panose="020F0502020204030204" pitchFamily="34" charset="0"/>
              </a:rPr>
              <a:t> que como ya existe se realiza sobrecarga, pudiendo ver la función propia y las del sistema.</a:t>
            </a:r>
            <a:endParaRPr lang="es-ES" sz="1600" dirty="0">
              <a:solidFill>
                <a:schemeClr val="tx1"/>
              </a:solidFill>
              <a:latin typeface="Consolas" panose="020B0609020204030204" pitchFamily="49" charset="0"/>
              <a:cs typeface="Calibri" panose="020F0502020204030204" pitchFamily="34" charset="0"/>
            </a:endParaRPr>
          </a:p>
        </p:txBody>
      </p:sp>
      <p:pic>
        <p:nvPicPr>
          <p:cNvPr id="2" name="Imagen 1">
            <a:extLst>
              <a:ext uri="{FF2B5EF4-FFF2-40B4-BE49-F238E27FC236}">
                <a16:creationId xmlns:a16="http://schemas.microsoft.com/office/drawing/2014/main" id="{DB58F353-9566-431F-9B73-076DD2CE7B6B}"/>
              </a:ext>
            </a:extLst>
          </p:cNvPr>
          <p:cNvPicPr>
            <a:picLocks noChangeAspect="1"/>
          </p:cNvPicPr>
          <p:nvPr/>
        </p:nvPicPr>
        <p:blipFill>
          <a:blip r:embed="rId2"/>
          <a:stretch>
            <a:fillRect/>
          </a:stretch>
        </p:blipFill>
        <p:spPr>
          <a:xfrm>
            <a:off x="2587367" y="4653136"/>
            <a:ext cx="7017264" cy="1575143"/>
          </a:xfrm>
          <a:prstGeom prst="rect">
            <a:avLst/>
          </a:prstGeom>
          <a:noFill/>
          <a:ln w="57150">
            <a:solidFill>
              <a:schemeClr val="accent2"/>
            </a:solidFill>
          </a:ln>
        </p:spPr>
      </p:pic>
      <p:pic>
        <p:nvPicPr>
          <p:cNvPr id="3" name="Imagen 2">
            <a:extLst>
              <a:ext uri="{FF2B5EF4-FFF2-40B4-BE49-F238E27FC236}">
                <a16:creationId xmlns:a16="http://schemas.microsoft.com/office/drawing/2014/main" id="{FD8B7152-7020-4F08-80D9-49BC6D2FD208}"/>
              </a:ext>
            </a:extLst>
          </p:cNvPr>
          <p:cNvPicPr>
            <a:picLocks noChangeAspect="1"/>
          </p:cNvPicPr>
          <p:nvPr/>
        </p:nvPicPr>
        <p:blipFill>
          <a:blip r:embed="rId3"/>
          <a:stretch>
            <a:fillRect/>
          </a:stretch>
        </p:blipFill>
        <p:spPr>
          <a:xfrm>
            <a:off x="1973062" y="1747988"/>
            <a:ext cx="8245875" cy="1527889"/>
          </a:xfrm>
          <a:prstGeom prst="rect">
            <a:avLst/>
          </a:prstGeom>
          <a:noFill/>
          <a:ln w="57150">
            <a:solidFill>
              <a:schemeClr val="accent2"/>
            </a:solidFill>
          </a:ln>
        </p:spPr>
      </p:pic>
      <p:cxnSp>
        <p:nvCxnSpPr>
          <p:cNvPr id="6" name="Conector recto de flecha 5">
            <a:extLst>
              <a:ext uri="{FF2B5EF4-FFF2-40B4-BE49-F238E27FC236}">
                <a16:creationId xmlns:a16="http://schemas.microsoft.com/office/drawing/2014/main" id="{30BB6F24-26E9-4C3B-933D-F476F46C1411}"/>
              </a:ext>
            </a:extLst>
          </p:cNvPr>
          <p:cNvCxnSpPr>
            <a:cxnSpLocks/>
          </p:cNvCxnSpPr>
          <p:nvPr/>
        </p:nvCxnSpPr>
        <p:spPr>
          <a:xfrm flipH="1">
            <a:off x="5375920" y="4941168"/>
            <a:ext cx="648072" cy="216024"/>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 name="Conector recto de flecha 7">
            <a:extLst>
              <a:ext uri="{FF2B5EF4-FFF2-40B4-BE49-F238E27FC236}">
                <a16:creationId xmlns:a16="http://schemas.microsoft.com/office/drawing/2014/main" id="{49F7DBB7-AEAF-4749-A51B-327A04005353}"/>
              </a:ext>
            </a:extLst>
          </p:cNvPr>
          <p:cNvCxnSpPr>
            <a:cxnSpLocks/>
          </p:cNvCxnSpPr>
          <p:nvPr/>
        </p:nvCxnSpPr>
        <p:spPr>
          <a:xfrm flipH="1">
            <a:off x="6734319" y="5531599"/>
            <a:ext cx="648072" cy="216024"/>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9" name="Cerrar corchete 8">
            <a:extLst>
              <a:ext uri="{FF2B5EF4-FFF2-40B4-BE49-F238E27FC236}">
                <a16:creationId xmlns:a16="http://schemas.microsoft.com/office/drawing/2014/main" id="{9DBFBCF3-9D2D-4F27-BEAB-D6F01FBB4C72}"/>
              </a:ext>
            </a:extLst>
          </p:cNvPr>
          <p:cNvSpPr/>
          <p:nvPr/>
        </p:nvSpPr>
        <p:spPr>
          <a:xfrm>
            <a:off x="6312024" y="5248084"/>
            <a:ext cx="360040" cy="999079"/>
          </a:xfrm>
          <a:prstGeom prst="rightBracket">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33491549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17.- Ámbito de las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Igual que con las variables el ámbito de una función indica dónde se puede utilizar la función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En </a:t>
            </a:r>
            <a:r>
              <a:rPr lang="es-ES" sz="2800" dirty="0" err="1">
                <a:solidFill>
                  <a:schemeClr val="tx1"/>
                </a:solidFill>
                <a:latin typeface="Calibri" panose="020F0502020204030204" pitchFamily="34" charset="0"/>
                <a:cs typeface="Calibri" panose="020F0502020204030204" pitchFamily="34" charset="0"/>
              </a:rPr>
              <a:t>Kotlin</a:t>
            </a:r>
            <a:r>
              <a:rPr lang="es-ES" sz="2800" dirty="0">
                <a:solidFill>
                  <a:schemeClr val="tx1"/>
                </a:solidFill>
                <a:latin typeface="Calibri" panose="020F0502020204030204" pitchFamily="34" charset="0"/>
                <a:cs typeface="Calibri" panose="020F0502020204030204" pitchFamily="34" charset="0"/>
              </a:rPr>
              <a:t> existen los siguientes tipos de funciones: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lvl="1">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rPr>
              <a:t>Nivel superior </a:t>
            </a:r>
            <a:r>
              <a:rPr lang="es-ES" sz="2800" dirty="0">
                <a:solidFill>
                  <a:schemeClr val="tx1"/>
                </a:solidFill>
                <a:latin typeface="Calibri" panose="020F0502020204030204" pitchFamily="34" charset="0"/>
                <a:cs typeface="Calibri" panose="020F0502020204030204" pitchFamily="34" charset="0"/>
              </a:rPr>
              <a:t>(top </a:t>
            </a:r>
            <a:r>
              <a:rPr lang="es-ES" sz="2800" dirty="0" err="1">
                <a:solidFill>
                  <a:schemeClr val="tx1"/>
                </a:solidFill>
                <a:latin typeface="Calibri" panose="020F0502020204030204" pitchFamily="34" charset="0"/>
                <a:cs typeface="Calibri" panose="020F0502020204030204" pitchFamily="34" charset="0"/>
              </a:rPr>
              <a:t>level</a:t>
            </a:r>
            <a:r>
              <a:rPr lang="es-ES" sz="2800" dirty="0">
                <a:solidFill>
                  <a:schemeClr val="tx1"/>
                </a:solidFill>
                <a:latin typeface="Calibri" panose="020F0502020204030204" pitchFamily="34" charset="0"/>
                <a:cs typeface="Calibri" panose="020F0502020204030204" pitchFamily="34" charset="0"/>
              </a:rPr>
              <a:t>)</a:t>
            </a:r>
          </a:p>
          <a:p>
            <a:pPr lvl="1">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rPr>
              <a:t>Local</a:t>
            </a:r>
          </a:p>
          <a:p>
            <a:pPr lvl="1">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rPr>
              <a:t>Miembro</a:t>
            </a:r>
          </a:p>
          <a:p>
            <a:pPr lvl="1">
              <a:spcBef>
                <a:spcPts val="0"/>
              </a:spcBef>
              <a:spcAft>
                <a:spcPts val="0"/>
              </a:spcAft>
            </a:pPr>
            <a:r>
              <a:rPr lang="es-ES" sz="2800" b="1" dirty="0">
                <a:solidFill>
                  <a:schemeClr val="tx1"/>
                </a:solidFill>
                <a:latin typeface="Calibri" panose="020F0502020204030204" pitchFamily="34" charset="0"/>
                <a:cs typeface="Calibri" panose="020F0502020204030204" pitchFamily="34" charset="0"/>
              </a:rPr>
              <a:t>De</a:t>
            </a:r>
            <a:r>
              <a:rPr lang="es-ES" sz="2800" dirty="0">
                <a:solidFill>
                  <a:schemeClr val="tx1"/>
                </a:solidFill>
                <a:latin typeface="Calibri" panose="020F0502020204030204" pitchFamily="34" charset="0"/>
                <a:cs typeface="Calibri" panose="020F0502020204030204" pitchFamily="34" charset="0"/>
              </a:rPr>
              <a:t> </a:t>
            </a:r>
            <a:r>
              <a:rPr lang="es-ES" sz="2800" b="1" dirty="0">
                <a:solidFill>
                  <a:schemeClr val="tx1"/>
                </a:solidFill>
                <a:latin typeface="Calibri" panose="020F0502020204030204" pitchFamily="34" charset="0"/>
                <a:cs typeface="Calibri" panose="020F0502020204030204" pitchFamily="34" charset="0"/>
              </a:rPr>
              <a:t>extensión</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Según el tipo se podrá usar en una parte de código u otra.</a:t>
            </a:r>
          </a:p>
        </p:txBody>
      </p:sp>
    </p:spTree>
    <p:extLst>
      <p:ext uri="{BB962C8B-B14F-4D97-AF65-F5344CB8AC3E}">
        <p14:creationId xmlns:p14="http://schemas.microsoft.com/office/powerpoint/2010/main" val="1163485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17.- Ámbito de las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rPr>
              <a:t>Nivel superior (top </a:t>
            </a:r>
            <a:r>
              <a:rPr lang="es-ES" sz="2400" b="1" dirty="0" err="1">
                <a:solidFill>
                  <a:schemeClr val="tx1"/>
                </a:solidFill>
                <a:latin typeface="Calibri" panose="020F0502020204030204" pitchFamily="34" charset="0"/>
                <a:cs typeface="Calibri" panose="020F0502020204030204" pitchFamily="34" charset="0"/>
              </a:rPr>
              <a:t>level</a:t>
            </a:r>
            <a:r>
              <a:rPr lang="es-ES" sz="2400" b="1"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se definen sin estar dentro de ningún bloque { } o clase.</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Su uso suele ser como biblioteca de funciones, en este caso en un archivo se incluyen varias funciones de nivel superior que se podrán utilizar en cualquier parte.</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Se podrán usar en todo el archivo propio y en el que se importe.</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			</a:t>
            </a:r>
            <a:r>
              <a:rPr lang="es-ES" sz="2400" b="1" dirty="0">
                <a:solidFill>
                  <a:schemeClr val="tx1"/>
                </a:solidFill>
                <a:latin typeface="Calibri" panose="020F0502020204030204" pitchFamily="34" charset="0"/>
                <a:cs typeface="Calibri" panose="020F0502020204030204" pitchFamily="34" charset="0"/>
              </a:rPr>
              <a:t>Top </a:t>
            </a:r>
            <a:r>
              <a:rPr lang="es-ES" sz="2400" b="1" dirty="0" err="1">
                <a:solidFill>
                  <a:schemeClr val="tx1"/>
                </a:solidFill>
                <a:latin typeface="Calibri" panose="020F0502020204030204" pitchFamily="34" charset="0"/>
                <a:cs typeface="Calibri" panose="020F0502020204030204" pitchFamily="34" charset="0"/>
              </a:rPr>
              <a:t>Level</a:t>
            </a:r>
            <a:endParaRPr lang="es-ES" sz="2400" b="1" dirty="0">
              <a:solidFill>
                <a:schemeClr val="tx1"/>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6B574B11-A57B-4B86-886B-6FFBC3C7B1EB}"/>
              </a:ext>
            </a:extLst>
          </p:cNvPr>
          <p:cNvPicPr>
            <a:picLocks noChangeAspect="1"/>
          </p:cNvPicPr>
          <p:nvPr/>
        </p:nvPicPr>
        <p:blipFill>
          <a:blip r:embed="rId2"/>
          <a:stretch>
            <a:fillRect/>
          </a:stretch>
        </p:blipFill>
        <p:spPr>
          <a:xfrm>
            <a:off x="4018698" y="4354398"/>
            <a:ext cx="4154603" cy="2024037"/>
          </a:xfrm>
          <a:prstGeom prst="rect">
            <a:avLst/>
          </a:prstGeom>
          <a:noFill/>
          <a:ln w="57150">
            <a:solidFill>
              <a:schemeClr val="accent2"/>
            </a:solidFill>
          </a:ln>
        </p:spPr>
      </p:pic>
      <p:cxnSp>
        <p:nvCxnSpPr>
          <p:cNvPr id="6" name="Conector recto de flecha 5">
            <a:extLst>
              <a:ext uri="{FF2B5EF4-FFF2-40B4-BE49-F238E27FC236}">
                <a16:creationId xmlns:a16="http://schemas.microsoft.com/office/drawing/2014/main" id="{8FDEAE5E-AE9A-4B68-8B1E-D02B12A0D316}"/>
              </a:ext>
            </a:extLst>
          </p:cNvPr>
          <p:cNvCxnSpPr>
            <a:cxnSpLocks/>
          </p:cNvCxnSpPr>
          <p:nvPr/>
        </p:nvCxnSpPr>
        <p:spPr>
          <a:xfrm>
            <a:off x="3273876" y="5589241"/>
            <a:ext cx="1476544" cy="387813"/>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9" name="Conector recto de flecha 8">
            <a:extLst>
              <a:ext uri="{FF2B5EF4-FFF2-40B4-BE49-F238E27FC236}">
                <a16:creationId xmlns:a16="http://schemas.microsoft.com/office/drawing/2014/main" id="{7BFDE907-A848-4B35-9171-813A5E745585}"/>
              </a:ext>
            </a:extLst>
          </p:cNvPr>
          <p:cNvCxnSpPr>
            <a:cxnSpLocks/>
          </p:cNvCxnSpPr>
          <p:nvPr/>
        </p:nvCxnSpPr>
        <p:spPr>
          <a:xfrm flipV="1">
            <a:off x="3273876" y="5083332"/>
            <a:ext cx="1492526" cy="355906"/>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688029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t>
            </a:r>
            <a:r>
              <a:rPr lang="es-ES" sz="3600" b="1" cap="none" dirty="0" err="1">
                <a:solidFill>
                  <a:schemeClr val="accent1"/>
                </a:solidFill>
                <a:latin typeface="Calibri" panose="020F0502020204030204" pitchFamily="34" charset="0"/>
                <a:cs typeface="Calibri" panose="020F0502020204030204" pitchFamily="34" charset="0"/>
              </a:rPr>
              <a:t>if</a:t>
            </a:r>
            <a:r>
              <a:rPr lang="es-ES" sz="3600" b="1" cap="none" dirty="0">
                <a:solidFill>
                  <a:schemeClr val="accent1"/>
                </a:solidFill>
                <a:latin typeface="Calibri" panose="020F0502020204030204" pitchFamily="34" charset="0"/>
                <a:cs typeface="Calibri" panose="020F0502020204030204" pitchFamily="34" charset="0"/>
              </a:rPr>
              <a:t> como una expresión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La instrucción </a:t>
            </a:r>
            <a:r>
              <a:rPr lang="es-ES" sz="2400" b="1" dirty="0">
                <a:solidFill>
                  <a:schemeClr val="tx1"/>
                </a:solidFill>
                <a:latin typeface="Calibri" panose="020F0502020204030204" pitchFamily="34" charset="0"/>
                <a:cs typeface="Calibri" panose="020F0502020204030204" pitchFamily="34" charset="0"/>
              </a:rPr>
              <a:t>if</a:t>
            </a:r>
            <a:r>
              <a:rPr lang="es-ES" sz="2400" dirty="0">
                <a:solidFill>
                  <a:schemeClr val="tx1"/>
                </a:solidFill>
                <a:latin typeface="Calibri" panose="020F0502020204030204" pitchFamily="34" charset="0"/>
                <a:cs typeface="Calibri" panose="020F0502020204030204" pitchFamily="34" charset="0"/>
              </a:rPr>
              <a:t> se puede utilizar como una expresión, por ejemplo para asignar un valor a una variable como en el ejemplo ya visto:</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En este caso se puede escribirla expresión de la siguiente forma, siendo obligatorio incluir la rama del </a:t>
            </a:r>
            <a:r>
              <a:rPr lang="es-ES" sz="2400" b="1" dirty="0">
                <a:solidFill>
                  <a:schemeClr val="tx1"/>
                </a:solidFill>
                <a:latin typeface="Calibri" panose="020F0502020204030204" pitchFamily="34" charset="0"/>
                <a:cs typeface="Calibri" panose="020F0502020204030204" pitchFamily="34" charset="0"/>
              </a:rPr>
              <a:t>else</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Si se usa como una expresión </a:t>
            </a:r>
            <a:r>
              <a:rPr lang="es-ES" sz="2400" b="1" dirty="0">
                <a:solidFill>
                  <a:schemeClr val="tx1"/>
                </a:solidFill>
                <a:latin typeface="Calibri" panose="020F0502020204030204" pitchFamily="34" charset="0"/>
                <a:cs typeface="Calibri" panose="020F0502020204030204" pitchFamily="34" charset="0"/>
              </a:rPr>
              <a:t>la rama de else es obligatoria</a:t>
            </a:r>
            <a:r>
              <a:rPr lang="es-ES" sz="24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000" dirty="0">
              <a:solidFill>
                <a:schemeClr val="tx1"/>
              </a:solidFill>
              <a:latin typeface="Consolas" panose="020B0609020204030204" pitchFamily="49" charset="0"/>
              <a:cs typeface="Calibri" panose="020F0502020204030204" pitchFamily="34" charset="0"/>
            </a:endParaRPr>
          </a:p>
          <a:p>
            <a:pPr marL="0" indent="0">
              <a:spcBef>
                <a:spcPts val="0"/>
              </a:spcBef>
              <a:spcAft>
                <a:spcPts val="0"/>
              </a:spcAft>
              <a:buNone/>
            </a:pPr>
            <a:r>
              <a:rPr lang="es-ES" sz="2000" dirty="0">
                <a:solidFill>
                  <a:schemeClr val="tx1"/>
                </a:solidFill>
                <a:latin typeface="Consolas" panose="020B0609020204030204" pitchFamily="49" charset="0"/>
                <a:cs typeface="Calibri" panose="020F0502020204030204" pitchFamily="34" charset="0"/>
              </a:rPr>
              <a:t>	</a:t>
            </a:r>
          </a:p>
        </p:txBody>
      </p:sp>
      <p:pic>
        <p:nvPicPr>
          <p:cNvPr id="6" name="Imagen 5">
            <a:extLst>
              <a:ext uri="{FF2B5EF4-FFF2-40B4-BE49-F238E27FC236}">
                <a16:creationId xmlns:a16="http://schemas.microsoft.com/office/drawing/2014/main" id="{588F0014-5F55-4A20-884D-2AD4D8AD6863}"/>
              </a:ext>
            </a:extLst>
          </p:cNvPr>
          <p:cNvPicPr>
            <a:picLocks noChangeAspect="1"/>
          </p:cNvPicPr>
          <p:nvPr/>
        </p:nvPicPr>
        <p:blipFill>
          <a:blip r:embed="rId2"/>
          <a:stretch>
            <a:fillRect/>
          </a:stretch>
        </p:blipFill>
        <p:spPr>
          <a:xfrm>
            <a:off x="1096200" y="2132856"/>
            <a:ext cx="9999597" cy="645830"/>
          </a:xfrm>
          <a:prstGeom prst="rect">
            <a:avLst/>
          </a:prstGeom>
          <a:noFill/>
          <a:ln w="57150">
            <a:solidFill>
              <a:schemeClr val="accent2"/>
            </a:solidFill>
          </a:ln>
        </p:spPr>
      </p:pic>
      <p:pic>
        <p:nvPicPr>
          <p:cNvPr id="2" name="Imagen 1">
            <a:extLst>
              <a:ext uri="{FF2B5EF4-FFF2-40B4-BE49-F238E27FC236}">
                <a16:creationId xmlns:a16="http://schemas.microsoft.com/office/drawing/2014/main" id="{CE6A1730-3B18-422C-B116-225F3C75BF67}"/>
              </a:ext>
            </a:extLst>
          </p:cNvPr>
          <p:cNvPicPr>
            <a:picLocks noChangeAspect="1"/>
          </p:cNvPicPr>
          <p:nvPr/>
        </p:nvPicPr>
        <p:blipFill>
          <a:blip r:embed="rId3"/>
          <a:stretch>
            <a:fillRect/>
          </a:stretch>
        </p:blipFill>
        <p:spPr>
          <a:xfrm>
            <a:off x="1451863" y="4355863"/>
            <a:ext cx="9288270" cy="665208"/>
          </a:xfrm>
          <a:prstGeom prst="rect">
            <a:avLst/>
          </a:prstGeom>
          <a:noFill/>
          <a:ln w="57150">
            <a:solidFill>
              <a:schemeClr val="accent2"/>
            </a:solidFill>
          </a:ln>
        </p:spPr>
      </p:pic>
    </p:spTree>
    <p:extLst>
      <p:ext uri="{BB962C8B-B14F-4D97-AF65-F5344CB8AC3E}">
        <p14:creationId xmlns:p14="http://schemas.microsoft.com/office/powerpoint/2010/main" val="12801776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17.- Ámbito de las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000" b="1" dirty="0">
                <a:solidFill>
                  <a:schemeClr val="tx1"/>
                </a:solidFill>
                <a:latin typeface="Calibri" panose="020F0502020204030204" pitchFamily="34" charset="0"/>
                <a:cs typeface="Calibri" panose="020F0502020204030204" pitchFamily="34" charset="0"/>
              </a:rPr>
              <a:t>Local</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Se definen dentro de otra función y se podrá usar en todo el bloque { } de esa función, incluso desde otras funciones locales de la misma función padre.</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Debe estar definida antes de cualquier llamada a ella.</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dirty="0">
                <a:solidFill>
                  <a:schemeClr val="tx1"/>
                </a:solidFill>
                <a:latin typeface="Calibri" panose="020F0502020204030204" pitchFamily="34" charset="0"/>
                <a:cs typeface="Calibri" panose="020F0502020204030204" pitchFamily="34" charset="0"/>
              </a:rPr>
              <a:t>Pueden usar las variables locales de la función padre.</a:t>
            </a: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000" b="1" dirty="0">
                <a:solidFill>
                  <a:schemeClr val="tx1"/>
                </a:solidFill>
                <a:latin typeface="Calibri" panose="020F0502020204030204" pitchFamily="34" charset="0"/>
                <a:cs typeface="Calibri" panose="020F0502020204030204" pitchFamily="34" charset="0"/>
              </a:rPr>
              <a:t>						Local</a:t>
            </a:r>
          </a:p>
        </p:txBody>
      </p:sp>
      <p:pic>
        <p:nvPicPr>
          <p:cNvPr id="2" name="Imagen 1">
            <a:extLst>
              <a:ext uri="{FF2B5EF4-FFF2-40B4-BE49-F238E27FC236}">
                <a16:creationId xmlns:a16="http://schemas.microsoft.com/office/drawing/2014/main" id="{4F0632B4-130D-410F-94D4-8B32BB952BDD}"/>
              </a:ext>
            </a:extLst>
          </p:cNvPr>
          <p:cNvPicPr>
            <a:picLocks noChangeAspect="1"/>
          </p:cNvPicPr>
          <p:nvPr/>
        </p:nvPicPr>
        <p:blipFill>
          <a:blip r:embed="rId2"/>
          <a:stretch>
            <a:fillRect/>
          </a:stretch>
        </p:blipFill>
        <p:spPr>
          <a:xfrm>
            <a:off x="4480469" y="3810198"/>
            <a:ext cx="3231061" cy="2736258"/>
          </a:xfrm>
          <a:prstGeom prst="rect">
            <a:avLst/>
          </a:prstGeom>
          <a:noFill/>
          <a:ln w="57150">
            <a:solidFill>
              <a:schemeClr val="accent2"/>
            </a:solidFill>
          </a:ln>
        </p:spPr>
      </p:pic>
      <p:cxnSp>
        <p:nvCxnSpPr>
          <p:cNvPr id="6" name="Conector recto de flecha 5">
            <a:extLst>
              <a:ext uri="{FF2B5EF4-FFF2-40B4-BE49-F238E27FC236}">
                <a16:creationId xmlns:a16="http://schemas.microsoft.com/office/drawing/2014/main" id="{71FE4C69-5AF0-4E64-8414-D67AD145673F}"/>
              </a:ext>
            </a:extLst>
          </p:cNvPr>
          <p:cNvCxnSpPr>
            <a:cxnSpLocks/>
          </p:cNvCxnSpPr>
          <p:nvPr/>
        </p:nvCxnSpPr>
        <p:spPr>
          <a:xfrm flipV="1">
            <a:off x="4007768" y="4458864"/>
            <a:ext cx="1256721" cy="268696"/>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 name="Conector recto de flecha 6">
            <a:extLst>
              <a:ext uri="{FF2B5EF4-FFF2-40B4-BE49-F238E27FC236}">
                <a16:creationId xmlns:a16="http://schemas.microsoft.com/office/drawing/2014/main" id="{820B7165-3EF6-4F99-8423-A17A38025562}"/>
              </a:ext>
            </a:extLst>
          </p:cNvPr>
          <p:cNvCxnSpPr>
            <a:cxnSpLocks/>
          </p:cNvCxnSpPr>
          <p:nvPr/>
        </p:nvCxnSpPr>
        <p:spPr>
          <a:xfrm>
            <a:off x="4007768" y="4797152"/>
            <a:ext cx="1256720" cy="0"/>
          </a:xfrm>
          <a:prstGeom prst="straightConnector1">
            <a:avLst/>
          </a:pr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547572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17.- Ámbito de las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Miembro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Son las funciones que se definen dentro de las clases u objetos.</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Son lo que en la programación orientada a objetos se llaman </a:t>
            </a:r>
            <a:r>
              <a:rPr lang="es-ES" sz="2800" b="1" dirty="0">
                <a:solidFill>
                  <a:schemeClr val="tx1"/>
                </a:solidFill>
                <a:latin typeface="Calibri" panose="020F0502020204030204" pitchFamily="34" charset="0"/>
                <a:cs typeface="Calibri" panose="020F0502020204030204" pitchFamily="34" charset="0"/>
              </a:rPr>
              <a:t>métodos</a:t>
            </a:r>
            <a:r>
              <a:rPr lang="es-ES" sz="2800" dirty="0">
                <a:solidFill>
                  <a:schemeClr val="tx1"/>
                </a:solidFill>
                <a:latin typeface="Calibri" panose="020F0502020204030204" pitchFamily="34" charset="0"/>
                <a:cs typeface="Calibri" panose="020F0502020204030204" pitchFamily="34" charset="0"/>
              </a:rPr>
              <a:t>.</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Se estudian en el punto siguiente </a:t>
            </a:r>
            <a:r>
              <a:rPr lang="es-ES" sz="2800" b="1" dirty="0">
                <a:solidFill>
                  <a:schemeClr val="tx1"/>
                </a:solidFill>
                <a:latin typeface="Calibri" panose="020F0502020204030204" pitchFamily="34" charset="0"/>
                <a:cs typeface="Calibri" panose="020F0502020204030204" pitchFamily="34" charset="0"/>
              </a:rPr>
              <a:t>POO</a:t>
            </a:r>
            <a:r>
              <a:rPr lang="es-ES" sz="2800" dirty="0">
                <a:solidFill>
                  <a:schemeClr val="tx1"/>
                </a:solidFill>
                <a:latin typeface="Calibri" panose="020F0502020204030204" pitchFamily="34" charset="0"/>
                <a:cs typeface="Calibri" panose="020F0502020204030204" pitchFamily="34" charset="0"/>
              </a:rPr>
              <a:t> (Programación Orientada a Objetos).</a:t>
            </a:r>
            <a:endParaRPr lang="es-ES" sz="28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31478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17.- Ámbito de las funciones</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b="1" dirty="0">
                <a:solidFill>
                  <a:schemeClr val="tx1"/>
                </a:solidFill>
                <a:latin typeface="Calibri" panose="020F0502020204030204" pitchFamily="34" charset="0"/>
                <a:cs typeface="Calibri" panose="020F0502020204030204" pitchFamily="34" charset="0"/>
              </a:rPr>
              <a:t>De extensión</a:t>
            </a: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err="1">
                <a:solidFill>
                  <a:schemeClr val="tx1"/>
                </a:solidFill>
                <a:latin typeface="Calibri" panose="020F0502020204030204" pitchFamily="34" charset="0"/>
                <a:cs typeface="Calibri" panose="020F0502020204030204" pitchFamily="34" charset="0"/>
              </a:rPr>
              <a:t>Kotlin</a:t>
            </a:r>
            <a:r>
              <a:rPr lang="es-ES" sz="2400" dirty="0">
                <a:solidFill>
                  <a:schemeClr val="tx1"/>
                </a:solidFill>
                <a:latin typeface="Calibri" panose="020F0502020204030204" pitchFamily="34" charset="0"/>
                <a:cs typeface="Calibri" panose="020F0502020204030204" pitchFamily="34" charset="0"/>
              </a:rPr>
              <a:t> permite </a:t>
            </a:r>
            <a:r>
              <a:rPr lang="es-ES" sz="2400" b="1" dirty="0">
                <a:solidFill>
                  <a:schemeClr val="tx1"/>
                </a:solidFill>
                <a:latin typeface="Calibri" panose="020F0502020204030204" pitchFamily="34" charset="0"/>
                <a:cs typeface="Calibri" panose="020F0502020204030204" pitchFamily="34" charset="0"/>
              </a:rPr>
              <a:t>extender</a:t>
            </a:r>
            <a:r>
              <a:rPr lang="es-ES" sz="2400" dirty="0">
                <a:solidFill>
                  <a:schemeClr val="tx1"/>
                </a:solidFill>
                <a:latin typeface="Calibri" panose="020F0502020204030204" pitchFamily="34" charset="0"/>
                <a:cs typeface="Calibri" panose="020F0502020204030204" pitchFamily="34" charset="0"/>
              </a:rPr>
              <a:t> </a:t>
            </a:r>
            <a:r>
              <a:rPr lang="es-ES" sz="2400" b="1" dirty="0">
                <a:solidFill>
                  <a:schemeClr val="tx1"/>
                </a:solidFill>
                <a:latin typeface="Calibri" panose="020F0502020204030204" pitchFamily="34" charset="0"/>
                <a:cs typeface="Calibri" panose="020F0502020204030204" pitchFamily="34" charset="0"/>
              </a:rPr>
              <a:t>la funcionalidad </a:t>
            </a:r>
            <a:r>
              <a:rPr lang="es-ES" sz="2400" dirty="0">
                <a:solidFill>
                  <a:schemeClr val="tx1"/>
                </a:solidFill>
                <a:latin typeface="Calibri" panose="020F0502020204030204" pitchFamily="34" charset="0"/>
                <a:cs typeface="Calibri" panose="020F0502020204030204" pitchFamily="34" charset="0"/>
              </a:rPr>
              <a:t>de las </a:t>
            </a:r>
            <a:r>
              <a:rPr lang="es-ES" sz="2400" b="1" dirty="0">
                <a:solidFill>
                  <a:schemeClr val="tx1"/>
                </a:solidFill>
                <a:latin typeface="Calibri" panose="020F0502020204030204" pitchFamily="34" charset="0"/>
                <a:cs typeface="Calibri" panose="020F0502020204030204" pitchFamily="34" charset="0"/>
              </a:rPr>
              <a:t>clases</a:t>
            </a:r>
            <a:r>
              <a:rPr lang="es-ES" sz="2400" dirty="0">
                <a:solidFill>
                  <a:schemeClr val="tx1"/>
                </a:solidFill>
                <a:latin typeface="Calibri" panose="020F0502020204030204" pitchFamily="34" charset="0"/>
                <a:cs typeface="Calibri" panose="020F0502020204030204" pitchFamily="34" charset="0"/>
              </a:rPr>
              <a:t> añadiendo funciones a ellas.</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Estas funciones solo existen en el ámbito en el que se definen.</a:t>
            </a:r>
          </a:p>
        </p:txBody>
      </p:sp>
      <p:pic>
        <p:nvPicPr>
          <p:cNvPr id="3" name="Imagen 2">
            <a:extLst>
              <a:ext uri="{FF2B5EF4-FFF2-40B4-BE49-F238E27FC236}">
                <a16:creationId xmlns:a16="http://schemas.microsoft.com/office/drawing/2014/main" id="{827D6D25-4449-4339-A369-BC37307990F2}"/>
              </a:ext>
            </a:extLst>
          </p:cNvPr>
          <p:cNvPicPr>
            <a:picLocks noChangeAspect="1"/>
          </p:cNvPicPr>
          <p:nvPr/>
        </p:nvPicPr>
        <p:blipFill>
          <a:blip r:embed="rId2"/>
          <a:stretch>
            <a:fillRect/>
          </a:stretch>
        </p:blipFill>
        <p:spPr>
          <a:xfrm>
            <a:off x="3210643" y="3356747"/>
            <a:ext cx="5770714" cy="3021459"/>
          </a:xfrm>
          <a:prstGeom prst="rect">
            <a:avLst/>
          </a:prstGeom>
          <a:noFill/>
          <a:ln w="57150">
            <a:solidFill>
              <a:schemeClr val="accent2"/>
            </a:solidFill>
          </a:ln>
        </p:spPr>
      </p:pic>
    </p:spTree>
    <p:extLst>
      <p:ext uri="{BB962C8B-B14F-4D97-AF65-F5344CB8AC3E}">
        <p14:creationId xmlns:p14="http://schemas.microsoft.com/office/powerpoint/2010/main" val="17910258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Práctica</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Actividad 3</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Técnicas para reutilizar código</a:t>
            </a: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8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800" b="1" dirty="0">
                <a:solidFill>
                  <a:schemeClr val="tx1"/>
                </a:solidFill>
                <a:latin typeface="Calibri" panose="020F0502020204030204" pitchFamily="34" charset="0"/>
                <a:cs typeface="Calibri" panose="020F0502020204030204" pitchFamily="34" charset="0"/>
              </a:rPr>
              <a:t>Actividad 4</a:t>
            </a:r>
          </a:p>
          <a:p>
            <a:pPr marL="0" indent="0">
              <a:spcBef>
                <a:spcPts val="0"/>
              </a:spcBef>
              <a:spcAft>
                <a:spcPts val="0"/>
              </a:spcAft>
              <a:buNone/>
            </a:pP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Arrays</a:t>
            </a:r>
            <a:r>
              <a:rPr lang="es-ES" sz="2800" dirty="0">
                <a:solidFill>
                  <a:schemeClr val="tx1"/>
                </a:solidFill>
                <a:latin typeface="Calibri" panose="020F0502020204030204" pitchFamily="34" charset="0"/>
                <a:cs typeface="Calibri" panose="020F0502020204030204" pitchFamily="34" charset="0"/>
              </a:rPr>
              <a:t> en </a:t>
            </a:r>
            <a:r>
              <a:rPr lang="es-ES" sz="2800" dirty="0" err="1">
                <a:solidFill>
                  <a:schemeClr val="tx1"/>
                </a:solidFill>
                <a:latin typeface="Calibri" panose="020F0502020204030204" pitchFamily="34" charset="0"/>
                <a:cs typeface="Calibri" panose="020F0502020204030204" pitchFamily="34" charset="0"/>
              </a:rPr>
              <a:t>Kotlin</a:t>
            </a:r>
            <a:endParaRPr lang="es-ES"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50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3.- </a:t>
            </a:r>
            <a:r>
              <a:rPr lang="es-ES" sz="3600" b="1" cap="none" dirty="0" err="1">
                <a:solidFill>
                  <a:schemeClr val="accent1"/>
                </a:solidFill>
                <a:latin typeface="Calibri" panose="020F0502020204030204" pitchFamily="34" charset="0"/>
                <a:cs typeface="Calibri" panose="020F0502020204030204" pitchFamily="34" charset="0"/>
              </a:rPr>
              <a:t>if</a:t>
            </a:r>
            <a:r>
              <a:rPr lang="es-ES" sz="3600" b="1" cap="none" dirty="0">
                <a:solidFill>
                  <a:schemeClr val="accent1"/>
                </a:solidFill>
                <a:latin typeface="Calibri" panose="020F0502020204030204" pitchFamily="34" charset="0"/>
                <a:cs typeface="Calibri" panose="020F0502020204030204" pitchFamily="34" charset="0"/>
              </a:rPr>
              <a:t> como una expresión</a:t>
            </a: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Al usar la instrucción </a:t>
            </a:r>
            <a:r>
              <a:rPr lang="es-ES" sz="2400" b="1" dirty="0">
                <a:solidFill>
                  <a:schemeClr val="tx1"/>
                </a:solidFill>
                <a:latin typeface="Calibri" panose="020F0502020204030204" pitchFamily="34" charset="0"/>
                <a:cs typeface="Calibri" panose="020F0502020204030204" pitchFamily="34" charset="0"/>
              </a:rPr>
              <a:t>if</a:t>
            </a:r>
            <a:r>
              <a:rPr lang="es-ES" sz="2400" dirty="0">
                <a:solidFill>
                  <a:schemeClr val="tx1"/>
                </a:solidFill>
                <a:latin typeface="Calibri" panose="020F0502020204030204" pitchFamily="34" charset="0"/>
                <a:cs typeface="Calibri" panose="020F0502020204030204" pitchFamily="34" charset="0"/>
              </a:rPr>
              <a:t> como expresión también se pueden utilizar las llaves para realizar varias instrucciones, en este caso la última instrucción de las llaves debe ser el valor a asignar.</a:t>
            </a:r>
            <a:endParaRPr lang="es-ES" sz="2000" b="1" dirty="0">
              <a:solidFill>
                <a:schemeClr val="tx1"/>
              </a:solidFill>
              <a:latin typeface="Consolas" panose="020B0609020204030204" pitchFamily="49" charset="0"/>
              <a:cs typeface="Calibri" panose="020F0502020204030204" pitchFamily="34" charset="0"/>
            </a:endParaRP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endParaRPr lang="es-ES" sz="2000" dirty="0">
              <a:solidFill>
                <a:schemeClr val="tx1"/>
              </a:solidFill>
              <a:latin typeface="Calibri" panose="020F0502020204030204" pitchFamily="34" charset="0"/>
              <a:cs typeface="Calibri" panose="020F0502020204030204" pitchFamily="34" charset="0"/>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rPr>
              <a:t>Si se usa como expresión y además, se usan bloques de código la última expresión debe ser el valor a asignar sin necesidad de igualar a la variable. </a:t>
            </a:r>
          </a:p>
        </p:txBody>
      </p:sp>
      <p:pic>
        <p:nvPicPr>
          <p:cNvPr id="2" name="Imagen 1">
            <a:extLst>
              <a:ext uri="{FF2B5EF4-FFF2-40B4-BE49-F238E27FC236}">
                <a16:creationId xmlns:a16="http://schemas.microsoft.com/office/drawing/2014/main" id="{77DFBC22-973F-47C9-A9B9-9E85BEB3A9A9}"/>
              </a:ext>
            </a:extLst>
          </p:cNvPr>
          <p:cNvPicPr>
            <a:picLocks noChangeAspect="1"/>
          </p:cNvPicPr>
          <p:nvPr/>
        </p:nvPicPr>
        <p:blipFill>
          <a:blip r:embed="rId2"/>
          <a:stretch>
            <a:fillRect/>
          </a:stretch>
        </p:blipFill>
        <p:spPr>
          <a:xfrm>
            <a:off x="3762117" y="3895724"/>
            <a:ext cx="4667766" cy="2482483"/>
          </a:xfrm>
          <a:prstGeom prst="rect">
            <a:avLst/>
          </a:prstGeom>
          <a:noFill/>
          <a:ln w="57150">
            <a:solidFill>
              <a:schemeClr val="accent2"/>
            </a:solidFill>
          </a:ln>
        </p:spPr>
      </p:pic>
    </p:spTree>
    <p:extLst>
      <p:ext uri="{BB962C8B-B14F-4D97-AF65-F5344CB8AC3E}">
        <p14:creationId xmlns:p14="http://schemas.microsoft.com/office/powerpoint/2010/main" val="3947453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t>
            </a:r>
            <a:r>
              <a:rPr lang="es-ES" sz="3600" b="1" cap="none" dirty="0" err="1">
                <a:solidFill>
                  <a:schemeClr val="accent1"/>
                </a:solidFill>
                <a:latin typeface="Calibri" panose="020F0502020204030204" pitchFamily="34" charset="0"/>
                <a:cs typeface="Calibri" panose="020F0502020204030204" pitchFamily="34" charset="0"/>
              </a:rPr>
              <a:t>when</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Condición con múltiples ramas (similar a switch de Java):</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Si hay varias instrucciones en alguna rama, se debe poner las llaves a todas las ramas:</a:t>
            </a:r>
          </a:p>
        </p:txBody>
      </p:sp>
      <p:pic>
        <p:nvPicPr>
          <p:cNvPr id="2" name="Imagen 1">
            <a:extLst>
              <a:ext uri="{FF2B5EF4-FFF2-40B4-BE49-F238E27FC236}">
                <a16:creationId xmlns:a16="http://schemas.microsoft.com/office/drawing/2014/main" id="{C4B80675-2CA6-4DC4-B511-626BBC51DC8D}"/>
              </a:ext>
            </a:extLst>
          </p:cNvPr>
          <p:cNvPicPr>
            <a:picLocks noChangeAspect="1"/>
          </p:cNvPicPr>
          <p:nvPr/>
        </p:nvPicPr>
        <p:blipFill>
          <a:blip r:embed="rId2"/>
          <a:stretch>
            <a:fillRect/>
          </a:stretch>
        </p:blipFill>
        <p:spPr>
          <a:xfrm>
            <a:off x="3496408" y="1700808"/>
            <a:ext cx="5199183" cy="1431190"/>
          </a:xfrm>
          <a:prstGeom prst="rect">
            <a:avLst/>
          </a:prstGeom>
          <a:noFill/>
          <a:ln w="57150">
            <a:solidFill>
              <a:schemeClr val="accent2"/>
            </a:solidFill>
          </a:ln>
        </p:spPr>
      </p:pic>
      <p:pic>
        <p:nvPicPr>
          <p:cNvPr id="3" name="Imagen 2">
            <a:extLst>
              <a:ext uri="{FF2B5EF4-FFF2-40B4-BE49-F238E27FC236}">
                <a16:creationId xmlns:a16="http://schemas.microsoft.com/office/drawing/2014/main" id="{E8462044-F280-4094-858D-04723A5E3364}"/>
              </a:ext>
            </a:extLst>
          </p:cNvPr>
          <p:cNvPicPr>
            <a:picLocks noChangeAspect="1"/>
          </p:cNvPicPr>
          <p:nvPr/>
        </p:nvPicPr>
        <p:blipFill>
          <a:blip r:embed="rId3"/>
          <a:stretch>
            <a:fillRect/>
          </a:stretch>
        </p:blipFill>
        <p:spPr>
          <a:xfrm>
            <a:off x="4672895" y="3933056"/>
            <a:ext cx="2846207" cy="2304458"/>
          </a:xfrm>
          <a:prstGeom prst="rect">
            <a:avLst/>
          </a:prstGeom>
          <a:noFill/>
          <a:ln w="57150">
            <a:solidFill>
              <a:schemeClr val="accent2"/>
            </a:solidFill>
          </a:ln>
        </p:spPr>
      </p:pic>
    </p:spTree>
    <p:extLst>
      <p:ext uri="{BB962C8B-B14F-4D97-AF65-F5344CB8AC3E}">
        <p14:creationId xmlns:p14="http://schemas.microsoft.com/office/powerpoint/2010/main" val="1164663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t>
            </a:r>
            <a:r>
              <a:rPr lang="es-ES" sz="3600" b="1" cap="none" dirty="0" err="1">
                <a:solidFill>
                  <a:schemeClr val="accent1"/>
                </a:solidFill>
                <a:latin typeface="Calibri" panose="020F0502020204030204" pitchFamily="34" charset="0"/>
                <a:cs typeface="Calibri" panose="020F0502020204030204" pitchFamily="34" charset="0"/>
              </a:rPr>
              <a:t>when</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Con </a:t>
            </a:r>
            <a:r>
              <a:rPr lang="es-ES" sz="24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when</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se pueden agrupar valores:</a:t>
            </a: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También se pueden usar expresiones para evaluar:</a:t>
            </a:r>
          </a:p>
        </p:txBody>
      </p:sp>
      <p:pic>
        <p:nvPicPr>
          <p:cNvPr id="2" name="Imagen 1">
            <a:extLst>
              <a:ext uri="{FF2B5EF4-FFF2-40B4-BE49-F238E27FC236}">
                <a16:creationId xmlns:a16="http://schemas.microsoft.com/office/drawing/2014/main" id="{4C792A49-8956-460A-BC3D-7D70295ECDD8}"/>
              </a:ext>
            </a:extLst>
          </p:cNvPr>
          <p:cNvPicPr>
            <a:picLocks noChangeAspect="1"/>
          </p:cNvPicPr>
          <p:nvPr/>
        </p:nvPicPr>
        <p:blipFill>
          <a:blip r:embed="rId2"/>
          <a:stretch>
            <a:fillRect/>
          </a:stretch>
        </p:blipFill>
        <p:spPr>
          <a:xfrm>
            <a:off x="3590575" y="1844824"/>
            <a:ext cx="5010849" cy="1381318"/>
          </a:xfrm>
          <a:prstGeom prst="rect">
            <a:avLst/>
          </a:prstGeom>
          <a:noFill/>
          <a:ln w="57150">
            <a:solidFill>
              <a:schemeClr val="accent2"/>
            </a:solidFill>
          </a:ln>
        </p:spPr>
      </p:pic>
      <p:pic>
        <p:nvPicPr>
          <p:cNvPr id="3" name="Imagen 2">
            <a:extLst>
              <a:ext uri="{FF2B5EF4-FFF2-40B4-BE49-F238E27FC236}">
                <a16:creationId xmlns:a16="http://schemas.microsoft.com/office/drawing/2014/main" id="{E1FE3E95-4DFD-4D14-82FE-5226E2F12186}"/>
              </a:ext>
            </a:extLst>
          </p:cNvPr>
          <p:cNvPicPr>
            <a:picLocks noChangeAspect="1"/>
          </p:cNvPicPr>
          <p:nvPr/>
        </p:nvPicPr>
        <p:blipFill>
          <a:blip r:embed="rId3"/>
          <a:stretch>
            <a:fillRect/>
          </a:stretch>
        </p:blipFill>
        <p:spPr>
          <a:xfrm>
            <a:off x="2813339" y="4365104"/>
            <a:ext cx="6565320" cy="1882884"/>
          </a:xfrm>
          <a:prstGeom prst="rect">
            <a:avLst/>
          </a:prstGeom>
          <a:noFill/>
          <a:ln w="57150">
            <a:solidFill>
              <a:schemeClr val="accent2"/>
            </a:solidFill>
          </a:ln>
        </p:spPr>
      </p:pic>
    </p:spTree>
    <p:extLst>
      <p:ext uri="{BB962C8B-B14F-4D97-AF65-F5344CB8AC3E}">
        <p14:creationId xmlns:p14="http://schemas.microsoft.com/office/powerpoint/2010/main" val="1957971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72;p14"/>
          <p:cNvSpPr txBox="1">
            <a:spLocks/>
          </p:cNvSpPr>
          <p:nvPr/>
        </p:nvSpPr>
        <p:spPr>
          <a:xfrm>
            <a:off x="518643" y="479793"/>
            <a:ext cx="11154714" cy="665208"/>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3600" b="1" cap="none" dirty="0">
                <a:solidFill>
                  <a:schemeClr val="accent1"/>
                </a:solidFill>
                <a:latin typeface="Calibri" panose="020F0502020204030204" pitchFamily="34" charset="0"/>
                <a:cs typeface="Calibri" panose="020F0502020204030204" pitchFamily="34" charset="0"/>
              </a:rPr>
              <a:t>4.- </a:t>
            </a:r>
            <a:r>
              <a:rPr lang="es-ES" sz="3600" b="1" cap="none" dirty="0" err="1">
                <a:solidFill>
                  <a:schemeClr val="accent1"/>
                </a:solidFill>
                <a:latin typeface="Calibri" panose="020F0502020204030204" pitchFamily="34" charset="0"/>
                <a:cs typeface="Calibri" panose="020F0502020204030204" pitchFamily="34" charset="0"/>
              </a:rPr>
              <a:t>when</a:t>
            </a:r>
            <a:endParaRPr lang="es-ES" sz="3600" b="1" cap="none" dirty="0">
              <a:solidFill>
                <a:schemeClr val="accent1"/>
              </a:solidFill>
              <a:latin typeface="Calibri" panose="020F0502020204030204" pitchFamily="34" charset="0"/>
              <a:cs typeface="Calibri" panose="020F0502020204030204" pitchFamily="34" charset="0"/>
            </a:endParaRPr>
          </a:p>
        </p:txBody>
      </p:sp>
      <p:sp>
        <p:nvSpPr>
          <p:cNvPr id="5" name="Google Shape;73;p14"/>
          <p:cNvSpPr txBox="1">
            <a:spLocks/>
          </p:cNvSpPr>
          <p:nvPr/>
        </p:nvSpPr>
        <p:spPr>
          <a:xfrm>
            <a:off x="518643" y="1161922"/>
            <a:ext cx="11154714" cy="5384534"/>
          </a:xfrm>
          <a:prstGeom prst="rect">
            <a:avLst/>
          </a:prstGeom>
        </p:spPr>
        <p:txBody>
          <a:bodyPr spcFirstLastPara="1" wrap="square" lIns="91425" tIns="91425" rIns="91425" bIns="91425"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Se puede usar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in</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o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!in</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para usar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rangos</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y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colecciones</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para evaluar:</a:t>
            </a:r>
            <a:endPar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endPar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marL="0" indent="0">
              <a:spcBef>
                <a:spcPts val="0"/>
              </a:spcBef>
              <a:spcAft>
                <a:spcPts val="0"/>
              </a:spcAft>
              <a:buNone/>
            </a:pP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Se puede evaluar si la variable es de un tipo o no con </a:t>
            </a:r>
            <a:r>
              <a:rPr lang="es-ES" sz="24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is</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 o </a:t>
            </a:r>
            <a:r>
              <a:rPr lang="es-ES" sz="2400" b="1" dirty="0">
                <a:solidFill>
                  <a:schemeClr val="tx1"/>
                </a:solidFill>
                <a:latin typeface="Calibri" panose="020F0502020204030204" pitchFamily="34" charset="0"/>
                <a:cs typeface="Calibri" panose="020F0502020204030204" pitchFamily="34" charset="0"/>
                <a:sym typeface="Wingdings" panose="05000000000000000000" pitchFamily="2" charset="2"/>
              </a:rPr>
              <a:t>!</a:t>
            </a:r>
            <a:r>
              <a:rPr lang="es-ES" sz="2400" b="1" dirty="0" err="1">
                <a:solidFill>
                  <a:schemeClr val="tx1"/>
                </a:solidFill>
                <a:latin typeface="Calibri" panose="020F0502020204030204" pitchFamily="34" charset="0"/>
                <a:cs typeface="Calibri" panose="020F0502020204030204" pitchFamily="34" charset="0"/>
                <a:sym typeface="Wingdings" panose="05000000000000000000" pitchFamily="2" charset="2"/>
              </a:rPr>
              <a:t>is</a:t>
            </a:r>
            <a:r>
              <a:rPr lang="es-ES" sz="2400" dirty="0">
                <a:solidFill>
                  <a:schemeClr val="tx1"/>
                </a:solidFill>
                <a:latin typeface="Calibri" panose="020F0502020204030204" pitchFamily="34" charset="0"/>
                <a:cs typeface="Calibri" panose="020F0502020204030204" pitchFamily="34" charset="0"/>
                <a:sym typeface="Wingdings" panose="05000000000000000000" pitchFamily="2" charset="2"/>
              </a:rPr>
              <a:t>:</a:t>
            </a:r>
          </a:p>
        </p:txBody>
      </p:sp>
      <p:pic>
        <p:nvPicPr>
          <p:cNvPr id="2" name="Imagen 1">
            <a:extLst>
              <a:ext uri="{FF2B5EF4-FFF2-40B4-BE49-F238E27FC236}">
                <a16:creationId xmlns:a16="http://schemas.microsoft.com/office/drawing/2014/main" id="{CD86B813-62C8-407B-8BF7-8DC77B5BABD6}"/>
              </a:ext>
            </a:extLst>
          </p:cNvPr>
          <p:cNvPicPr>
            <a:picLocks noChangeAspect="1"/>
          </p:cNvPicPr>
          <p:nvPr/>
        </p:nvPicPr>
        <p:blipFill>
          <a:blip r:embed="rId2"/>
          <a:stretch>
            <a:fillRect/>
          </a:stretch>
        </p:blipFill>
        <p:spPr>
          <a:xfrm>
            <a:off x="689915" y="1731546"/>
            <a:ext cx="5269022" cy="1685017"/>
          </a:xfrm>
          <a:prstGeom prst="rect">
            <a:avLst/>
          </a:prstGeom>
          <a:noFill/>
          <a:ln w="57150">
            <a:solidFill>
              <a:schemeClr val="accent2"/>
            </a:solidFill>
          </a:ln>
        </p:spPr>
      </p:pic>
      <p:pic>
        <p:nvPicPr>
          <p:cNvPr id="3" name="Imagen 2">
            <a:extLst>
              <a:ext uri="{FF2B5EF4-FFF2-40B4-BE49-F238E27FC236}">
                <a16:creationId xmlns:a16="http://schemas.microsoft.com/office/drawing/2014/main" id="{919E555D-10E2-40B1-AA26-F20A1DDCFAB2}"/>
              </a:ext>
            </a:extLst>
          </p:cNvPr>
          <p:cNvPicPr>
            <a:picLocks noChangeAspect="1"/>
          </p:cNvPicPr>
          <p:nvPr/>
        </p:nvPicPr>
        <p:blipFill rotWithShape="1">
          <a:blip r:embed="rId3"/>
          <a:srcRect t="259" b="3312"/>
          <a:stretch/>
        </p:blipFill>
        <p:spPr>
          <a:xfrm>
            <a:off x="6669919" y="1743983"/>
            <a:ext cx="4832166" cy="1685017"/>
          </a:xfrm>
          <a:prstGeom prst="rect">
            <a:avLst/>
          </a:prstGeom>
          <a:noFill/>
          <a:ln w="57150">
            <a:solidFill>
              <a:schemeClr val="accent2"/>
            </a:solidFill>
          </a:ln>
        </p:spPr>
      </p:pic>
      <p:pic>
        <p:nvPicPr>
          <p:cNvPr id="6" name="Imagen 5">
            <a:extLst>
              <a:ext uri="{FF2B5EF4-FFF2-40B4-BE49-F238E27FC236}">
                <a16:creationId xmlns:a16="http://schemas.microsoft.com/office/drawing/2014/main" id="{38ADF56F-E293-4D57-A94D-B0D45E52BC24}"/>
              </a:ext>
            </a:extLst>
          </p:cNvPr>
          <p:cNvPicPr>
            <a:picLocks noChangeAspect="1"/>
          </p:cNvPicPr>
          <p:nvPr/>
        </p:nvPicPr>
        <p:blipFill>
          <a:blip r:embed="rId4"/>
          <a:stretch>
            <a:fillRect/>
          </a:stretch>
        </p:blipFill>
        <p:spPr>
          <a:xfrm>
            <a:off x="3648713" y="4293096"/>
            <a:ext cx="4894574" cy="1916819"/>
          </a:xfrm>
          <a:prstGeom prst="rect">
            <a:avLst/>
          </a:prstGeom>
          <a:noFill/>
          <a:ln w="57150">
            <a:solidFill>
              <a:schemeClr val="accent2"/>
            </a:solidFill>
          </a:ln>
        </p:spPr>
      </p:pic>
    </p:spTree>
    <p:extLst>
      <p:ext uri="{BB962C8B-B14F-4D97-AF65-F5344CB8AC3E}">
        <p14:creationId xmlns:p14="http://schemas.microsoft.com/office/powerpoint/2010/main" val="2713971782"/>
      </p:ext>
    </p:extLst>
  </p:cSld>
  <p:clrMapOvr>
    <a:masterClrMapping/>
  </p:clrMapOvr>
</p:sld>
</file>

<file path=ppt/theme/theme1.xml><?xml version="1.0" encoding="utf-8"?>
<a:theme xmlns:a="http://schemas.openxmlformats.org/drawingml/2006/main" name="Dividen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TM03457464[[fn=Dividendo]]</Template>
  <TotalTime>9867</TotalTime>
  <Words>2441</Words>
  <Application>Microsoft Office PowerPoint</Application>
  <PresentationFormat>Panorámica</PresentationFormat>
  <Paragraphs>362</Paragraphs>
  <Slides>53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53</vt:i4>
      </vt:variant>
    </vt:vector>
  </HeadingPairs>
  <TitlesOfParts>
    <vt:vector size="59" baseType="lpstr">
      <vt:lpstr>Arial</vt:lpstr>
      <vt:lpstr>Calibri</vt:lpstr>
      <vt:lpstr>Consolas</vt:lpstr>
      <vt:lpstr>Gill Sans MT</vt:lpstr>
      <vt:lpstr>Wingdings 2</vt:lpstr>
      <vt:lpstr>Dividendo</vt:lpstr>
      <vt:lpstr>UD2.2 – Fundamentos de Kotlin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UD2.2 Fundamentos de Kotlin - PMDM</dc:title>
  <dc:creator>Alex Torres</dc:creator>
  <cp:lastModifiedBy>TARAZONA TARREGA, CARLOS</cp:lastModifiedBy>
  <cp:revision>367</cp:revision>
  <dcterms:created xsi:type="dcterms:W3CDTF">2019-09-01T11:20:16Z</dcterms:created>
  <dcterms:modified xsi:type="dcterms:W3CDTF">2023-09-16T22:34:43Z</dcterms:modified>
</cp:coreProperties>
</file>