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4"/>
  </p:notesMasterIdLst>
  <p:sldIdLst>
    <p:sldId id="256" r:id="rId2"/>
    <p:sldId id="309" r:id="rId3"/>
    <p:sldId id="376" r:id="rId4"/>
    <p:sldId id="390" r:id="rId5"/>
    <p:sldId id="381" r:id="rId6"/>
    <p:sldId id="380" r:id="rId7"/>
    <p:sldId id="461" r:id="rId8"/>
    <p:sldId id="462" r:id="rId9"/>
    <p:sldId id="459" r:id="rId10"/>
    <p:sldId id="491" r:id="rId11"/>
    <p:sldId id="460" r:id="rId12"/>
    <p:sldId id="389" r:id="rId13"/>
    <p:sldId id="489" r:id="rId14"/>
    <p:sldId id="404" r:id="rId15"/>
    <p:sldId id="378" r:id="rId16"/>
    <p:sldId id="427" r:id="rId17"/>
    <p:sldId id="428" r:id="rId18"/>
    <p:sldId id="329" r:id="rId19"/>
    <p:sldId id="386" r:id="rId20"/>
    <p:sldId id="385" r:id="rId21"/>
    <p:sldId id="452" r:id="rId22"/>
    <p:sldId id="387" r:id="rId23"/>
    <p:sldId id="388" r:id="rId24"/>
    <p:sldId id="437" r:id="rId25"/>
    <p:sldId id="438" r:id="rId26"/>
    <p:sldId id="440" r:id="rId27"/>
    <p:sldId id="463" r:id="rId28"/>
    <p:sldId id="429" r:id="rId29"/>
    <p:sldId id="396" r:id="rId30"/>
    <p:sldId id="392" r:id="rId31"/>
    <p:sldId id="393" r:id="rId32"/>
    <p:sldId id="430" r:id="rId33"/>
    <p:sldId id="450" r:id="rId34"/>
    <p:sldId id="465" r:id="rId35"/>
    <p:sldId id="472" r:id="rId36"/>
    <p:sldId id="488" r:id="rId37"/>
    <p:sldId id="433" r:id="rId38"/>
    <p:sldId id="464" r:id="rId39"/>
    <p:sldId id="490" r:id="rId40"/>
    <p:sldId id="454" r:id="rId41"/>
    <p:sldId id="455" r:id="rId42"/>
    <p:sldId id="453" r:id="rId43"/>
    <p:sldId id="466" r:id="rId44"/>
    <p:sldId id="451" r:id="rId45"/>
    <p:sldId id="394" r:id="rId46"/>
    <p:sldId id="457" r:id="rId47"/>
    <p:sldId id="467" r:id="rId48"/>
    <p:sldId id="399" r:id="rId49"/>
    <p:sldId id="400" r:id="rId50"/>
    <p:sldId id="401" r:id="rId51"/>
    <p:sldId id="403" r:id="rId52"/>
    <p:sldId id="405" r:id="rId53"/>
    <p:sldId id="406" r:id="rId54"/>
    <p:sldId id="492" r:id="rId55"/>
    <p:sldId id="418" r:id="rId56"/>
    <p:sldId id="493" r:id="rId57"/>
    <p:sldId id="495" r:id="rId58"/>
    <p:sldId id="498" r:id="rId59"/>
    <p:sldId id="496" r:id="rId60"/>
    <p:sldId id="497" r:id="rId61"/>
    <p:sldId id="494" r:id="rId62"/>
    <p:sldId id="499" r:id="rId6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C09C"/>
    <a:srgbClr val="FFE1E1"/>
    <a:srgbClr val="FFC5C5"/>
    <a:srgbClr val="FF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70" autoAdjust="0"/>
    <p:restoredTop sz="94660"/>
  </p:normalViewPr>
  <p:slideViewPr>
    <p:cSldViewPr>
      <p:cViewPr varScale="1">
        <p:scale>
          <a:sx n="73" d="100"/>
          <a:sy n="73" d="100"/>
        </p:scale>
        <p:origin x="78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89499-4C5B-4DDE-969A-9333FF39DBC5}" type="datetimeFigureOut">
              <a:rPr lang="es-ES" smtClean="0"/>
              <a:t>13/08/2023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DDEF05-019F-44B5-B007-71678114EB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9438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56D25218-F457-4FDD-AFD2-2546B6899653}"/>
              </a:ext>
            </a:extLst>
          </p:cNvPr>
          <p:cNvSpPr txBox="1">
            <a:spLocks/>
          </p:cNvSpPr>
          <p:nvPr userDrawn="1"/>
        </p:nvSpPr>
        <p:spPr>
          <a:xfrm>
            <a:off x="581190" y="6492875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kern="1200" cap="all">
                <a:solidFill>
                  <a:schemeClr val="accent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ÁLEX Torres 2023-24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play.kotlinlang.org/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kotlin/style-guide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kotlinlang.org/byExample/overview" TargetMode="External"/><Relationship Id="rId2" Type="http://schemas.openxmlformats.org/officeDocument/2006/relationships/hyperlink" Target="https://kotlinlang.org/docs/basic-syntax.html" TargetMode="Externa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kotlinlang.org/api/latest/jvm/stdlib/kotlin.text/-regex-option/" TargetMode="Externa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hyperlink" Target="https://quickref.me/regex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2210449"/>
          </a:xfrm>
        </p:spPr>
        <p:txBody>
          <a:bodyPr anchor="ctr">
            <a:noAutofit/>
          </a:bodyPr>
          <a:lstStyle/>
          <a:p>
            <a:pPr algn="ctr"/>
            <a:r>
              <a:rPr lang="es-ES" sz="60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UD2.1 – Fundamentos de </a:t>
            </a:r>
            <a:r>
              <a:rPr lang="es-ES" sz="6000" b="1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endParaRPr lang="es-ES" sz="6000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99227" y="3916242"/>
            <a:ext cx="10993546" cy="1921327"/>
          </a:xfrm>
        </p:spPr>
        <p:txBody>
          <a:bodyPr>
            <a:normAutofit fontScale="25000" lnSpcReduction="20000"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s-ES" sz="160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2º CFGS</a:t>
            </a:r>
            <a:br>
              <a:rPr lang="es-ES" sz="160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160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Desarrollo de Aplicaciones Multiplataforma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es-ES" sz="16000" b="1" cap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s-ES" sz="160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2023-24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-ES" cap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60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2.- Ejecutar código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 ejecutar un proyecto en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ejecuta la función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del archivo que está activo.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hubiera más archivos con funciones con el nombre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solo se ejecutará la del archivo activo.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en un archivo no hay función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cuando esté activo el archivo no estará activo el icono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el ejemplo se ejecutará la función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del archivo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Main.kt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CAF6052F-F0B3-43B0-B282-BB4FF1723E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121"/>
          <a:stretch/>
        </p:blipFill>
        <p:spPr>
          <a:xfrm>
            <a:off x="1346214" y="4606973"/>
            <a:ext cx="5425751" cy="177123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7DF3BE2F-7B94-41CD-B360-B6AE661E9D32}"/>
              </a:ext>
            </a:extLst>
          </p:cNvPr>
          <p:cNvSpPr/>
          <p:nvPr/>
        </p:nvSpPr>
        <p:spPr>
          <a:xfrm>
            <a:off x="5226534" y="4796256"/>
            <a:ext cx="243982" cy="24404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420A9A5D-E280-405B-84F0-980D1A5AD7E1}"/>
              </a:ext>
            </a:extLst>
          </p:cNvPr>
          <p:cNvCxnSpPr>
            <a:cxnSpLocks/>
          </p:cNvCxnSpPr>
          <p:nvPr/>
        </p:nvCxnSpPr>
        <p:spPr>
          <a:xfrm flipH="1">
            <a:off x="4787591" y="5050216"/>
            <a:ext cx="411034" cy="205725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8D55A0E6-0B30-487D-B66C-8EA7405D3344}"/>
              </a:ext>
            </a:extLst>
          </p:cNvPr>
          <p:cNvCxnSpPr>
            <a:cxnSpLocks/>
          </p:cNvCxnSpPr>
          <p:nvPr/>
        </p:nvCxnSpPr>
        <p:spPr>
          <a:xfrm flipH="1">
            <a:off x="3481575" y="4895206"/>
            <a:ext cx="382344" cy="199859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47A6FA9E-5E33-4EF3-838C-379DF954D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5811" y="4606973"/>
            <a:ext cx="3229975" cy="97083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5D873284-CABF-48C6-8C87-16E040DA3E22}"/>
              </a:ext>
            </a:extLst>
          </p:cNvPr>
          <p:cNvSpPr/>
          <p:nvPr/>
        </p:nvSpPr>
        <p:spPr>
          <a:xfrm>
            <a:off x="10161550" y="4785843"/>
            <a:ext cx="243982" cy="24404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3565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2.- Ejecutar código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6158276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ocasiones la opción </a:t>
            </a:r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está desactivada, apareciendo el icono </a:t>
            </a:r>
            <a:r>
              <a:rPr lang="es-E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play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color gris.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solucionar esto se deben seguir los siguientes pasos: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Encima de la carpeta del proyecto hacer clic derecho.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Seleccionar la opción </a:t>
            </a:r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 Module </a:t>
            </a:r>
            <a:r>
              <a:rPr lang="es-E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Settings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s-E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Seleccionar la pestaña </a:t>
            </a:r>
            <a:r>
              <a:rPr lang="es-E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Dependencies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el apartado </a:t>
            </a:r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Module SDK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cambiar la SDK seleccionada.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Ahora el icono </a:t>
            </a:r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debería aparecer activado (verde).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7BAA2D5-30E8-4544-BFC5-7329344243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" t="511" r="1" b="-1"/>
          <a:stretch/>
        </p:blipFill>
        <p:spPr>
          <a:xfrm>
            <a:off x="8058142" y="730757"/>
            <a:ext cx="2297226" cy="114885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23F3977D-5D81-4973-9322-825D0BE35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8958" y="2100133"/>
            <a:ext cx="3262757" cy="82727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sp>
        <p:nvSpPr>
          <p:cNvPr id="29" name="Rectángulo 28">
            <a:extLst>
              <a:ext uri="{FF2B5EF4-FFF2-40B4-BE49-F238E27FC236}">
                <a16:creationId xmlns:a16="http://schemas.microsoft.com/office/drawing/2014/main" id="{CFF18254-833D-4A4B-8747-A0FFAA42AADE}"/>
              </a:ext>
            </a:extLst>
          </p:cNvPr>
          <p:cNvSpPr/>
          <p:nvPr/>
        </p:nvSpPr>
        <p:spPr>
          <a:xfrm>
            <a:off x="8278059" y="1438906"/>
            <a:ext cx="1706373" cy="20329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8285070F-ED54-4990-B612-6B6274C6D4BA}"/>
              </a:ext>
            </a:extLst>
          </p:cNvPr>
          <p:cNvCxnSpPr>
            <a:cxnSpLocks/>
          </p:cNvCxnSpPr>
          <p:nvPr/>
        </p:nvCxnSpPr>
        <p:spPr>
          <a:xfrm flipH="1">
            <a:off x="10022055" y="1257312"/>
            <a:ext cx="1106460" cy="290183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Rectángulo 30">
            <a:extLst>
              <a:ext uri="{FF2B5EF4-FFF2-40B4-BE49-F238E27FC236}">
                <a16:creationId xmlns:a16="http://schemas.microsoft.com/office/drawing/2014/main" id="{895D8F3D-B619-4A7A-A321-53F255CE4458}"/>
              </a:ext>
            </a:extLst>
          </p:cNvPr>
          <p:cNvSpPr/>
          <p:nvPr/>
        </p:nvSpPr>
        <p:spPr>
          <a:xfrm>
            <a:off x="7610305" y="2376812"/>
            <a:ext cx="2160240" cy="26231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80C6B7D4-AFB8-4667-A006-3C4630491B80}"/>
              </a:ext>
            </a:extLst>
          </p:cNvPr>
          <p:cNvCxnSpPr>
            <a:cxnSpLocks/>
          </p:cNvCxnSpPr>
          <p:nvPr/>
        </p:nvCxnSpPr>
        <p:spPr>
          <a:xfrm flipH="1">
            <a:off x="9847463" y="2212444"/>
            <a:ext cx="1106460" cy="290183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E76C0E60-A0EA-4E78-9374-750C6087F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2321" y="3136670"/>
            <a:ext cx="4216030" cy="349461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sp>
        <p:nvSpPr>
          <p:cNvPr id="33" name="Rectángulo 32">
            <a:extLst>
              <a:ext uri="{FF2B5EF4-FFF2-40B4-BE49-F238E27FC236}">
                <a16:creationId xmlns:a16="http://schemas.microsoft.com/office/drawing/2014/main" id="{67A588C2-D4B9-4E79-A6FE-4841BD4160E8}"/>
              </a:ext>
            </a:extLst>
          </p:cNvPr>
          <p:cNvSpPr/>
          <p:nvPr/>
        </p:nvSpPr>
        <p:spPr>
          <a:xfrm>
            <a:off x="8930082" y="3480043"/>
            <a:ext cx="581979" cy="13945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CC9EF123-5CF1-4121-97C3-DB8B0AC0ACDE}"/>
              </a:ext>
            </a:extLst>
          </p:cNvPr>
          <p:cNvCxnSpPr>
            <a:cxnSpLocks/>
          </p:cNvCxnSpPr>
          <p:nvPr/>
        </p:nvCxnSpPr>
        <p:spPr>
          <a:xfrm flipH="1">
            <a:off x="9572399" y="3224104"/>
            <a:ext cx="1106460" cy="290183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14A49D55-574C-445F-AFD1-3450E9CDC92D}"/>
              </a:ext>
            </a:extLst>
          </p:cNvPr>
          <p:cNvCxnSpPr>
            <a:cxnSpLocks/>
          </p:cNvCxnSpPr>
          <p:nvPr/>
        </p:nvCxnSpPr>
        <p:spPr>
          <a:xfrm flipH="1">
            <a:off x="9982649" y="3652987"/>
            <a:ext cx="1106460" cy="290183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697E4001-79BE-4DC0-BB1A-8341DBC15F71}"/>
              </a:ext>
            </a:extLst>
          </p:cNvPr>
          <p:cNvCxnSpPr>
            <a:cxnSpLocks/>
          </p:cNvCxnSpPr>
          <p:nvPr/>
        </p:nvCxnSpPr>
        <p:spPr>
          <a:xfrm flipH="1">
            <a:off x="9994709" y="3871284"/>
            <a:ext cx="1106460" cy="290183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4E57106B-FDCF-4C43-AFFE-166D571BE716}"/>
              </a:ext>
            </a:extLst>
          </p:cNvPr>
          <p:cNvCxnSpPr>
            <a:cxnSpLocks/>
          </p:cNvCxnSpPr>
          <p:nvPr/>
        </p:nvCxnSpPr>
        <p:spPr>
          <a:xfrm flipH="1">
            <a:off x="9843407" y="3394072"/>
            <a:ext cx="1106460" cy="290183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583880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2.- Ejecutar código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También se pueden probar scripts de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 el enlace oficial: 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https://play.kotlinlang.org/</a:t>
            </a: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FCE6ECF-7CAA-43F1-8454-FB19E5310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682" y="2255655"/>
            <a:ext cx="6856635" cy="412255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4A57170D-5086-45AC-BCCF-3B7A65E144EC}"/>
              </a:ext>
            </a:extLst>
          </p:cNvPr>
          <p:cNvCxnSpPr>
            <a:cxnSpLocks/>
          </p:cNvCxnSpPr>
          <p:nvPr/>
        </p:nvCxnSpPr>
        <p:spPr>
          <a:xfrm flipH="1">
            <a:off x="9264352" y="2564904"/>
            <a:ext cx="1106460" cy="290183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14809331-A9B6-4B0C-AAD2-52FD7E69BE7C}"/>
              </a:ext>
            </a:extLst>
          </p:cNvPr>
          <p:cNvCxnSpPr>
            <a:cxnSpLocks/>
          </p:cNvCxnSpPr>
          <p:nvPr/>
        </p:nvCxnSpPr>
        <p:spPr>
          <a:xfrm flipH="1" flipV="1">
            <a:off x="3985465" y="5316076"/>
            <a:ext cx="962444" cy="39487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103313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2.- Ejecutar código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IntelliJ IDEA dispone de </a:t>
            </a:r>
            <a:r>
              <a:rPr lang="es-ES" sz="2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plugins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para ayudar a los programadores y mejorar la productividad.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 ejemplo, </a:t>
            </a:r>
            <a:r>
              <a:rPr lang="es-E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</a:t>
            </a:r>
            <a:r>
              <a:rPr lang="es-ES" sz="2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Promoter</a:t>
            </a:r>
            <a:r>
              <a:rPr lang="es-E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cuando se usa el ratón muestra abajo a la derecha el atajo de teclado de esa acción.</a:t>
            </a:r>
            <a:endParaRPr lang="es-ES" sz="2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BC7CD0C-BC4D-4208-A974-6B27D9384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43" y="2882080"/>
            <a:ext cx="2542783" cy="1944216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0D53C29-C09D-45FD-9A9A-B7AD05C02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588" y="2882080"/>
            <a:ext cx="4868385" cy="3664376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D7D48954-E68C-43BF-AC94-9211178C91DF}"/>
              </a:ext>
            </a:extLst>
          </p:cNvPr>
          <p:cNvCxnSpPr>
            <a:cxnSpLocks/>
          </p:cNvCxnSpPr>
          <p:nvPr/>
        </p:nvCxnSpPr>
        <p:spPr>
          <a:xfrm flipH="1" flipV="1">
            <a:off x="5933573" y="3886020"/>
            <a:ext cx="121182" cy="765583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22981999-BB97-4FAC-BA8E-AC2D1FF28CE8}"/>
              </a:ext>
            </a:extLst>
          </p:cNvPr>
          <p:cNvCxnSpPr>
            <a:cxnSpLocks/>
          </p:cNvCxnSpPr>
          <p:nvPr/>
        </p:nvCxnSpPr>
        <p:spPr>
          <a:xfrm flipH="1">
            <a:off x="979712" y="2570536"/>
            <a:ext cx="363760" cy="377782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38CFCC07-881B-4444-8AE8-398E6BF43FF7}"/>
              </a:ext>
            </a:extLst>
          </p:cNvPr>
          <p:cNvCxnSpPr>
            <a:cxnSpLocks/>
          </p:cNvCxnSpPr>
          <p:nvPr/>
        </p:nvCxnSpPr>
        <p:spPr>
          <a:xfrm flipH="1">
            <a:off x="1615332" y="3530152"/>
            <a:ext cx="592236" cy="358585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0D58514A-96EB-4A36-8B11-D0958F6C3061}"/>
              </a:ext>
            </a:extLst>
          </p:cNvPr>
          <p:cNvCxnSpPr>
            <a:cxnSpLocks/>
          </p:cNvCxnSpPr>
          <p:nvPr/>
        </p:nvCxnSpPr>
        <p:spPr>
          <a:xfrm flipH="1">
            <a:off x="4232661" y="3477172"/>
            <a:ext cx="606796" cy="25079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9" name="Imagen 18">
            <a:extLst>
              <a:ext uri="{FF2B5EF4-FFF2-40B4-BE49-F238E27FC236}">
                <a16:creationId xmlns:a16="http://schemas.microsoft.com/office/drawing/2014/main" id="{3C871479-6211-4915-B94A-62B1B89B8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4246" y="3517024"/>
            <a:ext cx="2565103" cy="87787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205F0DDA-B3CF-4207-9255-76C1033304E0}"/>
              </a:ext>
            </a:extLst>
          </p:cNvPr>
          <p:cNvCxnSpPr>
            <a:cxnSpLocks/>
          </p:cNvCxnSpPr>
          <p:nvPr/>
        </p:nvCxnSpPr>
        <p:spPr>
          <a:xfrm>
            <a:off x="9768408" y="3145253"/>
            <a:ext cx="0" cy="427917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704296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¡Advertencia!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curso pasado se estudió el módulo Programación.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 esa razón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muchos conceptos se contemplarán como conocidos 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los ejemplos antes incluso de ver cómo se usan en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Entre ellos pueden estar: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control de flujo (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…).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funciones.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programación orientada a objetos.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los accesos a propiedades de objetos.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las llamadas a funciones/métodos.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excepciones.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…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79260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3.- Guía de estilo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todo lenguaje de programación es importante que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código sea legible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 plataformas oficiales suelen crear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guías de estilo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que los desarrolladores las sigan.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 conveniente revisar dicha guía para desarrollar código correctamente.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También se puede usar la opción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Reformat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Code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(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Ctrl+Alt+L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) del IDE para así que se formatee el código de manera ajustada a las guías de estilo (siempre y cuando no se haya cambiado la configuración en el IDE).</a:t>
            </a: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160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4.- Saludo en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7737597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archivos en </a:t>
            </a:r>
            <a:r>
              <a:rPr lang="es-E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tienen la extensión </a:t>
            </a:r>
            <a:r>
              <a:rPr lang="es-E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s-ES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kt</a:t>
            </a: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s-E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 contrario que en Java </a:t>
            </a:r>
            <a:r>
              <a:rPr lang="es-E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requiere que todo sean clases</a:t>
            </a: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función principal </a:t>
            </a:r>
            <a:r>
              <a:rPr lang="es-ES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</a:t>
            </a: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 es necesario que se encuentre dentro de una clase.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</a:t>
            </a: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puede recibir argumentos pero no es necesario indicarlo.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es necesario indicar la visibilidad </a:t>
            </a:r>
            <a:r>
              <a:rPr lang="es-E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s-E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static</a:t>
            </a: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 la función.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función </a:t>
            </a:r>
            <a:r>
              <a:rPr lang="es-ES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println</a:t>
            </a: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está disponible sin necesidad de usar </a:t>
            </a:r>
            <a:r>
              <a:rPr lang="es-E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System.out</a:t>
            </a: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función </a:t>
            </a:r>
            <a:r>
              <a:rPr lang="es-ES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readln</a:t>
            </a: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captura como cadena lo introducido en la consola por teclado.</a:t>
            </a:r>
            <a:endParaRPr lang="es-E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</a:t>
            </a:r>
            <a:r>
              <a:rPr lang="es-E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 final de cada instrucción es </a:t>
            </a:r>
            <a:r>
              <a:rPr lang="es-E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opcional</a:t>
            </a: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 convención no debe usarse</a:t>
            </a: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</a:t>
            </a:r>
            <a:r>
              <a:rPr lang="es-E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comentarios</a:t>
            </a: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tanto de línea como de bloque son como en Java: </a:t>
            </a:r>
            <a:r>
              <a:rPr lang="es-E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</a:t>
            </a: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s-E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/* */</a:t>
            </a: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s-E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19BD043E-4630-426A-92B1-836092D71CF8}"/>
              </a:ext>
            </a:extLst>
          </p:cNvPr>
          <p:cNvGrpSpPr/>
          <p:nvPr/>
        </p:nvGrpSpPr>
        <p:grpSpPr>
          <a:xfrm>
            <a:off x="8329615" y="2420888"/>
            <a:ext cx="3343742" cy="2193025"/>
            <a:chOff x="8191316" y="2345990"/>
            <a:chExt cx="3343742" cy="2193025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40F7FFA3-384C-432B-B7F4-628847D7F870}"/>
                </a:ext>
              </a:extLst>
            </p:cNvPr>
            <p:cNvSpPr/>
            <p:nvPr/>
          </p:nvSpPr>
          <p:spPr>
            <a:xfrm>
              <a:off x="9165880" y="2345990"/>
              <a:ext cx="1394615" cy="544810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dirty="0" err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Greeting.kt</a:t>
              </a:r>
              <a:endParaRPr lang="es-E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45DE4F18-7FFB-4C52-813A-1E806FEE04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91316" y="2910013"/>
              <a:ext cx="3343742" cy="1629002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998007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5.- Paquetes e importaciones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Como en Java, el paquete al que pertenece el archivo y las importaciones que se realicen se colocan en la parte superior del archivo.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E9D6A03-D75B-41CD-AB09-D86784B7E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653" y="2492896"/>
            <a:ext cx="6582694" cy="348663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156079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6.- Tipos de datos en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Numéricos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indican con las palabras reservadas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Long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Short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Byte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Double</a:t>
            </a:r>
            <a:endParaRPr lang="es-ES" sz="2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Decimales:	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Double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(64 bits),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Float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(32 bits)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Enteros: 		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Long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(64 bits),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(32 bits),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Short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(18 bits),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Byte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(8 bits)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Ejemplos de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literales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B3735FBB-BFCB-4001-97C5-066FB48486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142955"/>
              </p:ext>
            </p:extLst>
          </p:nvPr>
        </p:nvGraphicFramePr>
        <p:xfrm>
          <a:off x="4655840" y="3733363"/>
          <a:ext cx="4984326" cy="2834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1185">
                  <a:extLst>
                    <a:ext uri="{9D8B030D-6E8A-4147-A177-3AD203B41FA5}">
                      <a16:colId xmlns:a16="http://schemas.microsoft.com/office/drawing/2014/main" val="21044144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3849953224"/>
                    </a:ext>
                  </a:extLst>
                </a:gridCol>
                <a:gridCol w="1976957">
                  <a:extLst>
                    <a:ext uri="{9D8B030D-6E8A-4147-A177-3AD203B41FA5}">
                      <a16:colId xmlns:a16="http://schemas.microsoft.com/office/drawing/2014/main" val="2888322743"/>
                    </a:ext>
                  </a:extLst>
                </a:gridCol>
              </a:tblGrid>
              <a:tr h="272295">
                <a:tc gridSpan="2"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Tipo de número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Ejemplo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6023821"/>
                  </a:ext>
                </a:extLst>
              </a:tr>
              <a:tr h="272295">
                <a:tc rowSpan="4"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Entero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Int</a:t>
                      </a:r>
                      <a:endParaRPr lang="es-E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958036"/>
                  </a:ext>
                </a:extLst>
              </a:tr>
              <a:tr h="272295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154L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0532497"/>
                  </a:ext>
                </a:extLst>
              </a:tr>
              <a:tr h="272295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Hexadecimal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kern="1200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0x8F</a:t>
                      </a:r>
                      <a:endParaRPr lang="es-E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0960172"/>
                  </a:ext>
                </a:extLst>
              </a:tr>
              <a:tr h="272295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Binario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0b00010110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8335891"/>
                  </a:ext>
                </a:extLst>
              </a:tr>
              <a:tr h="470327">
                <a:tc rowSpan="2"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Decimal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Double</a:t>
                      </a:r>
                      <a:endParaRPr lang="es-E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154.8</a:t>
                      </a:r>
                    </a:p>
                    <a:p>
                      <a:pPr algn="ctr"/>
                      <a:r>
                        <a:rPr lang="es-E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1.548e2 (158x10</a:t>
                      </a:r>
                      <a:r>
                        <a:rPr lang="es-ES" sz="1600" baseline="30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r>
                        <a:rPr lang="es-E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151809"/>
                  </a:ext>
                </a:extLst>
              </a:tr>
              <a:tr h="470327">
                <a:tc v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Float</a:t>
                      </a:r>
                      <a:endParaRPr lang="es-E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154.8f</a:t>
                      </a:r>
                    </a:p>
                    <a:p>
                      <a:pPr algn="ctr"/>
                      <a:r>
                        <a:rPr lang="es-E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154.8F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597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0532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6.- Tipos de datos en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Numéricos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permite el uso del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carácter subrayado 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(guion bajo)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los literales numéricos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para facilitar la lectura de los mismos.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Ejemplos de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literales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2_000_000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44_294_051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6135_8442_0103_5610L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382B7850-358A-4EDC-841F-3DBE8DF8A03B}"/>
              </a:ext>
            </a:extLst>
          </p:cNvPr>
          <p:cNvCxnSpPr>
            <a:cxnSpLocks/>
          </p:cNvCxnSpPr>
          <p:nvPr/>
        </p:nvCxnSpPr>
        <p:spPr>
          <a:xfrm flipV="1">
            <a:off x="4603142" y="4631848"/>
            <a:ext cx="0" cy="66936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730243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Introducción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un principio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fue el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lenguaje de programación para Android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2017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Google nombró a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como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lenguaje oficial para Android 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equiparándolo con Java.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tiene soporte oficial  de Google y se incorpora en Android Studio.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D7E843A-7D2F-42FC-8C57-8A8C0604B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403" y="4792108"/>
            <a:ext cx="7433194" cy="158378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0359B0C-59CE-4C38-A65B-E7BBE6ECB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727" y="4142816"/>
            <a:ext cx="3954545" cy="69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886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6.- Tipos de datos en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Caracteres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indican con la palabra reservada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utiliza la codificación UTF-16 por lo que los literales se pueden indicar con el carácter o con su representación UNICODE entre comillas simples.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Ejemplos de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literales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'N'		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		'\u004E'</a:t>
            </a: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'7'		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		''\u0037'</a:t>
            </a: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se pueden tratar como números.</a:t>
            </a:r>
          </a:p>
        </p:txBody>
      </p:sp>
    </p:spTree>
    <p:extLst>
      <p:ext uri="{BB962C8B-B14F-4D97-AF65-F5344CB8AC3E}">
        <p14:creationId xmlns:p14="http://schemas.microsoft.com/office/powerpoint/2010/main" val="4188796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6.- Tipos de datos en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Caracteres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Existen una serie de caracteres de escape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\t				Tabulación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\b				Retroceso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\r				Retorno de carro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\n				Salto de línea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\'				Apostrofe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\"				Comilla doble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\\				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Backslash</a:t>
            </a: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\$				Símbolo de dólar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\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u+XXXX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Símbolo Unicode (4 dígitos hexadecimales)</a:t>
            </a:r>
          </a:p>
        </p:txBody>
      </p:sp>
    </p:spTree>
    <p:extLst>
      <p:ext uri="{BB962C8B-B14F-4D97-AF65-F5344CB8AC3E}">
        <p14:creationId xmlns:p14="http://schemas.microsoft.com/office/powerpoint/2010/main" val="2313022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6.- Tipos de datos en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Booleanos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indican con la palabra reservada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Boolean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valores posibles son verdadero y falso y sus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literales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true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false</a:t>
            </a:r>
          </a:p>
        </p:txBody>
      </p:sp>
    </p:spTree>
    <p:extLst>
      <p:ext uri="{BB962C8B-B14F-4D97-AF65-F5344CB8AC3E}">
        <p14:creationId xmlns:p14="http://schemas.microsoft.com/office/powerpoint/2010/main" val="531161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6.- Tipos de datos en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Cadenas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indican con la palabra reservada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literales de cadenas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indican con comillas dobles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"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Hello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"Rick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Sanchez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851127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6.- Tipos de datos en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Cadenas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 las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triples comillas dobles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la cadena admite saltos de línea, se conocen como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raw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(cadenas en crudo) en las que cuentan todos los caracteres englobados entre las comillas.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"""A veces no soy yo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Busco un disfraz mejor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Bailando hasta el apagón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Disculpad mi osadía"""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6B4ECD6-A81E-426E-A99B-1CC585E1C19C}"/>
              </a:ext>
            </a:extLst>
          </p:cNvPr>
          <p:cNvSpPr/>
          <p:nvPr/>
        </p:nvSpPr>
        <p:spPr>
          <a:xfrm>
            <a:off x="7180075" y="700257"/>
            <a:ext cx="4493282" cy="923330"/>
          </a:xfrm>
          <a:prstGeom prst="rect">
            <a:avLst/>
          </a:prstGeom>
          <a:noFill/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¡IMPORTANTE!</a:t>
            </a:r>
          </a:p>
        </p:txBody>
      </p:sp>
    </p:spTree>
    <p:extLst>
      <p:ext uri="{BB962C8B-B14F-4D97-AF65-F5344CB8AC3E}">
        <p14:creationId xmlns:p14="http://schemas.microsoft.com/office/powerpoint/2010/main" val="3649739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6.- Tipos de datos en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Cadenas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pueden eliminar los espacios en blanco del principio y del final y los márgenes de la izquierda.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"""|A veces no soy yo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|Busco un disfraz mejor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|Bailando hasta el apagón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|Disculpad mi osadía"""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trimMargin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 defecto el carácter | es el delimitador del margen pero se puede cambiar: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trimMargin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("&gt;")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8EFE861-962B-471E-B1B7-EFA803B2F5CA}"/>
              </a:ext>
            </a:extLst>
          </p:cNvPr>
          <p:cNvSpPr/>
          <p:nvPr/>
        </p:nvSpPr>
        <p:spPr>
          <a:xfrm>
            <a:off x="7180075" y="700257"/>
            <a:ext cx="4493282" cy="923330"/>
          </a:xfrm>
          <a:prstGeom prst="rect">
            <a:avLst/>
          </a:prstGeom>
          <a:noFill/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¡IMPORTANTE!</a:t>
            </a:r>
          </a:p>
        </p:txBody>
      </p:sp>
    </p:spTree>
    <p:extLst>
      <p:ext uri="{BB962C8B-B14F-4D97-AF65-F5344CB8AC3E}">
        <p14:creationId xmlns:p14="http://schemas.microsoft.com/office/powerpoint/2010/main" val="1481064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6.- Tipos de datos en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Cadenas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templates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(plantillas de cadenas) permiten integrar las variables dentro de los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así usando el símbolo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seguido del nombre de una variable,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lo sustituirá por el valor almacenado en la variable.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la variable es un objeto o se quiere operar con ella se debe envolver en llaves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 }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"El descuento es un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discount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%"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"El precio es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${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product.price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€"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"""	|Libreta de cuadros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notebookPrice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€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|Bolígrafo azul $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penPrice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€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|    Total: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${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notebookPrice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penPrice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""".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trimMargin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2EAA785-0EA1-44A6-8CEB-037CBB4EEAD3}"/>
              </a:ext>
            </a:extLst>
          </p:cNvPr>
          <p:cNvSpPr/>
          <p:nvPr/>
        </p:nvSpPr>
        <p:spPr>
          <a:xfrm>
            <a:off x="7180075" y="700257"/>
            <a:ext cx="4493282" cy="923330"/>
          </a:xfrm>
          <a:prstGeom prst="rect">
            <a:avLst/>
          </a:prstGeom>
          <a:noFill/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¡IMPORTANTE!</a:t>
            </a:r>
          </a:p>
        </p:txBody>
      </p:sp>
    </p:spTree>
    <p:extLst>
      <p:ext uri="{BB962C8B-B14F-4D97-AF65-F5344CB8AC3E}">
        <p14:creationId xmlns:p14="http://schemas.microsoft.com/office/powerpoint/2010/main" val="16053453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6.- Tipos de datos en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Cadenas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recomienda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siempre el uso de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templates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de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raw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pueden concatenar cadenas con el carácter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pero se debe evitar su uso.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debe evitar el uso de varias instrucciones seguidas con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println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30F5B47-F4B0-41FD-8D1C-6478EF60320E}"/>
              </a:ext>
            </a:extLst>
          </p:cNvPr>
          <p:cNvSpPr/>
          <p:nvPr/>
        </p:nvSpPr>
        <p:spPr>
          <a:xfrm>
            <a:off x="7180075" y="700257"/>
            <a:ext cx="4493282" cy="923330"/>
          </a:xfrm>
          <a:prstGeom prst="rect">
            <a:avLst/>
          </a:prstGeom>
          <a:noFill/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¡IMPORTANTE!</a:t>
            </a:r>
          </a:p>
        </p:txBody>
      </p:sp>
    </p:spTree>
    <p:extLst>
      <p:ext uri="{BB962C8B-B14F-4D97-AF65-F5344CB8AC3E}">
        <p14:creationId xmlns:p14="http://schemas.microsoft.com/office/powerpoint/2010/main" val="17882430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6.- Tipos de datos en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Arrays</a:t>
            </a:r>
            <a:endParaRPr lang="es-ES" sz="2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arrays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son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estructuras de datos de longitud fija 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 permiten almacenar varios valores del mismo tipo (números, caracteres,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booleanos, objetos).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1 2 3 4 5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"Rick", "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Morty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", "Summer" </a:t>
            </a:r>
          </a:p>
        </p:txBody>
      </p:sp>
    </p:spTree>
    <p:extLst>
      <p:ext uri="{BB962C8B-B14F-4D97-AF65-F5344CB8AC3E}">
        <p14:creationId xmlns:p14="http://schemas.microsoft.com/office/powerpoint/2010/main" val="32461010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7.- Declaración de variables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Mediante la palabra reservada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declaran variables.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 variables son como cajas que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almacenan valores 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 estos valores pueden cambiar durante la ejecución del programa.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 un lenguaje de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tipado estático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esto significa que cuando una variable es de un tipo, ese tipo no puede cambiar (como Java).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 declarar una variable se puede indicar o no el tipo de dato 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 se almacenara.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no se indica,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lo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deducirá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inferred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dependiendo del tipo de dato que se asigne.</a:t>
            </a:r>
          </a:p>
        </p:txBody>
      </p:sp>
    </p:spTree>
    <p:extLst>
      <p:ext uri="{BB962C8B-B14F-4D97-AF65-F5344CB8AC3E}">
        <p14:creationId xmlns:p14="http://schemas.microsoft.com/office/powerpoint/2010/main" val="3886409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Introducción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Algunas características de </a:t>
            </a:r>
            <a:r>
              <a:rPr lang="es-ES" sz="2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Lenguaje </a:t>
            </a:r>
            <a:r>
              <a:rPr lang="es-E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multiplataforma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s-E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multipropósito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</a:t>
            </a:r>
            <a:r>
              <a:rPr lang="es-E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compila sobre JVM 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 lo que es totalmente compatible con Java y sus librerías (llamadas a Java desde </a:t>
            </a:r>
            <a:r>
              <a:rPr lang="es-E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viceversa).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Lenguaje orientado a objetos (</a:t>
            </a:r>
            <a:r>
              <a:rPr lang="es-E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POO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 un </a:t>
            </a:r>
            <a:r>
              <a:rPr lang="es-ES" sz="2200" b="1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lenguaje conciso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evita código innecesario (hasta un 40% menos).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 </a:t>
            </a:r>
            <a:r>
              <a:rPr lang="es-ES" sz="2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es-E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Safety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gestiona los nulos de forma segura y evitando errores </a:t>
            </a:r>
            <a:r>
              <a:rPr lang="es-E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NullPointerException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Extraoficialmente se puede decir que es como Java al estilo de Python (sus ventajas).</a:t>
            </a:r>
          </a:p>
        </p:txBody>
      </p:sp>
    </p:spTree>
    <p:extLst>
      <p:ext uri="{BB962C8B-B14F-4D97-AF65-F5344CB8AC3E}">
        <p14:creationId xmlns:p14="http://schemas.microsoft.com/office/powerpoint/2010/main" val="36590022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7.- Declaración de variables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Cuando se declara una variable obligatoriamente se debe realizar una de estas dos opciones: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Indicar el tipo de dato 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 se almacenará.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Indicar el valor 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 se almacenará (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deducirá el tipo de dato).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También se puede declarar una variable realizando las dos acciones: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indicar el tipo de dato y el valor que almacenará.</a:t>
            </a:r>
          </a:p>
        </p:txBody>
      </p:sp>
    </p:spTree>
    <p:extLst>
      <p:ext uri="{BB962C8B-B14F-4D97-AF65-F5344CB8AC3E}">
        <p14:creationId xmlns:p14="http://schemas.microsoft.com/office/powerpoint/2010/main" val="23988367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7.- Declaración de variables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Declaración de variables de tipos "simples"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5F7EFFC-BD36-4E0A-ADA3-2A2D755BB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862" y="2348880"/>
            <a:ext cx="8350275" cy="259228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8018024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7.- Declaración de variables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Declaración de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arrays</a:t>
            </a:r>
            <a:endParaRPr lang="es-ES" sz="2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Son objetos y se crean mediante la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clase Array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por ello disponen de los métodos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set pero por convenciones está disponible también el uso de corchetes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 ]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C029822-F4CD-40E7-8436-B9DE405B8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591" y="3620791"/>
            <a:ext cx="5044817" cy="2757416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793452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7.- Declaración de variables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Declaración de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arrays</a:t>
            </a:r>
            <a:endParaRPr lang="es-ES" sz="2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puede usar el constructor de la clase Array para indicar el tamaño e incluso una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función lambda 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rellenar los elementos.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E38E870-6E0F-433B-BF55-60E661A5F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704" y="3224992"/>
            <a:ext cx="9440592" cy="315321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1523108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7.- Declaración de variables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Declaración de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arrays</a:t>
            </a: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código escrito entre llaves es una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función lambda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(anónima), que se explicarán más adelante.</a:t>
            </a:r>
            <a:endParaRPr lang="es-ES" sz="2400" dirty="0">
              <a:solidFill>
                <a:schemeClr val="tx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esta función lambda se dispone de la variable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que representa el número de iteración comenzando por cero.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Como IntelliJ IDEA por defecto tiene activadas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las pistas en el código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(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hints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), 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se deja un salto de línea entre las llaves </a:t>
            </a:r>
            <a:r>
              <a:rPr lang="es-ES"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mostrará esta 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información.</a:t>
            </a:r>
            <a:endParaRPr lang="es-ES" sz="2400" dirty="0">
              <a:solidFill>
                <a:schemeClr val="tx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33755BC-3893-440E-BDAA-7DBE02415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232" y="5110208"/>
            <a:ext cx="4353533" cy="117173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6741EEFE-4362-4DF9-BCA4-93611498EB2B}"/>
              </a:ext>
            </a:extLst>
          </p:cNvPr>
          <p:cNvCxnSpPr>
            <a:cxnSpLocks/>
          </p:cNvCxnSpPr>
          <p:nvPr/>
        </p:nvCxnSpPr>
        <p:spPr>
          <a:xfrm flipH="1" flipV="1">
            <a:off x="7851222" y="5529684"/>
            <a:ext cx="693050" cy="739729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8177387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7.- Declaración de variables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Declaración de arrays multidimensionales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arrays multidimensionales 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son arrays en los que cada elemento es a su vez un array.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más comunes son las matrices que se pueden representar como una tabla.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Hay varias maneras de declarar un array multidimensional en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graphicFrame>
        <p:nvGraphicFramePr>
          <p:cNvPr id="6" name="Tabla 2">
            <a:extLst>
              <a:ext uri="{FF2B5EF4-FFF2-40B4-BE49-F238E27FC236}">
                <a16:creationId xmlns:a16="http://schemas.microsoft.com/office/drawing/2014/main" id="{B18F056D-308E-4DAA-B2AC-B598CCB20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533945"/>
              </p:ext>
            </p:extLst>
          </p:nvPr>
        </p:nvGraphicFramePr>
        <p:xfrm>
          <a:off x="6960096" y="4543647"/>
          <a:ext cx="2124000" cy="151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1000">
                  <a:extLst>
                    <a:ext uri="{9D8B030D-6E8A-4147-A177-3AD203B41FA5}">
                      <a16:colId xmlns:a16="http://schemas.microsoft.com/office/drawing/2014/main" val="4074920081"/>
                    </a:ext>
                  </a:extLst>
                </a:gridCol>
                <a:gridCol w="531000">
                  <a:extLst>
                    <a:ext uri="{9D8B030D-6E8A-4147-A177-3AD203B41FA5}">
                      <a16:colId xmlns:a16="http://schemas.microsoft.com/office/drawing/2014/main" val="553712880"/>
                    </a:ext>
                  </a:extLst>
                </a:gridCol>
                <a:gridCol w="531000">
                  <a:extLst>
                    <a:ext uri="{9D8B030D-6E8A-4147-A177-3AD203B41FA5}">
                      <a16:colId xmlns:a16="http://schemas.microsoft.com/office/drawing/2014/main" val="4189717879"/>
                    </a:ext>
                  </a:extLst>
                </a:gridCol>
                <a:gridCol w="531000">
                  <a:extLst>
                    <a:ext uri="{9D8B030D-6E8A-4147-A177-3AD203B41FA5}">
                      <a16:colId xmlns:a16="http://schemas.microsoft.com/office/drawing/2014/main" val="3740951841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4453724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8579618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1882170"/>
                  </a:ext>
                </a:extLst>
              </a:tr>
            </a:tbl>
          </a:graphicData>
        </a:graphic>
      </p:graphicFrame>
      <p:pic>
        <p:nvPicPr>
          <p:cNvPr id="7" name="Imagen 6">
            <a:extLst>
              <a:ext uri="{FF2B5EF4-FFF2-40B4-BE49-F238E27FC236}">
                <a16:creationId xmlns:a16="http://schemas.microsoft.com/office/drawing/2014/main" id="{425FB881-E65B-4757-B6A7-FBAA91905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3933056"/>
            <a:ext cx="4357236" cy="244515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2430928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7.- Declaración de variables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acceso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los elementos de la matriz se realiza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 los índices de la fila y la columna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76D5766-0E61-40E5-813D-7BA468B6C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545" y="2276872"/>
            <a:ext cx="3224909" cy="410133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9975942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7.- Declaración de variables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Todos los tipos de variables son clases y en la jerarquía de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tienen una superclase que es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Any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(en Java sería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puede declarar una variable indicando el tipo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Any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luego asignar cualquier tipo de dato. Esta acción puede tener utilidad en algunos casos como se verá más adelante.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E8BF312-B85A-4D78-8CD9-65F5A58E2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497" y="4648858"/>
            <a:ext cx="3959003" cy="149760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6160146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7.- Declaración de variables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poder usar una variable esta debe almacenar un valor.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Existe un tipo de dato que permite dejar vacía una variable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(en Java sería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puede declarar una variable indicando el tipo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Any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luego asignar cualquier tipo de dato. Esta acción puede tener utilidad en algunos casos como se verá más adelante.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A40B7F0-0356-4A8E-980B-CB436A33F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574" y="3717032"/>
            <a:ext cx="6820852" cy="238158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42153923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7.- Declaración de variables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Ámbito de las variables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ámbito de una variable es el lugar donde se puede utilizar.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Como norma general una variable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podrá utilizar dentro de todo el bloque de código en el que se declare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que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delimita por las llaves { }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Una variable se podrá usar dentro de todo ese bloque, incluidos otros bloques que se contengan dentro.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una variable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declara fuera de un bloque { } 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podrá utilizar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todos los archivos del proyecto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8855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Introducción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la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documentación oficial 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puede encontrar todo lo necesario sobre el lenguaje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https://kotlinlang.org/docs/basic-syntax.html</a:t>
            </a: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También está disponible una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plataforma para aprender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mediante ejemplos: 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https://play.kotlinlang.org/byExample/overview</a:t>
            </a: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7912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8.- Conversión de tipos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se quiere realizar una conversión de tipo de dato siempre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deberá usar un método de la clase del tipo de dato a convertir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 ejemplo, para convertir un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Double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un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se deberá usar sobre la variable decima el método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toInt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la clase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Double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Esta acción además truncará el valor y se perderá la parte decimal.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A6C18BB-6D80-4502-90A1-857F250C5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222" y="4653136"/>
            <a:ext cx="4745555" cy="127764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151686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8.- Conversión de tipos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métodos para la conversión de tipos suelen ir precedidos de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toDouble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		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toFloat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			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toLong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			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toInt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toChar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			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toShort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			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toByte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			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toString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Cuando se pide un dato por teclado este siempre es una cadena, así que si se pide un número se debe convertir a entero o decimal según convenga: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A97F142-C151-4021-8327-EAB67F79A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024" y="5026181"/>
            <a:ext cx="4543952" cy="68701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4514926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9.- Declaración de constantes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usa la palabra reservada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para declarar constantes.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 uso es similar al de las variables declaradas con val con la excepción de que una vez asignado un valor ya no se podrá cambiar durante la ejecución.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Aunque sí que se pueden asignar durante la ejecución del programa por ejemplo tras pedir un dato al usuario.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7E29D72-B9ED-44DC-97C9-A2451297C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261" y="3063504"/>
            <a:ext cx="2343477" cy="7906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1B08933-6752-4357-95F6-FDAFCDC2C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3416" y="5300732"/>
            <a:ext cx="1638529" cy="79068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BD479EB-996E-43D7-98B4-BAD624D6D7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377" b="5377"/>
          <a:stretch/>
        </p:blipFill>
        <p:spPr>
          <a:xfrm>
            <a:off x="6600056" y="5300733"/>
            <a:ext cx="3038899" cy="79068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7536488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9.- Declaración de constantes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array y todos los objetos se pueden declarar como val y posteriormente cambiar los valores que almacenan.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Esto es debido a que son objetos y como val no se podrá cambiar la instancia que almacena, aunque sí se podrán cambiar los valores.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AB5641A-DCF1-493D-922C-304AAB3FA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890" y="3789040"/>
            <a:ext cx="6954220" cy="2067213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6273915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9.- Declaración de constantes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7953621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puede usar la palabra reservada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previamente a la declaración con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para declarar constantes de valores conocidos.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Estas constantes no podrán ser asignadas en tiempo de ejecución por eso deben de estar fuera de las funciones.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 constantes con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sí se pueden declarar dentro de objetos declarados como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singleton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(clase con una única instancia que se verán más adelante).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47A109F-BB60-417C-AE52-CF0558230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2264" y="3234055"/>
            <a:ext cx="2893960" cy="12402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ACC5742-0C10-4516-BA25-9B0D132F21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756"/>
          <a:stretch/>
        </p:blipFill>
        <p:spPr>
          <a:xfrm>
            <a:off x="8695108" y="1193741"/>
            <a:ext cx="2448272" cy="160306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52E4E99-2018-432F-9F06-9B868E85CA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6" r="-1"/>
          <a:stretch/>
        </p:blipFill>
        <p:spPr>
          <a:xfrm>
            <a:off x="8695108" y="4911568"/>
            <a:ext cx="2448272" cy="163488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883237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10.- Operadores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Permiten crear expresiones. Son similares a los de Java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 signo:		+    -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Aritméticos: 	+    -    *    /    %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Asignación:		=    +=    -=    *=    /=    %=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Incremento:	++    --    (puede ser </a:t>
            </a:r>
            <a:r>
              <a:rPr lang="es-E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pre-incremento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 </a:t>
            </a:r>
            <a:r>
              <a:rPr lang="es-E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post-incremento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Relacionales:	==    !=    &lt;    &gt;    &lt;=    &gt;=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Lógicos:			&amp;&amp;    ||    !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nivel de bit:	and    </a:t>
            </a:r>
            <a:r>
              <a:rPr lang="es-E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s-E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xor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s-E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s-E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shl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desplazamiento )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s-E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shr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desplazamiento )</a:t>
            </a:r>
          </a:p>
        </p:txBody>
      </p:sp>
    </p:spTree>
    <p:extLst>
      <p:ext uri="{BB962C8B-B14F-4D97-AF65-F5344CB8AC3E}">
        <p14:creationId xmlns:p14="http://schemas.microsoft.com/office/powerpoint/2010/main" val="16818448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Práctica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Actividad 1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Primeros programas en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2082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11.-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Safety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Uno de los errores más comunes y temidos que puede producirse cuando se programa es el odiado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NullPointerException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Este error ocurre cuando el programador no inicializa un objeto o por alguna razón no se ha inicializado.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 defecto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 permite asignar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las variables para evitar posibles errores.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Pero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sí que tiene soporte para el valor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forma nativa.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7E8F18D-8847-4D99-B58E-C95F2A17C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077" y="4869160"/>
            <a:ext cx="3019846" cy="50489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3139959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11.-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Safety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declarar variables que puedan almacenar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 la declaración se debe usar el símbolo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detrás del tipo de dato de la variable.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261B341-838D-4795-A8D9-427DF4A48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166" y="3356992"/>
            <a:ext cx="6259666" cy="2161356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A219E30C-B9EB-461B-AF9A-28E80D330FF9}"/>
              </a:ext>
            </a:extLst>
          </p:cNvPr>
          <p:cNvCxnSpPr>
            <a:cxnSpLocks/>
          </p:cNvCxnSpPr>
          <p:nvPr/>
        </p:nvCxnSpPr>
        <p:spPr>
          <a:xfrm flipH="1" flipV="1">
            <a:off x="6600056" y="4956350"/>
            <a:ext cx="288032" cy="1136946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2076407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11.-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Safety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evitará realizar acciones que puedan dar error si la variable es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s-ES" sz="2400" dirty="0">
              <a:solidFill>
                <a:schemeClr val="tx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5AF7BA2-1995-42B9-9C4D-BD9D441D8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996" y="2708920"/>
            <a:ext cx="5792008" cy="281979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7954915B-26C5-49AA-8004-D18D8CB43948}"/>
              </a:ext>
            </a:extLst>
          </p:cNvPr>
          <p:cNvCxnSpPr>
            <a:cxnSpLocks/>
          </p:cNvCxnSpPr>
          <p:nvPr/>
        </p:nvCxnSpPr>
        <p:spPr>
          <a:xfrm flipH="1" flipV="1">
            <a:off x="5821700" y="5317976"/>
            <a:ext cx="922372" cy="703312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2E7CF38B-5C8D-4FE8-8CCB-FF70FA598FF9}"/>
              </a:ext>
            </a:extLst>
          </p:cNvPr>
          <p:cNvCxnSpPr>
            <a:cxnSpLocks/>
          </p:cNvCxnSpPr>
          <p:nvPr/>
        </p:nvCxnSpPr>
        <p:spPr>
          <a:xfrm flipH="1">
            <a:off x="6252407" y="3645024"/>
            <a:ext cx="491665" cy="523239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205079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Introducción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el curso se usará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como lenguaje de programación para Android.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 ser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un lenguaje multipropósito se pueden desarrollar aplicaciones Android, de escritorio, web, para consola…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esta unidad se verán los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fundamentos y la sintaxis de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más adelante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poder usar el lenguaje dentro de Android Studio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desarrollar aplicaciones móviles Android.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Así, si se quieren crear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scripts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probarlos se debe tener un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JDK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Java instalado y usar el entorno de desarrollo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IntelliJ IDEA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43987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11.-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Safety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Como en Java, para las variables que pueden almacenar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puede hacer una comprobación previa antes de intentar acceder a ella.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 el operador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también permite realizar las comprobaciones anteriores de una manera más sencilla y reduciendo código.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Este operador permite comprobaciones simultaneas.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tx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	</a:t>
            </a:r>
            <a:endParaRPr lang="es-ES" sz="2400" dirty="0">
              <a:solidFill>
                <a:schemeClr val="tx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D52CE92-6C0C-4104-8D88-8B7B26891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059" y="2095171"/>
            <a:ext cx="3745881" cy="145793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C560AB14-2813-4D07-85FF-89543448BD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5" r="945"/>
          <a:stretch/>
        </p:blipFill>
        <p:spPr>
          <a:xfrm>
            <a:off x="4223059" y="4653136"/>
            <a:ext cx="3745879" cy="64957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BE9BB1C-A146-4A21-AED6-D0EC9004C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5840" y="6149494"/>
            <a:ext cx="3753098" cy="39696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1818501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12.- Operador Elvis ?: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operador Elvis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?: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permite ofrecer un valor por defecto cuando una variable almacene el valor nulo.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uso más común es conseguir un valor distinto de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cuando una propiedad es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 un método devuelve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C103ADD-0632-4FF5-9362-0293E7D0B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84" y="2403349"/>
            <a:ext cx="4645401" cy="135962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A5228C2-3297-4476-8901-C98A852F3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788" y="2403348"/>
            <a:ext cx="5030628" cy="1359629"/>
          </a:xfrm>
          <a:prstGeom prst="rect">
            <a:avLst/>
          </a:prstGeom>
          <a:noFill/>
          <a:ln w="57150">
            <a:solidFill>
              <a:schemeClr val="accent1">
                <a:lumMod val="40000"/>
                <a:lumOff val="60000"/>
              </a:schemeClr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F1F5232-A740-4129-8AA4-3F40764CDB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3943" y="5301208"/>
            <a:ext cx="5604114" cy="67981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D6287374-C32B-46B2-8D35-D6A02E0FE66D}"/>
              </a:ext>
            </a:extLst>
          </p:cNvPr>
          <p:cNvCxnSpPr>
            <a:cxnSpLocks/>
          </p:cNvCxnSpPr>
          <p:nvPr/>
        </p:nvCxnSpPr>
        <p:spPr>
          <a:xfrm>
            <a:off x="5606648" y="3140968"/>
            <a:ext cx="648072" cy="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8915896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12.- Operador Elvis ?: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Este operador también se puede usar para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lanzar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una excepción.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se necesita ejecutar varias instrucciones tras el operador Elvis, estas se deberán incluir en un bloque de instrucciones tipo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 { }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(se explicará con detalle más adelante).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debe tener en cuenta que la última instrucción del bloque debe ser el valor a asignar en el caso de que la variable sea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ABBF149-A42F-4C60-BB12-A8A2DF97D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965" y="1700808"/>
            <a:ext cx="7860069" cy="70221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BF47290-8D15-41C5-82B3-2FCB5B1FF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478" y="4725144"/>
            <a:ext cx="7477041" cy="147625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8917607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13.- El operador !!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Cuando se esté muy seguro de que una variable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 puede almacenar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 lo almacena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se puede utilizar el operador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!!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para evitar la comprobación de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este caso si la variable almacena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lanzará la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excepción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NullPointerException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Este operador suele aparecer en migraciones de Java a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filosofía de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 contraria a su uso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BCDB293-DEFB-41B5-934B-85EEBF7D1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0575" y="4005064"/>
            <a:ext cx="5010849" cy="83831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8494272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14.- Expresiones regulares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todo lenguaje de programación es necesario comprobar si los valores introducidos por el usuario cumplen unas reglas específicas.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Una acción muy típica es comprobar si el usuario ha introducido un valor y si ese valor es una cadena vacía o no.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Estas comprobaciones en ocasiones pueden no ser suficientes para los requisitos del programa, en ese caso se deben usar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expresiones regulares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3B58F41-6A42-4654-835C-97B15BF10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208" y="3573016"/>
            <a:ext cx="6419583" cy="180020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4260773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14.- Expresiones regulares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 expresiones regulares son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patrones de caracteres 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 permiten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comprobar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si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una cadena de caracteres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ajusta al patrón o no.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Ejemplos típicos de comprobaciones con expresiones regulares: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 un nombre no tenga números.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 tenga una longitud concreta.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 se siga un orden en los caracteres (DNI 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8 números y 1 letra).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Que sea un email.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…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Las expresiones regulares existen en muchos lenguajes de programación así que es importante conocer su funcionamiento.</a:t>
            </a:r>
          </a:p>
        </p:txBody>
      </p:sp>
    </p:spTree>
    <p:extLst>
      <p:ext uri="{BB962C8B-B14F-4D97-AF65-F5344CB8AC3E}">
        <p14:creationId xmlns:p14="http://schemas.microsoft.com/office/powerpoint/2010/main" val="13122415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14.- Expresiones regulares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crear una expresión regular en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utiliza la clase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Regex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val </a:t>
            </a:r>
            <a:r>
              <a:rPr lang="es-E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checkDNI</a:t>
            </a:r>
            <a:r>
              <a:rPr lang="es-E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= </a:t>
            </a:r>
            <a:r>
              <a:rPr lang="es-E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Regex</a:t>
            </a:r>
            <a:r>
              <a:rPr lang="es-E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("</a:t>
            </a:r>
            <a:r>
              <a:rPr lang="es-ES" sz="2000" b="1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expresión_regular</a:t>
            </a:r>
            <a:r>
              <a:rPr lang="es-E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")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Se permite indicar 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  <a:hlinkClick r:id="rId2"/>
              </a:rPr>
              <a:t>modificadores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a la expresión regular: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val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check = Regex("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expresión_regular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", </a:t>
            </a:r>
            <a:r>
              <a:rPr lang="en-US" sz="2000" b="1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RegexOption.IGNORE_CASE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  <a:endParaRPr lang="es-E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El diseño de expresiones regulares es una disciplina cuyo nivel de dificultad aumenta conforme se quieren comprobar patrones más complejos.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 continuación, se verá una pequeña guía del uso de las expresiones regulares que servirá para aprender a utilizarlas de una manera básica. </a:t>
            </a:r>
          </a:p>
        </p:txBody>
      </p:sp>
    </p:spTree>
    <p:extLst>
      <p:ext uri="{BB962C8B-B14F-4D97-AF65-F5344CB8AC3E}">
        <p14:creationId xmlns:p14="http://schemas.microsoft.com/office/powerpoint/2010/main" val="28272791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14.- Expresiones regulares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Agrupación</a:t>
            </a: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 ]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[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abc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	contiene cualquier carácter de entre los indicados.	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[^ ]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[^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abc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	contiene cualquier carácter que no sea de los indicados.	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 - ]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[0-9]	contiene cualquier carácter que se encuentre en el rango.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[^ - ]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[^A-B]	contiene cualquier carácter que no esté en el rango.	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 | )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(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x|y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	contiene uno de los caracteres (separador |).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Cantidad de caracteres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 }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a{3}		contiene exactamente 3 'a' seguidas.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 ,}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a{3,}		contiene 3 o más 'a' seguidas.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 , }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a{3,5}		contiene 3, 4 o 5 'a' seguidas.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a*			contiene 0 o más 'a'.		Similar: a{0,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a+			contiene 1 o más 'a'.		Similar: a{1, }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	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a?			contiene 0 o 1 'a'.			Similar: a{0,1}</a:t>
            </a:r>
          </a:p>
        </p:txBody>
      </p:sp>
    </p:spTree>
    <p:extLst>
      <p:ext uri="{BB962C8B-B14F-4D97-AF65-F5344CB8AC3E}">
        <p14:creationId xmlns:p14="http://schemas.microsoft.com/office/powerpoint/2010/main" val="22159737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14.- Expresiones regulares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Inicio – fin</a:t>
            </a: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^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^hola		empieza con "hola".	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hola$		acaba con "hola".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^ $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^hola$	exactamente "hola".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Otros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\\s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el carácter espacio en blanco.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\\S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cualquier carácter que no sea espacio en blanco.</a:t>
            </a:r>
            <a:endParaRPr lang="es-ES" sz="2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\\w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una letra.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\\C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no es una letra.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\\d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un dígito.				Similar: [0-9]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\\D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no es un dígito.		Similar: [^0-9]</a:t>
            </a:r>
          </a:p>
        </p:txBody>
      </p:sp>
    </p:spTree>
    <p:extLst>
      <p:ext uri="{BB962C8B-B14F-4D97-AF65-F5344CB8AC3E}">
        <p14:creationId xmlns:p14="http://schemas.microsoft.com/office/powerpoint/2010/main" val="19738537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14.- Expresiones regulares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Ejemplos de expresiones regulares en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endParaRPr lang="es-ES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0" i="1" dirty="0">
                <a:solidFill>
                  <a:srgbClr val="787B8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pl-PL" sz="2000" b="0" i="1" dirty="0">
                <a:solidFill>
                  <a:srgbClr val="787B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s-ES" sz="2000" i="1" dirty="0">
                <a:solidFill>
                  <a:srgbClr val="787B80"/>
                </a:solidFill>
                <a:latin typeface="Consolas" panose="020B0609020204030204" pitchFamily="49" charset="0"/>
              </a:rPr>
              <a:t>tiene</a:t>
            </a:r>
            <a:r>
              <a:rPr lang="es-ES" sz="2000" b="0" i="1" dirty="0">
                <a:solidFill>
                  <a:srgbClr val="787B80"/>
                </a:solidFill>
                <a:effectLst/>
                <a:latin typeface="Consolas" panose="020B0609020204030204" pitchFamily="49" charset="0"/>
              </a:rPr>
              <a:t> 4 minúsculas</a:t>
            </a:r>
            <a:endParaRPr lang="pl-PL" sz="2000" b="0" dirty="0">
              <a:solidFill>
                <a:srgbClr val="5C616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0" dirty="0">
                <a:solidFill>
                  <a:srgbClr val="4CBF99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s-ES" sz="2000" dirty="0">
                <a:solidFill>
                  <a:srgbClr val="4CBF99"/>
                </a:solidFill>
                <a:latin typeface="Consolas" panose="020B0609020204030204" pitchFamily="49" charset="0"/>
              </a:rPr>
              <a:t>"</a:t>
            </a:r>
            <a:r>
              <a:rPr lang="pl-PL" sz="2000" b="0" dirty="0">
                <a:solidFill>
                  <a:srgbClr val="4CBF99"/>
                </a:solidFill>
                <a:effectLst/>
                <a:latin typeface="Consolas" panose="020B0609020204030204" pitchFamily="49" charset="0"/>
              </a:rPr>
              <a:t>[a-z]{4}</a:t>
            </a:r>
            <a:r>
              <a:rPr lang="es-ES" sz="2000" b="0" dirty="0">
                <a:solidFill>
                  <a:srgbClr val="4CBF99"/>
                </a:solidFill>
                <a:effectLst/>
                <a:latin typeface="Consolas" panose="020B0609020204030204" pitchFamily="49" charset="0"/>
              </a:rPr>
              <a:t>"</a:t>
            </a:r>
            <a:endParaRPr lang="es-ES" sz="2000" b="0" dirty="0">
              <a:solidFill>
                <a:srgbClr val="5C616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rgbClr val="5C6166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rgbClr val="5C6166"/>
                </a:solidFill>
                <a:latin typeface="Consolas" panose="020B0609020204030204" pitchFamily="49" charset="0"/>
              </a:rPr>
              <a:t>	</a:t>
            </a:r>
            <a:r>
              <a:rPr lang="pl-PL" sz="2000" b="0" i="1" dirty="0">
                <a:solidFill>
                  <a:srgbClr val="787B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s-ES" sz="2000" b="0" i="1" dirty="0">
                <a:solidFill>
                  <a:srgbClr val="787B80"/>
                </a:solidFill>
                <a:effectLst/>
                <a:latin typeface="Consolas" panose="020B0609020204030204" pitchFamily="49" charset="0"/>
              </a:rPr>
              <a:t> tiene 8 caracteres: letras y/o números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0" dirty="0">
                <a:solidFill>
                  <a:srgbClr val="4CBF99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s-ES" sz="2000" dirty="0">
                <a:solidFill>
                  <a:srgbClr val="4CBF99"/>
                </a:solidFill>
                <a:latin typeface="Consolas" panose="020B0609020204030204" pitchFamily="49" charset="0"/>
              </a:rPr>
              <a:t>"</a:t>
            </a:r>
            <a:r>
              <a:rPr lang="pl-PL" sz="2000" b="0" dirty="0">
                <a:solidFill>
                  <a:srgbClr val="4CBF99"/>
                </a:solidFill>
                <a:effectLst/>
                <a:latin typeface="Consolas" panose="020B0609020204030204" pitchFamily="49" charset="0"/>
              </a:rPr>
              <a:t>[a-zA-Z0-9]{8}</a:t>
            </a:r>
            <a:r>
              <a:rPr lang="es-ES" sz="2000" b="0" dirty="0">
                <a:solidFill>
                  <a:srgbClr val="4CBF99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b="0" dirty="0">
              <a:solidFill>
                <a:srgbClr val="4CBF9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rgbClr val="5C6166"/>
                </a:solidFill>
                <a:latin typeface="Consolas" panose="020B0609020204030204" pitchFamily="49" charset="0"/>
              </a:rPr>
              <a:t>	</a:t>
            </a:r>
            <a:r>
              <a:rPr lang="pl-PL" sz="2000" b="0" i="1" dirty="0">
                <a:solidFill>
                  <a:srgbClr val="787B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s-ES" sz="2000" b="0" i="1" dirty="0">
                <a:solidFill>
                  <a:srgbClr val="787B80"/>
                </a:solidFill>
                <a:effectLst/>
                <a:latin typeface="Consolas" panose="020B0609020204030204" pitchFamily="49" charset="0"/>
              </a:rPr>
              <a:t> 7 u 8 dígitos seguidos de 1 letra (DNI)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0" dirty="0">
                <a:solidFill>
                  <a:srgbClr val="4CBF99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s-ES" sz="2000" dirty="0">
                <a:solidFill>
                  <a:srgbClr val="4CBF99"/>
                </a:solidFill>
                <a:latin typeface="Consolas" panose="020B0609020204030204" pitchFamily="49" charset="0"/>
              </a:rPr>
              <a:t>"^\d{7,8}\w{1}$"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b="0" dirty="0">
              <a:solidFill>
                <a:srgbClr val="4CBF9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rgbClr val="5C6166"/>
                </a:solidFill>
                <a:latin typeface="Consolas" panose="020B0609020204030204" pitchFamily="49" charset="0"/>
              </a:rPr>
              <a:t>	</a:t>
            </a:r>
            <a:r>
              <a:rPr lang="pl-PL" sz="2000" b="0" i="1" dirty="0">
                <a:solidFill>
                  <a:srgbClr val="787B8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s-ES" sz="2000" b="0" i="1" dirty="0">
                <a:solidFill>
                  <a:srgbClr val="787B80"/>
                </a:solidFill>
                <a:effectLst/>
                <a:latin typeface="Consolas" panose="020B0609020204030204" pitchFamily="49" charset="0"/>
              </a:rPr>
              <a:t> conjunto de letras, seguidas de arroba seguida, seguidas de un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i="1" dirty="0">
                <a:solidFill>
                  <a:srgbClr val="787B80"/>
                </a:solidFill>
                <a:latin typeface="Consolas" panose="020B0609020204030204" pitchFamily="49" charset="0"/>
              </a:rPr>
              <a:t>	//</a:t>
            </a:r>
            <a:r>
              <a:rPr lang="es-ES" sz="2000" b="0" i="1" dirty="0">
                <a:solidFill>
                  <a:srgbClr val="787B80"/>
                </a:solidFill>
                <a:effectLst/>
                <a:latin typeface="Consolas" panose="020B0609020204030204" pitchFamily="49" charset="0"/>
              </a:rPr>
              <a:t> conjunto</a:t>
            </a:r>
            <a:r>
              <a:rPr lang="es-ES" sz="2000" i="1" dirty="0">
                <a:solidFill>
                  <a:srgbClr val="787B80"/>
                </a:solidFill>
                <a:latin typeface="Consolas" panose="020B0609020204030204" pitchFamily="49" charset="0"/>
              </a:rPr>
              <a:t> </a:t>
            </a:r>
            <a:r>
              <a:rPr lang="es-ES" sz="2000" b="0" i="1" dirty="0">
                <a:solidFill>
                  <a:srgbClr val="787B80"/>
                </a:solidFill>
                <a:effectLst/>
                <a:latin typeface="Consolas" panose="020B0609020204030204" pitchFamily="49" charset="0"/>
              </a:rPr>
              <a:t>de letras, seguidas de un punto y seguido de 2 o 3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i="1" dirty="0">
                <a:solidFill>
                  <a:srgbClr val="787B80"/>
                </a:solidFill>
                <a:latin typeface="Consolas" panose="020B0609020204030204" pitchFamily="49" charset="0"/>
              </a:rPr>
              <a:t>	// </a:t>
            </a:r>
            <a:r>
              <a:rPr lang="es-ES" sz="2000" b="0" i="1" dirty="0">
                <a:solidFill>
                  <a:srgbClr val="787B80"/>
                </a:solidFill>
                <a:effectLst/>
                <a:latin typeface="Consolas" panose="020B0609020204030204" pitchFamily="49" charset="0"/>
              </a:rPr>
              <a:t>letras </a:t>
            </a:r>
            <a:r>
              <a:rPr lang="es-ES" sz="2000" i="1" dirty="0">
                <a:solidFill>
                  <a:srgbClr val="787B8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patrón simple para un email: rick_sanchez@mail.com</a:t>
            </a:r>
            <a:endParaRPr lang="es-ES" sz="2000" b="0" dirty="0">
              <a:solidFill>
                <a:srgbClr val="4CBF99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0" dirty="0">
                <a:solidFill>
                  <a:srgbClr val="4CBF99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s-ES" sz="2000" dirty="0">
                <a:solidFill>
                  <a:srgbClr val="4CBF99"/>
                </a:solidFill>
                <a:latin typeface="Consolas" panose="020B0609020204030204" pitchFamily="49" charset="0"/>
              </a:rPr>
              <a:t>"^[a-z_.]+@[a-z]+\.[a-z]{2,3}$"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914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2.- Ejecutar código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Teniendo un JDK de Java instalado en el ordenador, en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IntelliJ IDEA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debe crear un proyecto con las siguientes opciones: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Language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endParaRPr lang="es-ES" sz="2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IntelliJ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JDK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la que se tenga instalada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sample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marcada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67EC848-94F2-40B8-A512-387FF4ADF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287" y="2276872"/>
            <a:ext cx="4608069" cy="410040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8467424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14.- Expresiones regulares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Comprobar si una variable cumple una expresión regular</a:t>
            </a: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comprobar si una variable cumple un patrón establecido en una expresión regular se pueden utilizar tanto métodos de la clase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como métodos de la clase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Regex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clase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Regex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tiene más métodos con diferentes funcionalidades, entre ellos: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replace</a:t>
            </a: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AFE652A-45D4-4E9E-B106-7E9D6BD02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627" y="2924944"/>
            <a:ext cx="5718746" cy="187220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20203946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14.- Expresiones regulares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crear expresiones regulares se pueden consultar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Cheat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Sheets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https://quickref.me/regex</a:t>
            </a: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También existen herramientas para comprobar el funcionamiento de una expresión regular: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https://regex101.com/</a:t>
            </a: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34FB210-3E5F-4D62-A111-047791377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0940" y="4509120"/>
            <a:ext cx="5910120" cy="166189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63647976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15.- Excepciones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 excepciones se capturan con bloques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try – catch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la misma manera que en Java.</a:t>
            </a: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A282C6A-7BD4-4EBF-88DB-9474D671F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849" y="3068960"/>
            <a:ext cx="5086301" cy="2021266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897501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2.- Ejecutar código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IntelliJ IDEA ha añadido una nueva interfaz, se puede usar cualquiera: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Antigua:											Nueva: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F48F42E-A3CB-41E2-935A-F7675582A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507" y="2586548"/>
            <a:ext cx="5446512" cy="378904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D2F4414-E89F-4AC6-8145-1076163B6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81" y="2592288"/>
            <a:ext cx="5441151" cy="378904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72132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2.- Ejecutar código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se quiere tener siempre visible la barra de menú en la nueva interfaz: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 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Settings</a:t>
            </a: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3020F19-8054-457F-8D2B-68D74BAC7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68" y="2586548"/>
            <a:ext cx="5121575" cy="379080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32308429-3DC4-4FC8-82F5-A5CA9FC07711}"/>
              </a:ext>
            </a:extLst>
          </p:cNvPr>
          <p:cNvCxnSpPr>
            <a:cxnSpLocks/>
          </p:cNvCxnSpPr>
          <p:nvPr/>
        </p:nvCxnSpPr>
        <p:spPr>
          <a:xfrm flipH="1">
            <a:off x="3548624" y="3140968"/>
            <a:ext cx="1107216" cy="388061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id="{F6830729-EA13-4CA2-9404-5C4ABBD9F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848" y="2586548"/>
            <a:ext cx="5443678" cy="379080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333F2FEC-E12C-46A5-B468-76248EB7B6F4}"/>
              </a:ext>
            </a:extLst>
          </p:cNvPr>
          <p:cNvCxnSpPr>
            <a:cxnSpLocks/>
          </p:cNvCxnSpPr>
          <p:nvPr/>
        </p:nvCxnSpPr>
        <p:spPr>
          <a:xfrm flipH="1" flipV="1">
            <a:off x="7499873" y="2752162"/>
            <a:ext cx="396327" cy="1612942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178889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2.- Ejecutar código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ejecutar un programa en IntelliJ IDEA hay varias formas de hacerlo.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5C917F5-44E1-4DD2-B702-E253E3F66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3685547"/>
            <a:ext cx="4193012" cy="120053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CD3A740E-F71C-4A91-96B1-DE816E044852}"/>
              </a:ext>
            </a:extLst>
          </p:cNvPr>
          <p:cNvSpPr/>
          <p:nvPr/>
        </p:nvSpPr>
        <p:spPr>
          <a:xfrm>
            <a:off x="1415480" y="3685547"/>
            <a:ext cx="3312367" cy="57421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E48FF88C-5944-45BB-B3CA-80A9049F99FD}"/>
              </a:ext>
            </a:extLst>
          </p:cNvPr>
          <p:cNvCxnSpPr>
            <a:cxnSpLocks/>
          </p:cNvCxnSpPr>
          <p:nvPr/>
        </p:nvCxnSpPr>
        <p:spPr>
          <a:xfrm flipH="1">
            <a:off x="2648640" y="4141077"/>
            <a:ext cx="817902" cy="1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6367F57C-BB44-4C5A-9497-BB44E9BD2BB0}"/>
              </a:ext>
            </a:extLst>
          </p:cNvPr>
          <p:cNvCxnSpPr>
            <a:cxnSpLocks/>
          </p:cNvCxnSpPr>
          <p:nvPr/>
        </p:nvCxnSpPr>
        <p:spPr>
          <a:xfrm flipV="1">
            <a:off x="983432" y="3930290"/>
            <a:ext cx="734822" cy="355526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3" name="Imagen 22">
            <a:extLst>
              <a:ext uri="{FF2B5EF4-FFF2-40B4-BE49-F238E27FC236}">
                <a16:creationId xmlns:a16="http://schemas.microsoft.com/office/drawing/2014/main" id="{CAF6052F-F0B3-43B0-B282-BB4FF1723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843" y="2095289"/>
            <a:ext cx="6291297" cy="438105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7DF3BE2F-7B94-41CD-B360-B6AE661E9D32}"/>
              </a:ext>
            </a:extLst>
          </p:cNvPr>
          <p:cNvSpPr/>
          <p:nvPr/>
        </p:nvSpPr>
        <p:spPr>
          <a:xfrm>
            <a:off x="9877065" y="2302474"/>
            <a:ext cx="297125" cy="2880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420A9A5D-E280-405B-84F0-980D1A5AD7E1}"/>
              </a:ext>
            </a:extLst>
          </p:cNvPr>
          <p:cNvCxnSpPr>
            <a:cxnSpLocks/>
          </p:cNvCxnSpPr>
          <p:nvPr/>
        </p:nvCxnSpPr>
        <p:spPr>
          <a:xfrm flipH="1" flipV="1">
            <a:off x="10073465" y="2635577"/>
            <a:ext cx="529737" cy="1657673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A33F85DA-A1AA-483E-AAAC-FD550F359BD7}"/>
              </a:ext>
            </a:extLst>
          </p:cNvPr>
          <p:cNvCxnSpPr>
            <a:cxnSpLocks/>
          </p:cNvCxnSpPr>
          <p:nvPr/>
        </p:nvCxnSpPr>
        <p:spPr>
          <a:xfrm flipH="1">
            <a:off x="7248128" y="5589240"/>
            <a:ext cx="1728191" cy="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51921464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9806</TotalTime>
  <Words>3962</Words>
  <Application>Microsoft Office PowerPoint</Application>
  <PresentationFormat>Panorámica</PresentationFormat>
  <Paragraphs>562</Paragraphs>
  <Slides>62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62</vt:i4>
      </vt:variant>
    </vt:vector>
  </HeadingPairs>
  <TitlesOfParts>
    <vt:vector size="68" baseType="lpstr">
      <vt:lpstr>Calibri</vt:lpstr>
      <vt:lpstr>Consolas</vt:lpstr>
      <vt:lpstr>Courier New</vt:lpstr>
      <vt:lpstr>Gill Sans MT</vt:lpstr>
      <vt:lpstr>Wingdings 2</vt:lpstr>
      <vt:lpstr>Dividendo</vt:lpstr>
      <vt:lpstr>UD2.1 – Fundamentos de Kotlin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UD2.1 Fundamentos de Kotlin - PMDM</dc:title>
  <dc:creator>Alex Torres</dc:creator>
  <cp:lastModifiedBy>Alex</cp:lastModifiedBy>
  <cp:revision>373</cp:revision>
  <dcterms:created xsi:type="dcterms:W3CDTF">2019-09-01T11:20:16Z</dcterms:created>
  <dcterms:modified xsi:type="dcterms:W3CDTF">2023-08-13T08:18:59Z</dcterms:modified>
</cp:coreProperties>
</file>