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256" r:id="rId2"/>
    <p:sldId id="454" r:id="rId3"/>
    <p:sldId id="556" r:id="rId4"/>
    <p:sldId id="559" r:id="rId5"/>
    <p:sldId id="557" r:id="rId6"/>
    <p:sldId id="560" r:id="rId7"/>
    <p:sldId id="561" r:id="rId8"/>
    <p:sldId id="562" r:id="rId9"/>
    <p:sldId id="563" r:id="rId10"/>
    <p:sldId id="564" r:id="rId11"/>
    <p:sldId id="565" r:id="rId12"/>
    <p:sldId id="566" r:id="rId13"/>
    <p:sldId id="558" r:id="rId14"/>
    <p:sldId id="568" r:id="rId15"/>
    <p:sldId id="584" r:id="rId16"/>
    <p:sldId id="569" r:id="rId17"/>
    <p:sldId id="570" r:id="rId18"/>
    <p:sldId id="571" r:id="rId19"/>
    <p:sldId id="574" r:id="rId20"/>
    <p:sldId id="572" r:id="rId21"/>
    <p:sldId id="573" r:id="rId22"/>
    <p:sldId id="575" r:id="rId23"/>
    <p:sldId id="576" r:id="rId24"/>
    <p:sldId id="577" r:id="rId25"/>
    <p:sldId id="578" r:id="rId26"/>
    <p:sldId id="579" r:id="rId27"/>
    <p:sldId id="581" r:id="rId28"/>
    <p:sldId id="580" r:id="rId29"/>
    <p:sldId id="567" r:id="rId30"/>
    <p:sldId id="582" r:id="rId31"/>
    <p:sldId id="58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09C"/>
    <a:srgbClr val="FFE1E1"/>
    <a:srgbClr val="FFC5C5"/>
    <a:srgbClr val="FFB3B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0" autoAdjust="0"/>
    <p:restoredTop sz="94660"/>
  </p:normalViewPr>
  <p:slideViewPr>
    <p:cSldViewPr>
      <p:cViewPr varScale="1">
        <p:scale>
          <a:sx n="73" d="100"/>
          <a:sy n="73" d="100"/>
        </p:scale>
        <p:origin x="7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89499-4C5B-4DDE-969A-9333FF39DBC5}" type="datetimeFigureOut">
              <a:rPr lang="es-ES" smtClean="0"/>
              <a:t>13/08/2023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DEF05-019F-44B5-B007-71678114EB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43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126E9CA-D578-4BF1-8C3F-E563B59232E5}"/>
              </a:ext>
            </a:extLst>
          </p:cNvPr>
          <p:cNvSpPr txBox="1">
            <a:spLocks/>
          </p:cNvSpPr>
          <p:nvPr userDrawn="1"/>
        </p:nvSpPr>
        <p:spPr>
          <a:xfrm>
            <a:off x="581190" y="6492875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kern="1200" cap="all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ÁLEX Torres 2023-24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2210449"/>
          </a:xfrm>
        </p:spPr>
        <p:txBody>
          <a:bodyPr anchor="ctr">
            <a:noAutofit/>
          </a:bodyPr>
          <a:lstStyle/>
          <a:p>
            <a:pPr algn="ctr"/>
            <a:r>
              <a:rPr lang="es-ES" sz="6000" b="1" cap="none">
                <a:latin typeface="Calibri" panose="020F0502020204030204" pitchFamily="34" charset="0"/>
                <a:cs typeface="Calibri" panose="020F0502020204030204" pitchFamily="34" charset="0"/>
              </a:rPr>
              <a:t>UD2.4 </a:t>
            </a:r>
            <a:r>
              <a:rPr lang="es-ES" sz="60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– Fundamentos de </a:t>
            </a:r>
            <a:r>
              <a:rPr lang="es-ES" sz="6000" b="1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endParaRPr lang="es-ES" sz="60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9227" y="3916242"/>
            <a:ext cx="10993546" cy="1921327"/>
          </a:xfrm>
        </p:spPr>
        <p:txBody>
          <a:bodyPr>
            <a:normAutofit fontScale="25000" lnSpcReduction="2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2º CFGS</a:t>
            </a:r>
            <a:b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Desarrollo de Aplicaciones Multiplataforma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s-ES" sz="16000" b="1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2023-24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60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utiliza para configurar (asignar valores) a un objeto.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contexto: el objeto desde el cual se llama, accesible con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Devuelve: el propio objeto (se hace automáticamente).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3103CB7-C696-4FDA-A37C-3F66C6B3F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51" y="3573016"/>
            <a:ext cx="9297698" cy="197195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D78A7B6-D3CB-461F-A6B8-090A2755CDB0}"/>
              </a:ext>
            </a:extLst>
          </p:cNvPr>
          <p:cNvCxnSpPr>
            <a:cxnSpLocks/>
          </p:cNvCxnSpPr>
          <p:nvPr/>
        </p:nvCxnSpPr>
        <p:spPr>
          <a:xfrm flipH="1">
            <a:off x="4612067" y="4101818"/>
            <a:ext cx="1368152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79997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Permite agrupar acciones sobre un objeto.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contexto: el objeto desde el cual se llama, accesible con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Devuelve: el resultado de la última instrucción.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BF2E989-EA94-4C90-B81F-8D067B981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88" y="3059776"/>
            <a:ext cx="8028461" cy="331843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61488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Permite agrupar acciones sobre un objeto.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contexto: el objeto desde el cual se llama, accesible con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Devuelve: el resultado de la última instrucción.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E42F00E-7264-4E8E-97F7-673B88878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4734" y="3059776"/>
            <a:ext cx="7362532" cy="331843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58C2DDE-7A88-48B6-A531-B4A175025C3F}"/>
              </a:ext>
            </a:extLst>
          </p:cNvPr>
          <p:cNvCxnSpPr>
            <a:cxnSpLocks/>
          </p:cNvCxnSpPr>
          <p:nvPr/>
        </p:nvCxnSpPr>
        <p:spPr>
          <a:xfrm flipH="1">
            <a:off x="6477135" y="3469203"/>
            <a:ext cx="1368152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F4627E1-9057-41FA-A712-52F1101633A6}"/>
              </a:ext>
            </a:extLst>
          </p:cNvPr>
          <p:cNvCxnSpPr>
            <a:cxnSpLocks/>
          </p:cNvCxnSpPr>
          <p:nvPr/>
        </p:nvCxnSpPr>
        <p:spPr>
          <a:xfrm flipH="1">
            <a:off x="3814773" y="5959287"/>
            <a:ext cx="1368152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30348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Funciones lambda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norma general una función se debe declarar y se le debe asignar un identificador para poder usarse: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funciones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lambda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también llamadas funciones anónimas o funciones flecha son funciones que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están declaradas (no tienen identificador)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utilizan como una expresión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10CE808-4C60-4DD6-BF6A-EC921DD2D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916" y="2502465"/>
            <a:ext cx="6332168" cy="137963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C54E93A-B5F3-42B6-8EF3-B1B1B058DC58}"/>
              </a:ext>
            </a:extLst>
          </p:cNvPr>
          <p:cNvCxnSpPr>
            <a:cxnSpLocks/>
          </p:cNvCxnSpPr>
          <p:nvPr/>
        </p:nvCxnSpPr>
        <p:spPr>
          <a:xfrm flipV="1">
            <a:off x="2783632" y="2915082"/>
            <a:ext cx="805151" cy="513918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F0027C3C-7B00-46D3-97C9-A1E1FFC0465C}"/>
              </a:ext>
            </a:extLst>
          </p:cNvPr>
          <p:cNvCxnSpPr>
            <a:cxnSpLocks/>
          </p:cNvCxnSpPr>
          <p:nvPr/>
        </p:nvCxnSpPr>
        <p:spPr>
          <a:xfrm>
            <a:off x="1826081" y="2780928"/>
            <a:ext cx="957551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99713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Funciones lambda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funciones lambda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escriben entre llaves { },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pueden tener parámetros o no y deben tener un cuerpo.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no tiene parámetros se deben poner directamente las instrucciones.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resultado de la última instrucción de una lambda se devolverá, si la función tiene varias instrucciones IntelliJ IDEA lo indica con las pistas en el código (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hints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D6222B-23F8-4660-9247-171CCF8050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509"/>
          <a:stretch/>
        </p:blipFill>
        <p:spPr>
          <a:xfrm>
            <a:off x="1220977" y="4225756"/>
            <a:ext cx="3214625" cy="43835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2CB5874-7E53-4AC7-810A-40B524970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977" y="5016061"/>
            <a:ext cx="3214625" cy="136003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CFD0BA4-6384-414A-ABD3-2D1CF884CB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4111" b="-7116"/>
          <a:stretch/>
        </p:blipFill>
        <p:spPr>
          <a:xfrm>
            <a:off x="5554300" y="4225757"/>
            <a:ext cx="5541295" cy="215033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17C01B3-A927-441C-B8CB-5674D46A75D7}"/>
              </a:ext>
            </a:extLst>
          </p:cNvPr>
          <p:cNvCxnSpPr>
            <a:cxnSpLocks/>
          </p:cNvCxnSpPr>
          <p:nvPr/>
        </p:nvCxnSpPr>
        <p:spPr>
          <a:xfrm flipH="1" flipV="1">
            <a:off x="2602029" y="6041503"/>
            <a:ext cx="216023" cy="669184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298A555-1814-4252-94E2-00C974AF2CAD}"/>
              </a:ext>
            </a:extLst>
          </p:cNvPr>
          <p:cNvCxnSpPr>
            <a:cxnSpLocks/>
          </p:cNvCxnSpPr>
          <p:nvPr/>
        </p:nvCxnSpPr>
        <p:spPr>
          <a:xfrm flipH="1" flipV="1">
            <a:off x="7927301" y="5894193"/>
            <a:ext cx="216023" cy="669184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67913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Funciones lambda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no aparecen las pistas de código (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hints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en IntelliJ IDEA se pueden activar desde la configuración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Settings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(CTRL+ALT+S):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0F1EFFF-339C-442D-BDFE-BFBF6C1C3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425" y="2203572"/>
            <a:ext cx="5985150" cy="434288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BCD9BA8-0271-4D2A-BAA4-B7AE4C7DCAFF}"/>
              </a:ext>
            </a:extLst>
          </p:cNvPr>
          <p:cNvCxnSpPr>
            <a:cxnSpLocks/>
          </p:cNvCxnSpPr>
          <p:nvPr/>
        </p:nvCxnSpPr>
        <p:spPr>
          <a:xfrm flipH="1" flipV="1">
            <a:off x="5934678" y="4323761"/>
            <a:ext cx="161322" cy="833431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EC9DEE4D-A76B-4A84-842A-F5C77BF18F88}"/>
              </a:ext>
            </a:extLst>
          </p:cNvPr>
          <p:cNvCxnSpPr>
            <a:cxnSpLocks/>
          </p:cNvCxnSpPr>
          <p:nvPr/>
        </p:nvCxnSpPr>
        <p:spPr>
          <a:xfrm>
            <a:off x="2306598" y="4483319"/>
            <a:ext cx="1023831" cy="0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45423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Funciones lambda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tiene parámetros, para separarlos del cuerpo se utilizan los caracteres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ahí que se les conozca también como funciones flecha.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B37C166-9660-4F48-AA77-A9FA20F5A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200" y="2363924"/>
            <a:ext cx="3097597" cy="54813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86E1E44-9829-4D37-8C9F-F641A5703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555" y="3274796"/>
            <a:ext cx="6462889" cy="54813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6BB6A2A-FA28-48FD-94B2-DE2815B2F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530" y="4185668"/>
            <a:ext cx="5998936" cy="223667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905539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Funciones lambda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las lambdas escritas anteriormente es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quien deduce los tipos de datos.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pueden indicar explícitamente los tipos de datos: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este caso si la lambda solo tiene un parámetro se puede omitir y utilizar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E39E27F-2050-4BEB-87F2-E8B0519E02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161"/>
          <a:stretch/>
        </p:blipFill>
        <p:spPr>
          <a:xfrm>
            <a:off x="1305529" y="2492085"/>
            <a:ext cx="4189559" cy="91104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F95F871-E5D3-4A3E-997A-58B7F65D5B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598" b="1563"/>
          <a:stretch/>
        </p:blipFill>
        <p:spPr>
          <a:xfrm>
            <a:off x="4001220" y="5168546"/>
            <a:ext cx="4189559" cy="91104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4B8FB97-23B3-4025-A3DF-BABC764C9E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85"/>
          <a:stretch/>
        </p:blipFill>
        <p:spPr>
          <a:xfrm>
            <a:off x="6295977" y="2492085"/>
            <a:ext cx="5316452" cy="18002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347880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Funciones lambda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funciones lambda se utilizan como una expresión, esto significa que deben de estar asignadas a algún elemento.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asigna una lambda a una variable su uso es el mismo que con una función normal.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Esto no aporta ninguna funcionalidad nueva.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089E5B0-6839-43D5-B1D1-FFC87ACF8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42" y="4437112"/>
            <a:ext cx="5944430" cy="54300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B711E84-5B73-4F0C-87C0-1B5E89525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642" y="5637430"/>
            <a:ext cx="6315956" cy="59063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DB3E5B5-F0C9-40B3-93EC-6C74E98AB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869" y="4437112"/>
            <a:ext cx="4420217" cy="179095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506016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Funciones lambda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funciones lambda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pueden pasar como parámetros a otras funciones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Esto sí que aporta una funcionalidad no vista hasta ahora y es una práctica muy extendida actualmente en muchos lenguajes de programación y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Gracias al paso de lambdas como parámetro en funciones se puede: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Crear funciones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callback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Devolver diferentes respuestas desde una función.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Ofrecer al programador que introduzca su propia lógica.</a:t>
            </a:r>
          </a:p>
        </p:txBody>
      </p:sp>
    </p:spTree>
    <p:extLst>
      <p:ext uri="{BB962C8B-B14F-4D97-AF65-F5344CB8AC3E}">
        <p14:creationId xmlns:p14="http://schemas.microsoft.com/office/powerpoint/2010/main" val="3263610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Funciones de alcance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ofrece las llamadas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Scope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permiten ejecutar un bloque de código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contexto del objeto que las llama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ejecutarse en el contexto del objeto que las llama, dentro del cuerpo de la función está disponible dicho objeto.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Existen cinco funciones de alcance: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apply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995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Funciones lambda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Sintaxis de paso de función lambda como parámetro de una función: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nameOfFun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(parameter1: 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lambdaName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(Type1, Type2…) -&gt; 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TypeReturn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…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caso de que la lambda no reciba parámetros: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nameOfFun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(parameter1: 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lambdaName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() -&gt; 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TypeReturn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…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caso de que la lambda no devuelva nada: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nameOfFun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(parameter1: 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lambdaName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(Type1, Type2…) -&gt; 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… }</a:t>
            </a:r>
            <a:endParaRPr lang="es-E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caso de que la lambda no reciba parámetros ni devuelva nada: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nameOfFun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(parameter1: 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lambdaName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() -&gt; </a:t>
            </a:r>
            <a:r>
              <a:rPr lang="es-E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s-E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… 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1ED28CAE-D6B5-4D9C-BF26-05B85B94053B}"/>
              </a:ext>
            </a:extLst>
          </p:cNvPr>
          <p:cNvCxnSpPr>
            <a:cxnSpLocks/>
          </p:cNvCxnSpPr>
          <p:nvPr/>
        </p:nvCxnSpPr>
        <p:spPr>
          <a:xfrm>
            <a:off x="4961125" y="2247996"/>
            <a:ext cx="504056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C5597B5-FC40-4B50-BA9E-84A9822440C9}"/>
              </a:ext>
            </a:extLst>
          </p:cNvPr>
          <p:cNvCxnSpPr>
            <a:cxnSpLocks/>
          </p:cNvCxnSpPr>
          <p:nvPr/>
        </p:nvCxnSpPr>
        <p:spPr>
          <a:xfrm>
            <a:off x="4998627" y="3590269"/>
            <a:ext cx="345638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7D2BFE6F-0338-43FA-BB3F-82ED15A5B8B3}"/>
              </a:ext>
            </a:extLst>
          </p:cNvPr>
          <p:cNvCxnSpPr>
            <a:cxnSpLocks/>
          </p:cNvCxnSpPr>
          <p:nvPr/>
        </p:nvCxnSpPr>
        <p:spPr>
          <a:xfrm>
            <a:off x="4995752" y="6261582"/>
            <a:ext cx="26990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0F29A166-A1D6-416C-87F8-7368215C8A12}"/>
              </a:ext>
            </a:extLst>
          </p:cNvPr>
          <p:cNvCxnSpPr>
            <a:cxnSpLocks/>
          </p:cNvCxnSpPr>
          <p:nvPr/>
        </p:nvCxnSpPr>
        <p:spPr>
          <a:xfrm>
            <a:off x="4978499" y="4924487"/>
            <a:ext cx="428585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848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Funciones lambda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Crear funciones </a:t>
            </a:r>
            <a:r>
              <a:rPr lang="es-ES" sz="2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callback</a:t>
            </a:r>
            <a:endParaRPr lang="es-ES" sz="2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funciones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callback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permiten asegurarse que un conjunto de instrucciones se ejecuta después de una instrucción concreta. Su uso es muy típico cuando existe ejecución asíncrona de instrucciones, hilos…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siguientes funciones sobrecargadas 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reciben una función lambda 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 se ejecuta al final de todo el cuerpo de la función </a:t>
            </a:r>
            <a:r>
              <a:rPr lang="es-ES" sz="2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doLogin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4602021-22F9-40BC-8698-FF66E70909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"/>
          <a:stretch/>
        </p:blipFill>
        <p:spPr>
          <a:xfrm>
            <a:off x="3318590" y="4149080"/>
            <a:ext cx="5554820" cy="214994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137441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Funciones lambda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Crear funciones </a:t>
            </a:r>
            <a:r>
              <a:rPr lang="es-ES" sz="2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callback</a:t>
            </a: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Ejemplos de llamadas a la función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doLogin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la función lambda es el último parámetro se puede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sacar fuera de los paréntesis: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la función lambda es el único parámetro se pueden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quitar los paréntesis de la llamada: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7EB003F-05DC-4B7E-B004-0503EB43D8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642"/>
          <a:stretch/>
        </p:blipFill>
        <p:spPr>
          <a:xfrm>
            <a:off x="2816009" y="4278127"/>
            <a:ext cx="6559982" cy="32734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CC1A119-402C-49AA-8E0E-9A9A4B999F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82" r="36443" b="42018"/>
          <a:stretch/>
        </p:blipFill>
        <p:spPr>
          <a:xfrm>
            <a:off x="6312024" y="4989302"/>
            <a:ext cx="4169366" cy="63833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342A5CF-DB1D-45B3-B3D5-1B12CBA3B1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019" r="66905"/>
          <a:stretch/>
        </p:blipFill>
        <p:spPr>
          <a:xfrm>
            <a:off x="6312024" y="5868329"/>
            <a:ext cx="2171039" cy="69504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DA66F54-E2AD-4D3A-963A-C72C92B8D7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6"/>
          <a:stretch/>
        </p:blipFill>
        <p:spPr>
          <a:xfrm>
            <a:off x="3411151" y="1951444"/>
            <a:ext cx="5369698" cy="207829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0115462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Funciones lambda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Devolver diferentes respuestas desde una función</a:t>
            </a: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una función se le pueden pasar tantos parámetros como se quiera y todos/varios de esos parámetros pueden ser una función lambda.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esta manera se puede ejecutar una u otra función lambda según se necesite.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8CA3921-0381-4117-A021-B4FED32FA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156" y="3897206"/>
            <a:ext cx="2054331" cy="180130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A8A7FC8-314A-4E0A-8E1E-38C48C457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573" y="3177287"/>
            <a:ext cx="4012271" cy="324114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627602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Funciones lambda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Devolver diferentes respuestas desde una función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							Uso: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							Salida: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1BABD3A-1AB5-4FF5-9597-96FD1E7E2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1979639"/>
            <a:ext cx="5040560" cy="406861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21B5998-0898-4E92-ADC5-C89FA8448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0216" y="2198781"/>
            <a:ext cx="2260800" cy="22608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D26CE89-F304-4664-A492-743516ED5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216" y="5305913"/>
            <a:ext cx="1867161" cy="38105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412024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Funciones lambda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Devolver diferentes respuestas desde una función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Dependiendo del cuerpo de la función lambda se podrán ejecutar una o varias de estas funciones.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ejemplo, tanto en la función </a:t>
            </a:r>
            <a:r>
              <a:rPr lang="es-E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correct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como en la función </a:t>
            </a:r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guarda el resultado obtenido devuelto por lo que solo tendrá efecto última llamada a las funciones lambda sea cual sea: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							Uso: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							Salida: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21B5998-0898-4E92-ADC5-C89FA8448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192" y="3067753"/>
            <a:ext cx="2260800" cy="22608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C6BA42B-A2DF-40BE-8B00-FEB40CDCD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3067753"/>
            <a:ext cx="3901665" cy="334346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2F38932-11B0-4E10-9BA6-CC062D38A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192" y="5696078"/>
            <a:ext cx="1867161" cy="381053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32DC32A-855C-40E7-9F12-B9A63402CFC9}"/>
              </a:ext>
            </a:extLst>
          </p:cNvPr>
          <p:cNvCxnSpPr>
            <a:cxnSpLocks/>
          </p:cNvCxnSpPr>
          <p:nvPr/>
        </p:nvCxnSpPr>
        <p:spPr>
          <a:xfrm flipH="1">
            <a:off x="3563021" y="4597003"/>
            <a:ext cx="864095" cy="78241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777DDF9-85C3-4462-AEBD-27D93193F247}"/>
              </a:ext>
            </a:extLst>
          </p:cNvPr>
          <p:cNvCxnSpPr>
            <a:cxnSpLocks/>
          </p:cNvCxnSpPr>
          <p:nvPr/>
        </p:nvCxnSpPr>
        <p:spPr>
          <a:xfrm flipH="1" flipV="1">
            <a:off x="3315246" y="4806677"/>
            <a:ext cx="792087" cy="123443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33198C4B-3EE0-441C-8D69-20B206F9AED6}"/>
              </a:ext>
            </a:extLst>
          </p:cNvPr>
          <p:cNvCxnSpPr>
            <a:cxnSpLocks/>
          </p:cNvCxnSpPr>
          <p:nvPr/>
        </p:nvCxnSpPr>
        <p:spPr>
          <a:xfrm flipH="1">
            <a:off x="4464721" y="5105003"/>
            <a:ext cx="864095" cy="78241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991580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Funciones lambda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Devolver diferentes respuestas desde una función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Dependiendo del cuerpo de la función lambda se podrán ejecutar una o varias de estas funciones.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Ahora se ha cambiado el cuerpo de las funciones </a:t>
            </a:r>
            <a:r>
              <a:rPr lang="es-ES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correct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que muestren el resultado obtenido: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							Uso: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							Salida: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C6BA42B-A2DF-40BE-8B00-FEB40CDCD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3067753"/>
            <a:ext cx="3901665" cy="334346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69F447E-44B3-4BEB-87B1-D7F841397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192" y="3067753"/>
            <a:ext cx="2969543" cy="22608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E9F20A1-D4A0-42D2-B54C-25F56B9CF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949" y="5676603"/>
            <a:ext cx="1838582" cy="73352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4B42CAC2-949B-4D51-8C8D-53EA52C6BDBE}"/>
              </a:ext>
            </a:extLst>
          </p:cNvPr>
          <p:cNvCxnSpPr>
            <a:cxnSpLocks/>
          </p:cNvCxnSpPr>
          <p:nvPr/>
        </p:nvCxnSpPr>
        <p:spPr>
          <a:xfrm flipH="1">
            <a:off x="3563021" y="4597003"/>
            <a:ext cx="864095" cy="78241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4810B9F2-2860-4A9E-896A-86F6EF9BEDE1}"/>
              </a:ext>
            </a:extLst>
          </p:cNvPr>
          <p:cNvCxnSpPr>
            <a:cxnSpLocks/>
          </p:cNvCxnSpPr>
          <p:nvPr/>
        </p:nvCxnSpPr>
        <p:spPr>
          <a:xfrm flipH="1" flipV="1">
            <a:off x="3315246" y="4806677"/>
            <a:ext cx="792087" cy="123443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4319E0B-D47E-4440-9FF2-8CB068200A6F}"/>
              </a:ext>
            </a:extLst>
          </p:cNvPr>
          <p:cNvCxnSpPr>
            <a:cxnSpLocks/>
          </p:cNvCxnSpPr>
          <p:nvPr/>
        </p:nvCxnSpPr>
        <p:spPr>
          <a:xfrm flipH="1">
            <a:off x="4464721" y="5105003"/>
            <a:ext cx="864095" cy="78241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019632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Funciones lambda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Devolver diferentes respuestas desde una función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quiere </a:t>
            </a:r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definir un parámetro tipo función lambda como opcional 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debe indicar con los caracteres </a:t>
            </a:r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{}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		    Uso:						      Uso: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		    Salida:						      Salida: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4FA2E562-6657-46C8-B453-FA0713708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43" y="2564904"/>
            <a:ext cx="4118567" cy="33444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318AC7E4-A147-499F-9C13-57E564C41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1" y="5122575"/>
            <a:ext cx="2181529" cy="36200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EA10700C-4FEF-46FB-AFA6-C347E13DE8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6760" b="8068"/>
          <a:stretch/>
        </p:blipFill>
        <p:spPr>
          <a:xfrm>
            <a:off x="9098100" y="5122575"/>
            <a:ext cx="2181529" cy="36200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B8B3AC48-38C9-49D5-B413-AFBA8329C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8100" y="2573186"/>
            <a:ext cx="2244185" cy="12520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3BDF7583-2DAC-4FFA-9E85-AEEFDAF9D9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3951" y="2575301"/>
            <a:ext cx="2271553" cy="173103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A086C18A-2797-4326-ADE4-E963B078026D}"/>
              </a:ext>
            </a:extLst>
          </p:cNvPr>
          <p:cNvCxnSpPr>
            <a:cxnSpLocks/>
          </p:cNvCxnSpPr>
          <p:nvPr/>
        </p:nvCxnSpPr>
        <p:spPr>
          <a:xfrm flipV="1">
            <a:off x="5044756" y="3758279"/>
            <a:ext cx="864097" cy="302416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7C9A037E-1399-476C-BDF5-7AB4905EF9C9}"/>
              </a:ext>
            </a:extLst>
          </p:cNvPr>
          <p:cNvCxnSpPr>
            <a:cxnSpLocks/>
          </p:cNvCxnSpPr>
          <p:nvPr/>
        </p:nvCxnSpPr>
        <p:spPr>
          <a:xfrm flipH="1" flipV="1">
            <a:off x="9454678" y="3682364"/>
            <a:ext cx="662147" cy="476218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1F753388-05C1-4B38-9DBA-2B5C3DF15512}"/>
              </a:ext>
            </a:extLst>
          </p:cNvPr>
          <p:cNvCxnSpPr>
            <a:cxnSpLocks/>
          </p:cNvCxnSpPr>
          <p:nvPr/>
        </p:nvCxnSpPr>
        <p:spPr>
          <a:xfrm flipH="1">
            <a:off x="10272465" y="3130152"/>
            <a:ext cx="792087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2438F458-200F-4193-9A98-5763D15635D6}"/>
              </a:ext>
            </a:extLst>
          </p:cNvPr>
          <p:cNvCxnSpPr>
            <a:cxnSpLocks/>
          </p:cNvCxnSpPr>
          <p:nvPr/>
        </p:nvCxnSpPr>
        <p:spPr>
          <a:xfrm flipH="1">
            <a:off x="6888088" y="3130152"/>
            <a:ext cx="792087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168669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Funciones lambda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Ofrecer al programador que introduzca su propia lógica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la función </a:t>
            </a:r>
            <a:r>
              <a:rPr lang="es-ES" sz="2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calculate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estuviera en una librería externa al usarla se da la opción al programador de incorporar todas las instrucciones que quiera.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5D3439C-4F91-4E91-8869-EF4065762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627" y="2852936"/>
            <a:ext cx="5696745" cy="326753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52806E4D-128D-4C0C-ABA1-C154913867AD}"/>
              </a:ext>
            </a:extLst>
          </p:cNvPr>
          <p:cNvCxnSpPr>
            <a:cxnSpLocks/>
          </p:cNvCxnSpPr>
          <p:nvPr/>
        </p:nvCxnSpPr>
        <p:spPr>
          <a:xfrm flipH="1">
            <a:off x="6240016" y="4827444"/>
            <a:ext cx="504056" cy="400716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FE6C3D5-13A9-4DE1-9D9B-A9503559A3CB}"/>
              </a:ext>
            </a:extLst>
          </p:cNvPr>
          <p:cNvCxnSpPr>
            <a:cxnSpLocks/>
          </p:cNvCxnSpPr>
          <p:nvPr/>
        </p:nvCxnSpPr>
        <p:spPr>
          <a:xfrm flipH="1">
            <a:off x="6240016" y="3777911"/>
            <a:ext cx="504056" cy="400716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65890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Funciones lambda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Anteriormente ya se ha hecho uso de funciones lambda como parámetros de otras funciones, exactamente como último parámetro de la función: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la creación de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las funciones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forEach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las funciones de alcance: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B021A6A-5715-48AD-9F0D-37984C734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367" r="51525"/>
          <a:stretch/>
        </p:blipFill>
        <p:spPr>
          <a:xfrm>
            <a:off x="5663952" y="2594450"/>
            <a:ext cx="2695974" cy="40185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4E9D828-A3F5-4C17-B4E3-2A5C7848A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854" y="3851848"/>
            <a:ext cx="2738726" cy="85304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8D7989A-89F6-4DF4-A251-7032077105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952" y="5216493"/>
            <a:ext cx="5477452" cy="116171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DE3DAC8-22B7-4C44-BA1F-00428F90A947}"/>
              </a:ext>
            </a:extLst>
          </p:cNvPr>
          <p:cNvCxnSpPr>
            <a:cxnSpLocks/>
          </p:cNvCxnSpPr>
          <p:nvPr/>
        </p:nvCxnSpPr>
        <p:spPr>
          <a:xfrm flipH="1" flipV="1">
            <a:off x="7968623" y="2862729"/>
            <a:ext cx="521136" cy="637873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F687F6E1-7DC3-4AB5-9453-A2582F1F65ED}"/>
              </a:ext>
            </a:extLst>
          </p:cNvPr>
          <p:cNvCxnSpPr>
            <a:cxnSpLocks/>
          </p:cNvCxnSpPr>
          <p:nvPr/>
        </p:nvCxnSpPr>
        <p:spPr>
          <a:xfrm flipH="1" flipV="1">
            <a:off x="8515016" y="4363448"/>
            <a:ext cx="743321" cy="56469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7332518-C482-4A62-BE02-6649BD0B5F8B}"/>
              </a:ext>
            </a:extLst>
          </p:cNvPr>
          <p:cNvCxnSpPr>
            <a:cxnSpLocks/>
          </p:cNvCxnSpPr>
          <p:nvPr/>
        </p:nvCxnSpPr>
        <p:spPr>
          <a:xfrm flipH="1" flipV="1">
            <a:off x="7882787" y="5912077"/>
            <a:ext cx="743321" cy="56469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3947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Funciones de alcance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Estas funciones devuelven un valor pero no es necesario capturarlo (guardarlo) en ninguna variable.</a:t>
            </a:r>
          </a:p>
        </p:txBody>
      </p:sp>
      <p:graphicFrame>
        <p:nvGraphicFramePr>
          <p:cNvPr id="7" name="Tabla 2">
            <a:extLst>
              <a:ext uri="{FF2B5EF4-FFF2-40B4-BE49-F238E27FC236}">
                <a16:creationId xmlns:a16="http://schemas.microsoft.com/office/drawing/2014/main" id="{781F51F0-5A62-41EB-9808-8E32779F6231}"/>
              </a:ext>
            </a:extLst>
          </p:cNvPr>
          <p:cNvGraphicFramePr>
            <a:graphicFrameLocks noGrp="1"/>
          </p:cNvGraphicFramePr>
          <p:nvPr/>
        </p:nvGraphicFramePr>
        <p:xfrm>
          <a:off x="518643" y="1628800"/>
          <a:ext cx="11154713" cy="3322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96837">
                  <a:extLst>
                    <a:ext uri="{9D8B030D-6E8A-4147-A177-3AD203B41FA5}">
                      <a16:colId xmlns:a16="http://schemas.microsoft.com/office/drawing/2014/main" val="1250410208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119319825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1473614446"/>
                    </a:ext>
                  </a:extLst>
                </a:gridCol>
                <a:gridCol w="3057076">
                  <a:extLst>
                    <a:ext uri="{9D8B030D-6E8A-4147-A177-3AD203B41FA5}">
                      <a16:colId xmlns:a16="http://schemas.microsoft.com/office/drawing/2014/main" val="3165710831"/>
                    </a:ext>
                  </a:extLst>
                </a:gridCol>
              </a:tblGrid>
              <a:tr h="262897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Función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Contexto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Devuelve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354867"/>
                  </a:ext>
                </a:extLst>
              </a:tr>
              <a:tr h="454095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let</a:t>
                      </a:r>
                      <a:endParaRPr lang="es-E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Ejecutar bloque de código asegurándose de que el objeto no es </a:t>
                      </a:r>
                      <a:r>
                        <a:rPr lang="es-ES" sz="16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null</a:t>
                      </a:r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Propio objeto accesible con </a:t>
                      </a:r>
                      <a:r>
                        <a:rPr lang="es-ES" sz="16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</a:t>
                      </a:r>
                      <a:endParaRPr lang="es-E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Resultado de la última instrucción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9837297"/>
                  </a:ext>
                </a:extLst>
              </a:tr>
              <a:tr h="26289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apply</a:t>
                      </a:r>
                      <a:endParaRPr lang="es-E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Configuración de un objeto.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Propio objeto accesible con </a:t>
                      </a:r>
                      <a:r>
                        <a:rPr lang="es-ES" sz="16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</a:t>
                      </a:r>
                      <a:endParaRPr lang="es-E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Propio objeto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6772258"/>
                  </a:ext>
                </a:extLst>
              </a:tr>
              <a:tr h="454095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Configuración de un objeto y ejecución de instrucciones sobre él.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Propio objeto accesible con </a:t>
                      </a:r>
                      <a:r>
                        <a:rPr lang="es-ES" sz="16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</a:t>
                      </a:r>
                      <a:endParaRPr lang="es-E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Resultado de la última instrucción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188646"/>
                  </a:ext>
                </a:extLst>
              </a:tr>
              <a:tr h="645293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Ejecutar instrucciones cuando se requiere una expresión, se usa sin que sea llamada desde un objeto.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Resultado de la última instrucción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1407723"/>
                  </a:ext>
                </a:extLst>
              </a:tr>
              <a:tr h="26289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also</a:t>
                      </a:r>
                      <a:endParaRPr lang="es-E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Seguir realizando instrucciones sobre el objeto.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Propio objeto accesible con </a:t>
                      </a:r>
                      <a:r>
                        <a:rPr lang="es-ES" sz="16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</a:t>
                      </a:r>
                      <a:endParaRPr lang="es-E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Propio objeto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3975839"/>
                  </a:ext>
                </a:extLst>
              </a:tr>
              <a:tr h="26289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with</a:t>
                      </a:r>
                      <a:endParaRPr lang="es-E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Agrupar llamadas a funciones de un objeto.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Propio objeto accesible con </a:t>
                      </a:r>
                      <a:r>
                        <a:rPr lang="es-ES" sz="16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this</a:t>
                      </a:r>
                      <a:endParaRPr lang="es-ES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Resultado de la última instrucción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806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1080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7.- Funciones lambda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uso de funciones lambda es muy importante en el desarrollo de aplicaciones móviles Android.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Sobre todo al usar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Jetpack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como se verá en el tema siguiente.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39F4BFA-E6A4-47D0-A054-9CE364D07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433" y="3150820"/>
            <a:ext cx="4633134" cy="323279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36A0B4F-B3CE-4ECF-AD38-908CB8681F71}"/>
              </a:ext>
            </a:extLst>
          </p:cNvPr>
          <p:cNvCxnSpPr>
            <a:cxnSpLocks/>
          </p:cNvCxnSpPr>
          <p:nvPr/>
        </p:nvCxnSpPr>
        <p:spPr>
          <a:xfrm flipH="1">
            <a:off x="4799858" y="3284985"/>
            <a:ext cx="4032446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CCB5F8CD-D205-4632-A1CB-1E69D66FA6D7}"/>
              </a:ext>
            </a:extLst>
          </p:cNvPr>
          <p:cNvCxnSpPr>
            <a:cxnSpLocks/>
          </p:cNvCxnSpPr>
          <p:nvPr/>
        </p:nvCxnSpPr>
        <p:spPr>
          <a:xfrm flipH="1">
            <a:off x="8317716" y="3469775"/>
            <a:ext cx="432048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787416B-3C00-4746-B416-6419BF481083}"/>
              </a:ext>
            </a:extLst>
          </p:cNvPr>
          <p:cNvCxnSpPr>
            <a:cxnSpLocks/>
          </p:cNvCxnSpPr>
          <p:nvPr/>
        </p:nvCxnSpPr>
        <p:spPr>
          <a:xfrm flipH="1" flipV="1">
            <a:off x="5375922" y="4005066"/>
            <a:ext cx="3816422" cy="160548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089DE478-EC37-4CDA-BED1-BE12D780A41E}"/>
              </a:ext>
            </a:extLst>
          </p:cNvPr>
          <p:cNvCxnSpPr>
            <a:cxnSpLocks/>
          </p:cNvCxnSpPr>
          <p:nvPr/>
        </p:nvCxnSpPr>
        <p:spPr>
          <a:xfrm flipH="1">
            <a:off x="6456042" y="4295857"/>
            <a:ext cx="3096342" cy="78663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10F36D8-E9FC-4D02-8FAE-2F33A0B89D23}"/>
              </a:ext>
            </a:extLst>
          </p:cNvPr>
          <p:cNvCxnSpPr>
            <a:cxnSpLocks/>
          </p:cNvCxnSpPr>
          <p:nvPr/>
        </p:nvCxnSpPr>
        <p:spPr>
          <a:xfrm flipH="1" flipV="1">
            <a:off x="7032104" y="3573015"/>
            <a:ext cx="1868154" cy="413537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Rectángulo 31">
            <a:extLst>
              <a:ext uri="{FF2B5EF4-FFF2-40B4-BE49-F238E27FC236}">
                <a16:creationId xmlns:a16="http://schemas.microsoft.com/office/drawing/2014/main" id="{AB7ABF80-F1EE-442A-A944-858DC95B3868}"/>
              </a:ext>
            </a:extLst>
          </p:cNvPr>
          <p:cNvSpPr/>
          <p:nvPr/>
        </p:nvSpPr>
        <p:spPr>
          <a:xfrm rot="1313923">
            <a:off x="8618129" y="3543399"/>
            <a:ext cx="261321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Lambdas</a:t>
            </a:r>
          </a:p>
        </p:txBody>
      </p:sp>
    </p:spTree>
    <p:extLst>
      <p:ext uri="{BB962C8B-B14F-4D97-AF65-F5344CB8AC3E}">
        <p14:creationId xmlns:p14="http://schemas.microsoft.com/office/powerpoint/2010/main" val="242735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Práctica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Actividad 8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Electrodomésticos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446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Funciones de alcance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Todas las funciones de alcance se utilizan con un bloque de llaves { } (función lambda).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IntelliJ IDEA muestral las pistas en el código (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hints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para ayudar a entender cómo funciona cada una de ellas.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FBD2165-88B4-4CEE-A531-35FDFC835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6" b="904"/>
          <a:stretch/>
        </p:blipFill>
        <p:spPr>
          <a:xfrm>
            <a:off x="839416" y="2780928"/>
            <a:ext cx="5001293" cy="168996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0110188-CDC9-4EFF-B211-309335377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6"/>
          <a:stretch/>
        </p:blipFill>
        <p:spPr>
          <a:xfrm>
            <a:off x="837712" y="4735220"/>
            <a:ext cx="5001294" cy="168996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873EDF68-E15D-4C12-AD5A-CD0AD1EB5CDB}"/>
              </a:ext>
            </a:extLst>
          </p:cNvPr>
          <p:cNvCxnSpPr>
            <a:cxnSpLocks/>
          </p:cNvCxnSpPr>
          <p:nvPr/>
        </p:nvCxnSpPr>
        <p:spPr>
          <a:xfrm flipH="1">
            <a:off x="3616466" y="3529878"/>
            <a:ext cx="2479534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81D70034-9BF6-430C-8FA6-C739EABFC1EF}"/>
              </a:ext>
            </a:extLst>
          </p:cNvPr>
          <p:cNvSpPr txBox="1"/>
          <p:nvPr/>
        </p:nvSpPr>
        <p:spPr>
          <a:xfrm>
            <a:off x="6161482" y="3301455"/>
            <a:ext cx="27428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Contexto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FD2C42B-EC59-4A03-8F40-F11243CDECC1}"/>
              </a:ext>
            </a:extLst>
          </p:cNvPr>
          <p:cNvCxnSpPr>
            <a:cxnSpLocks/>
          </p:cNvCxnSpPr>
          <p:nvPr/>
        </p:nvCxnSpPr>
        <p:spPr>
          <a:xfrm flipH="1">
            <a:off x="3616466" y="5486696"/>
            <a:ext cx="2479534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FC41852-1A27-443E-AFAB-9AA697A2C266}"/>
              </a:ext>
            </a:extLst>
          </p:cNvPr>
          <p:cNvSpPr txBox="1"/>
          <p:nvPr/>
        </p:nvSpPr>
        <p:spPr>
          <a:xfrm>
            <a:off x="6158075" y="5242841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Contexto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BC0BB292-A20B-49D6-9FB5-04A1806E527C}"/>
              </a:ext>
            </a:extLst>
          </p:cNvPr>
          <p:cNvCxnSpPr>
            <a:cxnSpLocks/>
          </p:cNvCxnSpPr>
          <p:nvPr/>
        </p:nvCxnSpPr>
        <p:spPr>
          <a:xfrm flipH="1">
            <a:off x="2711626" y="4149080"/>
            <a:ext cx="3384374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1B17753-B668-4695-A139-7396E96233EF}"/>
              </a:ext>
            </a:extLst>
          </p:cNvPr>
          <p:cNvSpPr txBox="1"/>
          <p:nvPr/>
        </p:nvSpPr>
        <p:spPr>
          <a:xfrm>
            <a:off x="6161482" y="3944892"/>
            <a:ext cx="543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^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: la flecha indica que se devuelve el resultado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98771E1-D921-4F5D-A7DF-8D1C98E86600}"/>
              </a:ext>
            </a:extLst>
          </p:cNvPr>
          <p:cNvSpPr txBox="1"/>
          <p:nvPr/>
        </p:nvSpPr>
        <p:spPr>
          <a:xfrm>
            <a:off x="6158075" y="5749225"/>
            <a:ext cx="543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^</a:t>
            </a:r>
            <a:r>
              <a:rPr lang="es-E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r>
              <a:rPr lang="es-ES" sz="2000" dirty="0">
                <a:latin typeface="Calibri" panose="020F0502020204030204" pitchFamily="34" charset="0"/>
                <a:cs typeface="Calibri" panose="020F0502020204030204" pitchFamily="34" charset="0"/>
              </a:rPr>
              <a:t>: como hay 2 caminos posibles aparece 2 veces</a:t>
            </a:r>
          </a:p>
        </p:txBody>
      </p: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0712B17B-C1B0-41DC-8C93-0F561FE9D080}"/>
              </a:ext>
            </a:extLst>
          </p:cNvPr>
          <p:cNvCxnSpPr>
            <a:cxnSpLocks/>
          </p:cNvCxnSpPr>
          <p:nvPr/>
        </p:nvCxnSpPr>
        <p:spPr>
          <a:xfrm flipH="1">
            <a:off x="2545950" y="6021288"/>
            <a:ext cx="3550050" cy="81341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42AEC623-1B72-468F-B112-A3679E0A6C26}"/>
              </a:ext>
            </a:extLst>
          </p:cNvPr>
          <p:cNvCxnSpPr>
            <a:cxnSpLocks/>
          </p:cNvCxnSpPr>
          <p:nvPr/>
        </p:nvCxnSpPr>
        <p:spPr>
          <a:xfrm flipH="1" flipV="1">
            <a:off x="4151784" y="5886278"/>
            <a:ext cx="1944216" cy="63002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93932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Contexto: el objeto desde el cual se llama, accesible con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Devuelve: el resultado de la última instrucción.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6D5D341-F6EF-4F87-9A45-2DB5CE09F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68" y="2996952"/>
            <a:ext cx="8164064" cy="260068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108553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uso de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asegura que el objeto no será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antes de ejecutar las instrucciones.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caso de que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objeto producto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sea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 bloque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 se ejecutará.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E8DD43D-4FD1-40D2-850C-6A491840A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972" y="2664819"/>
            <a:ext cx="5978056" cy="237873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85907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3.- run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Tiene dos usos: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Llamada desde un objeto como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pero no controla si la variable es </a:t>
            </a:r>
            <a:r>
              <a:rPr lang="es-ES" sz="2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940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contexto: el objeto desde el cual se llama, accesible con </a:t>
            </a:r>
            <a:r>
              <a:rPr lang="es-ES" sz="2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No es necesario poner </a:t>
            </a:r>
            <a:r>
              <a:rPr lang="es-ES" sz="22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s-ES" sz="2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para acceder a las propiedades.</a:t>
            </a:r>
          </a:p>
          <a:p>
            <a:pPr marL="5940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Devuelve: el resultado de la última instrucción.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												Salida: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1B8B08F-72FB-4430-B467-AAB8A9814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267" y="3419487"/>
            <a:ext cx="5041536" cy="302968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A3A94F00-0F5D-4F96-A2C6-051F5E370695}"/>
              </a:ext>
            </a:extLst>
          </p:cNvPr>
          <p:cNvCxnSpPr>
            <a:cxnSpLocks/>
          </p:cNvCxnSpPr>
          <p:nvPr/>
        </p:nvCxnSpPr>
        <p:spPr>
          <a:xfrm flipH="1">
            <a:off x="4134989" y="4919024"/>
            <a:ext cx="1368152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7FC797D1-4A93-4C47-B253-231086677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307" y="5715644"/>
            <a:ext cx="3772426" cy="733527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BCD91B0-E14A-4318-AF07-19D51B240CDD}"/>
              </a:ext>
            </a:extLst>
          </p:cNvPr>
          <p:cNvCxnSpPr>
            <a:cxnSpLocks/>
          </p:cNvCxnSpPr>
          <p:nvPr/>
        </p:nvCxnSpPr>
        <p:spPr>
          <a:xfrm flipH="1">
            <a:off x="2495600" y="5682331"/>
            <a:ext cx="1368152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8681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3.- run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Tiene dos usos: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2.- Llamada sin usar objeto.</a:t>
            </a:r>
          </a:p>
          <a:p>
            <a:pPr marL="5940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contexto: no hay contexto.</a:t>
            </a:r>
          </a:p>
          <a:p>
            <a:pPr marL="5940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Devuelve: el resultado de la última instrucción.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CF64D6D-33B2-4383-87E5-E8ADD10F9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265" y="3068978"/>
            <a:ext cx="3431470" cy="330923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BD84E447-862A-41A3-83AC-996F016347EC}"/>
              </a:ext>
            </a:extLst>
          </p:cNvPr>
          <p:cNvCxnSpPr>
            <a:cxnSpLocks/>
          </p:cNvCxnSpPr>
          <p:nvPr/>
        </p:nvCxnSpPr>
        <p:spPr>
          <a:xfrm flipH="1">
            <a:off x="6312024" y="5904087"/>
            <a:ext cx="1925623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EE54482-6D10-49F1-B2D5-5A38654FF8D2}"/>
              </a:ext>
            </a:extLst>
          </p:cNvPr>
          <p:cNvCxnSpPr>
            <a:cxnSpLocks/>
          </p:cNvCxnSpPr>
          <p:nvPr/>
        </p:nvCxnSpPr>
        <p:spPr>
          <a:xfrm flipH="1">
            <a:off x="6869495" y="3612922"/>
            <a:ext cx="1368152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60931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4.-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Permite realizar acciones extra (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also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además) sobre el objeto que la llama.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contexto: el objeto desde el cual se llama, accesible con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24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Devuelve: el propio objeto (se hace automáticamente).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4A4DE7F-4272-49F1-8000-A6124A30F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5942" y="3068960"/>
            <a:ext cx="8620115" cy="330924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3F30555C-4C27-4B34-99D3-5FC9425D7AC5}"/>
              </a:ext>
            </a:extLst>
          </p:cNvPr>
          <p:cNvCxnSpPr>
            <a:cxnSpLocks/>
          </p:cNvCxnSpPr>
          <p:nvPr/>
        </p:nvCxnSpPr>
        <p:spPr>
          <a:xfrm flipV="1">
            <a:off x="9912424" y="3429000"/>
            <a:ext cx="0" cy="792088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36951F2-35A3-4995-B7C2-81EA75F12018}"/>
              </a:ext>
            </a:extLst>
          </p:cNvPr>
          <p:cNvCxnSpPr>
            <a:cxnSpLocks/>
          </p:cNvCxnSpPr>
          <p:nvPr/>
        </p:nvCxnSpPr>
        <p:spPr>
          <a:xfrm flipH="1">
            <a:off x="4007768" y="4221088"/>
            <a:ext cx="1368152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9AA42ADC-3BD4-4539-8C97-B460F3CB8DC8}"/>
              </a:ext>
            </a:extLst>
          </p:cNvPr>
          <p:cNvCxnSpPr>
            <a:cxnSpLocks/>
          </p:cNvCxnSpPr>
          <p:nvPr/>
        </p:nvCxnSpPr>
        <p:spPr>
          <a:xfrm flipH="1">
            <a:off x="4692905" y="5176570"/>
            <a:ext cx="1368152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6313134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10353</TotalTime>
  <Words>1661</Words>
  <Application>Microsoft Office PowerPoint</Application>
  <PresentationFormat>Panorámica</PresentationFormat>
  <Paragraphs>304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6" baseType="lpstr">
      <vt:lpstr>Calibri</vt:lpstr>
      <vt:lpstr>Courier New</vt:lpstr>
      <vt:lpstr>Gill Sans MT</vt:lpstr>
      <vt:lpstr>Wingdings 2</vt:lpstr>
      <vt:lpstr>Dividendo</vt:lpstr>
      <vt:lpstr>UD2.4 – Fundamentos de Kotlin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UD2.4 Fundamentos de Kotlin - PMDM</dc:title>
  <dc:creator>Alex Torres</dc:creator>
  <cp:lastModifiedBy>Alex</cp:lastModifiedBy>
  <cp:revision>496</cp:revision>
  <dcterms:created xsi:type="dcterms:W3CDTF">2019-09-01T11:20:16Z</dcterms:created>
  <dcterms:modified xsi:type="dcterms:W3CDTF">2023-08-13T17:38:48Z</dcterms:modified>
</cp:coreProperties>
</file>