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309" r:id="rId3"/>
    <p:sldId id="556" r:id="rId4"/>
    <p:sldId id="552" r:id="rId5"/>
    <p:sldId id="554" r:id="rId6"/>
    <p:sldId id="606" r:id="rId7"/>
    <p:sldId id="555" r:id="rId8"/>
    <p:sldId id="553" r:id="rId9"/>
    <p:sldId id="544" r:id="rId10"/>
    <p:sldId id="545" r:id="rId11"/>
    <p:sldId id="546" r:id="rId12"/>
    <p:sldId id="550" r:id="rId13"/>
    <p:sldId id="547" r:id="rId14"/>
    <p:sldId id="549" r:id="rId15"/>
    <p:sldId id="548" r:id="rId16"/>
    <p:sldId id="557" r:id="rId17"/>
    <p:sldId id="558" r:id="rId18"/>
    <p:sldId id="575" r:id="rId19"/>
    <p:sldId id="481" r:id="rId20"/>
    <p:sldId id="376" r:id="rId21"/>
    <p:sldId id="462" r:id="rId22"/>
    <p:sldId id="463" r:id="rId23"/>
    <p:sldId id="559" r:id="rId24"/>
    <p:sldId id="464" r:id="rId25"/>
    <p:sldId id="466" r:id="rId26"/>
    <p:sldId id="468" r:id="rId27"/>
    <p:sldId id="560" r:id="rId28"/>
    <p:sldId id="467" r:id="rId29"/>
    <p:sldId id="561" r:id="rId30"/>
    <p:sldId id="571" r:id="rId31"/>
    <p:sldId id="469" r:id="rId32"/>
    <p:sldId id="471" r:id="rId33"/>
    <p:sldId id="562" r:id="rId34"/>
    <p:sldId id="473" r:id="rId35"/>
    <p:sldId id="474" r:id="rId36"/>
    <p:sldId id="470" r:id="rId37"/>
    <p:sldId id="563" r:id="rId38"/>
    <p:sldId id="475" r:id="rId39"/>
    <p:sldId id="487" r:id="rId40"/>
    <p:sldId id="476" r:id="rId41"/>
    <p:sldId id="564" r:id="rId42"/>
    <p:sldId id="565" r:id="rId43"/>
    <p:sldId id="567" r:id="rId44"/>
    <p:sldId id="566" r:id="rId45"/>
    <p:sldId id="568" r:id="rId46"/>
    <p:sldId id="573" r:id="rId47"/>
    <p:sldId id="486" r:id="rId48"/>
    <p:sldId id="569" r:id="rId49"/>
    <p:sldId id="485" r:id="rId50"/>
    <p:sldId id="57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70" autoAdjust="0"/>
    <p:restoredTop sz="94660"/>
  </p:normalViewPr>
  <p:slideViewPr>
    <p:cSldViewPr>
      <p:cViewPr varScale="1">
        <p:scale>
          <a:sx n="80" d="100"/>
          <a:sy n="80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16/08/2023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22F16A-6DFB-4F84-81FC-898FC471C54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lp/compose-multiplatfor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3.material.io/" TargetMode="Externa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UD3.1 – Introducción a Android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Programación imperativa vs programación declarativa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lenguaje de programación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dispone de características que lo acercan a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programación declarativa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Ejemplo: Recorrer un array y transformarlo en otro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Java: se realiza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pasar por todos los elementos, se indica cómo se transforma cada elemento y por último, se almacena en el array final.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se utiliza la función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que se dice que una lista la mapee a otra sin indicar si tiene que crear una lista nueva, ni si tiene que añadir los elementos, ni el orden.</a:t>
            </a:r>
          </a:p>
        </p:txBody>
      </p:sp>
    </p:spTree>
    <p:extLst>
      <p:ext uri="{BB962C8B-B14F-4D97-AF65-F5344CB8AC3E}">
        <p14:creationId xmlns:p14="http://schemas.microsoft.com/office/powerpoint/2010/main" val="129259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Programación de aplicaciones nativas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Hoy en día para desarrollar aplicaciones nativas en Android hay dos opciones: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Tradicional con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(Vistas): programación imperativa.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interfaz gráfica se define en archivos XML en los que se indican los elementos gráficos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y en el código del programa se indica cómo se realizan todas las acciones.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programación imperativa-declarativa.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código del programa se indican los elementos gráficos (UI declarativas) y qué funcionalidad tienen (programación imperativa).</a:t>
            </a:r>
          </a:p>
        </p:txBody>
      </p:sp>
    </p:spTree>
    <p:extLst>
      <p:ext uri="{BB962C8B-B14F-4D97-AF65-F5344CB8AC3E}">
        <p14:creationId xmlns:p14="http://schemas.microsoft.com/office/powerpoint/2010/main" val="97934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Programación de aplicaciones nativas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 de los puntos fuertes de 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interfaces de usuario declarativas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que los elementos de la interfaz se conectan al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si un elemento de la interfaz cambia, el estado cambia y la interfaz se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repinta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representar ese nuevo estado.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se realiza de manera automática sin tener que indicar nada como programadores.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sistema está muy optimizado y solo las partes afectadas por ese cambio de estado son las que se repintan.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5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Programación de aplicaciones nativas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Ventajas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uso de interfaces de usuario declarativas: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Menos código.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Código más sencillo y fácil de entender/leer.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 clases intermedias que pueden proveer de errores.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Intuitivas.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engancharse al estado de la aplicación la vista se encarga de todo.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Muy rápidas.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Vistas previas de cualquier componente.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Muy potentes.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Native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Flutter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Swift UI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utilizan el paradigma de interfaces de usuario declarativas.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3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Programación de aplicaciones nativas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curso se verá el uso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ser la tendencia actual del mercado.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desarrollo de aplicaciones nativas Android se pueden mezclar la manera tradicional con XML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están disponibles los apuntes del curso pasado donde se explica el desarrollo de aplicaciones nativas Android de la manera tradicional con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archivos XML.</a:t>
            </a:r>
          </a:p>
        </p:txBody>
      </p:sp>
    </p:spTree>
    <p:extLst>
      <p:ext uri="{BB962C8B-B14F-4D97-AF65-F5344CB8AC3E}">
        <p14:creationId xmlns:p14="http://schemas.microsoft.com/office/powerpoint/2010/main" val="766696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kit de herramientas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toolkit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para crear y compilar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interfaces de usuario declarativas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basa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100% en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incorpora a partir de la versión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Artic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Fox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(2021) de Android Studio.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aplicaciones desarrolladas con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ejecutar en las versiones de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5.0 (API 21) y superiores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BCA018-85F6-4F04-8514-21723519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788" y="4895866"/>
            <a:ext cx="160042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83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está disponible para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compone de: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ompilador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plugin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genera el código necesario.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entorno de ejecución que genera y mantiene el árbol de nodos para saber los elementos que se encuentran en al interfaz.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brería de UI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decide cómo se interpreta y se pinta el árbol de nodos.</a:t>
            </a:r>
          </a:p>
        </p:txBody>
      </p:sp>
    </p:spTree>
    <p:extLst>
      <p:ext uri="{BB962C8B-B14F-4D97-AF65-F5344CB8AC3E}">
        <p14:creationId xmlns:p14="http://schemas.microsoft.com/office/powerpoint/2010/main" val="391338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Tanto el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compilador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el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"fijos" y trabajan de forma genérica.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librería de UI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componente que puede cambiar y ahora mismo la única versión estable es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es para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Jetbrains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 creando las librerías: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Desktop (Windows, Mac y Linux)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web (experimental)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iOS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Todas ellas se agrupan junto 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el proyecto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Multiplatform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permite desarrollar una aplicación con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generar el ejecutable para Android, iOS, escritorio y web como ya ocurre con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Flutter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95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Desarrollo Android con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el desarrollo de aplicaciones Android consiste en definir la interfaz gráfica de la aplicación de manera declarativa.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definir la interfaz gráfica se usan componentes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pueden ser los ofrecidos por el sistema o bien los propios definidos por el programador.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componente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puede contener a otro componente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 habitual usar este comportamiento para crear componentes propios que extiendan la funcionalidad de otros componentes ya existentes.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necesita también se puede utilizar la programación imperativa: variables, clases, estructuras de control, funciones…</a:t>
            </a:r>
          </a:p>
        </p:txBody>
      </p:sp>
    </p:spTree>
    <p:extLst>
      <p:ext uri="{BB962C8B-B14F-4D97-AF65-F5344CB8AC3E}">
        <p14:creationId xmlns:p14="http://schemas.microsoft.com/office/powerpoint/2010/main" val="265708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852968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manera de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entender cómo funciona Android Studio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una aplicación sencilla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donde se utilicen algunos de los componentes y funcionalidades.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Así, esta unidad va a consistir en explicar los conceptos a la vez que se crea una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Algunos conceptos que se verán se explicarán más detenidamente en las siguientes unidades.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aplicación que realizaremos consistirá en un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contador de clics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la que se muestra en la imagen.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F1B940-A1BF-468E-BCC6-224FD71B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357" y="1251660"/>
            <a:ext cx="2466000" cy="52292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99673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experiencia de uso en las aplicaciones móviles y en las aplicaciones de escritorio es muy diferente.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una aplicación móvil la interacción del usuario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empieza siempre en el mismo lugar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abre la aplicación de correo electrónico lo más habitual es que se muestre la bandeja de entrada o la última ventana abierta en la aplicación.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está navegando por una página web y se pulsa el botón de contacto para enviar un mail, es probable que se abra la aplicación de correo pero directamente para escribir el correo electrónico.</a:t>
            </a:r>
          </a:p>
        </p:txBody>
      </p:sp>
    </p:spTree>
    <p:extLst>
      <p:ext uri="{BB962C8B-B14F-4D97-AF65-F5344CB8AC3E}">
        <p14:creationId xmlns:p14="http://schemas.microsoft.com/office/powerpoint/2010/main" val="175788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abierto Android Studio hay varias opciones para crear un proyecto: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hay abierto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ningún proyecto Android: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Hacer clic 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un proyecto abierto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dos opciones: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Cerrar proyecto y a continuación hacer clic 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un nuevo proyecto directamente.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proyecto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un control de versiones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(VCS):</a:t>
            </a:r>
          </a:p>
        </p:txBody>
      </p:sp>
    </p:spTree>
    <p:extLst>
      <p:ext uri="{BB962C8B-B14F-4D97-AF65-F5344CB8AC3E}">
        <p14:creationId xmlns:p14="http://schemas.microsoft.com/office/powerpoint/2010/main" val="365900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hay abierto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ningún proyecto Android: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Hacer clic 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221986-3FBC-4D4B-B845-BA1818242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37"/>
          <a:stretch/>
        </p:blipFill>
        <p:spPr>
          <a:xfrm>
            <a:off x="2352675" y="2704828"/>
            <a:ext cx="7486650" cy="28885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9D1EB42-AA0B-4158-81F5-8FAB4912128B}"/>
              </a:ext>
            </a:extLst>
          </p:cNvPr>
          <p:cNvCxnSpPr>
            <a:cxnSpLocks/>
          </p:cNvCxnSpPr>
          <p:nvPr/>
        </p:nvCxnSpPr>
        <p:spPr>
          <a:xfrm flipH="1" flipV="1">
            <a:off x="7542853" y="3363362"/>
            <a:ext cx="1073427" cy="121776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37662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un proyecto abierto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dos opciones: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Cerrar proyecto y a continuación hacer clic 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Project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un nuevo proyecto directamente.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C0080D-422F-4A21-A408-15B0C01D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39" y="2270897"/>
            <a:ext cx="3191320" cy="15337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732365-112C-49BA-BB72-FAFE8AACC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8"/>
          <a:stretch/>
        </p:blipFill>
        <p:spPr>
          <a:xfrm>
            <a:off x="3357179" y="4815484"/>
            <a:ext cx="5477639" cy="914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934930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proyecto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desde un control de versiones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(VCS):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Hacer clic en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VCS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Se debe disponer de la URL del repositorio.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opción descarga un proyecto ya creado y configurado por lo que las siguientes páginas no aplican a esta opción.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61F311B-1B52-4737-A164-9AF00C1B44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37"/>
          <a:stretch/>
        </p:blipFill>
        <p:spPr>
          <a:xfrm>
            <a:off x="2820181" y="2745278"/>
            <a:ext cx="6551637" cy="25277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B21DEAC-E580-424C-8E3F-40A4CBCA9771}"/>
              </a:ext>
            </a:extLst>
          </p:cNvPr>
          <p:cNvCxnSpPr>
            <a:cxnSpLocks/>
          </p:cNvCxnSpPr>
          <p:nvPr/>
        </p:nvCxnSpPr>
        <p:spPr>
          <a:xfrm flipH="1" flipV="1">
            <a:off x="8831758" y="3289076"/>
            <a:ext cx="1080120" cy="144016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9755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crear el proyecto, Android Studio muestra una ventana con todas las plantillas disponibles.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elegir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Tablet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a continuación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(utiliza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plantillas con el texto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el nombre utilizan la programación tradicional con XML.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3C1B3C0D-40E4-478F-BA22-5D3DECE12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016" y="2251070"/>
            <a:ext cx="5223866" cy="377021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A3EBD7A-157C-48D4-981B-9D218E0B721E}"/>
              </a:ext>
            </a:extLst>
          </p:cNvPr>
          <p:cNvSpPr/>
          <p:nvPr/>
        </p:nvSpPr>
        <p:spPr>
          <a:xfrm>
            <a:off x="3581714" y="2705504"/>
            <a:ext cx="1152128" cy="2650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110D016-841F-4D55-9E6E-0574DCFFCB5D}"/>
              </a:ext>
            </a:extLst>
          </p:cNvPr>
          <p:cNvSpPr/>
          <p:nvPr/>
        </p:nvSpPr>
        <p:spPr>
          <a:xfrm>
            <a:off x="6161707" y="2368891"/>
            <a:ext cx="1291516" cy="1366348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0807817-FD56-4161-8733-B0EA5944AFFD}"/>
              </a:ext>
            </a:extLst>
          </p:cNvPr>
          <p:cNvCxnSpPr>
            <a:cxnSpLocks/>
          </p:cNvCxnSpPr>
          <p:nvPr/>
        </p:nvCxnSpPr>
        <p:spPr>
          <a:xfrm>
            <a:off x="4796378" y="2838044"/>
            <a:ext cx="129962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75574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5865389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continuación, se debe rellenar las opciones del proyecto: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debe ser significativo.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Paquete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debe ser único, para estar seguros de esto se seguirá la siguiente estructura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com.tunombretuapellido.nombreproyecto</a:t>
            </a: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directorio que se quiera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SDK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API 24 ("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Nougat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"; Android 7.0)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56EDDCA-7DBE-46A6-BAFB-08C4D5463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528" y="2108959"/>
            <a:ext cx="5209200" cy="37596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63EFB07-DEE3-4AEC-BA9B-EFB04A8E9E2B}"/>
              </a:ext>
            </a:extLst>
          </p:cNvPr>
          <p:cNvSpPr/>
          <p:nvPr/>
        </p:nvSpPr>
        <p:spPr>
          <a:xfrm>
            <a:off x="6790034" y="2849087"/>
            <a:ext cx="4463754" cy="1831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F878EF8-F842-416E-929C-5B0CECDD7329}"/>
              </a:ext>
            </a:extLst>
          </p:cNvPr>
          <p:cNvSpPr/>
          <p:nvPr/>
        </p:nvSpPr>
        <p:spPr>
          <a:xfrm>
            <a:off x="6790034" y="3117169"/>
            <a:ext cx="4463754" cy="1831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7995EEF-F534-4843-81B0-ABACD7ED646A}"/>
              </a:ext>
            </a:extLst>
          </p:cNvPr>
          <p:cNvSpPr/>
          <p:nvPr/>
        </p:nvSpPr>
        <p:spPr>
          <a:xfrm>
            <a:off x="6790032" y="3730501"/>
            <a:ext cx="4463754" cy="1831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904784D-2A92-4E7B-AC53-DD568BCD5A37}"/>
              </a:ext>
            </a:extLst>
          </p:cNvPr>
          <p:cNvSpPr/>
          <p:nvPr/>
        </p:nvSpPr>
        <p:spPr>
          <a:xfrm>
            <a:off x="6790031" y="3387489"/>
            <a:ext cx="4463754" cy="1831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24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 mínimo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elección del SDK mínimo es un paso crucial en el inicio de un proyecto.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Versión más baja posible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soporte a la mayor cantidad de dispositivos.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Versión más alta posible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todas las características y funcionalidades.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todas las actividades del curso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va a elegir la versión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24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(alcance de un 95,4%).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se podría elegir sin problema las versiones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27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(90,2%) 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28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(84,1%) ya que hoy en día pocos dispositivos están por debajo de esas versiones.</a:t>
            </a:r>
          </a:p>
        </p:txBody>
      </p:sp>
    </p:spTree>
    <p:extLst>
      <p:ext uri="{BB962C8B-B14F-4D97-AF65-F5344CB8AC3E}">
        <p14:creationId xmlns:p14="http://schemas.microsoft.com/office/powerpoint/2010/main" val="270049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SDK mínimo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58AEBD-39A5-4E97-8CA5-896EF2183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706" y="1696040"/>
            <a:ext cx="6843651" cy="468216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80A55F-5442-4784-B482-1B3C4ABAE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88" t="40562" r="36272" b="42541"/>
          <a:stretch/>
        </p:blipFill>
        <p:spPr>
          <a:xfrm>
            <a:off x="518643" y="1696040"/>
            <a:ext cx="3713976" cy="7968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005488B-E938-4706-97EB-8603EE5807A5}"/>
              </a:ext>
            </a:extLst>
          </p:cNvPr>
          <p:cNvCxnSpPr>
            <a:cxnSpLocks/>
          </p:cNvCxnSpPr>
          <p:nvPr/>
        </p:nvCxnSpPr>
        <p:spPr>
          <a:xfrm>
            <a:off x="2798616" y="2335203"/>
            <a:ext cx="19534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590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seleccionadas todas las opciones se debe hacer clic en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Finish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ese punto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comenzará a crear el proyecto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Durante la creación del proyecto Android Studio realizará la descarga de todos los componentes necesarios.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no interactuar con el programa hasta que no finalice por completo la creación del proyecto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parte inferior derecha se puede consultar la barra de progreso con las descargas y creación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028444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Crear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C80211-1E57-45E1-B237-5092C082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86" y="1340768"/>
            <a:ext cx="7232828" cy="50374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1574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aplicaciones de escritorio el punto de inicio de la aplicación es el método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incluye el código que se ejecuta al iniciar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aplicaciones móviles no se puede realizar de la misma manera debido a que se puede iniciar una aplicación en diferentes puntos de la misma como se ha visto en el punto anterior.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por ello que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 de vida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las aplicaciones móviles es distinto al de las aplicaciones de escritorio.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761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Crear proyecto "Contador de clics" y ejecutarlo en el emulador.</a:t>
            </a:r>
          </a:p>
        </p:txBody>
      </p:sp>
    </p:spTree>
    <p:extLst>
      <p:ext uri="{BB962C8B-B14F-4D97-AF65-F5344CB8AC3E}">
        <p14:creationId xmlns:p14="http://schemas.microsoft.com/office/powerpoint/2010/main" val="3696946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816964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vez creado el proyecto se pueden ver todos los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archivos del mismo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 de la visualización que se seleccione (Project, Android…) los archivos se podrán encontrar en un lugar o en otro.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continuación, se explicará los más importantes.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CE7113-046B-4CE1-8372-72008A793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148" r="73985" b="22815"/>
          <a:stretch/>
        </p:blipFill>
        <p:spPr>
          <a:xfrm>
            <a:off x="8833959" y="1144999"/>
            <a:ext cx="2839398" cy="54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732651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3;p14">
            <a:extLst>
              <a:ext uri="{FF2B5EF4-FFF2-40B4-BE49-F238E27FC236}">
                <a16:creationId xmlns:a16="http://schemas.microsoft.com/office/drawing/2014/main" id="{57EB2D65-6B14-4501-AB20-3C5E748B3379}"/>
              </a:ext>
            </a:extLst>
          </p:cNvPr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3DCB1A-3D29-4F76-96DF-B75B2940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70" y="1239439"/>
            <a:ext cx="1620859" cy="216114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D6178AB-C864-4AC0-BD88-365176D3EC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9" t="6343" r="73985" b="22815"/>
          <a:stretch/>
        </p:blipFill>
        <p:spPr>
          <a:xfrm>
            <a:off x="1340719" y="1678735"/>
            <a:ext cx="2279295" cy="43509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F661ADF-F5F0-434E-A5D6-81186FC77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98" r="945"/>
          <a:stretch/>
        </p:blipFill>
        <p:spPr>
          <a:xfrm>
            <a:off x="8571987" y="1235136"/>
            <a:ext cx="2279294" cy="52381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4DC549F-DDBA-4A51-A099-CFBE1A702048}"/>
              </a:ext>
            </a:extLst>
          </p:cNvPr>
          <p:cNvCxnSpPr>
            <a:cxnSpLocks/>
          </p:cNvCxnSpPr>
          <p:nvPr/>
        </p:nvCxnSpPr>
        <p:spPr>
          <a:xfrm>
            <a:off x="5978280" y="1591323"/>
            <a:ext cx="242197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10AA25C-3EFD-4E9A-92DF-96405A1A7639}"/>
              </a:ext>
            </a:extLst>
          </p:cNvPr>
          <p:cNvCxnSpPr>
            <a:cxnSpLocks/>
          </p:cNvCxnSpPr>
          <p:nvPr/>
        </p:nvCxnSpPr>
        <p:spPr>
          <a:xfrm flipH="1">
            <a:off x="3745616" y="3276919"/>
            <a:ext cx="153995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8E7C05-1F70-47FC-BC3E-3F3F9B3DC7F8}"/>
              </a:ext>
            </a:extLst>
          </p:cNvPr>
          <p:cNvCxnSpPr>
            <a:cxnSpLocks/>
          </p:cNvCxnSpPr>
          <p:nvPr/>
        </p:nvCxnSpPr>
        <p:spPr>
          <a:xfrm flipH="1">
            <a:off x="2242812" y="4106174"/>
            <a:ext cx="7056463" cy="20526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EFC4300-D587-4A00-A600-15800E444CD6}"/>
              </a:ext>
            </a:extLst>
          </p:cNvPr>
          <p:cNvCxnSpPr>
            <a:cxnSpLocks/>
          </p:cNvCxnSpPr>
          <p:nvPr/>
        </p:nvCxnSpPr>
        <p:spPr>
          <a:xfrm flipH="1" flipV="1">
            <a:off x="3431704" y="5085184"/>
            <a:ext cx="5513888" cy="36671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83153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</a:t>
            </a:r>
            <a:r>
              <a:rPr lang="fr-FR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AndroidManifest.xml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app/src/main/AndroidManifest.xml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manifests</a:t>
            </a: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/</a:t>
            </a: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AndroidManifest.xml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Describe las características fundamentales de la aplicación y sus componentes.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él se especifican las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(pantallas) que tiene la aplicación y qué permisos requieren dichas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cámara, contactos, internet…</a:t>
            </a:r>
          </a:p>
        </p:txBody>
      </p:sp>
    </p:spTree>
    <p:extLst>
      <p:ext uri="{BB962C8B-B14F-4D97-AF65-F5344CB8AC3E}">
        <p14:creationId xmlns:p14="http://schemas.microsoft.com/office/powerpoint/2010/main" val="3885447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Archivos: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utiliza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compilar y construir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un archivo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todo el proyecto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otro archivo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cada módulo del proyecto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general, solo interesará el archivo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módulo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archivo están las dependencias de compilación de la aplicación y también la configuración predeterminada.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build.gradle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Graddle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Scripts/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build.gradle.kts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(Module: app)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00763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Archivo: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build.gradle.kts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(Module: app)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compiledSdk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		Versión a la que se va a compilar.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			Por defecto, es la última versión SDK instalada en el ordenador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applicationId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	Nombre completo del paquete de la aplicación.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minSdk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			Versión mínima de SDK especificada al crear el proyecto.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			Será la versión más antigua que admita la aplicación.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targetSdk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 		Versión más alta con la que se prueba la aplicación.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dependencias  	Sección donde añadir las dependencias que se quieren instalar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				para la aplicación.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051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Archivo: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MainActivity.kt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/java/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com.alextorres.contadordeclics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MainActivity.kt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com.alextorres.contadordeclics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MainActivity.kt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archivo se </a:t>
            </a:r>
            <a:r>
              <a:rPr lang="es-ES" sz="24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programará el comportamiento de esta ventana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contiene: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definición de la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principal y su método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onCreate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Por el ciclo de vida de las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código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onCreate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ejecutará cuando la actividad alcance ese estado.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un texto (Text).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de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una previsualización (@Preview).</a:t>
            </a:r>
          </a:p>
        </p:txBody>
      </p:sp>
    </p:spTree>
    <p:extLst>
      <p:ext uri="{BB962C8B-B14F-4D97-AF65-F5344CB8AC3E}">
        <p14:creationId xmlns:p14="http://schemas.microsoft.com/office/powerpoint/2010/main" val="344210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Carpeta: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theme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fr-FR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/java/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com.alextorres.contadordeclics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ui.theme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com.alextorres.contadordeclics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ui.theme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directorio se encuentran los archivos que permiten configurar el tema que usa la aplicación.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utiliza un tema basado en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Material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Design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(guía de diseño de interfaces diseñada por Google).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los archivos incluidos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ui.theme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 extender ese tema.</a:t>
            </a:r>
          </a:p>
        </p:txBody>
      </p:sp>
    </p:spTree>
    <p:extLst>
      <p:ext uri="{BB962C8B-B14F-4D97-AF65-F5344CB8AC3E}">
        <p14:creationId xmlns:p14="http://schemas.microsoft.com/office/powerpoint/2010/main" val="1733674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Carpeta: 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app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res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Este directorio contiene los recursos de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Carpeta: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drawable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app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drawable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Android  res/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drawable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Directorio donde almacenar las imágenes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12168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95362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Carpeta: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mipmap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app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/res/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midmap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RESOLUCIÓN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Directorios que contienen el icono de la aplicación para las 	diferentes densidades de píxeles de pantalla.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res/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mipmap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En la vista Android se agrupan los archivos por su nombre.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Junto al nombre se puede ver la </a:t>
            </a:r>
            <a:r>
              <a:rPr lang="es-E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RESOLUCIÓN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en la que se 	utilizan.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DF5489-DBEB-4BD2-907C-9F06D9F49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4"/>
          <a:stretch/>
        </p:blipFill>
        <p:spPr>
          <a:xfrm>
            <a:off x="9341219" y="1412292"/>
            <a:ext cx="1859516" cy="19346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C0496F-CD26-4B53-AC3B-5E07A9DC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547" y="3605104"/>
            <a:ext cx="2368861" cy="277310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CC8200D-DB28-48AC-903B-89A52400490B}"/>
              </a:ext>
            </a:extLst>
          </p:cNvPr>
          <p:cNvCxnSpPr>
            <a:cxnSpLocks/>
          </p:cNvCxnSpPr>
          <p:nvPr/>
        </p:nvCxnSpPr>
        <p:spPr>
          <a:xfrm>
            <a:off x="7032104" y="2204864"/>
            <a:ext cx="2136850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3E34203-9834-4BFF-9230-D9455EBF6CE4}"/>
              </a:ext>
            </a:extLst>
          </p:cNvPr>
          <p:cNvCxnSpPr>
            <a:cxnSpLocks/>
          </p:cNvCxnSpPr>
          <p:nvPr/>
        </p:nvCxnSpPr>
        <p:spPr>
          <a:xfrm>
            <a:off x="3719736" y="4365104"/>
            <a:ext cx="523319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0016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componente crucial en una aplicación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Android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cada pantalla de la aplicación está definida en una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el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punto de entrada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la interacción del usuario con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Android el código que inicia una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corresponde a una llamada a un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método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corresponde a una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las etapas específicas del ciclo de vida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Conforme el usuario navega, sale y regresa a la aplicación, las diferentes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aplicación pasan por diferentes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su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ciclo de vida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29349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Estructura de un proyecto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Carpeta: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mipmap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Nomenclatura de </a:t>
            </a:r>
            <a:r>
              <a:rPr lang="es-E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RESOLUCIÓN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Android: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xxxhdpi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		640 dpi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xxhdpi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		480 dpi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xhdpi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		320 dpi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hdpi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		240 dpi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mdpi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		160 dpi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42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Configuración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 integrado totalmente dentro de Android Studio.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Aún así hay algunas configuraciones que se puede cambiar para mejorar la productividad y la experiencia del programador.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continuación, se muestran algunas de estas configuraciones que pueden ser de ayuda durante el curso.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Settings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CTRL+ALT+S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681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Configuración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Barras laterales siempre visibles</a:t>
            </a: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dispone de una pantalla ultra ancha es posible que siempre se quieran visibles las barras laterales que generalmente muestran: Project (árbol de archivos del proyecto) y Running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(Emulador).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FDA721-D594-4A7C-BE85-3D0A2FF2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90" y="2592884"/>
            <a:ext cx="5448620" cy="39535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F18DAA5-E72F-4AD6-BCC5-7EBFC1D9A1ED}"/>
              </a:ext>
            </a:extLst>
          </p:cNvPr>
          <p:cNvCxnSpPr>
            <a:cxnSpLocks/>
          </p:cNvCxnSpPr>
          <p:nvPr/>
        </p:nvCxnSpPr>
        <p:spPr>
          <a:xfrm>
            <a:off x="2567608" y="3184578"/>
            <a:ext cx="1023831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58A8929-4052-4E64-B460-2EB09EE926EC}"/>
              </a:ext>
            </a:extLst>
          </p:cNvPr>
          <p:cNvCxnSpPr>
            <a:cxnSpLocks/>
          </p:cNvCxnSpPr>
          <p:nvPr/>
        </p:nvCxnSpPr>
        <p:spPr>
          <a:xfrm>
            <a:off x="8688288" y="3422141"/>
            <a:ext cx="0" cy="864096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7DA0764-6041-401F-A0D5-6C4E5C197FEA}"/>
              </a:ext>
            </a:extLst>
          </p:cNvPr>
          <p:cNvCxnSpPr>
            <a:cxnSpLocks/>
          </p:cNvCxnSpPr>
          <p:nvPr/>
        </p:nvCxnSpPr>
        <p:spPr>
          <a:xfrm flipH="1">
            <a:off x="7191839" y="5373216"/>
            <a:ext cx="776369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1945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Configuración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Formatear el código con las guías de estilo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están desarrollados por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JetBrains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lo que la combinación de teclas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CTRL+ALT+L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usada anteriormente formatea el código automáticamente con las guías de estilo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Aún así, para visualizar mejor el código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pueden cambiar algunas opciones.</a:t>
            </a:r>
          </a:p>
        </p:txBody>
      </p:sp>
    </p:spTree>
    <p:extLst>
      <p:ext uri="{BB962C8B-B14F-4D97-AF65-F5344CB8AC3E}">
        <p14:creationId xmlns:p14="http://schemas.microsoft.com/office/powerpoint/2010/main" val="7613888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Configuración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Formatear el código con las guías de estilo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34A4500-D694-491B-8695-B0C780F61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153" y="1813338"/>
            <a:ext cx="6314400" cy="4581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0902D0A6-0531-4E75-9EC8-CDF1792E62A9}"/>
              </a:ext>
            </a:extLst>
          </p:cNvPr>
          <p:cNvCxnSpPr>
            <a:cxnSpLocks/>
          </p:cNvCxnSpPr>
          <p:nvPr/>
        </p:nvCxnSpPr>
        <p:spPr>
          <a:xfrm>
            <a:off x="2135560" y="4653136"/>
            <a:ext cx="1023831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B7A52242-DE50-47D9-A8AF-5C4646071D88}"/>
              </a:ext>
            </a:extLst>
          </p:cNvPr>
          <p:cNvCxnSpPr>
            <a:cxnSpLocks/>
          </p:cNvCxnSpPr>
          <p:nvPr/>
        </p:nvCxnSpPr>
        <p:spPr>
          <a:xfrm flipH="1" flipV="1">
            <a:off x="6387030" y="5589240"/>
            <a:ext cx="360038" cy="64807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749D398-1CC8-4508-BFCA-0CAB13565FEF}"/>
              </a:ext>
            </a:extLst>
          </p:cNvPr>
          <p:cNvCxnSpPr>
            <a:cxnSpLocks/>
          </p:cNvCxnSpPr>
          <p:nvPr/>
        </p:nvCxnSpPr>
        <p:spPr>
          <a:xfrm flipH="1">
            <a:off x="7959254" y="4268712"/>
            <a:ext cx="656456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C3FEA57-D7C1-482F-B13E-6113838BABAC}"/>
              </a:ext>
            </a:extLst>
          </p:cNvPr>
          <p:cNvCxnSpPr>
            <a:cxnSpLocks/>
          </p:cNvCxnSpPr>
          <p:nvPr/>
        </p:nvCxnSpPr>
        <p:spPr>
          <a:xfrm flipH="1" flipV="1">
            <a:off x="6387030" y="4699919"/>
            <a:ext cx="360038" cy="64807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A7043C-6A8B-4A94-A980-0E6369B93312}"/>
              </a:ext>
            </a:extLst>
          </p:cNvPr>
          <p:cNvCxnSpPr>
            <a:cxnSpLocks/>
          </p:cNvCxnSpPr>
          <p:nvPr/>
        </p:nvCxnSpPr>
        <p:spPr>
          <a:xfrm flipH="1" flipV="1">
            <a:off x="6387030" y="4058642"/>
            <a:ext cx="360038" cy="64807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Cerrar corchete 32">
            <a:extLst>
              <a:ext uri="{FF2B5EF4-FFF2-40B4-BE49-F238E27FC236}">
                <a16:creationId xmlns:a16="http://schemas.microsoft.com/office/drawing/2014/main" id="{59556956-ED98-474D-9FC0-E71CD1476B79}"/>
              </a:ext>
            </a:extLst>
          </p:cNvPr>
          <p:cNvSpPr/>
          <p:nvPr/>
        </p:nvSpPr>
        <p:spPr>
          <a:xfrm>
            <a:off x="7678465" y="3991967"/>
            <a:ext cx="193948" cy="556221"/>
          </a:xfrm>
          <a:prstGeom prst="rightBracket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64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Configuración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Pistas de código</a:t>
            </a: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puede mostrar en el editor diferentes pistas en el código que ayudan al programador a conocer el orden de los parámetros en las llamadas a las funciones, contexto en el que se está…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402101C-345A-4633-88DB-970A970F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312" y="2592884"/>
            <a:ext cx="5450400" cy="39548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9B4A71E-DAE9-4C94-88B3-6B3524F863AA}"/>
              </a:ext>
            </a:extLst>
          </p:cNvPr>
          <p:cNvCxnSpPr>
            <a:cxnSpLocks/>
          </p:cNvCxnSpPr>
          <p:nvPr/>
        </p:nvCxnSpPr>
        <p:spPr>
          <a:xfrm>
            <a:off x="2541729" y="4653136"/>
            <a:ext cx="1023831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68A839B-6E82-4D73-B95C-D778840412F6}"/>
              </a:ext>
            </a:extLst>
          </p:cNvPr>
          <p:cNvCxnSpPr>
            <a:cxnSpLocks/>
          </p:cNvCxnSpPr>
          <p:nvPr/>
        </p:nvCxnSpPr>
        <p:spPr>
          <a:xfrm flipH="1" flipV="1">
            <a:off x="5288601" y="3641698"/>
            <a:ext cx="637746" cy="240189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0DBE888-98AE-46D2-808F-47837AA602D9}"/>
              </a:ext>
            </a:extLst>
          </p:cNvPr>
          <p:cNvCxnSpPr>
            <a:cxnSpLocks/>
          </p:cNvCxnSpPr>
          <p:nvPr/>
        </p:nvCxnSpPr>
        <p:spPr>
          <a:xfrm flipH="1" flipV="1">
            <a:off x="6182872" y="4415200"/>
            <a:ext cx="637746" cy="240189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962303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Configuración de Android Studio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dispone de los mismos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IntelliJ IDEA.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19E54ABA-2E06-4341-B33A-1EA3550F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3" y="2974952"/>
            <a:ext cx="2541600" cy="17584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CDDA08F-7CD7-4C73-9A48-91138B0E4398}"/>
              </a:ext>
            </a:extLst>
          </p:cNvPr>
          <p:cNvCxnSpPr>
            <a:cxnSpLocks/>
          </p:cNvCxnSpPr>
          <p:nvPr/>
        </p:nvCxnSpPr>
        <p:spPr>
          <a:xfrm flipH="1">
            <a:off x="979712" y="2570536"/>
            <a:ext cx="363760" cy="37778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2333C7A-3470-4F88-B32D-6EB9D94D0E1B}"/>
              </a:ext>
            </a:extLst>
          </p:cNvPr>
          <p:cNvCxnSpPr>
            <a:cxnSpLocks/>
          </p:cNvCxnSpPr>
          <p:nvPr/>
        </p:nvCxnSpPr>
        <p:spPr>
          <a:xfrm flipH="1">
            <a:off x="2225610" y="3727962"/>
            <a:ext cx="592236" cy="35858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DEE907D4-CE9E-4E1D-B2A8-491B44E2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400" y="2948318"/>
            <a:ext cx="4867200" cy="35316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4531926-96C3-437F-A0F9-15580D8F9815}"/>
              </a:ext>
            </a:extLst>
          </p:cNvPr>
          <p:cNvCxnSpPr>
            <a:cxnSpLocks/>
          </p:cNvCxnSpPr>
          <p:nvPr/>
        </p:nvCxnSpPr>
        <p:spPr>
          <a:xfrm flipH="1" flipV="1">
            <a:off x="5991642" y="3799808"/>
            <a:ext cx="121182" cy="765583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0DBD3C3-6E31-4C21-9005-0B458286866A}"/>
              </a:ext>
            </a:extLst>
          </p:cNvPr>
          <p:cNvCxnSpPr>
            <a:cxnSpLocks/>
          </p:cNvCxnSpPr>
          <p:nvPr/>
        </p:nvCxnSpPr>
        <p:spPr>
          <a:xfrm flipH="1">
            <a:off x="4271553" y="3067856"/>
            <a:ext cx="534549" cy="582709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8BE34C8F-944F-446A-8F76-C4DA6E169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6557" y="3544864"/>
            <a:ext cx="2566800" cy="7714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39A5E10-449A-4CB0-83DE-73294B7F3791}"/>
              </a:ext>
            </a:extLst>
          </p:cNvPr>
          <p:cNvCxnSpPr>
            <a:cxnSpLocks/>
          </p:cNvCxnSpPr>
          <p:nvPr/>
        </p:nvCxnSpPr>
        <p:spPr>
          <a:xfrm flipH="1">
            <a:off x="10699135" y="3225657"/>
            <a:ext cx="648072" cy="57415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787039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Unidades de medida en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la hora de desarrollar aplicaciones Android es muy importante conocer las unidades de medida que se utilizan.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puede utilizar las siguientes unidades de medida: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ensity-independent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ixels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cale-independent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ixels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	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pulgadas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milímetros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puntos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píxeles.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18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Unidades de medida en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ensiti-independent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ixels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1pd equivale a un píxel en una pantalla de 160dpi.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Es una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unidad flexible que cambiará según los dpi de la pantalla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(ancho en píxeles * 160) / densidad de la pantalla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Es la solución más eficiente para mostrar elementos de manera uniforme en 	pantallas con diferentes densidades.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Se usa para todos los tamaños/medidas/distancias menos las del texto.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cale-independent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ixels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Unidad similar 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pero que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escala según el tamaño de fuente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Se ajusta a la densidad de pantalla y a las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preferencias del usuario en el sistema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Se usa para texto.</a:t>
            </a:r>
          </a:p>
        </p:txBody>
      </p:sp>
    </p:spTree>
    <p:extLst>
      <p:ext uri="{BB962C8B-B14F-4D97-AF65-F5344CB8AC3E}">
        <p14:creationId xmlns:p14="http://schemas.microsoft.com/office/powerpoint/2010/main" val="3261362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Unidades de medida en Android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(pulgadas):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Pulgadas reales según el tamaño físico de la pantalla.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(milímetros)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Milímetros reales según el tamaño físico de la pantalla.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(puntos)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Un punto es 1/72 de una pulgada según el tamaño físico de la pantalla.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px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(píxeles):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Se corresponde con un píxel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pantalla.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No se aconseja su uso debido a que los diferentes dispositivos tienen diferentes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densidades de píxeles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ppi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pixels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inch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99754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Ciclo de vida de una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El ciclo de vida de una aplicación de Android | Androidsis">
            <a:extLst>
              <a:ext uri="{FF2B5EF4-FFF2-40B4-BE49-F238E27FC236}">
                <a16:creationId xmlns:a16="http://schemas.microsoft.com/office/drawing/2014/main" id="{FFECE4ED-E33F-495F-B365-9A8E870CE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" t="1803" r="1874" b="2189"/>
          <a:stretch/>
        </p:blipFill>
        <p:spPr bwMode="auto">
          <a:xfrm>
            <a:off x="6456040" y="1144067"/>
            <a:ext cx="4722756" cy="5384534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developer.android.com/guide/components/images/activity_lifecycle.png?hl=es-419">
            <a:extLst>
              <a:ext uri="{FF2B5EF4-FFF2-40B4-BE49-F238E27FC236}">
                <a16:creationId xmlns:a16="http://schemas.microsoft.com/office/drawing/2014/main" id="{3203EC49-585C-40A6-B802-4F49217D3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769"/>
          <a:stretch/>
        </p:blipFill>
        <p:spPr bwMode="auto">
          <a:xfrm>
            <a:off x="1503043" y="1144067"/>
            <a:ext cx="4232918" cy="5384534"/>
          </a:xfrm>
          <a:prstGeom prst="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9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Replicar la aplicación "Contador de clics" de los apuntes.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Añadir un botón para resetear la cuenta.</a:t>
            </a:r>
          </a:p>
        </p:txBody>
      </p:sp>
    </p:spTree>
    <p:extLst>
      <p:ext uri="{BB962C8B-B14F-4D97-AF65-F5344CB8AC3E}">
        <p14:creationId xmlns:p14="http://schemas.microsoft.com/office/powerpoint/2010/main" val="23629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Ciclo de vida de una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72948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que destacar que Android tiene un comportamiento peculiar.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activa se destruye y se vuelve a crear cuando: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cambia la orientación del dispositivo.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cambia entre los modos claro y oscuro.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cambia la configuración del dispositivo, por ejemplo el idioma.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Tener en cuenta esto es muy importante a la hora de desarrollar las aplicaciones.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4B089F3-EDDC-4CBC-B15D-441213C5C1F9}"/>
              </a:ext>
            </a:extLst>
          </p:cNvPr>
          <p:cNvGrpSpPr/>
          <p:nvPr/>
        </p:nvGrpSpPr>
        <p:grpSpPr>
          <a:xfrm>
            <a:off x="7439757" y="1436714"/>
            <a:ext cx="4233600" cy="4834950"/>
            <a:chOff x="7439757" y="1436714"/>
            <a:chExt cx="4233600" cy="4834950"/>
          </a:xfrm>
        </p:grpSpPr>
        <p:pic>
          <p:nvPicPr>
            <p:cNvPr id="7" name="Picture 6" descr="https://developer.android.com/guide/components/images/activity_lifecycle.png?hl=es-419">
              <a:extLst>
                <a:ext uri="{FF2B5EF4-FFF2-40B4-BE49-F238E27FC236}">
                  <a16:creationId xmlns:a16="http://schemas.microsoft.com/office/drawing/2014/main" id="{3203EC49-585C-40A6-B802-4F49217D30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1385" t="802" r="1" b="769"/>
            <a:stretch/>
          </p:blipFill>
          <p:spPr bwMode="auto">
            <a:xfrm>
              <a:off x="7439757" y="1436714"/>
              <a:ext cx="4233600" cy="483495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" name="Conector: angular 2">
              <a:extLst>
                <a:ext uri="{FF2B5EF4-FFF2-40B4-BE49-F238E27FC236}">
                  <a16:creationId xmlns:a16="http://schemas.microsoft.com/office/drawing/2014/main" id="{7B9D6DB9-8845-41C2-937E-1A794BB1467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04126" y="3058899"/>
              <a:ext cx="4383965" cy="1592472"/>
            </a:xfrm>
            <a:prstGeom prst="bentConnector3">
              <a:avLst>
                <a:gd name="adj1" fmla="val 9998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ADCDB5E0-0892-46C3-B2E5-D1F20BE1BF9A}"/>
                </a:ext>
              </a:extLst>
            </p:cNvPr>
            <p:cNvCxnSpPr>
              <a:cxnSpLocks/>
            </p:cNvCxnSpPr>
            <p:nvPr/>
          </p:nvCxnSpPr>
          <p:spPr>
            <a:xfrm>
              <a:off x="7599872" y="6052797"/>
              <a:ext cx="151183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264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Ciclo de vida de una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proporciona una serie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funciones de retorno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que permiten saber a la actividad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 cambiado de estado: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onCreate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onStart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onResume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onPause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onStop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onDestroy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invoca a cada uno de estos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cuando una actividad cambia de estado de su ciclo de vida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lifecycle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7849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Ciclo de vida de una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los </a:t>
            </a:r>
            <a:r>
              <a:rPr lang="es-ES" sz="2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ciclo de vida se declara cómo se comporta la actividad cuando el usuario deja y vuelve a la actividad.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está creando un reproductor de video por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streaming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 indicar que se pause el vídeo y se finalice la conexión de red si el usuario cambia de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el usuario vuelva a la actividad se puede reconectar y reanudar la reproducción.</a:t>
            </a:r>
          </a:p>
        </p:txBody>
      </p:sp>
    </p:spTree>
    <p:extLst>
      <p:ext uri="{BB962C8B-B14F-4D97-AF65-F5344CB8AC3E}">
        <p14:creationId xmlns:p14="http://schemas.microsoft.com/office/powerpoint/2010/main" val="8532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Programación imperativa vs programación declarativa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Antes de comenzar a desarrollar aplicaciones Android es necesario comprender dos paradigmas de programación: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Programación imperativa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 qué se quiere y cómo se quiere hacer.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la programación "típica" usando estructuras de control (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…)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"Hemos visto que hay una mesa libre para dos personas justo al lado de la barra, nos gustaría sentarnos a cenar y primero se sentará mi amigo y luego me sentaré yo."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Programación declarativa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 qué se quiere.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 es un lenguaje declarativo.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"Mesa para dos, por favor"</a:t>
            </a:r>
          </a:p>
        </p:txBody>
      </p:sp>
    </p:spTree>
    <p:extLst>
      <p:ext uri="{BB962C8B-B14F-4D97-AF65-F5344CB8AC3E}">
        <p14:creationId xmlns:p14="http://schemas.microsoft.com/office/powerpoint/2010/main" val="34758539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9414</TotalTime>
  <Words>2672</Words>
  <Application>Microsoft Office PowerPoint</Application>
  <PresentationFormat>Panorámica</PresentationFormat>
  <Paragraphs>465</Paragraphs>
  <Slides>50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5" baseType="lpstr">
      <vt:lpstr>Arial</vt:lpstr>
      <vt:lpstr>Calibri</vt:lpstr>
      <vt:lpstr>Gill Sans MT</vt:lpstr>
      <vt:lpstr>Wingdings 2</vt:lpstr>
      <vt:lpstr>Dividendo</vt:lpstr>
      <vt:lpstr>UD3.1 – Introducción a Android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UD3.1 Introducción a Android - PMDM</dc:title>
  <dc:creator>Alex Torres</dc:creator>
  <cp:lastModifiedBy>Alex Torres</cp:lastModifiedBy>
  <cp:revision>481</cp:revision>
  <dcterms:created xsi:type="dcterms:W3CDTF">2019-09-01T11:20:16Z</dcterms:created>
  <dcterms:modified xsi:type="dcterms:W3CDTF">2023-08-16T18:42:33Z</dcterms:modified>
</cp:coreProperties>
</file>