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4"/>
  </p:notesMasterIdLst>
  <p:sldIdLst>
    <p:sldId id="256" r:id="rId2"/>
    <p:sldId id="570" r:id="rId3"/>
    <p:sldId id="574" r:id="rId4"/>
    <p:sldId id="576" r:id="rId5"/>
    <p:sldId id="578" r:id="rId6"/>
    <p:sldId id="577" r:id="rId7"/>
    <p:sldId id="586" r:id="rId8"/>
    <p:sldId id="579" r:id="rId9"/>
    <p:sldId id="580" r:id="rId10"/>
    <p:sldId id="581" r:id="rId11"/>
    <p:sldId id="583" r:id="rId12"/>
    <p:sldId id="584" r:id="rId13"/>
    <p:sldId id="585" r:id="rId14"/>
    <p:sldId id="587" r:id="rId15"/>
    <p:sldId id="588" r:id="rId16"/>
    <p:sldId id="608" r:id="rId17"/>
    <p:sldId id="582" r:id="rId18"/>
    <p:sldId id="589" r:id="rId19"/>
    <p:sldId id="590" r:id="rId20"/>
    <p:sldId id="592" r:id="rId21"/>
    <p:sldId id="591" r:id="rId22"/>
    <p:sldId id="594" r:id="rId23"/>
    <p:sldId id="596" r:id="rId24"/>
    <p:sldId id="595" r:id="rId25"/>
    <p:sldId id="598" r:id="rId26"/>
    <p:sldId id="600" r:id="rId27"/>
    <p:sldId id="602" r:id="rId28"/>
    <p:sldId id="603" r:id="rId29"/>
    <p:sldId id="604" r:id="rId30"/>
    <p:sldId id="605" r:id="rId31"/>
    <p:sldId id="607" r:id="rId32"/>
    <p:sldId id="572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09C"/>
    <a:srgbClr val="FFE1E1"/>
    <a:srgbClr val="FFC5C5"/>
    <a:srgbClr val="FFB3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72833802-FEF1-4C79-8D5D-14CF1EAF98D9}" styleName="Estilo claro 2 - Acent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Estilo medio 1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Estilo medio 2 - Énfasis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70" autoAdjust="0"/>
    <p:restoredTop sz="94660"/>
  </p:normalViewPr>
  <p:slideViewPr>
    <p:cSldViewPr>
      <p:cViewPr varScale="1">
        <p:scale>
          <a:sx n="80" d="100"/>
          <a:sy n="80" d="100"/>
        </p:scale>
        <p:origin x="5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E89499-4C5B-4DDE-969A-9333FF39DBC5}" type="datetimeFigureOut">
              <a:rPr lang="es-ES" smtClean="0"/>
              <a:t>16/08/2023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DDEF05-019F-44B5-B007-71678114EB0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9438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9822F16A-6DFB-4F84-81FC-898FC471C545}"/>
              </a:ext>
            </a:extLst>
          </p:cNvPr>
          <p:cNvSpPr txBox="1">
            <a:spLocks/>
          </p:cNvSpPr>
          <p:nvPr userDrawn="1"/>
        </p:nvSpPr>
        <p:spPr>
          <a:xfrm>
            <a:off x="581190" y="6492875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b="1" kern="1200" cap="all">
                <a:solidFill>
                  <a:schemeClr val="accent2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ÁLEX Torres 2023-24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jetpack/compose/tooling/previews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2210449"/>
          </a:xfrm>
        </p:spPr>
        <p:txBody>
          <a:bodyPr anchor="ctr">
            <a:noAutofit/>
          </a:bodyPr>
          <a:lstStyle/>
          <a:p>
            <a:pPr algn="ctr"/>
            <a:r>
              <a:rPr lang="es-ES" sz="6000" b="1" cap="none" dirty="0">
                <a:latin typeface="Calibri" panose="020F0502020204030204" pitchFamily="34" charset="0"/>
                <a:cs typeface="Calibri" panose="020F0502020204030204" pitchFamily="34" charset="0"/>
              </a:rPr>
              <a:t>UD3.2 – Introducción a Android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599227" y="3916242"/>
            <a:ext cx="10993546" cy="1921327"/>
          </a:xfrm>
        </p:spPr>
        <p:txBody>
          <a:bodyPr>
            <a:normAutofit fontScale="25000" lnSpcReduction="20000"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2º CFGS</a:t>
            </a:r>
            <a:b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Desarrollo de Aplicaciones Multiplataforma</a:t>
            </a:r>
          </a:p>
          <a:p>
            <a:pPr algn="ctr">
              <a:spcBef>
                <a:spcPts val="0"/>
              </a:spcBef>
              <a:spcAft>
                <a:spcPts val="0"/>
              </a:spcAft>
            </a:pPr>
            <a:endParaRPr lang="es-ES" sz="16000" b="1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lang="es-ES" sz="16000" b="1" cap="none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2023-24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cap="none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606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Opciones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Pulsando la tecla CONTROL y haciendo clic sobre @Preview se pueden ver todas las opciones disponibles: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04F34DC-8561-45D7-9DC5-F55B23F10E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2872" y="3003159"/>
            <a:ext cx="4846255" cy="35432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196751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Opciones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 ejemplo, se puede indicar un tamaño a la previsualización: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6248277D-A9B2-4A0C-8EDB-6EAAC92B2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61" y="2924944"/>
            <a:ext cx="8602275" cy="344853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D5BBDEE8-F9AF-4BBC-8DC5-F36C11769337}"/>
              </a:ext>
            </a:extLst>
          </p:cNvPr>
          <p:cNvCxnSpPr>
            <a:cxnSpLocks/>
          </p:cNvCxnSpPr>
          <p:nvPr/>
        </p:nvCxnSpPr>
        <p:spPr>
          <a:xfrm>
            <a:off x="3287688" y="3573016"/>
            <a:ext cx="4824536" cy="57606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5327021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Opciones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ver el componente dentro de la interfaz del sistema o incluso indicar un dispositivo concreto: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C54C75E-E0E5-4D16-9C40-F167EBE0E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625" y="3034078"/>
            <a:ext cx="5081979" cy="33441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4B738D63-C9B4-4AD1-B5E0-4C14E3807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36114" y="3034077"/>
            <a:ext cx="5010834" cy="334412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8D52D258-7544-4C9B-8F09-92897D93E9A1}"/>
              </a:ext>
            </a:extLst>
          </p:cNvPr>
          <p:cNvCxnSpPr>
            <a:cxnSpLocks/>
          </p:cNvCxnSpPr>
          <p:nvPr/>
        </p:nvCxnSpPr>
        <p:spPr>
          <a:xfrm>
            <a:off x="1775520" y="4835528"/>
            <a:ext cx="2420440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6EF1D1A-30D1-4809-9019-9FF194074ADE}"/>
              </a:ext>
            </a:extLst>
          </p:cNvPr>
          <p:cNvCxnSpPr>
            <a:cxnSpLocks/>
          </p:cNvCxnSpPr>
          <p:nvPr/>
        </p:nvCxnSpPr>
        <p:spPr>
          <a:xfrm>
            <a:off x="7850317" y="4887779"/>
            <a:ext cx="2108299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549477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Opciones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crear varias previsualizaciones para un componente: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56398CC0-7834-4EAE-92F1-0D35D7ABB0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134" y="2629433"/>
            <a:ext cx="7501730" cy="38993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60495AB1-1EB0-4C1A-9913-3F44BB02AADC}"/>
              </a:ext>
            </a:extLst>
          </p:cNvPr>
          <p:cNvCxnSpPr>
            <a:cxnSpLocks/>
          </p:cNvCxnSpPr>
          <p:nvPr/>
        </p:nvCxnSpPr>
        <p:spPr>
          <a:xfrm>
            <a:off x="3887764" y="2854690"/>
            <a:ext cx="3684611" cy="26951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AE7950B6-41F3-4D57-A424-A379D3949456}"/>
              </a:ext>
            </a:extLst>
          </p:cNvPr>
          <p:cNvCxnSpPr>
            <a:cxnSpLocks/>
          </p:cNvCxnSpPr>
          <p:nvPr/>
        </p:nvCxnSpPr>
        <p:spPr>
          <a:xfrm>
            <a:off x="4076700" y="3876675"/>
            <a:ext cx="2857500" cy="1095375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711223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Opciones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tiene especial utilidad para mostrar los modos claro y oscuro.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3A153A91-D6CA-4B20-B2B6-8D90CB670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3483" y="2629433"/>
            <a:ext cx="7493381" cy="389937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D5B95FB6-1F45-4AC6-A98B-F8D566638EDE}"/>
              </a:ext>
            </a:extLst>
          </p:cNvPr>
          <p:cNvCxnSpPr>
            <a:cxnSpLocks/>
          </p:cNvCxnSpPr>
          <p:nvPr/>
        </p:nvCxnSpPr>
        <p:spPr>
          <a:xfrm flipH="1">
            <a:off x="5210175" y="4318632"/>
            <a:ext cx="755873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66722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Opciones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pueden haber varios componentes con previsualización: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AAA359C-3B67-4A42-AE98-76006ACC1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9546" y="2708920"/>
            <a:ext cx="9192908" cy="343900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79AA0A1E-5717-4244-B694-3C57A09C0EC0}"/>
              </a:ext>
            </a:extLst>
          </p:cNvPr>
          <p:cNvCxnSpPr>
            <a:cxnSpLocks/>
          </p:cNvCxnSpPr>
          <p:nvPr/>
        </p:nvCxnSpPr>
        <p:spPr>
          <a:xfrm flipV="1">
            <a:off x="3344091" y="2846294"/>
            <a:ext cx="3371034" cy="1221104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E6277DD2-BA80-4400-B72A-09254C7C94BF}"/>
              </a:ext>
            </a:extLst>
          </p:cNvPr>
          <p:cNvCxnSpPr>
            <a:cxnSpLocks/>
          </p:cNvCxnSpPr>
          <p:nvPr/>
        </p:nvCxnSpPr>
        <p:spPr>
          <a:xfrm flipV="1">
            <a:off x="3324225" y="5389468"/>
            <a:ext cx="4686300" cy="19050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470531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Opciones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previsualizaciones también permiten ver cómo quedan los componentes cuando se está desarrollando una aplicación multi idioma: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3997A09C-E0BC-4949-BE03-906B2EA95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4300" y="3239636"/>
            <a:ext cx="7343397" cy="313857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72222E77-A8B2-4711-B5F8-15A6A15173C3}"/>
              </a:ext>
            </a:extLst>
          </p:cNvPr>
          <p:cNvCxnSpPr>
            <a:cxnSpLocks/>
          </p:cNvCxnSpPr>
          <p:nvPr/>
        </p:nvCxnSpPr>
        <p:spPr>
          <a:xfrm>
            <a:off x="4010297" y="3553097"/>
            <a:ext cx="3309839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F85305E0-24C9-4D0A-8EBF-CCBE81C87279}"/>
              </a:ext>
            </a:extLst>
          </p:cNvPr>
          <p:cNvCxnSpPr>
            <a:cxnSpLocks/>
          </p:cNvCxnSpPr>
          <p:nvPr/>
        </p:nvCxnSpPr>
        <p:spPr>
          <a:xfrm>
            <a:off x="4023360" y="4480560"/>
            <a:ext cx="3357154" cy="67926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994805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– Limitaciones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Las previsualizaciones tienen una serie de limitaciones: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pueden recibir parámetros.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tienen acceso a los archivos.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tienen acceso a la red (no cargarán datos de internet).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Algunas API no funcionan completamente bien.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documentación oficial está toda la información sobre 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@Preview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4449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quiere que los cambios en el código actualicen automáticamente la aplicación en el emulador, se debe configurar la opción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Live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Edit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Android Studio.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File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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Settings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(CONTROL+ALT+S)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0F8FCCA-A65D-457D-96AB-633F492FF0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1984" y="2869952"/>
            <a:ext cx="5066778" cy="36765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4F22588-047E-4D83-8DFC-3788EADD89D9}"/>
              </a:ext>
            </a:extLst>
          </p:cNvPr>
          <p:cNvCxnSpPr>
            <a:cxnSpLocks/>
          </p:cNvCxnSpPr>
          <p:nvPr/>
        </p:nvCxnSpPr>
        <p:spPr>
          <a:xfrm flipH="1" flipV="1">
            <a:off x="8207608" y="4362653"/>
            <a:ext cx="389730" cy="401536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DCB95219-D293-4FCC-A004-0505D28EFAB9}"/>
              </a:ext>
            </a:extLst>
          </p:cNvPr>
          <p:cNvCxnSpPr>
            <a:cxnSpLocks/>
          </p:cNvCxnSpPr>
          <p:nvPr/>
        </p:nvCxnSpPr>
        <p:spPr>
          <a:xfrm flipH="1" flipV="1">
            <a:off x="6665541" y="5635248"/>
            <a:ext cx="389730" cy="401536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34557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59358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aplicación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Contador de clics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necesita un texto y un botón así que se va a modificar el código para que lo incluya.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 primero será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eliminar la función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todas sus llamadas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cambiará el nombre de la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preview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GrettingPreview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por el nombre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ContentPreview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continuación, se creará un componente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llamado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59DCE09-069D-4E23-B00F-573485531A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1275354"/>
            <a:ext cx="3416400" cy="508960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057650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contenido inicial de un proyecto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es el siguiente: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F316A9-4F45-4413-9282-9CA3F4E73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6411" y="1741798"/>
            <a:ext cx="6379177" cy="482157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4272076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59358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componente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añaden tanto el texto como el botón.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texto se añade con un componente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el botón se añade con un componente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 observar que el componente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Button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recibe una función lambda como parámetro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onClick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otra función lambda como contenido del propio botón.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El contenido del botón es otro texto.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72B8B610-47AA-4B40-B860-714640CD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2781131"/>
            <a:ext cx="3417116" cy="21461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7617341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se estudió en la UD2,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 el último parámetro es una función lambda, se puede extraer ese parámetro fuera de los paréntesis.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Aunque las dos maneras funcionan igual, en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si el último parámetro es una función lambda se extrae fuera de los paréntesis.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31C19454-1F1A-4B62-844D-6AAB4F47D7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2518" y="4191891"/>
            <a:ext cx="3417116" cy="214611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0AB7B00-4DA4-405C-9B6E-2B4C9200EF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0322" y="4012452"/>
            <a:ext cx="3181794" cy="253400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A7393A98-7399-437B-AD47-82B5A4F00396}"/>
              </a:ext>
            </a:extLst>
          </p:cNvPr>
          <p:cNvCxnSpPr>
            <a:cxnSpLocks/>
          </p:cNvCxnSpPr>
          <p:nvPr/>
        </p:nvCxnSpPr>
        <p:spPr>
          <a:xfrm flipH="1">
            <a:off x="9192344" y="5693056"/>
            <a:ext cx="1279647" cy="0"/>
          </a:xfrm>
          <a:prstGeom prst="straightConnector1">
            <a:avLst/>
          </a:pr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15757504-89CC-4654-8005-D9FBC350D5B7}"/>
              </a:ext>
            </a:extLst>
          </p:cNvPr>
          <p:cNvCxnSpPr>
            <a:cxnSpLocks/>
          </p:cNvCxnSpPr>
          <p:nvPr/>
        </p:nvCxnSpPr>
        <p:spPr>
          <a:xfrm flipH="1">
            <a:off x="4739994" y="5693056"/>
            <a:ext cx="127964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585257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previsualizar la interfaz gráfica y ver la interfaz gráfica en el emulador se deben añadir llamadas a la función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tanto 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onCreate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como 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ContentPreview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444355F-D30A-46AA-A4F9-95BA8291C3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383" y="3219814"/>
            <a:ext cx="4746512" cy="315839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E9BC84B-14B4-4B3D-A285-14480CEBF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2107" y="3603461"/>
            <a:ext cx="4229035" cy="23911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A01EF4BB-B824-42DF-8E4C-A5C151A66EAD}"/>
              </a:ext>
            </a:extLst>
          </p:cNvPr>
          <p:cNvCxnSpPr>
            <a:cxnSpLocks/>
          </p:cNvCxnSpPr>
          <p:nvPr/>
        </p:nvCxnSpPr>
        <p:spPr>
          <a:xfrm flipH="1">
            <a:off x="3120199" y="5248918"/>
            <a:ext cx="127964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3724042E-B5A7-42F1-8D3F-63A002E85D80}"/>
              </a:ext>
            </a:extLst>
          </p:cNvPr>
          <p:cNvCxnSpPr>
            <a:cxnSpLocks/>
          </p:cNvCxnSpPr>
          <p:nvPr/>
        </p:nvCxnSpPr>
        <p:spPr>
          <a:xfrm flipH="1">
            <a:off x="8145045" y="5283753"/>
            <a:ext cx="1279647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829686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8529685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la previsualización se puede observar que los dos componentes ocupan toda la pantalla (se nota más con el botón). 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También se puede observar que los dos componentes se superponen, esto es debido a que no hay ningún componente de tipo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interfaz.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Los componentes de tipo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layout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permiten organizar los componentes de la interfaz gráfica.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esto se va a utilizar el componente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permite organizar la interfaz en forma de columna.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C2B6E76-8A06-451B-91D5-83EEDA649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2005" y="1280499"/>
            <a:ext cx="2341352" cy="509770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521BEB9-BFE9-4979-9488-DFC39D09DCDC}"/>
              </a:ext>
            </a:extLst>
          </p:cNvPr>
          <p:cNvCxnSpPr>
            <a:cxnSpLocks/>
          </p:cNvCxnSpPr>
          <p:nvPr/>
        </p:nvCxnSpPr>
        <p:spPr>
          <a:xfrm flipH="1" flipV="1">
            <a:off x="10257347" y="1628800"/>
            <a:ext cx="807205" cy="648072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049622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añade el componente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Column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se introducen en él tanto el texto como el botón.</a:t>
            </a:r>
            <a:endParaRPr lang="es-ES" sz="2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A898485-7E35-4F68-A798-25ACFA29C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6257" y="3140968"/>
            <a:ext cx="8859486" cy="301032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56038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continuación, se añaden algunas modificaciones para mejorar la interfaz.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E6D0995-8961-4122-8C9F-3B288DD34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1360" y="2655424"/>
            <a:ext cx="5909280" cy="3744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557025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95362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Este código es </a:t>
            </a:r>
            <a:r>
              <a:rPr lang="es-ES" sz="2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muestra de las buenas prácticas 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programando en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Kotlin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6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utilizan los parámetros con nombre en las llamadas.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en la llamada hay varios parámetros, estos se escriben cada uno en una línea.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2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s-ES" sz="2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el último parámetro es una función lambda se extrae de los paréntesis.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A31CB49D-8287-4411-A691-069960CDAF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48820"/>
          <a:stretch/>
        </p:blipFill>
        <p:spPr>
          <a:xfrm>
            <a:off x="8560642" y="2020910"/>
            <a:ext cx="3024336" cy="3744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11419406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59358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Funcionalidad de la aplicación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este punto ya se ha terminado con la UI declarativa.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Ahora es el momento de implementar la funcionalidad de la aplicación.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necesita una variable de tipo entera para almacenar la cantidad de veces que se ha hecho clic.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crea esa variable inicializada a cero y se incluye en el primer texto.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código del botón se añade uno a esa variable.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0419072D-1C1A-48CA-BD79-AF74221268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56240" y="2191034"/>
            <a:ext cx="3416400" cy="418717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F4D6F4D1-DE4A-4ACE-9A68-E46C111BC935}"/>
              </a:ext>
            </a:extLst>
          </p:cNvPr>
          <p:cNvCxnSpPr>
            <a:cxnSpLocks/>
          </p:cNvCxnSpPr>
          <p:nvPr/>
        </p:nvCxnSpPr>
        <p:spPr>
          <a:xfrm flipH="1">
            <a:off x="9301855" y="2576527"/>
            <a:ext cx="1296143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0F579592-1CE3-4BDD-968F-B35472078659}"/>
              </a:ext>
            </a:extLst>
          </p:cNvPr>
          <p:cNvCxnSpPr>
            <a:cxnSpLocks/>
          </p:cNvCxnSpPr>
          <p:nvPr/>
        </p:nvCxnSpPr>
        <p:spPr>
          <a:xfrm flipH="1">
            <a:off x="9661288" y="4574980"/>
            <a:ext cx="1296143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6F794389-65CB-475F-B193-D7D9D472E645}"/>
              </a:ext>
            </a:extLst>
          </p:cNvPr>
          <p:cNvCxnSpPr>
            <a:cxnSpLocks/>
          </p:cNvCxnSpPr>
          <p:nvPr/>
        </p:nvCxnSpPr>
        <p:spPr>
          <a:xfrm flipH="1" flipV="1">
            <a:off x="10528987" y="3733419"/>
            <a:ext cx="512684" cy="29489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261642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ejecuta en el emulador la aplicación, aunque se puede comprobar que el botón funciona no se actualiza el número de veces.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Esto es debido a que como se indicó anteriormente los elementos de la interfaz se conectan al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 de la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si el estado de la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no se actualiza la interfaz no se vuelve a pintar.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esto se debe cambiar la variable para que sea una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variable de estado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 esta manera cuando esta variable cambie el estado de la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también lo hará y se volverá a pintar la interfaz.</a:t>
            </a:r>
          </a:p>
        </p:txBody>
      </p:sp>
    </p:spTree>
    <p:extLst>
      <p:ext uri="{BB962C8B-B14F-4D97-AF65-F5344CB8AC3E}">
        <p14:creationId xmlns:p14="http://schemas.microsoft.com/office/powerpoint/2010/main" val="247896126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este cambio se puede ejecutar la aplicación y comprobar que la aplicación funciona.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7FF53F9-71A9-4A3D-B388-9F645A4F8A9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5018"/>
          <a:stretch/>
        </p:blipFill>
        <p:spPr>
          <a:xfrm>
            <a:off x="2776996" y="2060848"/>
            <a:ext cx="6638007" cy="1944213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3EB97315-C1C7-4ED4-9AF3-71ABA5067FA3}"/>
              </a:ext>
            </a:extLst>
          </p:cNvPr>
          <p:cNvCxnSpPr>
            <a:cxnSpLocks/>
          </p:cNvCxnSpPr>
          <p:nvPr/>
        </p:nvCxnSpPr>
        <p:spPr>
          <a:xfrm flipH="1">
            <a:off x="8674592" y="2810918"/>
            <a:ext cx="1296143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197468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7593581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pueden distinguir tres partes: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Clase </a:t>
            </a:r>
            <a:r>
              <a:rPr lang="es-E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MainActivity</a:t>
            </a:r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Extiende a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ComponentActivity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la cual es una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permite componentes de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función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contienne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el método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onCreate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será el que se ejecute al iniciar la aplicación.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Dentro de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onCreate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carga el tema del proyecto y dentro de él se llama a un  componente Surface que a su vez llama a la función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</a:t>
            </a:r>
            <a:r>
              <a:rPr lang="es-E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Recibe un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String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un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Modifier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 genera un componente Text de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función es un componente de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 que está etiquetada con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@Composable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1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Función </a:t>
            </a:r>
            <a:r>
              <a:rPr lang="es-ES" sz="16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GreetingPreview</a:t>
            </a:r>
            <a:r>
              <a:rPr lang="es-ES" sz="1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Carga el tema del proyecto y dentro de él llama a la función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función es un componente de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ya que está etiquetada con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@Composable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0"/>
              </a:spcBef>
              <a:spcAft>
                <a:spcPts val="0"/>
              </a:spcAft>
            </a:pP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 función permite que se pueda previsualizar su contenido al estar etiquetada con </a:t>
            </a:r>
            <a:r>
              <a:rPr lang="es-ES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</a:t>
            </a:r>
            <a:r>
              <a:rPr lang="es-E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s-ES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8F316A9-4F45-4413-9282-9CA3F4E7394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681" t="12591" r="21780" b="5269"/>
          <a:stretch/>
        </p:blipFill>
        <p:spPr>
          <a:xfrm>
            <a:off x="8185374" y="1628800"/>
            <a:ext cx="3487983" cy="446137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7251153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Contenido de la aplicación – Estados de </a:t>
            </a:r>
            <a:r>
              <a:rPr lang="es-ES" sz="20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Al principio de la unidad se explicó que hay en situaciones en las que la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destruye y se vuelve a crear, por ejemplo, al cambiar la orientación del dispositivo.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Cuando esto ocurre se ejecuta la </a:t>
            </a:r>
            <a:r>
              <a:rPr lang="es-ES" sz="20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desde el principio por lo que las variables se vuelven a crear.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0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se cambia la orientación en la aplicación se observará que el número de clics se pierde.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ACA9BC0-6FF4-4BB6-B844-6ED6F07B572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7" b="34065"/>
          <a:stretch/>
        </p:blipFill>
        <p:spPr>
          <a:xfrm>
            <a:off x="1392089" y="3827417"/>
            <a:ext cx="2014703" cy="255079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75EA444-146C-4647-9CE6-B9EB5C3DDA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617"/>
          <a:stretch/>
        </p:blipFill>
        <p:spPr>
          <a:xfrm>
            <a:off x="7013518" y="3827417"/>
            <a:ext cx="3786393" cy="255229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9F203D88-42F0-4125-A4F7-0A7C7C6877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238" r="46881" b="84014"/>
          <a:stretch/>
        </p:blipFill>
        <p:spPr>
          <a:xfrm>
            <a:off x="3865920" y="4509120"/>
            <a:ext cx="2688469" cy="13030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930D537C-13AF-49D3-AC0E-73CE6A60C22A}"/>
              </a:ext>
            </a:extLst>
          </p:cNvPr>
          <p:cNvCxnSpPr>
            <a:cxnSpLocks/>
          </p:cNvCxnSpPr>
          <p:nvPr/>
        </p:nvCxnSpPr>
        <p:spPr>
          <a:xfrm flipH="1" flipV="1">
            <a:off x="5243543" y="5036385"/>
            <a:ext cx="288032" cy="648071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C9C0EEC-FDF2-4D2D-9232-2C719FAE99E5}"/>
              </a:ext>
            </a:extLst>
          </p:cNvPr>
          <p:cNvCxnSpPr>
            <a:cxnSpLocks/>
          </p:cNvCxnSpPr>
          <p:nvPr/>
        </p:nvCxnSpPr>
        <p:spPr>
          <a:xfrm flipH="1">
            <a:off x="9040911" y="4715691"/>
            <a:ext cx="299032" cy="420843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ector recto de flecha 20">
            <a:extLst>
              <a:ext uri="{FF2B5EF4-FFF2-40B4-BE49-F238E27FC236}">
                <a16:creationId xmlns:a16="http://schemas.microsoft.com/office/drawing/2014/main" id="{31727212-84DE-438E-A079-8A4C66C463E7}"/>
              </a:ext>
            </a:extLst>
          </p:cNvPr>
          <p:cNvCxnSpPr>
            <a:cxnSpLocks/>
          </p:cNvCxnSpPr>
          <p:nvPr/>
        </p:nvCxnSpPr>
        <p:spPr>
          <a:xfrm flipH="1">
            <a:off x="2621579" y="5351416"/>
            <a:ext cx="299032" cy="420843"/>
          </a:xfrm>
          <a:prstGeom prst="straightConnector1">
            <a:avLst/>
          </a:prstGeom>
          <a:noFill/>
          <a:ln w="57150">
            <a:solidFill>
              <a:schemeClr val="accent6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3524186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Estados de </a:t>
            </a:r>
            <a:r>
              <a:rPr lang="es-ES" sz="28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solucionar este comportamiento se debe cambiar la declaración de la variable para que se guarde aunque se destruya la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Activity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 este cambio se puede ejecutar la aplicación y comprobar que la aplicación funciona correctamente aunque se cambie de orientación, de modo claro/oscuro o incluso la configuración del dispositivo.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2A2491C-C23B-4EFA-9D2D-9CAE1D630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443" y="3140968"/>
            <a:ext cx="6627114" cy="1659807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A5C16978-4AFD-4089-8F9D-0F8AF36AE979}"/>
              </a:ext>
            </a:extLst>
          </p:cNvPr>
          <p:cNvCxnSpPr>
            <a:cxnSpLocks/>
          </p:cNvCxnSpPr>
          <p:nvPr/>
        </p:nvCxnSpPr>
        <p:spPr>
          <a:xfrm flipH="1">
            <a:off x="5788260" y="3304902"/>
            <a:ext cx="299032" cy="420843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634387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Práctica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Actividad 2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Replicar la aplicación "Contador de clics" de los apuntes.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Añadir un botón para resetear la cuenta.</a:t>
            </a:r>
          </a:p>
        </p:txBody>
      </p:sp>
    </p:spTree>
    <p:extLst>
      <p:ext uri="{BB962C8B-B14F-4D97-AF65-F5344CB8AC3E}">
        <p14:creationId xmlns:p14="http://schemas.microsoft.com/office/powerpoint/2010/main" val="236290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 el código se pueden ver los siguientes componentes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Surface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componente del sistema que utiliza Material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permite definir una elevación, un fondo...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Text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componente del sistema para mostrar texto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ContadorDeClicksTheme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componente propio que se crea con el proyecto y extiende al tema por defecto para Material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Está definido en el archivo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ui.theme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Theme.kt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componente propio que extiende la funcionalidad del componente Text.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GreetingPreview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componente propio que sirve para previsualizar el componente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060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@Composable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Todos los componentes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Jetpack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s-ES" sz="28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Compose</a:t>
            </a:r>
            <a:r>
              <a:rPr lang="es-E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ya sean del sistema o propios, son funciones que deben estar etiquetadas con @Composable.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791165F-C741-4A54-948B-CA82F70046E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-701"/>
          <a:stretch/>
        </p:blipFill>
        <p:spPr>
          <a:xfrm>
            <a:off x="2024351" y="3495684"/>
            <a:ext cx="2734057" cy="107647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418FF4-1090-456E-BAD5-618CE371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5624" y="3546216"/>
            <a:ext cx="2734057" cy="1209844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79A6409-09FC-4B1D-9DE8-88C9D346F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187" y="4840356"/>
            <a:ext cx="3820058" cy="1514686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0355DD1D-B76A-4FAA-A431-66EDF4BFEC2F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-1" r="-6904"/>
          <a:stretch/>
        </p:blipFill>
        <p:spPr>
          <a:xfrm>
            <a:off x="6933136" y="5057027"/>
            <a:ext cx="3819035" cy="1295581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08D09C56-1606-425C-BBFF-438B888D42DD}"/>
              </a:ext>
            </a:extLst>
          </p:cNvPr>
          <p:cNvCxnSpPr>
            <a:cxnSpLocks/>
          </p:cNvCxnSpPr>
          <p:nvPr/>
        </p:nvCxnSpPr>
        <p:spPr>
          <a:xfrm flipH="1">
            <a:off x="2996434" y="3616436"/>
            <a:ext cx="814081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Conector recto de flecha 13">
            <a:extLst>
              <a:ext uri="{FF2B5EF4-FFF2-40B4-BE49-F238E27FC236}">
                <a16:creationId xmlns:a16="http://schemas.microsoft.com/office/drawing/2014/main" id="{2F927F94-42F0-4983-8B64-F1381414DBCB}"/>
              </a:ext>
            </a:extLst>
          </p:cNvPr>
          <p:cNvCxnSpPr>
            <a:cxnSpLocks/>
          </p:cNvCxnSpPr>
          <p:nvPr/>
        </p:nvCxnSpPr>
        <p:spPr>
          <a:xfrm flipH="1">
            <a:off x="8431008" y="3677369"/>
            <a:ext cx="814081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0FB81502-535D-4685-9EEC-DBBE7B57645B}"/>
              </a:ext>
            </a:extLst>
          </p:cNvPr>
          <p:cNvCxnSpPr>
            <a:cxnSpLocks/>
          </p:cNvCxnSpPr>
          <p:nvPr/>
        </p:nvCxnSpPr>
        <p:spPr>
          <a:xfrm flipH="1">
            <a:off x="7941248" y="5156901"/>
            <a:ext cx="814081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91CD178C-7EB1-4E1F-AD38-F09EBFA81DC0}"/>
              </a:ext>
            </a:extLst>
          </p:cNvPr>
          <p:cNvCxnSpPr>
            <a:cxnSpLocks/>
          </p:cNvCxnSpPr>
          <p:nvPr/>
        </p:nvCxnSpPr>
        <p:spPr>
          <a:xfrm flipH="1">
            <a:off x="2577299" y="4984468"/>
            <a:ext cx="814081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A1A6FEC-EEBF-419C-9CFB-86F84ACD25B4}"/>
              </a:ext>
            </a:extLst>
          </p:cNvPr>
          <p:cNvSpPr/>
          <p:nvPr/>
        </p:nvSpPr>
        <p:spPr>
          <a:xfrm rot="16200000">
            <a:off x="-344747" y="4590482"/>
            <a:ext cx="265598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Propios</a:t>
            </a:r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27ACC79-F638-4480-8CD6-238ACDEBEDEF}"/>
              </a:ext>
            </a:extLst>
          </p:cNvPr>
          <p:cNvSpPr/>
          <p:nvPr/>
        </p:nvSpPr>
        <p:spPr>
          <a:xfrm rot="5400000">
            <a:off x="9972687" y="4536433"/>
            <a:ext cx="2688319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s-ES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Del sistema</a:t>
            </a:r>
          </a:p>
        </p:txBody>
      </p:sp>
    </p:spTree>
    <p:extLst>
      <p:ext uri="{BB962C8B-B14F-4D97-AF65-F5344CB8AC3E}">
        <p14:creationId xmlns:p14="http://schemas.microsoft.com/office/powerpoint/2010/main" val="1334185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Android Studio permite ver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una previsualización en tiempo real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los componentes que se definan, para ello se debe etiquetar un componente con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 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como ocurre con la función </a:t>
            </a:r>
            <a:r>
              <a:rPr lang="es-ES" sz="2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GreetingPreview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 se pueden previsualizar componentes que reciben funciones, para solucionar esto se crean componentes que envuelvan a esos que reciben funciones.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56376A9-10DE-4AAE-9D83-E455386D750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06" r="1706"/>
          <a:stretch/>
        </p:blipFill>
        <p:spPr>
          <a:xfrm>
            <a:off x="7032104" y="4588200"/>
            <a:ext cx="2695951" cy="150516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8C77BDB7-35E7-4835-B123-79ECA2E59D10}"/>
              </a:ext>
            </a:extLst>
          </p:cNvPr>
          <p:cNvCxnSpPr>
            <a:cxnSpLocks/>
          </p:cNvCxnSpPr>
          <p:nvPr/>
        </p:nvCxnSpPr>
        <p:spPr>
          <a:xfrm flipH="1">
            <a:off x="9444415" y="4716352"/>
            <a:ext cx="814081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9" name="Imagen 8">
            <a:extLst>
              <a:ext uri="{FF2B5EF4-FFF2-40B4-BE49-F238E27FC236}">
                <a16:creationId xmlns:a16="http://schemas.microsoft.com/office/drawing/2014/main" id="{9CD8C97D-EF05-4D5E-A460-8039DCE62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3945" y="4264305"/>
            <a:ext cx="2695951" cy="215295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217694DD-ADFA-4F6E-ACDB-BC320FFB4F13}"/>
              </a:ext>
            </a:extLst>
          </p:cNvPr>
          <p:cNvCxnSpPr>
            <a:cxnSpLocks/>
          </p:cNvCxnSpPr>
          <p:nvPr/>
        </p:nvCxnSpPr>
        <p:spPr>
          <a:xfrm flipH="1">
            <a:off x="5303912" y="5554552"/>
            <a:ext cx="2231900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2223129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Es muy importante que la previsualización muestre lo mismo que se mostrará en la ejecución de la aplicación por eso se puede realizar el siguiente cambio: 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4B5E79E-D7E5-49FD-BD1A-47F10784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480" y="3645024"/>
            <a:ext cx="3947184" cy="22843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2B8F0E5D-83F6-415A-81E2-1470F1A55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400" y="3068960"/>
            <a:ext cx="5769607" cy="3216535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E1D05805-DBBF-424D-8D68-03FD376CAF88}"/>
              </a:ext>
            </a:extLst>
          </p:cNvPr>
          <p:cNvCxnSpPr>
            <a:cxnSpLocks/>
          </p:cNvCxnSpPr>
          <p:nvPr/>
        </p:nvCxnSpPr>
        <p:spPr>
          <a:xfrm>
            <a:off x="2428235" y="4483398"/>
            <a:ext cx="5611981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272303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poder ver las previsualizaciones en Android Studio se debe seleccionar la opción 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Split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en la parte superior derecha.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43B63249-99DE-4782-8185-104E0A2F1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3957" y="2779777"/>
            <a:ext cx="6130622" cy="3783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47821F29-B2DA-4CCE-8877-41B416B78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6347" y="2867004"/>
            <a:ext cx="1838582" cy="495369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sp>
        <p:nvSpPr>
          <p:cNvPr id="16" name="Rectángulo 15">
            <a:extLst>
              <a:ext uri="{FF2B5EF4-FFF2-40B4-BE49-F238E27FC236}">
                <a16:creationId xmlns:a16="http://schemas.microsoft.com/office/drawing/2014/main" id="{B6852AC9-D6D6-48F7-A399-4FC1666259F1}"/>
              </a:ext>
            </a:extLst>
          </p:cNvPr>
          <p:cNvSpPr/>
          <p:nvPr/>
        </p:nvSpPr>
        <p:spPr>
          <a:xfrm>
            <a:off x="7010033" y="3106228"/>
            <a:ext cx="977079" cy="256145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1D0C64FE-527F-4422-9142-FB6A205BA0F2}"/>
              </a:ext>
            </a:extLst>
          </p:cNvPr>
          <p:cNvCxnSpPr>
            <a:cxnSpLocks/>
          </p:cNvCxnSpPr>
          <p:nvPr/>
        </p:nvCxnSpPr>
        <p:spPr>
          <a:xfrm flipV="1">
            <a:off x="8094579" y="3106228"/>
            <a:ext cx="593709" cy="128072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A3A66CDA-C016-43A5-BB4C-29300621497B}"/>
              </a:ext>
            </a:extLst>
          </p:cNvPr>
          <p:cNvCxnSpPr>
            <a:cxnSpLocks/>
          </p:cNvCxnSpPr>
          <p:nvPr/>
        </p:nvCxnSpPr>
        <p:spPr>
          <a:xfrm flipH="1" flipV="1">
            <a:off x="9938513" y="3170264"/>
            <a:ext cx="648072" cy="546768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09092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72;p14"/>
          <p:cNvSpPr txBox="1">
            <a:spLocks/>
          </p:cNvSpPr>
          <p:nvPr/>
        </p:nvSpPr>
        <p:spPr>
          <a:xfrm>
            <a:off x="518643" y="479793"/>
            <a:ext cx="11154714" cy="6652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0" kern="1200" cap="all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ES" sz="3600" b="1" cap="none" dirty="0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1.- Primera aplicación Android: Contador de clics</a:t>
            </a:r>
          </a:p>
        </p:txBody>
      </p:sp>
      <p:sp>
        <p:nvSpPr>
          <p:cNvPr id="5" name="Google Shape;73;p14"/>
          <p:cNvSpPr txBox="1">
            <a:spLocks/>
          </p:cNvSpPr>
          <p:nvPr/>
        </p:nvSpPr>
        <p:spPr>
          <a:xfrm>
            <a:off x="518643" y="1161922"/>
            <a:ext cx="11154714" cy="538453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@Preview</a:t>
            </a:r>
            <a:endParaRPr lang="es-ES" sz="2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s-ES" sz="24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 primera vez que se quiere previsualizar un componente y cuando hay cambios grandes o errores en el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s-ES" sz="2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se deberá pulsar en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Build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&amp; </a:t>
            </a:r>
            <a:r>
              <a:rPr lang="es-ES" sz="2400" b="1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Refresh</a:t>
            </a:r>
            <a:r>
              <a:rPr lang="es-ES" sz="24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713767D-4904-4EA8-8235-A5AEBE5570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099"/>
          <a:stretch/>
        </p:blipFill>
        <p:spPr>
          <a:xfrm>
            <a:off x="1343472" y="2780929"/>
            <a:ext cx="2190439" cy="3765528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8CD1259F-2FF1-4EAB-AB97-8A9F309AECC4}"/>
              </a:ext>
            </a:extLst>
          </p:cNvPr>
          <p:cNvCxnSpPr>
            <a:cxnSpLocks/>
          </p:cNvCxnSpPr>
          <p:nvPr/>
        </p:nvCxnSpPr>
        <p:spPr>
          <a:xfrm flipH="1" flipV="1">
            <a:off x="2783632" y="4869160"/>
            <a:ext cx="581339" cy="720079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88A22F0B-48A0-4C76-856B-192E6034B5D7}"/>
              </a:ext>
            </a:extLst>
          </p:cNvPr>
          <p:cNvCxnSpPr>
            <a:cxnSpLocks/>
          </p:cNvCxnSpPr>
          <p:nvPr/>
        </p:nvCxnSpPr>
        <p:spPr>
          <a:xfrm>
            <a:off x="3647728" y="4615065"/>
            <a:ext cx="1014519" cy="0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pic>
        <p:nvPicPr>
          <p:cNvPr id="16" name="Imagen 15">
            <a:extLst>
              <a:ext uri="{FF2B5EF4-FFF2-40B4-BE49-F238E27FC236}">
                <a16:creationId xmlns:a16="http://schemas.microsoft.com/office/drawing/2014/main" id="{7BA24031-0891-4ACA-8B68-ED86643F00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041" y="2780856"/>
            <a:ext cx="6101456" cy="3765600"/>
          </a:xfrm>
          <a:prstGeom prst="rect">
            <a:avLst/>
          </a:prstGeom>
          <a:noFill/>
          <a:ln w="57150">
            <a:solidFill>
              <a:schemeClr val="accent2"/>
            </a:solidFill>
          </a:ln>
        </p:spPr>
      </p:pic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BD3EDD73-F36E-4055-818D-B9E2E80BF17B}"/>
              </a:ext>
            </a:extLst>
          </p:cNvPr>
          <p:cNvCxnSpPr>
            <a:cxnSpLocks/>
          </p:cNvCxnSpPr>
          <p:nvPr/>
        </p:nvCxnSpPr>
        <p:spPr>
          <a:xfrm flipH="1">
            <a:off x="10571411" y="3854189"/>
            <a:ext cx="709165" cy="1"/>
          </a:xfrm>
          <a:prstGeom prst="straightConnector1">
            <a:avLst/>
          </a:prstGeom>
          <a:noFill/>
          <a:ln w="57150">
            <a:solidFill>
              <a:schemeClr val="accent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F28402E7-3999-4BC8-B477-B3E2D09FF78C}"/>
              </a:ext>
            </a:extLst>
          </p:cNvPr>
          <p:cNvSpPr/>
          <p:nvPr/>
        </p:nvSpPr>
        <p:spPr>
          <a:xfrm>
            <a:off x="9117873" y="3461657"/>
            <a:ext cx="1384663" cy="2873829"/>
          </a:xfrm>
          <a:prstGeom prst="rect">
            <a:avLst/>
          </a:prstGeom>
          <a:noFill/>
          <a:ln w="571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665808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TM03457464[[fn=Dividendo]]</Template>
  <TotalTime>9414</TotalTime>
  <Words>1671</Words>
  <Application>Microsoft Office PowerPoint</Application>
  <PresentationFormat>Panorámica</PresentationFormat>
  <Paragraphs>220</Paragraphs>
  <Slides>32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32</vt:i4>
      </vt:variant>
    </vt:vector>
  </HeadingPairs>
  <TitlesOfParts>
    <vt:vector size="36" baseType="lpstr">
      <vt:lpstr>Calibri</vt:lpstr>
      <vt:lpstr>Gill Sans MT</vt:lpstr>
      <vt:lpstr>Wingdings 2</vt:lpstr>
      <vt:lpstr>Dividendo</vt:lpstr>
      <vt:lpstr>UD3.2 – Introducción a Android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UD3.2 Introducción a Android - PMDM</dc:title>
  <dc:creator>Alex Torres</dc:creator>
  <cp:lastModifiedBy>Alex Torres</cp:lastModifiedBy>
  <cp:revision>482</cp:revision>
  <dcterms:created xsi:type="dcterms:W3CDTF">2019-09-01T11:20:16Z</dcterms:created>
  <dcterms:modified xsi:type="dcterms:W3CDTF">2023-08-16T18:42:25Z</dcterms:modified>
</cp:coreProperties>
</file>