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574" r:id="rId3"/>
    <p:sldId id="619" r:id="rId4"/>
    <p:sldId id="611" r:id="rId5"/>
    <p:sldId id="541" r:id="rId6"/>
    <p:sldId id="612" r:id="rId7"/>
    <p:sldId id="614" r:id="rId8"/>
    <p:sldId id="626" r:id="rId9"/>
    <p:sldId id="615" r:id="rId10"/>
    <p:sldId id="617" r:id="rId11"/>
    <p:sldId id="613" r:id="rId12"/>
    <p:sldId id="616" r:id="rId13"/>
    <p:sldId id="555" r:id="rId14"/>
    <p:sldId id="548" r:id="rId15"/>
    <p:sldId id="549" r:id="rId16"/>
    <p:sldId id="550" r:id="rId17"/>
    <p:sldId id="551" r:id="rId18"/>
    <p:sldId id="620" r:id="rId19"/>
    <p:sldId id="578" r:id="rId20"/>
    <p:sldId id="554" r:id="rId21"/>
    <p:sldId id="621" r:id="rId22"/>
    <p:sldId id="542" r:id="rId23"/>
    <p:sldId id="583" r:id="rId24"/>
    <p:sldId id="623" r:id="rId25"/>
    <p:sldId id="624" r:id="rId26"/>
    <p:sldId id="625" r:id="rId27"/>
    <p:sldId id="584" r:id="rId28"/>
    <p:sldId id="553" r:id="rId29"/>
    <p:sldId id="563" r:id="rId30"/>
    <p:sldId id="629" r:id="rId31"/>
    <p:sldId id="628" r:id="rId32"/>
    <p:sldId id="627" r:id="rId33"/>
    <p:sldId id="631" r:id="rId34"/>
    <p:sldId id="632" r:id="rId35"/>
    <p:sldId id="622" r:id="rId36"/>
    <p:sldId id="633" r:id="rId37"/>
    <p:sldId id="634" r:id="rId38"/>
    <p:sldId id="635" r:id="rId39"/>
    <p:sldId id="636" r:id="rId40"/>
    <p:sldId id="53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09C"/>
    <a:srgbClr val="FFE1E1"/>
    <a:srgbClr val="FFC5C5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0" autoAdjust="0"/>
    <p:restoredTop sz="94660"/>
  </p:normalViewPr>
  <p:slideViewPr>
    <p:cSldViewPr>
      <p:cViewPr varScale="1">
        <p:scale>
          <a:sx n="80" d="100"/>
          <a:sy n="80" d="100"/>
        </p:scale>
        <p:origin x="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9499-4C5B-4DDE-969A-9333FF39DBC5}" type="datetimeFigureOut">
              <a:rPr lang="es-ES" smtClean="0"/>
              <a:t>16/08/2023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DEF05-019F-44B5-B007-71678114E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C20D4F8-13C2-44E6-ADAE-0FC554E4A42F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2023-24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210449"/>
          </a:xfrm>
        </p:spPr>
        <p:txBody>
          <a:bodyPr anchor="ctr">
            <a:noAutofit/>
          </a:bodyPr>
          <a:lstStyle/>
          <a:p>
            <a:pPr algn="ctr"/>
            <a:r>
              <a:rPr lang="es-ES" sz="6000" b="1" cap="none">
                <a:latin typeface="Calibri" panose="020F0502020204030204" pitchFamily="34" charset="0"/>
                <a:cs typeface="Calibri" panose="020F0502020204030204" pitchFamily="34" charset="0"/>
              </a:rPr>
              <a:t>UD3.3 </a:t>
            </a:r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– Introducción a Android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9227" y="3916242"/>
            <a:ext cx="10993546" cy="1921327"/>
          </a:xfrm>
        </p:spPr>
        <p:txBody>
          <a:bodyPr>
            <a:normAutofit fontScale="25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2º CFGS</a:t>
            </a:r>
            <a:b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de Aplicaciones Multiplataforma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s-ES" sz="160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2023-24</a:t>
            </a:r>
            <a:endParaRPr lang="es-ES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Añadir valores centralizados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Primera manera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añadir valores centralizados: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Añadir directamente el valor al archivo XML correspondiente.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0D43E8-BC2D-486D-B4E6-3F101FE2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302" y="3654537"/>
            <a:ext cx="4963218" cy="10860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37D8C6F-3016-4F2E-A7C6-9B8643E6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41" y="5041689"/>
            <a:ext cx="3658111" cy="90500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6F3BCDF-E5C9-4266-A3BF-1B342151A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086" y="3654537"/>
            <a:ext cx="3591426" cy="233395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544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Añadir valores centralizados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Segunda manera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añadir valores centralizados: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código en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 indicar con una de las funciones anteriores un nuevo valor centralizado y desde ahí indicarle a Android Studio que añada el valor al XML.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Al añadir el nuevo valor Android Studio lo maraca como error: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Al situar el cursor encima del error aparece la ayuda contextual: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La ayuda contextual también aparece con el cursor encima del error al pulsar ALT+INTRO: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64CF6D-3D30-4235-B8C8-6A1965545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98" y="3140521"/>
            <a:ext cx="2543403" cy="50338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435CE4-DF00-46F2-BCE3-05F3E5D6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995" y="4092900"/>
            <a:ext cx="5822007" cy="74182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998B0C6-7EB8-4D06-824D-84695A657646}"/>
              </a:ext>
            </a:extLst>
          </p:cNvPr>
          <p:cNvCxnSpPr>
            <a:cxnSpLocks/>
          </p:cNvCxnSpPr>
          <p:nvPr/>
        </p:nvCxnSpPr>
        <p:spPr>
          <a:xfrm>
            <a:off x="4832350" y="4722020"/>
            <a:ext cx="936104" cy="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DBF9C431-ED7C-4C09-9B9A-8EAB2D9D7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650" y="5312286"/>
            <a:ext cx="4490695" cy="11723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87E10D8-8F44-4B9D-BFEB-2ABE85327AE6}"/>
              </a:ext>
            </a:extLst>
          </p:cNvPr>
          <p:cNvCxnSpPr>
            <a:cxnSpLocks/>
          </p:cNvCxnSpPr>
          <p:nvPr/>
        </p:nvCxnSpPr>
        <p:spPr>
          <a:xfrm flipV="1">
            <a:off x="5447928" y="5690929"/>
            <a:ext cx="1008112" cy="20753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5136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Añadir valores centralizados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Segunda manera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añadir valores centralizados: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código en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 indicar con una de las funciones anteriores un nuevo valor centralizado y desde ahí indicarle a Android Studio que añada el valor al XML.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Al pulsar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'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reset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aparece la siguiente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ventana en la que se debe rellenar el valor a centralizar.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Una vez añadido el valor y pulsado el botón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el valor se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abrá</a:t>
            </a: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centralizado en su archivo.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5B5D5EA-47F6-4D0B-B9EE-516D2ECA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795" y="2596478"/>
            <a:ext cx="2717013" cy="30996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81E1CB1-17BD-4A19-8B96-1102A80C4DBB}"/>
              </a:ext>
            </a:extLst>
          </p:cNvPr>
          <p:cNvCxnSpPr>
            <a:cxnSpLocks/>
          </p:cNvCxnSpPr>
          <p:nvPr/>
        </p:nvCxnSpPr>
        <p:spPr>
          <a:xfrm>
            <a:off x="6960096" y="3181644"/>
            <a:ext cx="1435862" cy="7896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CEC938FF-025A-4F57-8B8C-1CD4B3C63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5369049"/>
            <a:ext cx="3945579" cy="100915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90844B8-2216-4FC0-A101-899ED053E6E3}"/>
              </a:ext>
            </a:extLst>
          </p:cNvPr>
          <p:cNvCxnSpPr>
            <a:cxnSpLocks/>
          </p:cNvCxnSpPr>
          <p:nvPr/>
        </p:nvCxnSpPr>
        <p:spPr>
          <a:xfrm flipH="1">
            <a:off x="6556075" y="5538158"/>
            <a:ext cx="3295291" cy="51758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9970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Aplicación multi idioma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aplicaciones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multiidioma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Android Studio es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muy sencillo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simplemente se debe crear un archivo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strings.xml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cada idioma soportado.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solo se tiene un archivo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strings.xml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ocurre nada más crear el proyecto, ese archivo se cargará sea cual sea el idioma configurado en el dispositivo.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el dispositivo tiene un idioma configurado y no existe archivo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strings.xml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ese idioma se cargará el archivo strings.xml por defecto (el que se crea junto al proyecto).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el dispositivo tiene uno o más idiomas configurados y hay archivos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strings.xml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esos idiomas, se cargará el primero de la lista de la configuración del móvil.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tienen varios archivos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strings.xml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en uno no aparece una de las cadenas traducidas, se cargará la cadena en el idioma por defecto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 más habitual es que el archivo strings.xml creado con el proyecto sea para el idioma inglés.</a:t>
            </a:r>
          </a:p>
        </p:txBody>
      </p:sp>
    </p:spTree>
    <p:extLst>
      <p:ext uri="{BB962C8B-B14F-4D97-AF65-F5344CB8AC3E}">
        <p14:creationId xmlns:p14="http://schemas.microsoft.com/office/powerpoint/2010/main" val="149322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Aplicación multi idioma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crear un archivo strings.xml para un idioma se deben seguir los siguientes pasos: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 derecho sobre la carpeta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Values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Resource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File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D0982B-A8F8-4169-A73C-C439899B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721" y="3789040"/>
            <a:ext cx="8216558" cy="170158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B0A3133-1493-4758-B373-7505DBC5E973}"/>
              </a:ext>
            </a:extLst>
          </p:cNvPr>
          <p:cNvCxnSpPr>
            <a:cxnSpLocks/>
          </p:cNvCxnSpPr>
          <p:nvPr/>
        </p:nvCxnSpPr>
        <p:spPr>
          <a:xfrm flipH="1" flipV="1">
            <a:off x="8643054" y="4731272"/>
            <a:ext cx="1930390" cy="524054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6603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Aplicación multi idioma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de archivo: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Seleccionar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pulsar el botón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3BAD1C-7431-4FB0-93D0-5A507D47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64" y="2653217"/>
            <a:ext cx="6642671" cy="38932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735DD26-E365-44A7-95E9-57C3AA64C19C}"/>
              </a:ext>
            </a:extLst>
          </p:cNvPr>
          <p:cNvSpPr/>
          <p:nvPr/>
        </p:nvSpPr>
        <p:spPr>
          <a:xfrm>
            <a:off x="5735960" y="4749377"/>
            <a:ext cx="720080" cy="43204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472D1B5-081A-4436-8254-6862CF501724}"/>
              </a:ext>
            </a:extLst>
          </p:cNvPr>
          <p:cNvCxnSpPr>
            <a:cxnSpLocks/>
          </p:cNvCxnSpPr>
          <p:nvPr/>
        </p:nvCxnSpPr>
        <p:spPr>
          <a:xfrm>
            <a:off x="6128820" y="4149080"/>
            <a:ext cx="0" cy="542196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6F61211-C283-4E28-8D43-B5EF5A1DFA1D}"/>
              </a:ext>
            </a:extLst>
          </p:cNvPr>
          <p:cNvCxnSpPr>
            <a:cxnSpLocks/>
          </p:cNvCxnSpPr>
          <p:nvPr/>
        </p:nvCxnSpPr>
        <p:spPr>
          <a:xfrm flipH="1">
            <a:off x="4099722" y="3067128"/>
            <a:ext cx="711696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55DAA41-3C9C-47BF-9275-E43889F13C20}"/>
              </a:ext>
            </a:extLst>
          </p:cNvPr>
          <p:cNvCxnSpPr>
            <a:cxnSpLocks/>
          </p:cNvCxnSpPr>
          <p:nvPr/>
        </p:nvCxnSpPr>
        <p:spPr>
          <a:xfrm flipV="1">
            <a:off x="1991544" y="4656442"/>
            <a:ext cx="888978" cy="308959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30909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Aplicación multi idioma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Seleccionar el idioma y región deseada.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Pulsar el botón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6530FD-1C9B-449E-B92B-D1C2F047B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203" y="2651256"/>
            <a:ext cx="6647593" cy="38952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5950B4EF-4D70-4280-B488-66E12930A6B3}"/>
              </a:ext>
            </a:extLst>
          </p:cNvPr>
          <p:cNvSpPr/>
          <p:nvPr/>
        </p:nvSpPr>
        <p:spPr>
          <a:xfrm>
            <a:off x="7696986" y="4109587"/>
            <a:ext cx="1133505" cy="31361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697A081-2C3A-4928-A2CA-F77B1A96704B}"/>
              </a:ext>
            </a:extLst>
          </p:cNvPr>
          <p:cNvCxnSpPr>
            <a:cxnSpLocks/>
          </p:cNvCxnSpPr>
          <p:nvPr/>
        </p:nvCxnSpPr>
        <p:spPr>
          <a:xfrm flipH="1">
            <a:off x="6721003" y="4096525"/>
            <a:ext cx="533819" cy="22028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A2111DB-60C2-40A2-A136-1BE7AA99317E}"/>
              </a:ext>
            </a:extLst>
          </p:cNvPr>
          <p:cNvCxnSpPr>
            <a:cxnSpLocks/>
          </p:cNvCxnSpPr>
          <p:nvPr/>
        </p:nvCxnSpPr>
        <p:spPr>
          <a:xfrm flipH="1">
            <a:off x="8872020" y="3935417"/>
            <a:ext cx="533819" cy="22028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050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Aplicación multi idioma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inspector del proyecto se puede ver cómo se ha creado un segundo archivo para centralizar cadenas: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siguiente paso es replicar el contenido del primer archivo strings.xml al segundo y traducir el valor de las cadenas: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2B29194-AE6C-41C2-B74F-98C3E0E92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91"/>
          <a:stretch/>
        </p:blipFill>
        <p:spPr>
          <a:xfrm>
            <a:off x="5073237" y="2057130"/>
            <a:ext cx="2045526" cy="127845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FC6601F-8AAD-4CAE-9D55-E82C0F4318D2}"/>
              </a:ext>
            </a:extLst>
          </p:cNvPr>
          <p:cNvSpPr/>
          <p:nvPr/>
        </p:nvSpPr>
        <p:spPr>
          <a:xfrm>
            <a:off x="5479951" y="2638697"/>
            <a:ext cx="1312736" cy="59908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AD59B5-EE94-4942-A976-1C7BD52A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9" y="4352493"/>
            <a:ext cx="11156400" cy="174299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CD967A97-0065-4C96-8247-CD288B31C9A7}"/>
              </a:ext>
            </a:extLst>
          </p:cNvPr>
          <p:cNvSpPr/>
          <p:nvPr/>
        </p:nvSpPr>
        <p:spPr>
          <a:xfrm>
            <a:off x="1670724" y="4324785"/>
            <a:ext cx="1379349" cy="3269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5C3951C-5BCB-45AD-8F45-AE68504535B1}"/>
              </a:ext>
            </a:extLst>
          </p:cNvPr>
          <p:cNvSpPr/>
          <p:nvPr/>
        </p:nvSpPr>
        <p:spPr>
          <a:xfrm>
            <a:off x="6255149" y="4324785"/>
            <a:ext cx="1379349" cy="3269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71B2A1C-135D-4A51-AB11-E827E732A327}"/>
              </a:ext>
            </a:extLst>
          </p:cNvPr>
          <p:cNvCxnSpPr>
            <a:cxnSpLocks/>
          </p:cNvCxnSpPr>
          <p:nvPr/>
        </p:nvCxnSpPr>
        <p:spPr>
          <a:xfrm flipH="1">
            <a:off x="7798762" y="4465354"/>
            <a:ext cx="940754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19A53A2-DD6A-4F73-996F-3A6F128A06F8}"/>
              </a:ext>
            </a:extLst>
          </p:cNvPr>
          <p:cNvCxnSpPr>
            <a:cxnSpLocks/>
          </p:cNvCxnSpPr>
          <p:nvPr/>
        </p:nvCxnSpPr>
        <p:spPr>
          <a:xfrm flipH="1">
            <a:off x="3215680" y="4465354"/>
            <a:ext cx="940754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20075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Aplicación multi idioma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Mediante el editor de idiomas también se pueden añadir cadenas para los diferentes idiomas e incluso añadir nuevos archivos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strings.xml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editor aparecen tantas columnas como archivos strings.xml haya: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E21AA537-7D8D-44D1-950F-2D6F01F58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58"/>
          <a:stretch/>
        </p:blipFill>
        <p:spPr>
          <a:xfrm>
            <a:off x="3170683" y="2297120"/>
            <a:ext cx="5850632" cy="174299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7EB2739D-F30B-4D47-9119-1CB5F84873BE}"/>
              </a:ext>
            </a:extLst>
          </p:cNvPr>
          <p:cNvSpPr/>
          <p:nvPr/>
        </p:nvSpPr>
        <p:spPr>
          <a:xfrm>
            <a:off x="7267492" y="2511170"/>
            <a:ext cx="795131" cy="3269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4930799-5916-483F-BD3A-F34DFA772855}"/>
              </a:ext>
            </a:extLst>
          </p:cNvPr>
          <p:cNvCxnSpPr>
            <a:cxnSpLocks/>
          </p:cNvCxnSpPr>
          <p:nvPr/>
        </p:nvCxnSpPr>
        <p:spPr>
          <a:xfrm flipH="1" flipV="1">
            <a:off x="8140520" y="2799064"/>
            <a:ext cx="691784" cy="36955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A399AF5-BFF3-4C11-B3FB-5F62EB01B992}"/>
              </a:ext>
            </a:extLst>
          </p:cNvPr>
          <p:cNvCxnSpPr>
            <a:cxnSpLocks/>
          </p:cNvCxnSpPr>
          <p:nvPr/>
        </p:nvCxnSpPr>
        <p:spPr>
          <a:xfrm flipH="1">
            <a:off x="5689737" y="2406299"/>
            <a:ext cx="940754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3F12F1DA-6ECF-4BE5-B019-DDB0B69C9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191" y="4823169"/>
            <a:ext cx="4621616" cy="15732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7D97D7B-9956-4CB1-AAC2-84A09EEDEE1A}"/>
              </a:ext>
            </a:extLst>
          </p:cNvPr>
          <p:cNvCxnSpPr>
            <a:cxnSpLocks/>
          </p:cNvCxnSpPr>
          <p:nvPr/>
        </p:nvCxnSpPr>
        <p:spPr>
          <a:xfrm flipV="1">
            <a:off x="2903338" y="5157192"/>
            <a:ext cx="936105" cy="216024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9160F1A-BB38-4A7B-8936-83BAFE96CF00}"/>
              </a:ext>
            </a:extLst>
          </p:cNvPr>
          <p:cNvCxnSpPr>
            <a:cxnSpLocks/>
          </p:cNvCxnSpPr>
          <p:nvPr/>
        </p:nvCxnSpPr>
        <p:spPr>
          <a:xfrm flipV="1">
            <a:off x="7479840" y="6006404"/>
            <a:ext cx="1" cy="632488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4500802-14B0-4930-9F54-7F149F8B722F}"/>
              </a:ext>
            </a:extLst>
          </p:cNvPr>
          <p:cNvCxnSpPr>
            <a:cxnSpLocks/>
          </p:cNvCxnSpPr>
          <p:nvPr/>
        </p:nvCxnSpPr>
        <p:spPr>
          <a:xfrm flipV="1">
            <a:off x="6240016" y="6006404"/>
            <a:ext cx="1" cy="632488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704E63D-2A73-4448-A312-68B38C235A9C}"/>
              </a:ext>
            </a:extLst>
          </p:cNvPr>
          <p:cNvCxnSpPr>
            <a:cxnSpLocks/>
          </p:cNvCxnSpPr>
          <p:nvPr/>
        </p:nvCxnSpPr>
        <p:spPr>
          <a:xfrm>
            <a:off x="3299791" y="4715123"/>
            <a:ext cx="930303" cy="38166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071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momento en el que se tienen diferentes archivos strings.xml para diferentes idiomas, al añadir una cadena a uno de los archivos Android Studio avisará que se debe traducir a los otros idiomas.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una cadena no se traduce a algún idioma Android Studio mostrará la cadena definida en el archivo strings.xml por defecto.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92C8919-7E2E-4FC8-AD92-597D4562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2775284"/>
            <a:ext cx="5716800" cy="2270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Aplicación multi idioma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43B9AC8-A3CD-47D0-814D-3FBE460AE3A0}"/>
              </a:ext>
            </a:extLst>
          </p:cNvPr>
          <p:cNvSpPr/>
          <p:nvPr/>
        </p:nvSpPr>
        <p:spPr>
          <a:xfrm>
            <a:off x="3511033" y="3607710"/>
            <a:ext cx="5393279" cy="140546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2B82BB9-6AB7-4BE6-95EA-BB1634C29832}"/>
              </a:ext>
            </a:extLst>
          </p:cNvPr>
          <p:cNvCxnSpPr>
            <a:cxnSpLocks/>
          </p:cNvCxnSpPr>
          <p:nvPr/>
        </p:nvCxnSpPr>
        <p:spPr>
          <a:xfrm flipH="1">
            <a:off x="8544272" y="2764007"/>
            <a:ext cx="1152128" cy="780106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5329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Centralizar valores en el proyecto 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 aplicación se han utilizado literales para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para los tamaños.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esta práctica se le denomina como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Hardcoded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no es una buena práctica: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pasa si se decide que todos los botones tengan el mismo tamaño de texto y en un futuro se cambia este tamaño?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se debe hacer si se quiere crear una aplicación multi idioma?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6CE6F3-20FD-46BA-8057-F31F7099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82" y="1844824"/>
            <a:ext cx="3124636" cy="11336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6284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Aplicación multi idioma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resultado se puede ver con las previsualizaciones @Preview: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030A500-C478-49AB-8224-3D5E9E12230A}"/>
              </a:ext>
            </a:extLst>
          </p:cNvPr>
          <p:cNvGrpSpPr/>
          <p:nvPr/>
        </p:nvGrpSpPr>
        <p:grpSpPr>
          <a:xfrm>
            <a:off x="1805361" y="1772816"/>
            <a:ext cx="8581278" cy="4532400"/>
            <a:chOff x="1805361" y="1772816"/>
            <a:chExt cx="8581278" cy="453240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AA8A294-CB1E-4236-9F25-4E4804277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5361" y="1772816"/>
              <a:ext cx="8581278" cy="4532400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B1545E46-25F8-4865-ADF8-8522CE4AC8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487" t="36240" r="57898" b="60179"/>
            <a:stretch/>
          </p:blipFill>
          <p:spPr>
            <a:xfrm>
              <a:off x="5159896" y="3398322"/>
              <a:ext cx="138546" cy="162296"/>
            </a:xfrm>
            <a:prstGeom prst="rect">
              <a:avLst/>
            </a:prstGeom>
            <a:noFill/>
            <a:ln w="57150">
              <a:noFill/>
            </a:ln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A8E887EF-AD50-498A-B82B-C08BF6007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815" t="35646" r="59733" b="60773"/>
            <a:stretch/>
          </p:blipFill>
          <p:spPr>
            <a:xfrm>
              <a:off x="5084514" y="3384467"/>
              <a:ext cx="124505" cy="162296"/>
            </a:xfrm>
            <a:prstGeom prst="rect">
              <a:avLst/>
            </a:prstGeom>
            <a:noFill/>
            <a:ln w="5715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0829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Aplicación multi idioma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también se puede comprobar con el emulador: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55CD1A5-502E-42F9-BBC1-191ED1CEB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01" y="1932480"/>
            <a:ext cx="2100028" cy="44532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981B49F-B5CA-4F61-AAC4-510B3737C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879" y="1932480"/>
            <a:ext cx="2100028" cy="44532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94265B8-82DC-4C84-B54E-50A0E403ED33}"/>
              </a:ext>
            </a:extLst>
          </p:cNvPr>
          <p:cNvCxnSpPr>
            <a:cxnSpLocks/>
          </p:cNvCxnSpPr>
          <p:nvPr/>
        </p:nvCxnSpPr>
        <p:spPr>
          <a:xfrm flipH="1">
            <a:off x="3958549" y="2945701"/>
            <a:ext cx="139129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8BA193A-17D0-4336-98D5-F41D492F70D4}"/>
              </a:ext>
            </a:extLst>
          </p:cNvPr>
          <p:cNvCxnSpPr>
            <a:cxnSpLocks/>
          </p:cNvCxnSpPr>
          <p:nvPr/>
        </p:nvCxnSpPr>
        <p:spPr>
          <a:xfrm>
            <a:off x="6362823" y="3301064"/>
            <a:ext cx="1821409" cy="1557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6F679615-569A-4361-8018-301A1E4EB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681" y="1925007"/>
            <a:ext cx="2100028" cy="44532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234297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Valores centralizados que aceptan parámetros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 aplicación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Contador de clics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tiene la necesidad de centralizar la siguiente cadena: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cadena utiliza una variable por lo que a la hora de centralizar dicha cadena se debe pasar ese valor como parámetro.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2214A7C-B4A1-4AF3-A55A-729ECBCB5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9"/>
          <a:stretch/>
        </p:blipFill>
        <p:spPr>
          <a:xfrm>
            <a:off x="3638207" y="2996952"/>
            <a:ext cx="4915586" cy="131288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E949CBD-1C70-4F1B-BEA1-C33A9C51F6A4}"/>
              </a:ext>
            </a:extLst>
          </p:cNvPr>
          <p:cNvCxnSpPr>
            <a:cxnSpLocks/>
          </p:cNvCxnSpPr>
          <p:nvPr/>
        </p:nvCxnSpPr>
        <p:spPr>
          <a:xfrm flipH="1">
            <a:off x="7536160" y="2780928"/>
            <a:ext cx="720080" cy="576064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4400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Valores centralizados que aceptan parámetros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formato para declarar parámetros es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s-ES" sz="2400" b="1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NºParámetro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s-ES" sz="2400" b="1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siendo los tipos de parámetros: s (cadenas), d (números).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ejemplo, si se quieren recibir varios parámetros: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las últimas versiones de Android Studio se puede indicar siembre que el tipo de dato es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(cadena) ya que Android Studio se encarga de convertir automáticamente el dato 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62F9638-7078-4753-9D05-076D9DEFF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2132856"/>
            <a:ext cx="7687748" cy="157184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65E5446-18BD-48CA-9444-B91681235AEA}"/>
              </a:ext>
            </a:extLst>
          </p:cNvPr>
          <p:cNvSpPr/>
          <p:nvPr/>
        </p:nvSpPr>
        <p:spPr>
          <a:xfrm>
            <a:off x="5735961" y="2691525"/>
            <a:ext cx="4139560" cy="43155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7FFA600-7C53-42ED-9613-3ED89C53F35E}"/>
              </a:ext>
            </a:extLst>
          </p:cNvPr>
          <p:cNvCxnSpPr>
            <a:cxnSpLocks/>
          </p:cNvCxnSpPr>
          <p:nvPr/>
        </p:nvCxnSpPr>
        <p:spPr>
          <a:xfrm flipH="1">
            <a:off x="9237739" y="1916832"/>
            <a:ext cx="314645" cy="698904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55168C3B-09E5-4714-B11A-5B29E20E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862" y="4259175"/>
            <a:ext cx="8240275" cy="44773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232557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Valores centralizados que aceptan parámetros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Studio ayuda a crear estos valores centralizados.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el cursor encima de la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hardcoded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muestra la ayuda contextual con clic derecho o con ALT+INTRO y se selecciona la opción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FD55E72-DF1E-4AC8-AD29-9238FCBB2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79" y="3717032"/>
            <a:ext cx="6797041" cy="183140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25AD149-71D5-4C6A-865C-FDE4AD7F3021}"/>
              </a:ext>
            </a:extLst>
          </p:cNvPr>
          <p:cNvSpPr/>
          <p:nvPr/>
        </p:nvSpPr>
        <p:spPr>
          <a:xfrm>
            <a:off x="6095999" y="4979583"/>
            <a:ext cx="1823500" cy="36590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79A806A-48E6-4EC9-8614-E602D3B92589}"/>
              </a:ext>
            </a:extLst>
          </p:cNvPr>
          <p:cNvCxnSpPr>
            <a:cxnSpLocks/>
          </p:cNvCxnSpPr>
          <p:nvPr/>
        </p:nvCxnSpPr>
        <p:spPr>
          <a:xfrm flipH="1">
            <a:off x="8040216" y="5170415"/>
            <a:ext cx="851227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02005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Valores centralizados que aceptan parámetros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Studio ayuda a crear estos valores centralizados.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el cursor encima de la cadena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hardcodeada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muestra la ayuda contextual con clic derecho o con ALT+INTRO y se selecciona la opción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tienen varios archivos strings.xml se puede marcar que se añada el valor a todos los archivos y una vez se añada solo habrá que traducir el valor en cada archivo.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79B0D7-F5BD-4A32-A9F4-4DA6FC22C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44" y="3482670"/>
            <a:ext cx="2671992" cy="306228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9C0E6B3-00C3-4F33-908F-C24735E4A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6" y="3482671"/>
            <a:ext cx="2671992" cy="306228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D23141C-6743-457B-B149-124C17A6FBCB}"/>
              </a:ext>
            </a:extLst>
          </p:cNvPr>
          <p:cNvSpPr/>
          <p:nvPr/>
        </p:nvSpPr>
        <p:spPr>
          <a:xfrm>
            <a:off x="6700380" y="3695100"/>
            <a:ext cx="2131923" cy="67000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FC50899-ED70-4617-85E1-C6248BF215F6}"/>
              </a:ext>
            </a:extLst>
          </p:cNvPr>
          <p:cNvCxnSpPr>
            <a:cxnSpLocks/>
          </p:cNvCxnSpPr>
          <p:nvPr/>
        </p:nvCxnSpPr>
        <p:spPr>
          <a:xfrm flipH="1">
            <a:off x="8918444" y="4077072"/>
            <a:ext cx="851227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A449BA9-52EF-45F9-858D-F99E99DF3A29}"/>
              </a:ext>
            </a:extLst>
          </p:cNvPr>
          <p:cNvCxnSpPr>
            <a:cxnSpLocks/>
          </p:cNvCxnSpPr>
          <p:nvPr/>
        </p:nvCxnSpPr>
        <p:spPr>
          <a:xfrm flipH="1" flipV="1">
            <a:off x="3504932" y="5271092"/>
            <a:ext cx="718860" cy="390156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1374E57-BA8B-4D0B-98D2-2AF449A0C0A8}"/>
              </a:ext>
            </a:extLst>
          </p:cNvPr>
          <p:cNvCxnSpPr>
            <a:cxnSpLocks/>
          </p:cNvCxnSpPr>
          <p:nvPr/>
        </p:nvCxnSpPr>
        <p:spPr>
          <a:xfrm>
            <a:off x="5702052" y="5013176"/>
            <a:ext cx="787896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91842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Valores centralizados que aceptan parámetros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Studio ayuda a crear estos valores centralizados.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la cadena tiene varios parámetros Android Studio los reconocerá: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1374E57-BA8B-4D0B-98D2-2AF449A0C0A8}"/>
              </a:ext>
            </a:extLst>
          </p:cNvPr>
          <p:cNvCxnSpPr>
            <a:cxnSpLocks/>
          </p:cNvCxnSpPr>
          <p:nvPr/>
        </p:nvCxnSpPr>
        <p:spPr>
          <a:xfrm>
            <a:off x="5702052" y="5013176"/>
            <a:ext cx="787896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B4668017-6CE0-4D09-B634-295ADD31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222" y="2297094"/>
            <a:ext cx="4027555" cy="408111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F930EEAD-C53A-4D79-9D5C-C81FEBD8AFBC}"/>
              </a:ext>
            </a:extLst>
          </p:cNvPr>
          <p:cNvSpPr/>
          <p:nvPr/>
        </p:nvSpPr>
        <p:spPr>
          <a:xfrm>
            <a:off x="4513771" y="3066947"/>
            <a:ext cx="3222848" cy="56679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92974BD-A76D-4C7F-961D-C24BDE3AFDB3}"/>
              </a:ext>
            </a:extLst>
          </p:cNvPr>
          <p:cNvCxnSpPr>
            <a:cxnSpLocks/>
          </p:cNvCxnSpPr>
          <p:nvPr/>
        </p:nvCxnSpPr>
        <p:spPr>
          <a:xfrm flipH="1" flipV="1">
            <a:off x="7065791" y="3281943"/>
            <a:ext cx="566231" cy="92592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793AC15-01C5-4103-9AFA-BACCF60E74F2}"/>
              </a:ext>
            </a:extLst>
          </p:cNvPr>
          <p:cNvCxnSpPr>
            <a:cxnSpLocks/>
          </p:cNvCxnSpPr>
          <p:nvPr/>
        </p:nvCxnSpPr>
        <p:spPr>
          <a:xfrm flipH="1" flipV="1">
            <a:off x="5833892" y="3281942"/>
            <a:ext cx="566231" cy="92592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97942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Valores centralizados que aceptan parámetros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Ahora desde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función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stringResources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podrán pasar esos parámetros: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7CD0EE-A975-4DDB-A0E7-546288810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6684"/>
          <a:stretch/>
        </p:blipFill>
        <p:spPr>
          <a:xfrm>
            <a:off x="1494501" y="3140968"/>
            <a:ext cx="3953426" cy="224821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19CDED-B338-4B4F-B0A3-3C0B79C60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3441047"/>
            <a:ext cx="3953427" cy="16480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629349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IMPORTANTE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traducción de aplicaciones tiene un gran inconveniente ya que la misma frase no tiene la misma longitud en todos los idiomas.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debe realizar un buen estudio de la aplicación y de los diferentes idiomas para que la aplicación se muestre de manera similar en todos los idiomas en los que se distribuya.</a:t>
            </a:r>
          </a:p>
        </p:txBody>
      </p:sp>
    </p:spTree>
    <p:extLst>
      <p:ext uri="{BB962C8B-B14F-4D97-AF65-F5344CB8AC3E}">
        <p14:creationId xmlns:p14="http://schemas.microsoft.com/office/powerpoint/2010/main" val="1181881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Orientaciones vertical y horizontal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los dispositivos fijos como televisiones o automóviles no tiene sentido cambiar la orientación, de hecho directamente no disponen del acelerómetro para detectarla.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mayoría de dispositivos móviles Android (móviles y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táblets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permiten cambiar la orientación de la pantalla entre vertical y horizontal.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Existen excepciones como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smartWatch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siendo móviles generalmente solo tienen una orientación.</a:t>
            </a:r>
          </a:p>
        </p:txBody>
      </p:sp>
    </p:spTree>
    <p:extLst>
      <p:ext uri="{BB962C8B-B14F-4D97-AF65-F5344CB8AC3E}">
        <p14:creationId xmlns:p14="http://schemas.microsoft.com/office/powerpoint/2010/main" val="223581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Centralizar valores en el proyecto 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Android Studio se pueden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centralizar valores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(similar a crear variables) para poder utilizar esos valores en cualquier punto del proyecto.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esta manera los cambios serán más sencillos de realizar.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buena práctica se deberán centralizar al menos todas las cadenas de texto.</a:t>
            </a:r>
            <a:endParaRPr lang="es-ES" sz="2800" b="1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5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Orientaciones vertical y horizontal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desarrolla una aplicación para móvil o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táblet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importante tener en cuenta el diseño en las dos orientaciones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al uso de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los componentes se van a situar ocupando la pantalla tal y como se definan.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esta razón, en principio todas las aplicaciones se visualizarán correctamente indistintamente del tamaño y la orientación de la pantalla.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Más adelante se verá cómo mostrar diferentes componentes o los mismos componentes con diferente estilo según el tamaño de pantalla para crear una mejor experiencia de usuario.</a:t>
            </a:r>
          </a:p>
        </p:txBody>
      </p:sp>
    </p:spTree>
    <p:extLst>
      <p:ext uri="{BB962C8B-B14F-4D97-AF65-F5344CB8AC3E}">
        <p14:creationId xmlns:p14="http://schemas.microsoft.com/office/powerpoint/2010/main" val="2975972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Orientaciones vertical y horizontal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6585469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posible que se quiera diseñar una aplicación que no permita cambiar la orientación.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ello en el archivo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AndroidManifest.xml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debe añadir la siguiente propiedad a la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android:screenOrientation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s-ES" sz="2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ORIENTACIÓN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configuración se debe hacer para todas las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aplicación en las que se quiera bloquear la orientación.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D2F106-19FB-4374-ADDB-93A962C6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1540661"/>
            <a:ext cx="4496400" cy="463586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84251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Hasta este punto se han utilizado los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archivos de recursos con valores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centralizar valores (strings.xml, colors.xml y dimens.xml).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Estos archivos también se pueden utilizar para que se carguen dependiendo de la configuración del dispositivo.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ejemplo, se puede cargar un archivo colors.xml cuando la orientación es vertical (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portrait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y otro diferente cuando la orientación es horizontal (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landscape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Igual que ocurre con los archivos strings.xml dependiendo del idioma.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la manera antigua de implementar las interfaces de usuario mediante archivos XML esta configuración tenía mucho más sentido.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continuación, se va a estudiar cómo crear estor archivos.</a:t>
            </a:r>
          </a:p>
        </p:txBody>
      </p:sp>
    </p:spTree>
    <p:extLst>
      <p:ext uri="{BB962C8B-B14F-4D97-AF65-F5344CB8AC3E}">
        <p14:creationId xmlns:p14="http://schemas.microsoft.com/office/powerpoint/2010/main" val="764172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Sobre la carpeta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hace clic con el botón derecho y se selecciona la opción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7A00A-ABD8-416C-B110-E28070E81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430" y="2100158"/>
            <a:ext cx="5807140" cy="61986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B6E42B2-A53F-4F24-B2F6-2972B9EF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484" y="2996952"/>
            <a:ext cx="6041032" cy="353085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47278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funcionamiento de estos archivos es el mismo que el comportamiento de los archivos strings.xml.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creará el archivo en una carpeta que Android cargará según la configuración del dispositivo.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6CF0EE-BBFB-493A-9EFE-258470DD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261" y="3212975"/>
            <a:ext cx="5415478" cy="31652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66068E5-287C-413A-9B8A-7E9E978F0F9D}"/>
              </a:ext>
            </a:extLst>
          </p:cNvPr>
          <p:cNvSpPr/>
          <p:nvPr/>
        </p:nvSpPr>
        <p:spPr>
          <a:xfrm>
            <a:off x="3416490" y="4063117"/>
            <a:ext cx="5343805" cy="203017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51E01B5-7AEE-4D11-BFC2-3847C42AB362}"/>
              </a:ext>
            </a:extLst>
          </p:cNvPr>
          <p:cNvCxnSpPr>
            <a:cxnSpLocks/>
          </p:cNvCxnSpPr>
          <p:nvPr/>
        </p:nvCxnSpPr>
        <p:spPr>
          <a:xfrm flipH="1" flipV="1">
            <a:off x="6528048" y="4770763"/>
            <a:ext cx="782256" cy="63789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6FB82DF-5164-4CBA-8AFB-F79551ED2E78}"/>
              </a:ext>
            </a:extLst>
          </p:cNvPr>
          <p:cNvCxnSpPr>
            <a:cxnSpLocks/>
          </p:cNvCxnSpPr>
          <p:nvPr/>
        </p:nvCxnSpPr>
        <p:spPr>
          <a:xfrm flipH="1">
            <a:off x="4587904" y="4230094"/>
            <a:ext cx="1004040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14773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Debug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Studio dispone de un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modo depuración 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funciona como en el resto de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IDE's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configurar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puntos de ruptura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ejecutar en modo depuración, avanzar paso a paso…</a:t>
            </a:r>
            <a:endParaRPr lang="es-ES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579E3A2-C8CE-4338-B01A-866A74DA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184" y="2354263"/>
            <a:ext cx="5975632" cy="41921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142303A-F4D4-4F2C-809E-1B56A9FCBDC8}"/>
              </a:ext>
            </a:extLst>
          </p:cNvPr>
          <p:cNvCxnSpPr>
            <a:cxnSpLocks/>
          </p:cNvCxnSpPr>
          <p:nvPr/>
        </p:nvCxnSpPr>
        <p:spPr>
          <a:xfrm flipV="1">
            <a:off x="6960096" y="2636912"/>
            <a:ext cx="0" cy="504056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2A139C0-5FA6-46F5-8D7D-D90BAD563394}"/>
              </a:ext>
            </a:extLst>
          </p:cNvPr>
          <p:cNvCxnSpPr>
            <a:cxnSpLocks/>
          </p:cNvCxnSpPr>
          <p:nvPr/>
        </p:nvCxnSpPr>
        <p:spPr>
          <a:xfrm>
            <a:off x="3951869" y="3587498"/>
            <a:ext cx="49567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BADD6FB-67E9-44BA-8DA1-DF5DB66AA060}"/>
              </a:ext>
            </a:extLst>
          </p:cNvPr>
          <p:cNvCxnSpPr>
            <a:cxnSpLocks/>
          </p:cNvCxnSpPr>
          <p:nvPr/>
        </p:nvCxnSpPr>
        <p:spPr>
          <a:xfrm>
            <a:off x="3951869" y="4216890"/>
            <a:ext cx="49567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6ADEC88-C849-4567-B3FC-70FA785E72C6}"/>
              </a:ext>
            </a:extLst>
          </p:cNvPr>
          <p:cNvCxnSpPr>
            <a:cxnSpLocks/>
          </p:cNvCxnSpPr>
          <p:nvPr/>
        </p:nvCxnSpPr>
        <p:spPr>
          <a:xfrm>
            <a:off x="4223792" y="4506877"/>
            <a:ext cx="144017" cy="43429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20794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Debug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comprobaciones más básicas se puede utilizar la clase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siguiente manera: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Log.i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ETIQUETA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E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MENSAJE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esta manera, el mensaje aparecerá en la sección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Logcat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Android Studio.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83B5FB-1E2B-42C6-A404-0CA206F79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56" y="2798857"/>
            <a:ext cx="5746888" cy="374759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F88C6A1-FDEA-4C93-806D-06AE73EDEAC7}"/>
              </a:ext>
            </a:extLst>
          </p:cNvPr>
          <p:cNvCxnSpPr>
            <a:cxnSpLocks/>
          </p:cNvCxnSpPr>
          <p:nvPr/>
        </p:nvCxnSpPr>
        <p:spPr>
          <a:xfrm>
            <a:off x="4367808" y="3972731"/>
            <a:ext cx="516997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4375F03-7C4E-4989-8EB2-AA22F2571CF6}"/>
              </a:ext>
            </a:extLst>
          </p:cNvPr>
          <p:cNvCxnSpPr>
            <a:cxnSpLocks/>
          </p:cNvCxnSpPr>
          <p:nvPr/>
        </p:nvCxnSpPr>
        <p:spPr>
          <a:xfrm flipH="1" flipV="1">
            <a:off x="5099490" y="6133945"/>
            <a:ext cx="419107" cy="309144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F42EFD4-372B-48B1-98A2-855B2580BBD4}"/>
              </a:ext>
            </a:extLst>
          </p:cNvPr>
          <p:cNvCxnSpPr>
            <a:cxnSpLocks/>
          </p:cNvCxnSpPr>
          <p:nvPr/>
        </p:nvCxnSpPr>
        <p:spPr>
          <a:xfrm flipH="1" flipV="1">
            <a:off x="8356569" y="6133945"/>
            <a:ext cx="419107" cy="309144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12607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Actualizaciones de Android Studio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Studio recibe actualizaciones 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pueden ser de diferentes componentes: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Studio.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SDK de Android.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JDK.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Plugins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Gradle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ocasiones cuando se actualizan componentes hay proyectos que dejan de funcionar hasta que no se configure correctamente.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manera de mostrar los error dependerá del tipo de actualización que lo ha provocado.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Según el tipo de error la solución se realizará de una manera u otra.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205F61-B74C-45F8-8D9D-9364CAC1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88" y="5047854"/>
            <a:ext cx="9912424" cy="64822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4907F69-EE34-4C61-95B4-D40465DC6A62}"/>
              </a:ext>
            </a:extLst>
          </p:cNvPr>
          <p:cNvCxnSpPr>
            <a:cxnSpLocks/>
          </p:cNvCxnSpPr>
          <p:nvPr/>
        </p:nvCxnSpPr>
        <p:spPr>
          <a:xfrm flipH="1" flipV="1">
            <a:off x="9840416" y="5442222"/>
            <a:ext cx="360040" cy="439269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35C33EB-E1D9-4F3F-91CB-8791F0E5EF60}"/>
              </a:ext>
            </a:extLst>
          </p:cNvPr>
          <p:cNvCxnSpPr>
            <a:cxnSpLocks/>
          </p:cNvCxnSpPr>
          <p:nvPr/>
        </p:nvCxnSpPr>
        <p:spPr>
          <a:xfrm flipH="1" flipV="1">
            <a:off x="4492519" y="5410835"/>
            <a:ext cx="360040" cy="439269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33A3592-A0E0-4C4C-87B7-BAF3C46F6640}"/>
              </a:ext>
            </a:extLst>
          </p:cNvPr>
          <p:cNvCxnSpPr>
            <a:cxnSpLocks/>
          </p:cNvCxnSpPr>
          <p:nvPr/>
        </p:nvCxnSpPr>
        <p:spPr>
          <a:xfrm flipH="1" flipV="1">
            <a:off x="2314333" y="5397759"/>
            <a:ext cx="360040" cy="439269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2533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Actualizaciones de Android Studio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6009405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versión de Java: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solucionar el error de versión de Java se debe ir a la configuración: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Settings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(CTRL+ALT+S)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Y seleccionar el JDK correcto.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46FEDC4-B742-44CD-999B-30E814EA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1882699"/>
            <a:ext cx="5073301" cy="394298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10A3A69-6F23-41C5-A056-1D6568D2E443}"/>
              </a:ext>
            </a:extLst>
          </p:cNvPr>
          <p:cNvCxnSpPr>
            <a:cxnSpLocks/>
          </p:cNvCxnSpPr>
          <p:nvPr/>
        </p:nvCxnSpPr>
        <p:spPr>
          <a:xfrm>
            <a:off x="6096000" y="3304822"/>
            <a:ext cx="744826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C72E7FA-E3D2-49D3-BD4C-A59F82586783}"/>
              </a:ext>
            </a:extLst>
          </p:cNvPr>
          <p:cNvCxnSpPr>
            <a:cxnSpLocks/>
          </p:cNvCxnSpPr>
          <p:nvPr/>
        </p:nvCxnSpPr>
        <p:spPr>
          <a:xfrm flipV="1">
            <a:off x="8823541" y="3975044"/>
            <a:ext cx="0" cy="72008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68220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Actualizaciones de Android Studio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appcompat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las aplicaciones diseñadas XML se utiliza la librería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appcompat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está desarrollando una aplicación que mezcla XML y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por ejemplo si se están migrando de XML 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también se utiliza esa librería.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ocasiones al actualizar componentes se debe cambiar la versión de la dependencia, esto se configura en el archivo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(Module: app)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C0DE09-14BE-42F7-A189-D2E97E3B2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" r="-1"/>
          <a:stretch/>
        </p:blipFill>
        <p:spPr>
          <a:xfrm>
            <a:off x="2657281" y="4719684"/>
            <a:ext cx="6877437" cy="145607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FB32992-EA26-46B4-8D5F-E295504DAAAF}"/>
              </a:ext>
            </a:extLst>
          </p:cNvPr>
          <p:cNvCxnSpPr>
            <a:cxnSpLocks/>
          </p:cNvCxnSpPr>
          <p:nvPr/>
        </p:nvCxnSpPr>
        <p:spPr>
          <a:xfrm flipH="1">
            <a:off x="8109993" y="5458449"/>
            <a:ext cx="1071357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1664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Centralizar valores en el proyecto 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defecto Android Studio ya crea dos archivos para estas tareas: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colors.xml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centralizar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colores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string.xml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centralizar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cadenas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 continuación, se verá cómo usarlo y como crear un archivo similar para las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medidas y tamaños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20CE93-2ED8-4BB1-AC6D-E43EFA956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1988840"/>
            <a:ext cx="3105583" cy="33246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36602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Conversor binario.</a:t>
            </a:r>
          </a:p>
        </p:txBody>
      </p:sp>
    </p:spTree>
    <p:extLst>
      <p:ext uri="{BB962C8B-B14F-4D97-AF65-F5344CB8AC3E}">
        <p14:creationId xmlns:p14="http://schemas.microsoft.com/office/powerpoint/2010/main" val="29305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Centralizar valores en el proyecto 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 colores y cadenas añadiendo el código directamente a los archivos correspondientes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siguiendo el patrón ya establecido en ellos.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&lt;color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s-ES" sz="2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"&gt;#</a:t>
            </a:r>
            <a:r>
              <a:rPr lang="es-ES" sz="2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CODIGO_COLOR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&lt;/color&gt;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código de color se puede representar mediante dos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Dígitos hexadecimales para cada componente: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Sin transparencia: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RedGreenBlue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 transparencia: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AlphaRedGreenBlue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s-ES" sz="2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  <a:r>
              <a:rPr lang="es-ES" sz="2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CADENA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s-ES" sz="2400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0DB207-536D-45E2-B7BE-5CFAC924E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485" y="2348880"/>
            <a:ext cx="4230872" cy="244719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6DED896-F1C8-431D-B423-F7F9885D0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85" y="5463663"/>
            <a:ext cx="4230871" cy="6884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0353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Centralizar valores en el proyecto 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crear el archivo de dimensiones se deben seguir los siguientes pasos: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 derecho sobre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New 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Values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Resource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File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En la ventana que se abre se debe indicar el nombre del archivo: dimens.xml y el resto de opciones dejarlas por defecto.</a:t>
            </a: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595130-5F80-44FA-A836-EAD818A5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955" y="2117425"/>
            <a:ext cx="5122087" cy="81502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DF1BA9D-08F0-4B63-A7EB-30F5C284F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39" y="4026115"/>
            <a:ext cx="4255521" cy="2493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BFE05DE-62A7-44C0-A9AC-18F0CC32611C}"/>
              </a:ext>
            </a:extLst>
          </p:cNvPr>
          <p:cNvCxnSpPr>
            <a:cxnSpLocks/>
          </p:cNvCxnSpPr>
          <p:nvPr/>
        </p:nvCxnSpPr>
        <p:spPr>
          <a:xfrm flipH="1" flipV="1">
            <a:off x="8082491" y="2648918"/>
            <a:ext cx="1041354" cy="186411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BFF5E48-48EB-487C-8B9E-19A278D1AC0E}"/>
              </a:ext>
            </a:extLst>
          </p:cNvPr>
          <p:cNvCxnSpPr>
            <a:cxnSpLocks/>
          </p:cNvCxnSpPr>
          <p:nvPr/>
        </p:nvCxnSpPr>
        <p:spPr>
          <a:xfrm flipH="1" flipV="1">
            <a:off x="5146614" y="4277420"/>
            <a:ext cx="1041354" cy="186411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F3BCFFC-0775-4743-85D5-3FB9C00539ED}"/>
              </a:ext>
            </a:extLst>
          </p:cNvPr>
          <p:cNvSpPr/>
          <p:nvPr/>
        </p:nvSpPr>
        <p:spPr>
          <a:xfrm>
            <a:off x="3994076" y="4153643"/>
            <a:ext cx="1035124" cy="27548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07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Centralizar valores en el proyecto 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esta manera se tendrá también el archivo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dimens.xml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disponible.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estructura del archivo es similar al de los anteriores como se muestra en la siguiente imagen.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añadir todas las dimensiones que se necesiten.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B73C15-56F6-4DD0-A366-9AD77FEF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088" y="1767733"/>
            <a:ext cx="1663823" cy="178957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C54D9AE-6896-40AA-AD6E-052B6D5E8676}"/>
              </a:ext>
            </a:extLst>
          </p:cNvPr>
          <p:cNvCxnSpPr>
            <a:cxnSpLocks/>
          </p:cNvCxnSpPr>
          <p:nvPr/>
        </p:nvCxnSpPr>
        <p:spPr>
          <a:xfrm flipH="1">
            <a:off x="6656038" y="3052493"/>
            <a:ext cx="1152128" cy="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F65CEB09-2B1B-42BF-A5AD-582F2607B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824" y="4779877"/>
            <a:ext cx="3433342" cy="91620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557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Uso de valores centralizados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crea por defecto la clase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la rellena con todos los recursos del proyecto (datos obtenidos de la carpeta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Así, una vez centralizados los valores se puede usando la clase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todo lo que se ha definido en los archivos colors.xml, dimens.xml, strings.xml.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R.string.counter_text</a:t>
            </a:r>
            <a:endParaRPr lang="pt-BR" sz="24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R.color.orange</a:t>
            </a:r>
            <a:endParaRPr lang="pt-BR" sz="24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R.dimen.button_text</a:t>
            </a:r>
            <a:endParaRPr lang="es-ES" sz="24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4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Uso de valores centralizados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Teniendo el acceso a los valores centralizados con la clase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dispone de tres funciones para acceder a los valores centralizados según el archivo donde se encuentren: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stringResource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dimensionResource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(si son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debe añadir detrás .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value.sp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colorResource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7012FF-2116-41E3-90B6-12EE36FF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3" y="4474913"/>
            <a:ext cx="3557799" cy="126279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7E61122-B337-4552-A5D4-69561EE57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853" y="4365104"/>
            <a:ext cx="7170504" cy="14824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292377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9688</TotalTime>
  <Words>2013</Words>
  <Application>Microsoft Office PowerPoint</Application>
  <PresentationFormat>Panorámica</PresentationFormat>
  <Paragraphs>305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Calibri</vt:lpstr>
      <vt:lpstr>Consolas</vt:lpstr>
      <vt:lpstr>Courier New</vt:lpstr>
      <vt:lpstr>Gill Sans MT</vt:lpstr>
      <vt:lpstr>Wingdings 2</vt:lpstr>
      <vt:lpstr>Dividendo</vt:lpstr>
      <vt:lpstr>UD3.3 – Introducción a Android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UD3.3 Introducción a Android - PMDM</dc:title>
  <dc:creator>Alex Torres</dc:creator>
  <cp:lastModifiedBy>Alex Torres</cp:lastModifiedBy>
  <cp:revision>509</cp:revision>
  <dcterms:created xsi:type="dcterms:W3CDTF">2019-09-01T11:20:16Z</dcterms:created>
  <dcterms:modified xsi:type="dcterms:W3CDTF">2023-08-16T18:51:32Z</dcterms:modified>
</cp:coreProperties>
</file>