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handoutMasterIdLst>
    <p:handoutMasterId r:id="rId36"/>
  </p:handoutMasterIdLst>
  <p:sldIdLst>
    <p:sldId id="256" r:id="rId2"/>
    <p:sldId id="722" r:id="rId3"/>
    <p:sldId id="811" r:id="rId4"/>
    <p:sldId id="824" r:id="rId5"/>
    <p:sldId id="825" r:id="rId6"/>
    <p:sldId id="823" r:id="rId7"/>
    <p:sldId id="826" r:id="rId8"/>
    <p:sldId id="827" r:id="rId9"/>
    <p:sldId id="829" r:id="rId10"/>
    <p:sldId id="830" r:id="rId11"/>
    <p:sldId id="831" r:id="rId12"/>
    <p:sldId id="832" r:id="rId13"/>
    <p:sldId id="833" r:id="rId14"/>
    <p:sldId id="835" r:id="rId15"/>
    <p:sldId id="836" r:id="rId16"/>
    <p:sldId id="837" r:id="rId17"/>
    <p:sldId id="838" r:id="rId18"/>
    <p:sldId id="839" r:id="rId19"/>
    <p:sldId id="854" r:id="rId20"/>
    <p:sldId id="840" r:id="rId21"/>
    <p:sldId id="841" r:id="rId22"/>
    <p:sldId id="842" r:id="rId23"/>
    <p:sldId id="843" r:id="rId24"/>
    <p:sldId id="844" r:id="rId25"/>
    <p:sldId id="855" r:id="rId26"/>
    <p:sldId id="846" r:id="rId27"/>
    <p:sldId id="847" r:id="rId28"/>
    <p:sldId id="848" r:id="rId29"/>
    <p:sldId id="849" r:id="rId30"/>
    <p:sldId id="850" r:id="rId31"/>
    <p:sldId id="851" r:id="rId32"/>
    <p:sldId id="852" r:id="rId33"/>
    <p:sldId id="85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09C"/>
    <a:srgbClr val="FFE1E1"/>
    <a:srgbClr val="FFC5C5"/>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0" autoAdjust="0"/>
    <p:restoredTop sz="94660"/>
  </p:normalViewPr>
  <p:slideViewPr>
    <p:cSldViewPr>
      <p:cViewPr varScale="1">
        <p:scale>
          <a:sx n="111" d="100"/>
          <a:sy n="111" d="100"/>
        </p:scale>
        <p:origin x="88" y="580"/>
      </p:cViewPr>
      <p:guideLst/>
    </p:cSldViewPr>
  </p:slideViewPr>
  <p:notesTextViewPr>
    <p:cViewPr>
      <p:scale>
        <a:sx n="1" d="1"/>
        <a:sy n="1" d="1"/>
      </p:scale>
      <p:origin x="0" y="0"/>
    </p:cViewPr>
  </p:notesTextViewPr>
  <p:sorterViewPr>
    <p:cViewPr>
      <p:scale>
        <a:sx n="100" d="100"/>
        <a:sy n="100" d="100"/>
      </p:scale>
      <p:origin x="0" y="-3472"/>
    </p:cViewPr>
  </p:sorterViewPr>
  <p:notesViewPr>
    <p:cSldViewPr>
      <p:cViewPr varScale="1">
        <p:scale>
          <a:sx n="101" d="100"/>
          <a:sy n="101" d="100"/>
        </p:scale>
        <p:origin x="3096"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0421B69-E0E1-4D07-9418-6C60E81C4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5D33C4CD-795A-49D8-AC70-B211C23068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B96B3F-5F69-4641-80BA-67F2A892B0CF}" type="datetimeFigureOut">
              <a:rPr lang="es-ES" smtClean="0"/>
              <a:t>28/01/2025</a:t>
            </a:fld>
            <a:endParaRPr lang="es-ES"/>
          </a:p>
        </p:txBody>
      </p:sp>
      <p:sp>
        <p:nvSpPr>
          <p:cNvPr id="4" name="Marcador de pie de página 3">
            <a:extLst>
              <a:ext uri="{FF2B5EF4-FFF2-40B4-BE49-F238E27FC236}">
                <a16:creationId xmlns:a16="http://schemas.microsoft.com/office/drawing/2014/main" id="{83D1292A-6F27-4BD1-8EAA-C9AA07041A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80490A21-F3FD-4A17-B5A2-5A44A6A2F5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9779D0-34EC-4944-86EB-46C242FAA077}" type="slidenum">
              <a:rPr lang="es-ES" smtClean="0"/>
              <a:t>‹Nº›</a:t>
            </a:fld>
            <a:endParaRPr lang="es-ES"/>
          </a:p>
        </p:txBody>
      </p:sp>
    </p:spTree>
    <p:extLst>
      <p:ext uri="{BB962C8B-B14F-4D97-AF65-F5344CB8AC3E}">
        <p14:creationId xmlns:p14="http://schemas.microsoft.com/office/powerpoint/2010/main" val="1658952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89499-4C5B-4DDE-969A-9333FF39DBC5}" type="datetimeFigureOut">
              <a:rPr lang="es-ES" smtClean="0"/>
              <a:t>28/01/2025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DEF05-019F-44B5-B007-71678114EB0E}" type="slidenum">
              <a:rPr lang="es-ES" smtClean="0"/>
              <a:t>‹Nº›</a:t>
            </a:fld>
            <a:endParaRPr lang="es-ES"/>
          </a:p>
        </p:txBody>
      </p:sp>
    </p:spTree>
    <p:extLst>
      <p:ext uri="{BB962C8B-B14F-4D97-AF65-F5344CB8AC3E}">
        <p14:creationId xmlns:p14="http://schemas.microsoft.com/office/powerpoint/2010/main" val="343943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1/28/2025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1/28/2025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
        <p:nvSpPr>
          <p:cNvPr id="8" name="Footer Placeholder 4">
            <a:extLst>
              <a:ext uri="{FF2B5EF4-FFF2-40B4-BE49-F238E27FC236}">
                <a16:creationId xmlns:a16="http://schemas.microsoft.com/office/drawing/2014/main" id="{18EE49A1-A8D5-4BB2-836B-A63E18C3BE96}"/>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2022-23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1/28/2025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1/28/2025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1/28/2025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CF795F78-9D9C-48A1-9773-9F95349A209E}"/>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2024-25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reference/androidx/core/content/FileProvider" TargetMode="External"/><Relationship Id="rId2" Type="http://schemas.openxmlformats.org/officeDocument/2006/relationships/hyperlink" Target="https://developer.android.com/training/secure-file-sharing?hl=es-419"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eveloper.android.com/reference/android/os/Environment#fields"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training/data-storage?hl=es-419"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1020431"/>
            <a:ext cx="10993549" cy="2210449"/>
          </a:xfrm>
        </p:spPr>
        <p:txBody>
          <a:bodyPr anchor="ctr">
            <a:noAutofit/>
          </a:bodyPr>
          <a:lstStyle/>
          <a:p>
            <a:pPr algn="ctr"/>
            <a:r>
              <a:rPr lang="es-ES" sz="6000" b="1" cap="none" dirty="0">
                <a:latin typeface="Calibri" panose="020F0502020204030204" pitchFamily="34" charset="0"/>
                <a:cs typeface="Calibri" panose="020F0502020204030204" pitchFamily="34" charset="0"/>
              </a:rPr>
              <a:t>UD 9.1 Persistencia</a:t>
            </a:r>
          </a:p>
        </p:txBody>
      </p:sp>
      <p:sp>
        <p:nvSpPr>
          <p:cNvPr id="3" name="Subtítulo 2"/>
          <p:cNvSpPr>
            <a:spLocks noGrp="1"/>
          </p:cNvSpPr>
          <p:nvPr>
            <p:ph type="subTitle" idx="1"/>
          </p:nvPr>
        </p:nvSpPr>
        <p:spPr>
          <a:xfrm>
            <a:off x="599227" y="3916242"/>
            <a:ext cx="10993546" cy="1921327"/>
          </a:xfrm>
        </p:spPr>
        <p:txBody>
          <a:bodyPr>
            <a:normAutofit fontScale="25000" lnSpcReduction="20000"/>
          </a:bodyPr>
          <a:lstStyle/>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2º CFGS</a:t>
            </a:r>
            <a:br>
              <a:rPr lang="es-ES" sz="16000" b="1" cap="none" dirty="0">
                <a:solidFill>
                  <a:schemeClr val="bg1"/>
                </a:solidFill>
                <a:latin typeface="Calibri" panose="020F0502020204030204" pitchFamily="34" charset="0"/>
                <a:cs typeface="Calibri" panose="020F0502020204030204" pitchFamily="34" charset="0"/>
              </a:rPr>
            </a:br>
            <a:r>
              <a:rPr lang="es-ES" sz="16000" b="1" cap="none" dirty="0">
                <a:solidFill>
                  <a:schemeClr val="bg1"/>
                </a:solidFill>
                <a:latin typeface="Calibri" panose="020F0502020204030204" pitchFamily="34" charset="0"/>
                <a:cs typeface="Calibri" panose="020F0502020204030204" pitchFamily="34" charset="0"/>
              </a:rPr>
              <a:t>Desarrollo de Aplicaciones Multiplataforma</a:t>
            </a:r>
          </a:p>
          <a:p>
            <a:pPr algn="ctr">
              <a:spcBef>
                <a:spcPts val="0"/>
              </a:spcBef>
              <a:spcAft>
                <a:spcPts val="0"/>
              </a:spcAft>
            </a:pPr>
            <a:endParaRPr lang="es-ES" sz="16000" b="1" cap="none" dirty="0">
              <a:solidFill>
                <a:schemeClr val="bg1"/>
              </a:solidFill>
              <a:latin typeface="Calibri" panose="020F0502020204030204" pitchFamily="34" charset="0"/>
              <a:cs typeface="Calibri" panose="020F0502020204030204" pitchFamily="34" charset="0"/>
            </a:endParaRPr>
          </a:p>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2024-25</a:t>
            </a:r>
          </a:p>
          <a:p>
            <a:pPr>
              <a:spcBef>
                <a:spcPts val="0"/>
              </a:spcBef>
              <a:spcAft>
                <a:spcPts val="0"/>
              </a:spcAft>
            </a:pPr>
            <a:endParaRPr lang="es-E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60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alternativa a la API File se puede utilizar el método </a:t>
            </a:r>
            <a:r>
              <a:rPr lang="es-ES" sz="2800" b="1" dirty="0" err="1">
                <a:solidFill>
                  <a:schemeClr val="tx1"/>
                </a:solidFill>
                <a:latin typeface="Calibri" panose="020F0502020204030204" pitchFamily="34" charset="0"/>
                <a:cs typeface="Calibri" panose="020F0502020204030204" pitchFamily="34" charset="0"/>
              </a:rPr>
              <a:t>openFileOutput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para conseguir un objeto </a:t>
            </a:r>
            <a:r>
              <a:rPr lang="es-ES" sz="2800" b="1" dirty="0" err="1">
                <a:solidFill>
                  <a:schemeClr val="tx1"/>
                </a:solidFill>
                <a:latin typeface="Calibri" panose="020F0502020204030204" pitchFamily="34" charset="0"/>
                <a:cs typeface="Calibri" panose="020F0502020204030204" pitchFamily="34" charset="0"/>
              </a:rPr>
              <a:t>FileOutputStream</a:t>
            </a:r>
            <a:r>
              <a:rPr lang="es-ES" sz="2800" dirty="0">
                <a:solidFill>
                  <a:schemeClr val="tx1"/>
                </a:solidFill>
                <a:latin typeface="Calibri" panose="020F0502020204030204" pitchFamily="34" charset="0"/>
                <a:cs typeface="Calibri" panose="020F0502020204030204" pitchFamily="34" charset="0"/>
              </a:rPr>
              <a:t> que permite escribir en un archivo dentro del directorio </a:t>
            </a:r>
            <a:r>
              <a:rPr lang="es-ES" sz="2800" b="1" dirty="0" err="1">
                <a:solidFill>
                  <a:schemeClr val="tx1"/>
                </a:solidFill>
                <a:latin typeface="Calibri" panose="020F0502020204030204" pitchFamily="34" charset="0"/>
                <a:cs typeface="Calibri" panose="020F0502020204030204" pitchFamily="34" charset="0"/>
              </a:rPr>
              <a:t>filesDir</a:t>
            </a:r>
            <a:r>
              <a:rPr lang="es-ES" sz="28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2CCD72E7-E772-4623-A7C4-227B4E0BE0B4}"/>
              </a:ext>
            </a:extLst>
          </p:cNvPr>
          <p:cNvPicPr>
            <a:picLocks noChangeAspect="1"/>
          </p:cNvPicPr>
          <p:nvPr/>
        </p:nvPicPr>
        <p:blipFill>
          <a:blip r:embed="rId2"/>
          <a:stretch>
            <a:fillRect/>
          </a:stretch>
        </p:blipFill>
        <p:spPr>
          <a:xfrm>
            <a:off x="1023229" y="3736645"/>
            <a:ext cx="10145541" cy="1657581"/>
          </a:xfrm>
          <a:prstGeom prst="rect">
            <a:avLst/>
          </a:prstGeom>
          <a:noFill/>
          <a:ln w="57150">
            <a:solidFill>
              <a:schemeClr val="accent2"/>
            </a:solidFill>
          </a:ln>
        </p:spPr>
      </p:pic>
    </p:spTree>
    <p:extLst>
      <p:ext uri="{BB962C8B-B14F-4D97-AF65-F5344CB8AC3E}">
        <p14:creationId xmlns:p14="http://schemas.microsoft.com/office/powerpoint/2010/main" val="4227437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Desde Android Studio desde el </a:t>
            </a:r>
            <a:r>
              <a:rPr lang="es-ES" sz="2800" b="1" dirty="0" err="1">
                <a:solidFill>
                  <a:schemeClr val="tx1"/>
                </a:solidFill>
                <a:latin typeface="Calibri" panose="020F0502020204030204" pitchFamily="34" charset="0"/>
                <a:cs typeface="Calibri" panose="020F0502020204030204" pitchFamily="34" charset="0"/>
              </a:rPr>
              <a:t>Device</a:t>
            </a:r>
            <a:r>
              <a:rPr lang="es-ES" sz="2800" b="1" dirty="0">
                <a:solidFill>
                  <a:schemeClr val="tx1"/>
                </a:solidFill>
                <a:latin typeface="Calibri" panose="020F0502020204030204" pitchFamily="34" charset="0"/>
                <a:cs typeface="Calibri" panose="020F0502020204030204" pitchFamily="34" charset="0"/>
              </a:rPr>
              <a:t> File Explorer</a:t>
            </a:r>
            <a:r>
              <a:rPr lang="es-ES" sz="2800" dirty="0">
                <a:solidFill>
                  <a:schemeClr val="tx1"/>
                </a:solidFill>
                <a:latin typeface="Calibri" panose="020F0502020204030204" pitchFamily="34" charset="0"/>
                <a:cs typeface="Calibri" panose="020F0502020204030204" pitchFamily="34" charset="0"/>
              </a:rPr>
              <a:t> se pueden ver los archivo creados:</a:t>
            </a: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	data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 data 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nombredelpaquete</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  files</a:t>
            </a:r>
            <a:endParaRPr lang="es-ES" sz="2800" b="1" dirty="0">
              <a:solidFill>
                <a:schemeClr val="tx1"/>
              </a:solidFill>
              <a:latin typeface="Calibri" panose="020F0502020204030204" pitchFamily="34" charset="0"/>
              <a:cs typeface="Calibri" panose="020F0502020204030204" pitchFamily="34" charset="0"/>
            </a:endParaRPr>
          </a:p>
        </p:txBody>
      </p:sp>
      <p:pic>
        <p:nvPicPr>
          <p:cNvPr id="12" name="Imagen 11">
            <a:extLst>
              <a:ext uri="{FF2B5EF4-FFF2-40B4-BE49-F238E27FC236}">
                <a16:creationId xmlns:a16="http://schemas.microsoft.com/office/drawing/2014/main" id="{F7F8A006-ACCB-4B35-8887-AB1E3599FF58}"/>
              </a:ext>
            </a:extLst>
          </p:cNvPr>
          <p:cNvPicPr>
            <a:picLocks noChangeAspect="1"/>
          </p:cNvPicPr>
          <p:nvPr/>
        </p:nvPicPr>
        <p:blipFill>
          <a:blip r:embed="rId2"/>
          <a:stretch>
            <a:fillRect/>
          </a:stretch>
        </p:blipFill>
        <p:spPr>
          <a:xfrm>
            <a:off x="1199456" y="3545007"/>
            <a:ext cx="2170021" cy="2833200"/>
          </a:xfrm>
          <a:prstGeom prst="rect">
            <a:avLst/>
          </a:prstGeom>
          <a:noFill/>
          <a:ln w="57150">
            <a:solidFill>
              <a:schemeClr val="accent2"/>
            </a:solidFill>
          </a:ln>
        </p:spPr>
      </p:pic>
      <p:cxnSp>
        <p:nvCxnSpPr>
          <p:cNvPr id="15" name="Conector recto de flecha 14">
            <a:extLst>
              <a:ext uri="{FF2B5EF4-FFF2-40B4-BE49-F238E27FC236}">
                <a16:creationId xmlns:a16="http://schemas.microsoft.com/office/drawing/2014/main" id="{5728DFE3-D6BA-4FEF-8830-46EBF69E94BA}"/>
              </a:ext>
            </a:extLst>
          </p:cNvPr>
          <p:cNvCxnSpPr>
            <a:cxnSpLocks/>
          </p:cNvCxnSpPr>
          <p:nvPr/>
        </p:nvCxnSpPr>
        <p:spPr>
          <a:xfrm flipH="1">
            <a:off x="2339386" y="5559006"/>
            <a:ext cx="864096" cy="351534"/>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50276B99-45F2-4647-BA3C-22B6521407E1}"/>
              </a:ext>
            </a:extLst>
          </p:cNvPr>
          <p:cNvPicPr>
            <a:picLocks noChangeAspect="1"/>
          </p:cNvPicPr>
          <p:nvPr/>
        </p:nvPicPr>
        <p:blipFill>
          <a:blip r:embed="rId3"/>
          <a:stretch>
            <a:fillRect/>
          </a:stretch>
        </p:blipFill>
        <p:spPr>
          <a:xfrm>
            <a:off x="4208339" y="3542668"/>
            <a:ext cx="7128556" cy="2836800"/>
          </a:xfrm>
          <a:prstGeom prst="rect">
            <a:avLst/>
          </a:prstGeom>
          <a:noFill/>
          <a:ln w="57150">
            <a:solidFill>
              <a:schemeClr val="accent2"/>
            </a:solidFill>
          </a:ln>
        </p:spPr>
      </p:pic>
      <p:cxnSp>
        <p:nvCxnSpPr>
          <p:cNvPr id="17" name="Conector recto de flecha 16">
            <a:extLst>
              <a:ext uri="{FF2B5EF4-FFF2-40B4-BE49-F238E27FC236}">
                <a16:creationId xmlns:a16="http://schemas.microsoft.com/office/drawing/2014/main" id="{950982C1-C0D7-4793-A9E3-00707FEC735F}"/>
              </a:ext>
            </a:extLst>
          </p:cNvPr>
          <p:cNvCxnSpPr>
            <a:cxnSpLocks/>
          </p:cNvCxnSpPr>
          <p:nvPr/>
        </p:nvCxnSpPr>
        <p:spPr>
          <a:xfrm>
            <a:off x="7343391" y="5908164"/>
            <a:ext cx="1695576" cy="146647"/>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1B44995F-082B-40A1-A36F-FB08B1916EA3}"/>
              </a:ext>
            </a:extLst>
          </p:cNvPr>
          <p:cNvCxnSpPr>
            <a:cxnSpLocks/>
          </p:cNvCxnSpPr>
          <p:nvPr/>
        </p:nvCxnSpPr>
        <p:spPr>
          <a:xfrm flipH="1" flipV="1">
            <a:off x="7075808" y="4365103"/>
            <a:ext cx="267583" cy="1543061"/>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4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Almacenar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versiones Android 7 (API 24) o superiores en el caso de no indicar el </a:t>
            </a:r>
            <a:r>
              <a:rPr lang="es-ES" sz="2800" b="1" dirty="0" err="1">
                <a:solidFill>
                  <a:schemeClr val="tx1"/>
                </a:solidFill>
                <a:latin typeface="Calibri" panose="020F0502020204030204" pitchFamily="34" charset="0"/>
                <a:cs typeface="Calibri" panose="020F0502020204030204" pitchFamily="34" charset="0"/>
              </a:rPr>
              <a:t>Context.MODE_PRIVATE</a:t>
            </a:r>
            <a:r>
              <a:rPr lang="es-ES" sz="2800" dirty="0">
                <a:solidFill>
                  <a:schemeClr val="tx1"/>
                </a:solidFill>
                <a:latin typeface="Calibri" panose="020F0502020204030204" pitchFamily="34" charset="0"/>
                <a:cs typeface="Calibri" panose="020F0502020204030204" pitchFamily="34" charset="0"/>
              </a:rPr>
              <a:t> se obtendrá una excepción de seguridad</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quiere </a:t>
            </a:r>
            <a:r>
              <a:rPr lang="es-ES" sz="2800" dirty="0">
                <a:solidFill>
                  <a:schemeClr val="tx1"/>
                </a:solidFill>
                <a:latin typeface="Calibri" panose="020F0502020204030204" pitchFamily="34" charset="0"/>
                <a:cs typeface="Calibri" panose="020F0502020204030204" pitchFamily="34" charset="0"/>
                <a:hlinkClick r:id="rId2"/>
              </a:rPr>
              <a:t>permitir que otras aplicaciones accedan a los archivos del almacenamiento interno</a:t>
            </a:r>
            <a:r>
              <a:rPr lang="es-ES" sz="2800" dirty="0">
                <a:solidFill>
                  <a:schemeClr val="tx1"/>
                </a:solidFill>
                <a:latin typeface="Calibri" panose="020F0502020204030204" pitchFamily="34" charset="0"/>
                <a:cs typeface="Calibri" panose="020F0502020204030204" pitchFamily="34" charset="0"/>
              </a:rPr>
              <a:t> se debe usar un </a:t>
            </a:r>
            <a:r>
              <a:rPr lang="es-ES" sz="2800" b="1" dirty="0" err="1">
                <a:solidFill>
                  <a:schemeClr val="tx1"/>
                </a:solidFill>
                <a:latin typeface="Calibri" panose="020F0502020204030204" pitchFamily="34" charset="0"/>
                <a:cs typeface="Calibri" panose="020F0502020204030204" pitchFamily="34" charset="0"/>
                <a:hlinkClick r:id="rId3"/>
              </a:rPr>
              <a:t>FileProvider</a:t>
            </a:r>
            <a:r>
              <a:rPr lang="es-ES" sz="2800" dirty="0">
                <a:solidFill>
                  <a:schemeClr val="tx1"/>
                </a:solidFill>
                <a:latin typeface="Calibri" panose="020F0502020204030204" pitchFamily="34" charset="0"/>
                <a:cs typeface="Calibri" panose="020F0502020204030204" pitchFamily="34" charset="0"/>
              </a:rPr>
              <a:t> al que se le debe indicar el atributo </a:t>
            </a:r>
            <a:r>
              <a:rPr lang="es-ES" sz="2800" b="1" dirty="0">
                <a:solidFill>
                  <a:schemeClr val="tx1"/>
                </a:solidFill>
                <a:latin typeface="Calibri" panose="020F0502020204030204" pitchFamily="34" charset="0"/>
                <a:cs typeface="Calibri" panose="020F0502020204030204" pitchFamily="34" charset="0"/>
              </a:rPr>
              <a:t>FLAG_GRANT_READ_URI_PERMISSION</a:t>
            </a:r>
            <a:r>
              <a:rPr lang="es-ES" sz="28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5F2A4A43-2D1B-4283-A25A-752366C468A3}"/>
              </a:ext>
            </a:extLst>
          </p:cNvPr>
          <p:cNvPicPr>
            <a:picLocks noChangeAspect="1"/>
          </p:cNvPicPr>
          <p:nvPr/>
        </p:nvPicPr>
        <p:blipFill>
          <a:blip r:embed="rId4"/>
          <a:stretch>
            <a:fillRect/>
          </a:stretch>
        </p:blipFill>
        <p:spPr>
          <a:xfrm>
            <a:off x="1023229" y="3077793"/>
            <a:ext cx="10145541" cy="1657581"/>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746EF063-8E0D-41DA-B875-60B990CFF223}"/>
              </a:ext>
            </a:extLst>
          </p:cNvPr>
          <p:cNvCxnSpPr>
            <a:cxnSpLocks/>
          </p:cNvCxnSpPr>
          <p:nvPr/>
        </p:nvCxnSpPr>
        <p:spPr>
          <a:xfrm flipH="1">
            <a:off x="7392144" y="3197284"/>
            <a:ext cx="291409" cy="572442"/>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73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Acceso a un archivo usando un </a:t>
            </a:r>
            <a:r>
              <a:rPr lang="es-ES" sz="2800" b="1" dirty="0" err="1">
                <a:solidFill>
                  <a:schemeClr val="tx1"/>
                </a:solidFill>
                <a:latin typeface="Calibri" panose="020F0502020204030204" pitchFamily="34" charset="0"/>
                <a:cs typeface="Calibri" panose="020F0502020204030204" pitchFamily="34" charset="0"/>
              </a:rPr>
              <a:t>Stream</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leer el contenido de un archivo se usa el método </a:t>
            </a:r>
            <a:r>
              <a:rPr lang="es-ES" sz="2800" b="1" dirty="0" err="1">
                <a:solidFill>
                  <a:schemeClr val="tx1"/>
                </a:solidFill>
                <a:latin typeface="Calibri" panose="020F0502020204030204" pitchFamily="34" charset="0"/>
                <a:cs typeface="Calibri" panose="020F0502020204030204" pitchFamily="34" charset="0"/>
              </a:rPr>
              <a:t>openFileOutput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para obtener un objeto </a:t>
            </a:r>
            <a:r>
              <a:rPr lang="es-ES" sz="2800" b="1" dirty="0" err="1">
                <a:solidFill>
                  <a:schemeClr val="tx1"/>
                </a:solidFill>
                <a:latin typeface="Calibri" panose="020F0502020204030204" pitchFamily="34" charset="0"/>
                <a:cs typeface="Calibri" panose="020F0502020204030204" pitchFamily="34" charset="0"/>
              </a:rPr>
              <a:t>BufferedReader</a:t>
            </a:r>
            <a:r>
              <a:rPr lang="es-ES" sz="2800" dirty="0">
                <a:solidFill>
                  <a:schemeClr val="tx1"/>
                </a:solidFill>
                <a:latin typeface="Calibri" panose="020F0502020204030204" pitchFamily="34" charset="0"/>
                <a:cs typeface="Calibri" panose="020F0502020204030204" pitchFamily="34" charset="0"/>
              </a:rPr>
              <a:t> que devuelva una secuencia de cadenas (una por cada línea del archivo):</a:t>
            </a:r>
          </a:p>
        </p:txBody>
      </p:sp>
      <p:pic>
        <p:nvPicPr>
          <p:cNvPr id="3" name="Imagen 2">
            <a:extLst>
              <a:ext uri="{FF2B5EF4-FFF2-40B4-BE49-F238E27FC236}">
                <a16:creationId xmlns:a16="http://schemas.microsoft.com/office/drawing/2014/main" id="{76CB07A9-3326-430E-A6E5-1C1D0CCA27FC}"/>
              </a:ext>
            </a:extLst>
          </p:cNvPr>
          <p:cNvPicPr>
            <a:picLocks noChangeAspect="1"/>
          </p:cNvPicPr>
          <p:nvPr/>
        </p:nvPicPr>
        <p:blipFill>
          <a:blip r:embed="rId2"/>
          <a:stretch>
            <a:fillRect/>
          </a:stretch>
        </p:blipFill>
        <p:spPr>
          <a:xfrm>
            <a:off x="1166124" y="3573016"/>
            <a:ext cx="9859751" cy="2724530"/>
          </a:xfrm>
          <a:prstGeom prst="rect">
            <a:avLst/>
          </a:prstGeom>
          <a:noFill/>
          <a:ln w="57150">
            <a:solidFill>
              <a:schemeClr val="accent2"/>
            </a:solidFill>
          </a:ln>
        </p:spPr>
      </p:pic>
    </p:spTree>
    <p:extLst>
      <p:ext uri="{BB962C8B-B14F-4D97-AF65-F5344CB8AC3E}">
        <p14:creationId xmlns:p14="http://schemas.microsoft.com/office/powerpoint/2010/main" val="195821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Visualizar lista de archivos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puede obtener un array con los nombres de los archivos del directorio </a:t>
            </a:r>
            <a:r>
              <a:rPr lang="es-ES" sz="2800" b="1" dirty="0" err="1">
                <a:solidFill>
                  <a:schemeClr val="tx1"/>
                </a:solidFill>
                <a:latin typeface="Calibri" panose="020F0502020204030204" pitchFamily="34" charset="0"/>
                <a:cs typeface="Calibri" panose="020F0502020204030204" pitchFamily="34" charset="0"/>
              </a:rPr>
              <a:t>filesDir</a:t>
            </a:r>
            <a:r>
              <a:rPr lang="es-ES" sz="2800" dirty="0">
                <a:solidFill>
                  <a:schemeClr val="tx1"/>
                </a:solidFill>
                <a:latin typeface="Calibri" panose="020F0502020204030204" pitchFamily="34" charset="0"/>
                <a:cs typeface="Calibri" panose="020F0502020204030204" pitchFamily="34" charset="0"/>
              </a:rPr>
              <a:t> utilizando el método </a:t>
            </a:r>
            <a:r>
              <a:rPr lang="es-ES" sz="2800" b="1" dirty="0" err="1">
                <a:solidFill>
                  <a:schemeClr val="tx1"/>
                </a:solidFill>
                <a:latin typeface="Calibri" panose="020F0502020204030204" pitchFamily="34" charset="0"/>
                <a:cs typeface="Calibri" panose="020F0502020204030204" pitchFamily="34" charset="0"/>
              </a:rPr>
              <a:t>fileList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86CD79B4-EEE5-4F32-9E99-10340EE18530}"/>
              </a:ext>
            </a:extLst>
          </p:cNvPr>
          <p:cNvPicPr>
            <a:picLocks noChangeAspect="1"/>
          </p:cNvPicPr>
          <p:nvPr/>
        </p:nvPicPr>
        <p:blipFill>
          <a:blip r:embed="rId2"/>
          <a:stretch>
            <a:fillRect/>
          </a:stretch>
        </p:blipFill>
        <p:spPr>
          <a:xfrm>
            <a:off x="2723679" y="3573016"/>
            <a:ext cx="6744641" cy="1981477"/>
          </a:xfrm>
          <a:prstGeom prst="rect">
            <a:avLst/>
          </a:prstGeom>
          <a:noFill/>
          <a:ln w="57150">
            <a:solidFill>
              <a:schemeClr val="accent2"/>
            </a:solidFill>
          </a:ln>
        </p:spPr>
      </p:pic>
    </p:spTree>
    <p:extLst>
      <p:ext uri="{BB962C8B-B14F-4D97-AF65-F5344CB8AC3E}">
        <p14:creationId xmlns:p14="http://schemas.microsoft.com/office/powerpoint/2010/main" val="19764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Subdirectorios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es necesario se pueden crear subdirectorios con el método </a:t>
            </a:r>
            <a:r>
              <a:rPr lang="es-ES" sz="2800" b="1" dirty="0" err="1">
                <a:solidFill>
                  <a:schemeClr val="tx1"/>
                </a:solidFill>
                <a:latin typeface="Calibri" panose="020F0502020204030204" pitchFamily="34" charset="0"/>
                <a:cs typeface="Calibri" panose="020F0502020204030204" pitchFamily="34" charset="0"/>
              </a:rPr>
              <a:t>getDir</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también permite acceder a los subdirectorios creados.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tiene un pequeño inconveniente y es que crea el directorio con el prefijo </a:t>
            </a:r>
            <a:r>
              <a:rPr lang="es-ES" sz="2800" b="1" dirty="0">
                <a:solidFill>
                  <a:schemeClr val="tx1"/>
                </a:solidFill>
                <a:latin typeface="Calibri" panose="020F0502020204030204" pitchFamily="34" charset="0"/>
                <a:cs typeface="Calibri" panose="020F0502020204030204" pitchFamily="34" charset="0"/>
              </a:rPr>
              <a:t>app_ </a:t>
            </a:r>
            <a:r>
              <a:rPr lang="es-ES" sz="2800" dirty="0">
                <a:solidFill>
                  <a:schemeClr val="tx1"/>
                </a:solidFill>
                <a:latin typeface="Calibri" panose="020F0502020204030204" pitchFamily="34" charset="0"/>
                <a:cs typeface="Calibri" panose="020F0502020204030204" pitchFamily="34" charset="0"/>
              </a:rPr>
              <a:t>y fuera del directorio </a:t>
            </a:r>
            <a:r>
              <a:rPr lang="es-ES" sz="2800" b="1" dirty="0">
                <a:solidFill>
                  <a:schemeClr val="tx1"/>
                </a:solidFill>
                <a:latin typeface="Calibri" panose="020F0502020204030204" pitchFamily="34" charset="0"/>
                <a:cs typeface="Calibri" panose="020F0502020204030204" pitchFamily="34" charset="0"/>
              </a:rPr>
              <a:t>files</a:t>
            </a:r>
            <a:r>
              <a:rPr lang="es-ES" sz="28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9084FCB8-ECA6-40F9-9A65-B28EB3F76EB9}"/>
              </a:ext>
            </a:extLst>
          </p:cNvPr>
          <p:cNvPicPr>
            <a:picLocks noChangeAspect="1"/>
          </p:cNvPicPr>
          <p:nvPr/>
        </p:nvPicPr>
        <p:blipFill>
          <a:blip r:embed="rId2"/>
          <a:stretch>
            <a:fillRect/>
          </a:stretch>
        </p:blipFill>
        <p:spPr>
          <a:xfrm>
            <a:off x="1985389" y="3573016"/>
            <a:ext cx="8221222" cy="419158"/>
          </a:xfrm>
          <a:prstGeom prst="rect">
            <a:avLst/>
          </a:prstGeom>
          <a:noFill/>
          <a:ln w="57150">
            <a:solidFill>
              <a:schemeClr val="accent2"/>
            </a:solidFill>
          </a:ln>
        </p:spPr>
      </p:pic>
      <p:pic>
        <p:nvPicPr>
          <p:cNvPr id="6" name="Imagen 5">
            <a:extLst>
              <a:ext uri="{FF2B5EF4-FFF2-40B4-BE49-F238E27FC236}">
                <a16:creationId xmlns:a16="http://schemas.microsoft.com/office/drawing/2014/main" id="{E54BA569-0B1F-43D2-9002-0DFA8AB8646E}"/>
              </a:ext>
            </a:extLst>
          </p:cNvPr>
          <p:cNvPicPr>
            <a:picLocks noChangeAspect="1"/>
          </p:cNvPicPr>
          <p:nvPr/>
        </p:nvPicPr>
        <p:blipFill rotWithShape="1">
          <a:blip r:embed="rId3"/>
          <a:srcRect r="1170"/>
          <a:stretch/>
        </p:blipFill>
        <p:spPr>
          <a:xfrm>
            <a:off x="5119956" y="5229200"/>
            <a:ext cx="1929238" cy="1258315"/>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881AFED9-D693-4FD4-963E-ACBD9A954619}"/>
              </a:ext>
            </a:extLst>
          </p:cNvPr>
          <p:cNvCxnSpPr>
            <a:cxnSpLocks/>
          </p:cNvCxnSpPr>
          <p:nvPr/>
        </p:nvCxnSpPr>
        <p:spPr>
          <a:xfrm flipH="1" flipV="1">
            <a:off x="6780636" y="5562392"/>
            <a:ext cx="611508" cy="295965"/>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965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Subdirectorios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crear subdirectorios dentro de </a:t>
            </a:r>
            <a:r>
              <a:rPr lang="es-ES" sz="2800" b="1" dirty="0">
                <a:solidFill>
                  <a:schemeClr val="tx1"/>
                </a:solidFill>
                <a:latin typeface="Calibri" panose="020F0502020204030204" pitchFamily="34" charset="0"/>
                <a:cs typeface="Calibri" panose="020F0502020204030204" pitchFamily="34" charset="0"/>
              </a:rPr>
              <a:t>files</a:t>
            </a:r>
            <a:r>
              <a:rPr lang="es-ES" sz="2800" dirty="0">
                <a:solidFill>
                  <a:schemeClr val="tx1"/>
                </a:solidFill>
                <a:latin typeface="Calibri" panose="020F0502020204030204" pitchFamily="34" charset="0"/>
                <a:cs typeface="Calibri" panose="020F0502020204030204" pitchFamily="34" charset="0"/>
              </a:rPr>
              <a:t> se pueden utilizar las funciones de la clase File como en Java.</a:t>
            </a:r>
          </a:p>
        </p:txBody>
      </p:sp>
      <p:pic>
        <p:nvPicPr>
          <p:cNvPr id="2" name="Imagen 1">
            <a:extLst>
              <a:ext uri="{FF2B5EF4-FFF2-40B4-BE49-F238E27FC236}">
                <a16:creationId xmlns:a16="http://schemas.microsoft.com/office/drawing/2014/main" id="{7B93EBFA-6ABA-48D1-AB5D-4A92FCFD4997}"/>
              </a:ext>
            </a:extLst>
          </p:cNvPr>
          <p:cNvPicPr>
            <a:picLocks noChangeAspect="1"/>
          </p:cNvPicPr>
          <p:nvPr/>
        </p:nvPicPr>
        <p:blipFill>
          <a:blip r:embed="rId2"/>
          <a:stretch>
            <a:fillRect/>
          </a:stretch>
        </p:blipFill>
        <p:spPr>
          <a:xfrm>
            <a:off x="3204759" y="3429000"/>
            <a:ext cx="5782482" cy="1047896"/>
          </a:xfrm>
          <a:prstGeom prst="rect">
            <a:avLst/>
          </a:prstGeom>
          <a:noFill/>
          <a:ln w="57150">
            <a:solidFill>
              <a:schemeClr val="accent2"/>
            </a:solidFill>
          </a:ln>
        </p:spPr>
      </p:pic>
      <p:pic>
        <p:nvPicPr>
          <p:cNvPr id="12" name="Imagen 11">
            <a:extLst>
              <a:ext uri="{FF2B5EF4-FFF2-40B4-BE49-F238E27FC236}">
                <a16:creationId xmlns:a16="http://schemas.microsoft.com/office/drawing/2014/main" id="{2EA5FF8F-F8B5-4286-8954-D1229666273D}"/>
              </a:ext>
            </a:extLst>
          </p:cNvPr>
          <p:cNvPicPr>
            <a:picLocks noChangeAspect="1"/>
          </p:cNvPicPr>
          <p:nvPr/>
        </p:nvPicPr>
        <p:blipFill>
          <a:blip r:embed="rId3"/>
          <a:stretch>
            <a:fillRect/>
          </a:stretch>
        </p:blipFill>
        <p:spPr>
          <a:xfrm>
            <a:off x="5165650" y="5229200"/>
            <a:ext cx="1860700" cy="1258315"/>
          </a:xfrm>
          <a:prstGeom prst="rect">
            <a:avLst/>
          </a:prstGeom>
          <a:noFill/>
          <a:ln w="57150">
            <a:solidFill>
              <a:schemeClr val="accent2"/>
            </a:solidFill>
          </a:ln>
        </p:spPr>
      </p:pic>
      <p:cxnSp>
        <p:nvCxnSpPr>
          <p:cNvPr id="13" name="Conector recto de flecha 12">
            <a:extLst>
              <a:ext uri="{FF2B5EF4-FFF2-40B4-BE49-F238E27FC236}">
                <a16:creationId xmlns:a16="http://schemas.microsoft.com/office/drawing/2014/main" id="{6200FA45-2F91-489A-BECB-BE2677087DE3}"/>
              </a:ext>
            </a:extLst>
          </p:cNvPr>
          <p:cNvCxnSpPr>
            <a:cxnSpLocks/>
          </p:cNvCxnSpPr>
          <p:nvPr/>
        </p:nvCxnSpPr>
        <p:spPr>
          <a:xfrm flipH="1">
            <a:off x="6519735" y="6262250"/>
            <a:ext cx="864096" cy="93528"/>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244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Cache</a:t>
            </a:r>
            <a:r>
              <a:rPr lang="es-ES" sz="2800" dirty="0">
                <a:solidFill>
                  <a:schemeClr val="tx1"/>
                </a:solidFill>
                <a:latin typeface="Calibri" panose="020F0502020204030204" pitchFamily="34" charset="0"/>
                <a:cs typeface="Calibri" panose="020F0502020204030204" pitchFamily="34" charset="0"/>
              </a:rPr>
              <a:t>: si se tienen que almacenar temporalmente archivos con datos sensibles se deben almacenar en el directorio chache.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crear un archivo en almacenamiento cache se utiliza </a:t>
            </a:r>
            <a:r>
              <a:rPr lang="es-ES" sz="2800" b="1" dirty="0" err="1">
                <a:solidFill>
                  <a:schemeClr val="tx1"/>
                </a:solidFill>
                <a:latin typeface="Calibri" panose="020F0502020204030204" pitchFamily="34" charset="0"/>
                <a:cs typeface="Calibri" panose="020F0502020204030204" pitchFamily="34" charset="0"/>
              </a:rPr>
              <a:t>File.createTempFile</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se debe indicar el prefijo (nombre), el sufijo (extensión, por defecto .</a:t>
            </a:r>
            <a:r>
              <a:rPr lang="es-ES" sz="2800" dirty="0" err="1">
                <a:solidFill>
                  <a:schemeClr val="tx1"/>
                </a:solidFill>
                <a:latin typeface="Calibri" panose="020F0502020204030204" pitchFamily="34" charset="0"/>
                <a:cs typeface="Calibri" panose="020F0502020204030204" pitchFamily="34" charset="0"/>
              </a:rPr>
              <a:t>tmp</a:t>
            </a:r>
            <a:r>
              <a:rPr lang="es-ES" sz="2800" dirty="0">
                <a:solidFill>
                  <a:schemeClr val="tx1"/>
                </a:solidFill>
                <a:latin typeface="Calibri" panose="020F0502020204030204" pitchFamily="34" charset="0"/>
                <a:cs typeface="Calibri" panose="020F0502020204030204" pitchFamily="34" charset="0"/>
              </a:rPr>
              <a:t>) y un objeto contexto:</a:t>
            </a:r>
          </a:p>
        </p:txBody>
      </p:sp>
      <p:pic>
        <p:nvPicPr>
          <p:cNvPr id="3" name="Imagen 2">
            <a:extLst>
              <a:ext uri="{FF2B5EF4-FFF2-40B4-BE49-F238E27FC236}">
                <a16:creationId xmlns:a16="http://schemas.microsoft.com/office/drawing/2014/main" id="{38123FE8-29EE-4821-8BE3-884714E00222}"/>
              </a:ext>
            </a:extLst>
          </p:cNvPr>
          <p:cNvPicPr>
            <a:picLocks noChangeAspect="1"/>
          </p:cNvPicPr>
          <p:nvPr/>
        </p:nvPicPr>
        <p:blipFill>
          <a:blip r:embed="rId2"/>
          <a:stretch>
            <a:fillRect/>
          </a:stretch>
        </p:blipFill>
        <p:spPr>
          <a:xfrm>
            <a:off x="1602930" y="4365104"/>
            <a:ext cx="8986139" cy="371542"/>
          </a:xfrm>
          <a:prstGeom prst="rect">
            <a:avLst/>
          </a:prstGeom>
          <a:noFill/>
          <a:ln w="57150">
            <a:solidFill>
              <a:schemeClr val="accent2"/>
            </a:solidFill>
          </a:ln>
        </p:spPr>
      </p:pic>
      <p:pic>
        <p:nvPicPr>
          <p:cNvPr id="6" name="Imagen 5">
            <a:extLst>
              <a:ext uri="{FF2B5EF4-FFF2-40B4-BE49-F238E27FC236}">
                <a16:creationId xmlns:a16="http://schemas.microsoft.com/office/drawing/2014/main" id="{372A3359-51A6-474E-87C7-467F191D47BB}"/>
              </a:ext>
            </a:extLst>
          </p:cNvPr>
          <p:cNvPicPr>
            <a:picLocks noChangeAspect="1"/>
          </p:cNvPicPr>
          <p:nvPr/>
        </p:nvPicPr>
        <p:blipFill>
          <a:blip r:embed="rId3"/>
          <a:stretch>
            <a:fillRect/>
          </a:stretch>
        </p:blipFill>
        <p:spPr>
          <a:xfrm>
            <a:off x="4526877" y="4945713"/>
            <a:ext cx="2313086" cy="960820"/>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BB932FB8-BF44-441E-9E99-EDAD69C410F8}"/>
              </a:ext>
            </a:extLst>
          </p:cNvPr>
          <p:cNvCxnSpPr>
            <a:cxnSpLocks/>
          </p:cNvCxnSpPr>
          <p:nvPr/>
        </p:nvCxnSpPr>
        <p:spPr>
          <a:xfrm flipH="1" flipV="1">
            <a:off x="6104062" y="5371510"/>
            <a:ext cx="495994" cy="422878"/>
          </a:xfrm>
          <a:prstGeom prst="straightConnector1">
            <a:avLst/>
          </a:prstGeom>
          <a:ln w="5715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17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Cache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acceder a los archivos ubicados en el directorio cache se debe usar la propiedad </a:t>
            </a:r>
            <a:r>
              <a:rPr lang="es-ES" sz="2400" b="1" dirty="0" err="1">
                <a:solidFill>
                  <a:schemeClr val="tx1"/>
                </a:solidFill>
                <a:latin typeface="Calibri" panose="020F0502020204030204" pitchFamily="34" charset="0"/>
                <a:cs typeface="Calibri" panose="020F0502020204030204" pitchFamily="34" charset="0"/>
              </a:rPr>
              <a:t>cacheDir</a:t>
            </a:r>
            <a:r>
              <a:rPr lang="es-ES" sz="2400" dirty="0">
                <a:solidFill>
                  <a:schemeClr val="tx1"/>
                </a:solidFill>
                <a:latin typeface="Calibri" panose="020F0502020204030204" pitchFamily="34" charset="0"/>
                <a:cs typeface="Calibri" panose="020F0502020204030204" pitchFamily="34" charset="0"/>
              </a:rPr>
              <a:t> sobre un contexto y la clase </a:t>
            </a:r>
            <a:r>
              <a:rPr lang="es-ES" sz="2400" b="1" dirty="0">
                <a:solidFill>
                  <a:schemeClr val="tx1"/>
                </a:solidFill>
                <a:latin typeface="Calibri" panose="020F0502020204030204" pitchFamily="34" charset="0"/>
                <a:cs typeface="Calibri" panose="020F0502020204030204" pitchFamily="34" charset="0"/>
              </a:rPr>
              <a:t>File</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gestión del directorio cache la realiza Android automáticamente, si el dispositivo se queda sin espacio entonces Android eliminará archivos almacenados en ese directorio.</a:t>
            </a:r>
          </a:p>
        </p:txBody>
      </p:sp>
      <p:pic>
        <p:nvPicPr>
          <p:cNvPr id="6" name="Imagen 5">
            <a:extLst>
              <a:ext uri="{FF2B5EF4-FFF2-40B4-BE49-F238E27FC236}">
                <a16:creationId xmlns:a16="http://schemas.microsoft.com/office/drawing/2014/main" id="{F5C30FA6-61F1-4357-AE8A-E795C18B862A}"/>
              </a:ext>
            </a:extLst>
          </p:cNvPr>
          <p:cNvPicPr>
            <a:picLocks noChangeAspect="1"/>
          </p:cNvPicPr>
          <p:nvPr/>
        </p:nvPicPr>
        <p:blipFill>
          <a:blip r:embed="rId2"/>
          <a:stretch>
            <a:fillRect/>
          </a:stretch>
        </p:blipFill>
        <p:spPr>
          <a:xfrm>
            <a:off x="1713887" y="2924944"/>
            <a:ext cx="8764223" cy="400106"/>
          </a:xfrm>
          <a:prstGeom prst="rect">
            <a:avLst/>
          </a:prstGeom>
          <a:noFill/>
          <a:ln w="57150">
            <a:solidFill>
              <a:schemeClr val="accent2"/>
            </a:solidFill>
          </a:ln>
        </p:spPr>
      </p:pic>
    </p:spTree>
    <p:extLst>
      <p:ext uri="{BB962C8B-B14F-4D97-AF65-F5344CB8AC3E}">
        <p14:creationId xmlns:p14="http://schemas.microsoft.com/office/powerpoint/2010/main" val="3355177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Eliminar archivos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Si el archivo se encuentra en la carpeta </a:t>
            </a:r>
            <a:r>
              <a:rPr lang="es-ES" sz="2400" b="1" dirty="0">
                <a:solidFill>
                  <a:schemeClr val="tx1"/>
                </a:solidFill>
                <a:latin typeface="Calibri" panose="020F0502020204030204" pitchFamily="34" charset="0"/>
                <a:cs typeface="Calibri" panose="020F0502020204030204" pitchFamily="34" charset="0"/>
              </a:rPr>
              <a:t>files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Mediante un objeto de la clase File </a:t>
            </a:r>
            <a:r>
              <a:rPr lang="es-ES" sz="2400" dirty="0" err="1">
                <a:solidFill>
                  <a:schemeClr val="tx1"/>
                </a:solidFill>
                <a:latin typeface="Calibri" panose="020F0502020204030204" pitchFamily="34" charset="0"/>
                <a:cs typeface="Calibri" panose="020F0502020204030204" pitchFamily="34" charset="0"/>
              </a:rPr>
              <a:t>sependiendo</a:t>
            </a:r>
            <a:r>
              <a:rPr lang="es-ES" sz="2400" dirty="0">
                <a:solidFill>
                  <a:schemeClr val="tx1"/>
                </a:solidFill>
                <a:latin typeface="Calibri" panose="020F0502020204030204" pitchFamily="34" charset="0"/>
                <a:cs typeface="Calibri" panose="020F0502020204030204" pitchFamily="34" charset="0"/>
              </a:rPr>
              <a:t> de la ubicación del archivo:</a:t>
            </a:r>
          </a:p>
        </p:txBody>
      </p:sp>
      <p:pic>
        <p:nvPicPr>
          <p:cNvPr id="8" name="Imagen 7">
            <a:extLst>
              <a:ext uri="{FF2B5EF4-FFF2-40B4-BE49-F238E27FC236}">
                <a16:creationId xmlns:a16="http://schemas.microsoft.com/office/drawing/2014/main" id="{5209A18A-3707-4FA1-B419-EE06B19408AB}"/>
              </a:ext>
            </a:extLst>
          </p:cNvPr>
          <p:cNvPicPr>
            <a:picLocks noChangeAspect="1"/>
          </p:cNvPicPr>
          <p:nvPr/>
        </p:nvPicPr>
        <p:blipFill rotWithShape="1">
          <a:blip r:embed="rId2"/>
          <a:srcRect b="47508"/>
          <a:stretch/>
        </p:blipFill>
        <p:spPr>
          <a:xfrm>
            <a:off x="1747229" y="5188067"/>
            <a:ext cx="8697539" cy="720080"/>
          </a:xfrm>
          <a:prstGeom prst="rect">
            <a:avLst/>
          </a:prstGeom>
          <a:noFill/>
          <a:ln w="57150">
            <a:solidFill>
              <a:schemeClr val="accent2"/>
            </a:solidFill>
          </a:ln>
        </p:spPr>
      </p:pic>
      <p:pic>
        <p:nvPicPr>
          <p:cNvPr id="10" name="Imagen 9">
            <a:extLst>
              <a:ext uri="{FF2B5EF4-FFF2-40B4-BE49-F238E27FC236}">
                <a16:creationId xmlns:a16="http://schemas.microsoft.com/office/drawing/2014/main" id="{E1338F27-588E-4914-8A39-EEC28DC5E425}"/>
              </a:ext>
            </a:extLst>
          </p:cNvPr>
          <p:cNvPicPr>
            <a:picLocks noChangeAspect="1"/>
          </p:cNvPicPr>
          <p:nvPr/>
        </p:nvPicPr>
        <p:blipFill rotWithShape="1">
          <a:blip r:embed="rId2"/>
          <a:srcRect t="61653" r="28223"/>
          <a:stretch/>
        </p:blipFill>
        <p:spPr>
          <a:xfrm>
            <a:off x="2013405" y="2420888"/>
            <a:ext cx="6242836" cy="526042"/>
          </a:xfrm>
          <a:prstGeom prst="rect">
            <a:avLst/>
          </a:prstGeom>
          <a:noFill/>
          <a:ln w="57150">
            <a:solidFill>
              <a:schemeClr val="accent2"/>
            </a:solidFill>
          </a:ln>
        </p:spPr>
      </p:pic>
      <p:pic>
        <p:nvPicPr>
          <p:cNvPr id="2" name="Imagen 1">
            <a:extLst>
              <a:ext uri="{FF2B5EF4-FFF2-40B4-BE49-F238E27FC236}">
                <a16:creationId xmlns:a16="http://schemas.microsoft.com/office/drawing/2014/main" id="{CC812CD4-6817-43A9-B8DB-7FF8F2368176}"/>
              </a:ext>
            </a:extLst>
          </p:cNvPr>
          <p:cNvPicPr>
            <a:picLocks noChangeAspect="1"/>
          </p:cNvPicPr>
          <p:nvPr/>
        </p:nvPicPr>
        <p:blipFill>
          <a:blip r:embed="rId3"/>
          <a:stretch>
            <a:fillRect/>
          </a:stretch>
        </p:blipFill>
        <p:spPr>
          <a:xfrm>
            <a:off x="1709125" y="4005064"/>
            <a:ext cx="8773749" cy="857370"/>
          </a:xfrm>
          <a:prstGeom prst="rect">
            <a:avLst/>
          </a:prstGeom>
          <a:noFill/>
          <a:ln w="57150">
            <a:solidFill>
              <a:schemeClr val="accent2"/>
            </a:solidFill>
          </a:ln>
        </p:spPr>
      </p:pic>
    </p:spTree>
    <p:extLst>
      <p:ext uri="{BB962C8B-B14F-4D97-AF65-F5344CB8AC3E}">
        <p14:creationId xmlns:p14="http://schemas.microsoft.com/office/powerpoint/2010/main" val="78240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Introducción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persistencia de datos es un asunto muy importante en las aplicaciones móviles.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primera razón es conocida por todos y ocurre cuando se cambia la orientación/configuración del dispositivo, esto se ha solucionado con el uso de estados y de </a:t>
            </a:r>
            <a:r>
              <a:rPr lang="es-ES" sz="2400" dirty="0" err="1">
                <a:solidFill>
                  <a:schemeClr val="tx1"/>
                </a:solidFill>
                <a:latin typeface="Calibri" panose="020F0502020204030204" pitchFamily="34" charset="0"/>
                <a:cs typeface="Calibri" panose="020F0502020204030204" pitchFamily="34" charset="0"/>
              </a:rPr>
              <a:t>ViewModel</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Pero existen otras situaciones donde es interesante poder guardar los datos para su posterior uso.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esta unidad se estudiarán las siguientes herramientas para implementar la persistencia de datos:</a:t>
            </a:r>
          </a:p>
          <a:p>
            <a:pPr lvl="1">
              <a:spcBef>
                <a:spcPts val="0"/>
              </a:spcBef>
              <a:spcAft>
                <a:spcPts val="0"/>
              </a:spcAft>
            </a:pPr>
            <a:r>
              <a:rPr lang="es-ES" sz="2400" b="1" dirty="0">
                <a:solidFill>
                  <a:schemeClr val="tx1"/>
                </a:solidFill>
                <a:latin typeface="Calibri" panose="020F0502020204030204" pitchFamily="34" charset="0"/>
                <a:cs typeface="Calibri" panose="020F0502020204030204" pitchFamily="34" charset="0"/>
              </a:rPr>
              <a:t>File </a:t>
            </a:r>
            <a:r>
              <a:rPr lang="es-ES" sz="2400" b="1" dirty="0" err="1">
                <a:solidFill>
                  <a:schemeClr val="tx1"/>
                </a:solidFill>
                <a:latin typeface="Calibri" panose="020F0502020204030204" pitchFamily="34" charset="0"/>
                <a:cs typeface="Calibri" panose="020F0502020204030204" pitchFamily="34" charset="0"/>
              </a:rPr>
              <a:t>System</a:t>
            </a:r>
            <a:r>
              <a:rPr lang="es-ES" sz="24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400" b="1" dirty="0" err="1">
                <a:solidFill>
                  <a:schemeClr val="tx1"/>
                </a:solidFill>
                <a:latin typeface="Calibri" panose="020F0502020204030204" pitchFamily="34" charset="0"/>
                <a:cs typeface="Calibri" panose="020F0502020204030204" pitchFamily="34" charset="0"/>
              </a:rPr>
              <a:t>Datastore</a:t>
            </a:r>
            <a:r>
              <a:rPr lang="es-ES" sz="24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400" b="1" dirty="0" err="1">
                <a:solidFill>
                  <a:schemeClr val="tx1"/>
                </a:solidFill>
                <a:latin typeface="Calibri" panose="020F0502020204030204" pitchFamily="34" charset="0"/>
                <a:cs typeface="Calibri" panose="020F0502020204030204" pitchFamily="34" charset="0"/>
              </a:rPr>
              <a:t>Room</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869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necesita un espacio extra para almacenar archivos específicos de la aplicación se puede usar el almacenamiento externo siempre que esté disponible.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almacenamiento externo puede ser una partición en la memoria interna pero también puede ubicarse en un dispositivo de almacenamiento externo conectado como puede ser una tarjeta SD o incluso un pendrive conectado al USB.</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las ocasiones en las que el almacenamiento externo se ubica en un dispositivo de almacenamiento conectado, este almacenamiento puede dejar de estar disponible, por ejemplo una tarjeta SD que se extrae del dispositivo.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Así que no es conveniente crear en el almacenamiento externo archivos de los que dependa el funcionamiento correcto de la aplicación.</a:t>
            </a:r>
          </a:p>
        </p:txBody>
      </p:sp>
    </p:spTree>
    <p:extLst>
      <p:ext uri="{BB962C8B-B14F-4D97-AF65-F5344CB8AC3E}">
        <p14:creationId xmlns:p14="http://schemas.microsoft.com/office/powerpoint/2010/main" val="289873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Verificar la disponibilidad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 importante verificar que el almacenamiento externo esté disponible antes de intentar leer o guardar información en él.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Mediante la clase </a:t>
            </a:r>
            <a:r>
              <a:rPr lang="es-ES" sz="2800" b="1" dirty="0" err="1">
                <a:solidFill>
                  <a:schemeClr val="tx1"/>
                </a:solidFill>
                <a:latin typeface="Calibri" panose="020F0502020204030204" pitchFamily="34" charset="0"/>
                <a:cs typeface="Calibri" panose="020F0502020204030204" pitchFamily="34" charset="0"/>
              </a:rPr>
              <a:t>Environment</a:t>
            </a:r>
            <a:r>
              <a:rPr lang="es-ES" sz="2800" dirty="0">
                <a:solidFill>
                  <a:schemeClr val="tx1"/>
                </a:solidFill>
                <a:latin typeface="Calibri" panose="020F0502020204030204" pitchFamily="34" charset="0"/>
                <a:cs typeface="Calibri" panose="020F0502020204030204" pitchFamily="34" charset="0"/>
              </a:rPr>
              <a:t> y su método</a:t>
            </a:r>
            <a:r>
              <a:rPr lang="es-ES" sz="2800" b="1" dirty="0">
                <a:solidFill>
                  <a:schemeClr val="tx1"/>
                </a:solidFill>
                <a:latin typeface="Calibri" panose="020F0502020204030204" pitchFamily="34" charset="0"/>
                <a:cs typeface="Calibri" panose="020F0502020204030204" pitchFamily="34" charset="0"/>
              </a:rPr>
              <a:t> </a:t>
            </a:r>
            <a:r>
              <a:rPr lang="es-ES" sz="2800" b="1" dirty="0" err="1">
                <a:solidFill>
                  <a:schemeClr val="tx1"/>
                </a:solidFill>
                <a:latin typeface="Calibri" panose="020F0502020204030204" pitchFamily="34" charset="0"/>
                <a:cs typeface="Calibri" panose="020F0502020204030204" pitchFamily="34" charset="0"/>
              </a:rPr>
              <a:t>getExternalStoragareState</a:t>
            </a:r>
            <a:r>
              <a:rPr lang="es-ES" sz="2800" dirty="0">
                <a:solidFill>
                  <a:schemeClr val="tx1"/>
                </a:solidFill>
                <a:latin typeface="Calibri" panose="020F0502020204030204" pitchFamily="34" charset="0"/>
                <a:cs typeface="Calibri" panose="020F0502020204030204" pitchFamily="34" charset="0"/>
              </a:rPr>
              <a:t> se puede consultar la disponibilidad del almacenamiento externo así como los permisos sobre él.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el estado es MEDIA_MOUNTED se tendrán permisos de lectura y escritura, si el estado es MEDIA_MOUNTED_READ_ONLY solo se tendrán permisos de lectura.</a:t>
            </a:r>
          </a:p>
        </p:txBody>
      </p:sp>
    </p:spTree>
    <p:extLst>
      <p:ext uri="{BB962C8B-B14F-4D97-AF65-F5344CB8AC3E}">
        <p14:creationId xmlns:p14="http://schemas.microsoft.com/office/powerpoint/2010/main" val="470030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Verificar la disponibilidad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Una buena manera de comprobar esto sería con las funciones siguientes:</a:t>
            </a:r>
          </a:p>
        </p:txBody>
      </p:sp>
      <p:pic>
        <p:nvPicPr>
          <p:cNvPr id="2" name="Imagen 1">
            <a:extLst>
              <a:ext uri="{FF2B5EF4-FFF2-40B4-BE49-F238E27FC236}">
                <a16:creationId xmlns:a16="http://schemas.microsoft.com/office/drawing/2014/main" id="{1E03549D-319D-4547-B1DD-000798DA128A}"/>
              </a:ext>
            </a:extLst>
          </p:cNvPr>
          <p:cNvPicPr>
            <a:picLocks noChangeAspect="1"/>
          </p:cNvPicPr>
          <p:nvPr/>
        </p:nvPicPr>
        <p:blipFill>
          <a:blip r:embed="rId2"/>
          <a:stretch>
            <a:fillRect/>
          </a:stretch>
        </p:blipFill>
        <p:spPr>
          <a:xfrm>
            <a:off x="1275677" y="3007747"/>
            <a:ext cx="9640645" cy="2695951"/>
          </a:xfrm>
          <a:prstGeom prst="rect">
            <a:avLst/>
          </a:prstGeom>
          <a:noFill/>
          <a:ln w="57150">
            <a:solidFill>
              <a:schemeClr val="accent2"/>
            </a:solidFill>
          </a:ln>
        </p:spPr>
      </p:pic>
    </p:spTree>
    <p:extLst>
      <p:ext uri="{BB962C8B-B14F-4D97-AF65-F5344CB8AC3E}">
        <p14:creationId xmlns:p14="http://schemas.microsoft.com/office/powerpoint/2010/main" val="1483677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Seleccionar una ubicación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Como el almacenamiento externo puede estar tanto en la memoria interna como en un dispositivo conectado, a la hora de almacenar información en el almacenamiento externo se debe elegir la ubicación.</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acceder a las ubicaciones se debe usar la clase </a:t>
            </a:r>
            <a:r>
              <a:rPr lang="es-ES" sz="2400" b="1" dirty="0" err="1">
                <a:solidFill>
                  <a:schemeClr val="tx1"/>
                </a:solidFill>
                <a:latin typeface="Calibri" panose="020F0502020204030204" pitchFamily="34" charset="0"/>
                <a:cs typeface="Calibri" panose="020F0502020204030204" pitchFamily="34" charset="0"/>
              </a:rPr>
              <a:t>ContextCompat</a:t>
            </a:r>
            <a:r>
              <a:rPr lang="es-ES" sz="2400" dirty="0">
                <a:solidFill>
                  <a:schemeClr val="tx1"/>
                </a:solidFill>
                <a:latin typeface="Calibri" panose="020F0502020204030204" pitchFamily="34" charset="0"/>
                <a:cs typeface="Calibri" panose="020F0502020204030204" pitchFamily="34" charset="0"/>
              </a:rPr>
              <a:t> y su método </a:t>
            </a:r>
            <a:r>
              <a:rPr lang="es-ES" sz="2400" b="1" dirty="0" err="1">
                <a:solidFill>
                  <a:schemeClr val="tx1"/>
                </a:solidFill>
                <a:latin typeface="Calibri" panose="020F0502020204030204" pitchFamily="34" charset="0"/>
                <a:cs typeface="Calibri" panose="020F0502020204030204" pitchFamily="34" charset="0"/>
              </a:rPr>
              <a:t>getExternalFilesDirs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De esta manera se obtendrá un array con todos los volúmenes disponibles.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Por norma general el primer elemento del array será el volumen principal de almacenamiento externo y es el que se debe usar a menos que esté lleno o no disponible.</a:t>
            </a:r>
          </a:p>
        </p:txBody>
      </p:sp>
    </p:spTree>
    <p:extLst>
      <p:ext uri="{BB962C8B-B14F-4D97-AF65-F5344CB8AC3E}">
        <p14:creationId xmlns:p14="http://schemas.microsoft.com/office/powerpoint/2010/main" val="1617806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Seleccionar una ubicación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Con el siguiente código se obtendría la ruta de todos los volúmenes de almacenamiento: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primer elemento (índice 0) es el almacenamiento interno.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tarjeta microSD suele ser el segundo elemento (índice 1).</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hay otros dispositivos conectados como pendrives aparecerán a continuación.</a:t>
            </a:r>
          </a:p>
        </p:txBody>
      </p:sp>
      <p:pic>
        <p:nvPicPr>
          <p:cNvPr id="3" name="Imagen 2">
            <a:extLst>
              <a:ext uri="{FF2B5EF4-FFF2-40B4-BE49-F238E27FC236}">
                <a16:creationId xmlns:a16="http://schemas.microsoft.com/office/drawing/2014/main" id="{6F4456F6-8F54-4C57-8998-1EAB9C464516}"/>
              </a:ext>
            </a:extLst>
          </p:cNvPr>
          <p:cNvPicPr>
            <a:picLocks noChangeAspect="1"/>
          </p:cNvPicPr>
          <p:nvPr/>
        </p:nvPicPr>
        <p:blipFill>
          <a:blip r:embed="rId2"/>
          <a:stretch>
            <a:fillRect/>
          </a:stretch>
        </p:blipFill>
        <p:spPr>
          <a:xfrm>
            <a:off x="2033020" y="2564904"/>
            <a:ext cx="8125959" cy="619211"/>
          </a:xfrm>
          <a:prstGeom prst="rect">
            <a:avLst/>
          </a:prstGeom>
          <a:noFill/>
          <a:ln w="57150">
            <a:solidFill>
              <a:schemeClr val="accent2"/>
            </a:solidFill>
          </a:ln>
        </p:spPr>
      </p:pic>
      <p:sp>
        <p:nvSpPr>
          <p:cNvPr id="6" name="Rectangle 1">
            <a:extLst>
              <a:ext uri="{FF2B5EF4-FFF2-40B4-BE49-F238E27FC236}">
                <a16:creationId xmlns:a16="http://schemas.microsoft.com/office/drawing/2014/main" id="{D3901325-4A6E-4DE2-8325-0F4F0750FC0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067D17"/>
                </a:solidFill>
                <a:effectLst/>
                <a:latin typeface="JetBrains Mono"/>
              </a:rPr>
              <a:t>Volumen externo Descargas:</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798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Seleccionar una ubicación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Con el índice 1 se accede a todo el almacenamiento externo.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indicar un directorio determinado dentro del almacenamiento externo:</a:t>
            </a:r>
          </a:p>
        </p:txBody>
      </p:sp>
      <p:sp>
        <p:nvSpPr>
          <p:cNvPr id="6" name="Rectangle 1">
            <a:extLst>
              <a:ext uri="{FF2B5EF4-FFF2-40B4-BE49-F238E27FC236}">
                <a16:creationId xmlns:a16="http://schemas.microsoft.com/office/drawing/2014/main" id="{D3901325-4A6E-4DE2-8325-0F4F0750FC0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rgbClr val="067D17"/>
                </a:solidFill>
                <a:effectLst/>
                <a:latin typeface="JetBrains Mono"/>
              </a:rPr>
              <a:t>Volumen externo Descargas:</a:t>
            </a:r>
            <a:endParaRPr kumimoji="0" lang="es-ES" altLang="es-ES" sz="1800" b="0" i="0" u="none" strike="noStrike" cap="none" normalizeH="0" baseline="0">
              <a:ln>
                <a:noFill/>
              </a:ln>
              <a:solidFill>
                <a:schemeClr val="tx1"/>
              </a:solidFill>
              <a:effectLst/>
              <a:latin typeface="Arial" panose="020B0604020202020204" pitchFamily="34" charset="0"/>
            </a:endParaRPr>
          </a:p>
        </p:txBody>
      </p:sp>
      <p:pic>
        <p:nvPicPr>
          <p:cNvPr id="2" name="Imagen 1">
            <a:extLst>
              <a:ext uri="{FF2B5EF4-FFF2-40B4-BE49-F238E27FC236}">
                <a16:creationId xmlns:a16="http://schemas.microsoft.com/office/drawing/2014/main" id="{F4F11769-051F-400B-BD0C-93EFF2103629}"/>
              </a:ext>
            </a:extLst>
          </p:cNvPr>
          <p:cNvPicPr>
            <a:picLocks noChangeAspect="1"/>
          </p:cNvPicPr>
          <p:nvPr/>
        </p:nvPicPr>
        <p:blipFill>
          <a:blip r:embed="rId2"/>
          <a:stretch>
            <a:fillRect/>
          </a:stretch>
        </p:blipFill>
        <p:spPr>
          <a:xfrm>
            <a:off x="1860033" y="2465672"/>
            <a:ext cx="6318844" cy="498486"/>
          </a:xfrm>
          <a:prstGeom prst="rect">
            <a:avLst/>
          </a:prstGeom>
          <a:noFill/>
          <a:ln w="57150">
            <a:solidFill>
              <a:schemeClr val="accent2"/>
            </a:solidFill>
          </a:ln>
        </p:spPr>
      </p:pic>
      <p:pic>
        <p:nvPicPr>
          <p:cNvPr id="7" name="Imagen 6">
            <a:extLst>
              <a:ext uri="{FF2B5EF4-FFF2-40B4-BE49-F238E27FC236}">
                <a16:creationId xmlns:a16="http://schemas.microsoft.com/office/drawing/2014/main" id="{5E697F50-0286-4E3C-96B8-C872604A316F}"/>
              </a:ext>
            </a:extLst>
          </p:cNvPr>
          <p:cNvPicPr>
            <a:picLocks noChangeAspect="1"/>
          </p:cNvPicPr>
          <p:nvPr/>
        </p:nvPicPr>
        <p:blipFill>
          <a:blip r:embed="rId3"/>
          <a:stretch>
            <a:fillRect/>
          </a:stretch>
        </p:blipFill>
        <p:spPr>
          <a:xfrm>
            <a:off x="512493" y="3976292"/>
            <a:ext cx="8319811" cy="386151"/>
          </a:xfrm>
          <a:prstGeom prst="rect">
            <a:avLst/>
          </a:prstGeom>
          <a:noFill/>
          <a:ln w="57150">
            <a:solidFill>
              <a:schemeClr val="accent2"/>
            </a:solidFill>
          </a:ln>
        </p:spPr>
      </p:pic>
      <p:pic>
        <p:nvPicPr>
          <p:cNvPr id="8" name="Imagen 7">
            <a:extLst>
              <a:ext uri="{FF2B5EF4-FFF2-40B4-BE49-F238E27FC236}">
                <a16:creationId xmlns:a16="http://schemas.microsoft.com/office/drawing/2014/main" id="{6567CD37-15A5-445E-B06C-026BC9EA4D65}"/>
              </a:ext>
            </a:extLst>
          </p:cNvPr>
          <p:cNvPicPr>
            <a:picLocks noChangeAspect="1"/>
          </p:cNvPicPr>
          <p:nvPr/>
        </p:nvPicPr>
        <p:blipFill>
          <a:blip r:embed="rId4"/>
          <a:stretch>
            <a:fillRect/>
          </a:stretch>
        </p:blipFill>
        <p:spPr>
          <a:xfrm>
            <a:off x="9144848" y="3976292"/>
            <a:ext cx="2528509" cy="2570164"/>
          </a:xfrm>
          <a:prstGeom prst="rect">
            <a:avLst/>
          </a:prstGeom>
          <a:noFill/>
          <a:ln w="57150">
            <a:solidFill>
              <a:schemeClr val="accent2"/>
            </a:solidFill>
          </a:ln>
        </p:spPr>
      </p:pic>
    </p:spTree>
    <p:extLst>
      <p:ext uri="{BB962C8B-B14F-4D97-AF65-F5344CB8AC3E}">
        <p14:creationId xmlns:p14="http://schemas.microsoft.com/office/powerpoint/2010/main" val="290814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Acceder a los archivos del almacenamiento externo</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acceder a los archivos del almacenamiento externo se debe usar el método </a:t>
            </a:r>
            <a:r>
              <a:rPr lang="es-ES" sz="2800" b="1" dirty="0" err="1">
                <a:solidFill>
                  <a:schemeClr val="tx1"/>
                </a:solidFill>
                <a:latin typeface="Calibri" panose="020F0502020204030204" pitchFamily="34" charset="0"/>
                <a:cs typeface="Calibri" panose="020F0502020204030204" pitchFamily="34" charset="0"/>
              </a:rPr>
              <a:t>getExternalFilesDir</a:t>
            </a:r>
            <a:r>
              <a:rPr lang="es-ES" sz="2800" dirty="0">
                <a:solidFill>
                  <a:schemeClr val="tx1"/>
                </a:solidFill>
                <a:latin typeface="Calibri" panose="020F0502020204030204" pitchFamily="34" charset="0"/>
                <a:cs typeface="Calibri" panose="020F0502020204030204" pitchFamily="34" charset="0"/>
              </a:rPr>
              <a:t> de un objeto </a:t>
            </a:r>
            <a:r>
              <a:rPr lang="es-ES" sz="2800" b="1" dirty="0">
                <a:solidFill>
                  <a:schemeClr val="tx1"/>
                </a:solidFill>
                <a:latin typeface="Calibri" panose="020F0502020204030204" pitchFamily="34" charset="0"/>
                <a:cs typeface="Calibri" panose="020F0502020204030204" pitchFamily="34" charset="0"/>
              </a:rPr>
              <a:t>contexto</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que el rendimiento de la aplicación no se vea afectado no se debe abrir y cerrar el mismo archivo muchas veces.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Android 11 (API 30) y superiores no se permite crear subdirectorios en el almacenamiento externo.</a:t>
            </a:r>
          </a:p>
        </p:txBody>
      </p:sp>
      <p:pic>
        <p:nvPicPr>
          <p:cNvPr id="3" name="Imagen 2">
            <a:extLst>
              <a:ext uri="{FF2B5EF4-FFF2-40B4-BE49-F238E27FC236}">
                <a16:creationId xmlns:a16="http://schemas.microsoft.com/office/drawing/2014/main" id="{8D3603DA-A742-48AE-A7FA-71DD04D38DE8}"/>
              </a:ext>
            </a:extLst>
          </p:cNvPr>
          <p:cNvPicPr>
            <a:picLocks noChangeAspect="1"/>
          </p:cNvPicPr>
          <p:nvPr/>
        </p:nvPicPr>
        <p:blipFill>
          <a:blip r:embed="rId2"/>
          <a:stretch>
            <a:fillRect/>
          </a:stretch>
        </p:blipFill>
        <p:spPr>
          <a:xfrm>
            <a:off x="838021" y="4293096"/>
            <a:ext cx="10515957" cy="695270"/>
          </a:xfrm>
          <a:prstGeom prst="rect">
            <a:avLst/>
          </a:prstGeom>
          <a:noFill/>
          <a:ln w="57150">
            <a:solidFill>
              <a:schemeClr val="accent2"/>
            </a:solidFill>
          </a:ln>
        </p:spPr>
      </p:pic>
    </p:spTree>
    <p:extLst>
      <p:ext uri="{BB962C8B-B14F-4D97-AF65-F5344CB8AC3E}">
        <p14:creationId xmlns:p14="http://schemas.microsoft.com/office/powerpoint/2010/main" val="3950852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Crear archivos en la caché del almacenamiento externo</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crear un archivo en la caché del almacenamiento externo se utiliza la propiedad </a:t>
            </a:r>
            <a:r>
              <a:rPr lang="es-ES" sz="2400" b="1" dirty="0" err="1">
                <a:solidFill>
                  <a:schemeClr val="tx1"/>
                </a:solidFill>
                <a:latin typeface="Calibri" panose="020F0502020204030204" pitchFamily="34" charset="0"/>
                <a:cs typeface="Calibri" panose="020F0502020204030204" pitchFamily="34" charset="0"/>
              </a:rPr>
              <a:t>externalCacheDir</a:t>
            </a:r>
            <a:r>
              <a:rPr lang="es-ES" sz="2400" dirty="0">
                <a:solidFill>
                  <a:schemeClr val="tx1"/>
                </a:solidFill>
                <a:latin typeface="Calibri" panose="020F0502020204030204" pitchFamily="34" charset="0"/>
                <a:cs typeface="Calibri" panose="020F0502020204030204" pitchFamily="34" charset="0"/>
              </a:rPr>
              <a:t> de un objeto </a:t>
            </a:r>
            <a:r>
              <a:rPr lang="es-ES" sz="2400" b="1" dirty="0">
                <a:solidFill>
                  <a:schemeClr val="tx1"/>
                </a:solidFill>
                <a:latin typeface="Calibri" panose="020F0502020204030204" pitchFamily="34" charset="0"/>
                <a:cs typeface="Calibri" panose="020F0502020204030204" pitchFamily="34" charset="0"/>
              </a:rPr>
              <a:t>contexto</a:t>
            </a:r>
            <a:r>
              <a:rPr lang="es-ES" sz="24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D26DA9BE-3A29-43B7-9711-45655E639098}"/>
              </a:ext>
            </a:extLst>
          </p:cNvPr>
          <p:cNvPicPr>
            <a:picLocks noChangeAspect="1"/>
          </p:cNvPicPr>
          <p:nvPr/>
        </p:nvPicPr>
        <p:blipFill>
          <a:blip r:embed="rId2"/>
          <a:stretch>
            <a:fillRect/>
          </a:stretch>
        </p:blipFill>
        <p:spPr>
          <a:xfrm>
            <a:off x="1080385" y="3225555"/>
            <a:ext cx="10031225" cy="819264"/>
          </a:xfrm>
          <a:prstGeom prst="rect">
            <a:avLst/>
          </a:prstGeom>
          <a:noFill/>
          <a:ln w="57150">
            <a:solidFill>
              <a:schemeClr val="accent2"/>
            </a:solidFill>
          </a:ln>
        </p:spPr>
      </p:pic>
    </p:spTree>
    <p:extLst>
      <p:ext uri="{BB962C8B-B14F-4D97-AF65-F5344CB8AC3E}">
        <p14:creationId xmlns:p14="http://schemas.microsoft.com/office/powerpoint/2010/main" val="3150778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la aplicación funciona con archivos multimedia que no son indispensables pero sí aportan valor a la experiencia de usuario, lo mejor es almacenarlos en el almacenamiento externo:</a:t>
            </a:r>
          </a:p>
        </p:txBody>
      </p:sp>
      <p:pic>
        <p:nvPicPr>
          <p:cNvPr id="2" name="Imagen 1">
            <a:extLst>
              <a:ext uri="{FF2B5EF4-FFF2-40B4-BE49-F238E27FC236}">
                <a16:creationId xmlns:a16="http://schemas.microsoft.com/office/drawing/2014/main" id="{A6975C25-9CE2-4FE1-A7FD-485C1A15DA7A}"/>
              </a:ext>
            </a:extLst>
          </p:cNvPr>
          <p:cNvPicPr>
            <a:picLocks noChangeAspect="1"/>
          </p:cNvPicPr>
          <p:nvPr/>
        </p:nvPicPr>
        <p:blipFill>
          <a:blip r:embed="rId2"/>
          <a:stretch>
            <a:fillRect/>
          </a:stretch>
        </p:blipFill>
        <p:spPr>
          <a:xfrm>
            <a:off x="1745582" y="3429000"/>
            <a:ext cx="8700835" cy="2877199"/>
          </a:xfrm>
          <a:prstGeom prst="rect">
            <a:avLst/>
          </a:prstGeom>
          <a:noFill/>
          <a:ln w="57150">
            <a:solidFill>
              <a:schemeClr val="accent2"/>
            </a:solidFill>
          </a:ln>
        </p:spPr>
      </p:pic>
      <p:pic>
        <p:nvPicPr>
          <p:cNvPr id="3" name="Imagen 2">
            <a:extLst>
              <a:ext uri="{FF2B5EF4-FFF2-40B4-BE49-F238E27FC236}">
                <a16:creationId xmlns:a16="http://schemas.microsoft.com/office/drawing/2014/main" id="{AFECC210-F46F-4D1F-A445-2978407AF45A}"/>
              </a:ext>
            </a:extLst>
          </p:cNvPr>
          <p:cNvPicPr>
            <a:picLocks noChangeAspect="1"/>
          </p:cNvPicPr>
          <p:nvPr/>
        </p:nvPicPr>
        <p:blipFill>
          <a:blip r:embed="rId3"/>
          <a:stretch>
            <a:fillRect/>
          </a:stretch>
        </p:blipFill>
        <p:spPr>
          <a:xfrm>
            <a:off x="3738659" y="4718022"/>
            <a:ext cx="1146266" cy="284643"/>
          </a:xfrm>
          <a:prstGeom prst="rect">
            <a:avLst/>
          </a:prstGeom>
        </p:spPr>
      </p:pic>
    </p:spTree>
    <p:extLst>
      <p:ext uri="{BB962C8B-B14F-4D97-AF65-F5344CB8AC3E}">
        <p14:creationId xmlns:p14="http://schemas.microsoft.com/office/powerpoint/2010/main" val="1283777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el buen funcionamiento de la aplicación es importante utilizar los nombres de directorios que aporta la API con las constantes de la clase </a:t>
            </a:r>
            <a:r>
              <a:rPr lang="es-ES" sz="2800" b="1" dirty="0" err="1">
                <a:solidFill>
                  <a:schemeClr val="tx1"/>
                </a:solidFill>
                <a:latin typeface="Calibri" panose="020F0502020204030204" pitchFamily="34" charset="0"/>
                <a:cs typeface="Calibri" panose="020F0502020204030204" pitchFamily="34" charset="0"/>
              </a:rPr>
              <a:t>Environment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hlinkClick r:id="rId2"/>
              </a:rPr>
              <a:t>https://developer.android.com/reference/android/os/Environment#fields</a:t>
            </a: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D4E555DF-AD8C-45DA-8034-CCA7A9F3F93F}"/>
              </a:ext>
            </a:extLst>
          </p:cNvPr>
          <p:cNvPicPr>
            <a:picLocks noChangeAspect="1"/>
          </p:cNvPicPr>
          <p:nvPr/>
        </p:nvPicPr>
        <p:blipFill>
          <a:blip r:embed="rId3"/>
          <a:stretch>
            <a:fillRect/>
          </a:stretch>
        </p:blipFill>
        <p:spPr>
          <a:xfrm>
            <a:off x="1775520" y="3573016"/>
            <a:ext cx="5005618" cy="2270958"/>
          </a:xfrm>
          <a:prstGeom prst="rect">
            <a:avLst/>
          </a:prstGeom>
          <a:noFill/>
          <a:ln w="57150">
            <a:solidFill>
              <a:schemeClr val="accent2"/>
            </a:solidFill>
          </a:ln>
        </p:spPr>
      </p:pic>
      <p:pic>
        <p:nvPicPr>
          <p:cNvPr id="6" name="Imagen 5">
            <a:extLst>
              <a:ext uri="{FF2B5EF4-FFF2-40B4-BE49-F238E27FC236}">
                <a16:creationId xmlns:a16="http://schemas.microsoft.com/office/drawing/2014/main" id="{6D08C87D-61DF-492E-A4CA-18BD6421AB2E}"/>
              </a:ext>
            </a:extLst>
          </p:cNvPr>
          <p:cNvPicPr>
            <a:picLocks noChangeAspect="1"/>
          </p:cNvPicPr>
          <p:nvPr/>
        </p:nvPicPr>
        <p:blipFill>
          <a:blip r:embed="rId4"/>
          <a:stretch>
            <a:fillRect/>
          </a:stretch>
        </p:blipFill>
        <p:spPr>
          <a:xfrm>
            <a:off x="7662705" y="3567264"/>
            <a:ext cx="2239811" cy="2276710"/>
          </a:xfrm>
          <a:prstGeom prst="rect">
            <a:avLst/>
          </a:prstGeom>
          <a:noFill/>
          <a:ln w="57150">
            <a:solidFill>
              <a:schemeClr val="accent2"/>
            </a:solidFill>
          </a:ln>
        </p:spPr>
      </p:pic>
    </p:spTree>
    <p:extLst>
      <p:ext uri="{BB962C8B-B14F-4D97-AF65-F5344CB8AC3E}">
        <p14:creationId xmlns:p14="http://schemas.microsoft.com/office/powerpoint/2010/main" val="209173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en cualquier sistema operativo, Android usa un </a:t>
            </a:r>
            <a:r>
              <a:rPr lang="es-ES" sz="2800" b="1" dirty="0">
                <a:solidFill>
                  <a:schemeClr val="tx1"/>
                </a:solidFill>
                <a:latin typeface="Calibri" panose="020F0502020204030204" pitchFamily="34" charset="0"/>
                <a:cs typeface="Calibri" panose="020F0502020204030204" pitchFamily="34" charset="0"/>
              </a:rPr>
              <a:t>sistema de archivos</a:t>
            </a:r>
            <a:r>
              <a:rPr lang="es-ES" sz="2800" dirty="0">
                <a:solidFill>
                  <a:schemeClr val="tx1"/>
                </a:solidFill>
                <a:latin typeface="Calibri" panose="020F0502020204030204" pitchFamily="34" charset="0"/>
                <a:cs typeface="Calibri" panose="020F0502020204030204" pitchFamily="34" charset="0"/>
              </a:rPr>
              <a:t> (File </a:t>
            </a:r>
            <a:r>
              <a:rPr lang="es-ES" sz="2800" dirty="0" err="1">
                <a:solidFill>
                  <a:schemeClr val="tx1"/>
                </a:solidFill>
                <a:latin typeface="Calibri" panose="020F0502020204030204" pitchFamily="34" charset="0"/>
                <a:cs typeface="Calibri" panose="020F0502020204030204" pitchFamily="34" charset="0"/>
              </a:rPr>
              <a:t>System</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sistema de archivos permite varias opciones para guardar los datos de la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Almacenamiento específico de la aplicación (App-</a:t>
            </a:r>
            <a:r>
              <a:rPr lang="es-ES" sz="2800" dirty="0" err="1">
                <a:solidFill>
                  <a:schemeClr val="tx1"/>
                </a:solidFill>
                <a:latin typeface="Calibri" panose="020F0502020204030204" pitchFamily="34" charset="0"/>
                <a:cs typeface="Calibri" panose="020F0502020204030204" pitchFamily="34" charset="0"/>
              </a:rPr>
              <a:t>specific</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Almacenamiento compartido (</a:t>
            </a:r>
            <a:r>
              <a:rPr lang="es-ES" sz="2800" dirty="0" err="1">
                <a:solidFill>
                  <a:schemeClr val="tx1"/>
                </a:solidFill>
                <a:latin typeface="Calibri" panose="020F0502020204030204" pitchFamily="34" charset="0"/>
                <a:cs typeface="Calibri" panose="020F0502020204030204" pitchFamily="34" charset="0"/>
              </a:rPr>
              <a:t>Shared</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Preferencias.</a:t>
            </a: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Bases de datos.</a:t>
            </a:r>
          </a:p>
        </p:txBody>
      </p:sp>
    </p:spTree>
    <p:extLst>
      <p:ext uri="{BB962C8B-B14F-4D97-AF65-F5344CB8AC3E}">
        <p14:creationId xmlns:p14="http://schemas.microsoft.com/office/powerpoint/2010/main" val="3685478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al almacenamiento externo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Contenido multimedia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ninguno de los nombres predefinidos se adapta a las necesidades de la aplicación se puede pasar </a:t>
            </a:r>
            <a:r>
              <a:rPr lang="es-ES" sz="2800" b="1" dirty="0" err="1">
                <a:solidFill>
                  <a:schemeClr val="tx1"/>
                </a:solidFill>
                <a:latin typeface="Calibri" panose="020F0502020204030204" pitchFamily="34" charset="0"/>
                <a:cs typeface="Calibri" panose="020F0502020204030204" pitchFamily="34" charset="0"/>
              </a:rPr>
              <a:t>null</a:t>
            </a:r>
            <a:r>
              <a:rPr lang="es-ES" sz="2800" dirty="0">
                <a:solidFill>
                  <a:schemeClr val="tx1"/>
                </a:solidFill>
                <a:latin typeface="Calibri" panose="020F0502020204030204" pitchFamily="34" charset="0"/>
                <a:cs typeface="Calibri" panose="020F0502020204030204" pitchFamily="34" charset="0"/>
              </a:rPr>
              <a:t> al método </a:t>
            </a:r>
            <a:r>
              <a:rPr lang="es-ES" sz="2800" b="1" dirty="0" err="1">
                <a:solidFill>
                  <a:schemeClr val="tx1"/>
                </a:solidFill>
                <a:latin typeface="Calibri" panose="020F0502020204030204" pitchFamily="34" charset="0"/>
                <a:cs typeface="Calibri" panose="020F0502020204030204" pitchFamily="34" charset="0"/>
              </a:rPr>
              <a:t>getExternalFilesDir</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 esta manera se almacenarán los archivos directamente en el directorio raíz del almacenamiento externo específico de la aplicación.</a:t>
            </a:r>
          </a:p>
        </p:txBody>
      </p:sp>
    </p:spTree>
    <p:extLst>
      <p:ext uri="{BB962C8B-B14F-4D97-AF65-F5344CB8AC3E}">
        <p14:creationId xmlns:p14="http://schemas.microsoft.com/office/powerpoint/2010/main" val="3913286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Algunos dispositivos tienen un espacio de almacenamiento muy limitado por lo que al desarrollar una aplicación se debe tener especial cuidado con el espacio que ocupa la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Una buena práctica antes de almacenar un archivo es comprobar si el archivo cabe en el espacio disponible.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Pero no es necesario comprobar el espacio libre entre otras razones porque hay veces que no se sabe cuánto va a ocupar el archivo, en estos casos se puede intentar guardar el archivo capturando la excepción </a:t>
            </a:r>
            <a:r>
              <a:rPr lang="es-ES" sz="2800" b="1" dirty="0" err="1">
                <a:solidFill>
                  <a:schemeClr val="tx1"/>
                </a:solidFill>
                <a:latin typeface="Calibri" panose="020F0502020204030204" pitchFamily="34" charset="0"/>
                <a:cs typeface="Calibri" panose="020F0502020204030204" pitchFamily="34" charset="0"/>
              </a:rPr>
              <a:t>IOException</a:t>
            </a:r>
            <a:r>
              <a:rPr lang="es-ES" sz="2800" dirty="0">
                <a:solidFill>
                  <a:schemeClr val="tx1"/>
                </a:solidFill>
                <a:latin typeface="Calibri" panose="020F0502020204030204" pitchFamily="34" charset="0"/>
                <a:cs typeface="Calibri" panose="020F0502020204030204" pitchFamily="34" charset="0"/>
              </a:rPr>
              <a:t> que se lanzará si no se consigue almacenar el archivo.</a:t>
            </a:r>
          </a:p>
        </p:txBody>
      </p:sp>
    </p:spTree>
    <p:extLst>
      <p:ext uri="{BB962C8B-B14F-4D97-AF65-F5344CB8AC3E}">
        <p14:creationId xmlns:p14="http://schemas.microsoft.com/office/powerpoint/2010/main" val="1235658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comprobar el espacio libre que puede proporcionar el dispositivo se utiliza el método </a:t>
            </a:r>
            <a:r>
              <a:rPr lang="es-ES" sz="2800" b="1" dirty="0" err="1">
                <a:solidFill>
                  <a:schemeClr val="tx1"/>
                </a:solidFill>
                <a:latin typeface="Calibri" panose="020F0502020204030204" pitchFamily="34" charset="0"/>
                <a:cs typeface="Calibri" panose="020F0502020204030204" pitchFamily="34" charset="0"/>
              </a:rPr>
              <a:t>getAllocatatableBytes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método en ocasiones puede mostrar mas capacidad de la real debido a que es posible que el sistema haya detectado archivos en la caché de otras aplicaciones y si fuera necesario los borraría.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hay espacio suficiente se debe usar el método </a:t>
            </a:r>
            <a:r>
              <a:rPr lang="es-ES" sz="2800" b="1" dirty="0" err="1">
                <a:solidFill>
                  <a:schemeClr val="tx1"/>
                </a:solidFill>
                <a:latin typeface="Calibri" panose="020F0502020204030204" pitchFamily="34" charset="0"/>
                <a:cs typeface="Calibri" panose="020F0502020204030204" pitchFamily="34" charset="0"/>
              </a:rPr>
              <a:t>allocateBytes</a:t>
            </a:r>
            <a:r>
              <a:rPr lang="es-ES" sz="2800" dirty="0">
                <a:solidFill>
                  <a:schemeClr val="tx1"/>
                </a:solidFill>
                <a:latin typeface="Calibri" panose="020F0502020204030204" pitchFamily="34" charset="0"/>
                <a:cs typeface="Calibri" panose="020F0502020204030204" pitchFamily="34" charset="0"/>
              </a:rPr>
              <a:t>. Si no se usa este método la app puede solicitar al usuario que elimine archivos o que borre toda la caché del dispositivo.</a:t>
            </a:r>
          </a:p>
        </p:txBody>
      </p:sp>
    </p:spTree>
    <p:extLst>
      <p:ext uri="{BB962C8B-B14F-4D97-AF65-F5344CB8AC3E}">
        <p14:creationId xmlns:p14="http://schemas.microsoft.com/office/powerpoint/2010/main" val="438588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Consultar espacio libre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siguiente código muestra cómo obtener el espacio libre del dispositivo:</a:t>
            </a:r>
          </a:p>
        </p:txBody>
      </p:sp>
      <p:pic>
        <p:nvPicPr>
          <p:cNvPr id="2" name="Imagen 1">
            <a:extLst>
              <a:ext uri="{FF2B5EF4-FFF2-40B4-BE49-F238E27FC236}">
                <a16:creationId xmlns:a16="http://schemas.microsoft.com/office/drawing/2014/main" id="{D6CB436E-CC6B-401B-ADA0-AB8420D468B5}"/>
              </a:ext>
            </a:extLst>
          </p:cNvPr>
          <p:cNvPicPr>
            <a:picLocks noChangeAspect="1"/>
          </p:cNvPicPr>
          <p:nvPr/>
        </p:nvPicPr>
        <p:blipFill>
          <a:blip r:embed="rId2"/>
          <a:stretch>
            <a:fillRect/>
          </a:stretch>
        </p:blipFill>
        <p:spPr>
          <a:xfrm>
            <a:off x="2408047" y="2240517"/>
            <a:ext cx="7375905" cy="3455561"/>
          </a:xfrm>
          <a:prstGeom prst="rect">
            <a:avLst/>
          </a:prstGeom>
          <a:noFill/>
          <a:ln w="57150">
            <a:solidFill>
              <a:schemeClr val="accent2"/>
            </a:solidFill>
          </a:ln>
        </p:spPr>
      </p:pic>
    </p:spTree>
    <p:extLst>
      <p:ext uri="{BB962C8B-B14F-4D97-AF65-F5344CB8AC3E}">
        <p14:creationId xmlns:p14="http://schemas.microsoft.com/office/powerpoint/2010/main" val="301019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Almacenamiento específico de la aplicación</a:t>
            </a:r>
            <a:r>
              <a:rPr lang="es-ES" sz="2800" dirty="0">
                <a:solidFill>
                  <a:schemeClr val="tx1"/>
                </a:solidFill>
                <a:latin typeface="Calibri" panose="020F0502020204030204" pitchFamily="34" charset="0"/>
                <a:cs typeface="Calibri" panose="020F0502020204030204" pitchFamily="34" charset="0"/>
              </a:rPr>
              <a:t> (App-</a:t>
            </a:r>
            <a:r>
              <a:rPr lang="es-ES" sz="2800" dirty="0" err="1">
                <a:solidFill>
                  <a:schemeClr val="tx1"/>
                </a:solidFill>
                <a:latin typeface="Calibri" panose="020F0502020204030204" pitchFamily="34" charset="0"/>
                <a:cs typeface="Calibri" panose="020F0502020204030204" pitchFamily="34" charset="0"/>
              </a:rPr>
              <a:t>specific</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storage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Almacena archivos destinados solo para el uso desde la propia 	aplicación.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Se pueden crear carpetas dedicadas en el almacenamiento </a:t>
            </a:r>
            <a:r>
              <a:rPr lang="es-ES" sz="2800" b="1" dirty="0">
                <a:solidFill>
                  <a:schemeClr val="tx1"/>
                </a:solidFill>
                <a:latin typeface="Calibri" panose="020F0502020204030204" pitchFamily="34" charset="0"/>
                <a:cs typeface="Calibri" panose="020F0502020204030204" pitchFamily="34" charset="0"/>
              </a:rPr>
              <a:t>interno</a:t>
            </a:r>
            <a:r>
              <a:rPr lang="es-ES" sz="2800" dirty="0">
                <a:solidFill>
                  <a:schemeClr val="tx1"/>
                </a:solidFill>
                <a:latin typeface="Calibri" panose="020F0502020204030204" pitchFamily="34" charset="0"/>
                <a:cs typeface="Calibri" panose="020F0502020204030204" pitchFamily="34" charset="0"/>
              </a:rPr>
              <a:t> y en 	el </a:t>
            </a:r>
            <a:r>
              <a:rPr lang="es-ES" sz="2800" b="1" dirty="0">
                <a:solidFill>
                  <a:schemeClr val="tx1"/>
                </a:solidFill>
                <a:latin typeface="Calibri" panose="020F0502020204030204" pitchFamily="34" charset="0"/>
                <a:cs typeface="Calibri" panose="020F0502020204030204" pitchFamily="34" charset="0"/>
              </a:rPr>
              <a:t>externo</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Se debe usar el almacenamiento interno para información confidencial 	(otras Apps no tendrán acceso a él).</a:t>
            </a:r>
          </a:p>
        </p:txBody>
      </p:sp>
    </p:spTree>
    <p:extLst>
      <p:ext uri="{BB962C8B-B14F-4D97-AF65-F5344CB8AC3E}">
        <p14:creationId xmlns:p14="http://schemas.microsoft.com/office/powerpoint/2010/main" val="52289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Almacenamiento compartido</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Shared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storage</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 archivos que la aplicación puede compartir con otras aplicaciones como son 	documentos, media (audio, vídeo…) u otros archivos.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Preferencias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Almacenamiento privado de datos primitivos para la aplicación.</a:t>
            </a: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Permite pares clave-valor.</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Bases de datos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Almacena datos estructurados de manera privada usando la librería </a:t>
            </a:r>
            <a:r>
              <a:rPr lang="es-ES" sz="2200" dirty="0" err="1">
                <a:solidFill>
                  <a:schemeClr val="tx1"/>
                </a:solidFill>
                <a:latin typeface="Calibri" panose="020F0502020204030204" pitchFamily="34" charset="0"/>
                <a:cs typeface="Calibri" panose="020F0502020204030204" pitchFamily="34" charset="0"/>
              </a:rPr>
              <a:t>Room</a:t>
            </a:r>
            <a:r>
              <a:rPr lang="es-ES" sz="220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06544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la </a:t>
            </a:r>
            <a:r>
              <a:rPr lang="es-ES" sz="2800" dirty="0">
                <a:solidFill>
                  <a:schemeClr val="tx1"/>
                </a:solidFill>
                <a:latin typeface="Calibri" panose="020F0502020204030204" pitchFamily="34" charset="0"/>
                <a:cs typeface="Calibri" panose="020F0502020204030204" pitchFamily="34" charset="0"/>
                <a:hlinkClick r:id="rId2"/>
              </a:rPr>
              <a:t>documentación oficial </a:t>
            </a:r>
            <a:r>
              <a:rPr lang="es-ES" sz="2800" dirty="0">
                <a:solidFill>
                  <a:schemeClr val="tx1"/>
                </a:solidFill>
                <a:latin typeface="Calibri" panose="020F0502020204030204" pitchFamily="34" charset="0"/>
                <a:cs typeface="Calibri" panose="020F0502020204030204" pitchFamily="34" charset="0"/>
              </a:rPr>
              <a:t>se puede  consultar la siguiente tabla resumen:</a:t>
            </a:r>
          </a:p>
        </p:txBody>
      </p:sp>
      <p:pic>
        <p:nvPicPr>
          <p:cNvPr id="2" name="Imagen 1">
            <a:extLst>
              <a:ext uri="{FF2B5EF4-FFF2-40B4-BE49-F238E27FC236}">
                <a16:creationId xmlns:a16="http://schemas.microsoft.com/office/drawing/2014/main" id="{AF2E21F8-FE28-4878-9540-EBE825C8160A}"/>
              </a:ext>
            </a:extLst>
          </p:cNvPr>
          <p:cNvPicPr>
            <a:picLocks noChangeAspect="1"/>
          </p:cNvPicPr>
          <p:nvPr/>
        </p:nvPicPr>
        <p:blipFill rotWithShape="1">
          <a:blip r:embed="rId3"/>
          <a:srcRect b="48535"/>
          <a:stretch/>
        </p:blipFill>
        <p:spPr>
          <a:xfrm>
            <a:off x="983432" y="1908255"/>
            <a:ext cx="4864752" cy="3891867"/>
          </a:xfrm>
          <a:prstGeom prst="rect">
            <a:avLst/>
          </a:prstGeom>
          <a:noFill/>
          <a:ln w="57150">
            <a:solidFill>
              <a:schemeClr val="accent2"/>
            </a:solidFill>
          </a:ln>
        </p:spPr>
      </p:pic>
      <p:pic>
        <p:nvPicPr>
          <p:cNvPr id="6" name="Imagen 5">
            <a:extLst>
              <a:ext uri="{FF2B5EF4-FFF2-40B4-BE49-F238E27FC236}">
                <a16:creationId xmlns:a16="http://schemas.microsoft.com/office/drawing/2014/main" id="{A2EF85DD-932F-44F5-8F8E-FC2C68770B53}"/>
              </a:ext>
            </a:extLst>
          </p:cNvPr>
          <p:cNvPicPr>
            <a:picLocks noChangeAspect="1"/>
          </p:cNvPicPr>
          <p:nvPr/>
        </p:nvPicPr>
        <p:blipFill rotWithShape="1">
          <a:blip r:embed="rId3"/>
          <a:srcRect t="51365" b="-2830"/>
          <a:stretch/>
        </p:blipFill>
        <p:spPr>
          <a:xfrm>
            <a:off x="6343818" y="2486340"/>
            <a:ext cx="4864752" cy="3891867"/>
          </a:xfrm>
          <a:prstGeom prst="rect">
            <a:avLst/>
          </a:prstGeom>
          <a:noFill/>
          <a:ln w="57150">
            <a:solidFill>
              <a:schemeClr val="accent2"/>
            </a:solidFill>
          </a:ln>
        </p:spPr>
      </p:pic>
    </p:spTree>
    <p:extLst>
      <p:ext uri="{BB962C8B-B14F-4D97-AF65-F5344CB8AC3E}">
        <p14:creationId xmlns:p14="http://schemas.microsoft.com/office/powerpoint/2010/main" val="280559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File </a:t>
            </a:r>
            <a:r>
              <a:rPr lang="es-ES" sz="3600" b="1" cap="none" dirty="0" err="1">
                <a:solidFill>
                  <a:schemeClr val="accent1"/>
                </a:solidFill>
                <a:latin typeface="Calibri" panose="020F0502020204030204" pitchFamily="34" charset="0"/>
                <a:cs typeface="Calibri" panose="020F0502020204030204" pitchFamily="34" charset="0"/>
              </a:rPr>
              <a:t>System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¿Qué opción elegir? </a:t>
            </a:r>
            <a:r>
              <a:rPr lang="es-ES" sz="2200" dirty="0">
                <a:solidFill>
                  <a:schemeClr val="tx1"/>
                </a:solidFill>
                <a:latin typeface="Calibri" panose="020F0502020204030204" pitchFamily="34" charset="0"/>
                <a:cs typeface="Calibri" panose="020F0502020204030204" pitchFamily="34" charset="0"/>
              </a:rPr>
              <a:t>A la hora de elegir un tipo de almacenamiento entran </a:t>
            </a:r>
            <a:r>
              <a:rPr lang="es-ES" sz="2200" b="1" dirty="0">
                <a:solidFill>
                  <a:schemeClr val="tx1"/>
                </a:solidFill>
                <a:latin typeface="Calibri" panose="020F0502020204030204" pitchFamily="34" charset="0"/>
                <a:cs typeface="Calibri" panose="020F0502020204030204" pitchFamily="34" charset="0"/>
              </a:rPr>
              <a:t>diferentes variables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Tamaño de los datos a almacenar</a:t>
            </a:r>
            <a:r>
              <a:rPr lang="es-ES" sz="2200" dirty="0">
                <a:solidFill>
                  <a:schemeClr val="tx1"/>
                </a:solidFill>
                <a:latin typeface="Calibri" panose="020F0502020204030204" pitchFamily="34" charset="0"/>
                <a:cs typeface="Calibri" panose="020F0502020204030204" pitchFamily="34" charset="0"/>
              </a:rPr>
              <a:t>: el almacenamiento interno tiene espacio limitado.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Asegurar el acceso a los datos</a:t>
            </a:r>
            <a:r>
              <a:rPr lang="es-ES" sz="2200" dirty="0">
                <a:solidFill>
                  <a:schemeClr val="tx1"/>
                </a:solidFill>
                <a:latin typeface="Calibri" panose="020F0502020204030204" pitchFamily="34" charset="0"/>
                <a:cs typeface="Calibri" panose="020F0502020204030204" pitchFamily="34" charset="0"/>
              </a:rPr>
              <a:t>: usar el almacenamiento interno o una base de datos ya que no siempre se tiene acceso al almacenamiento externo (por ejemplo, si es una microSD y se extrae).</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Tipo de datos</a:t>
            </a:r>
            <a:r>
              <a:rPr lang="es-ES" sz="2200" dirty="0">
                <a:solidFill>
                  <a:schemeClr val="tx1"/>
                </a:solidFill>
                <a:latin typeface="Calibri" panose="020F0502020204030204" pitchFamily="34" charset="0"/>
                <a:cs typeface="Calibri" panose="020F0502020204030204" pitchFamily="34" charset="0"/>
              </a:rPr>
              <a:t>: si no se deben compartir los archivos se debe usar el almacenamiento específico de la aplicación. Para elementos multimedia que se pueden compartir se usa el almacenamiento compartido.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Privacidad de los datos</a:t>
            </a:r>
            <a:r>
              <a:rPr lang="es-ES" sz="2200" dirty="0">
                <a:solidFill>
                  <a:schemeClr val="tx1"/>
                </a:solidFill>
                <a:latin typeface="Calibri" panose="020F0502020204030204" pitchFamily="34" charset="0"/>
                <a:cs typeface="Calibri" panose="020F0502020204030204" pitchFamily="34" charset="0"/>
              </a:rPr>
              <a:t>: si se trabaja con datos sensibles se deben almacenar en las preferencias, en una base de datos o el almacenamiento interno. Este último además oculta los datos a los usuarios.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4038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b="1" dirty="0">
                <a:solidFill>
                  <a:schemeClr val="tx1"/>
                </a:solidFill>
                <a:latin typeface="Calibri" panose="020F0502020204030204" pitchFamily="34" charset="0"/>
                <a:cs typeface="Calibri" panose="020F0502020204030204" pitchFamily="34" charset="0"/>
              </a:rPr>
              <a:t>Almacenamiento específico de la aplicación</a:t>
            </a:r>
            <a:r>
              <a:rPr lang="es-ES" sz="2000" dirty="0">
                <a:solidFill>
                  <a:schemeClr val="tx1"/>
                </a:solidFill>
                <a:latin typeface="Calibri" panose="020F0502020204030204" pitchFamily="34" charset="0"/>
                <a:cs typeface="Calibri" panose="020F0502020204030204" pitchFamily="34" charset="0"/>
              </a:rPr>
              <a:t> (App-</a:t>
            </a:r>
            <a:r>
              <a:rPr lang="es-ES" sz="2000" dirty="0" err="1">
                <a:solidFill>
                  <a:schemeClr val="tx1"/>
                </a:solidFill>
                <a:latin typeface="Calibri" panose="020F0502020204030204" pitchFamily="34" charset="0"/>
                <a:cs typeface="Calibri" panose="020F0502020204030204" pitchFamily="34" charset="0"/>
              </a:rPr>
              <a:t>specific</a:t>
            </a:r>
            <a:r>
              <a:rPr lang="es-ES" sz="2000" dirty="0">
                <a:solidFill>
                  <a:schemeClr val="tx1"/>
                </a:solidFill>
                <a:latin typeface="Calibri" panose="020F0502020204030204" pitchFamily="34" charset="0"/>
                <a:cs typeface="Calibri" panose="020F0502020204030204" pitchFamily="34" charset="0"/>
              </a:rPr>
              <a:t> </a:t>
            </a:r>
            <a:r>
              <a:rPr lang="es-ES" sz="2000" dirty="0" err="1">
                <a:solidFill>
                  <a:schemeClr val="tx1"/>
                </a:solidFill>
                <a:latin typeface="Calibri" panose="020F0502020204030204" pitchFamily="34" charset="0"/>
                <a:cs typeface="Calibri" panose="020F0502020204030204" pitchFamily="34" charset="0"/>
              </a:rPr>
              <a:t>storage</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Android ofrece las siguientes localizaciones destinadas para uso exclusivo de la aplicación.</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Directorios en el </a:t>
            </a:r>
            <a:r>
              <a:rPr lang="es-ES" sz="2000" b="1" dirty="0">
                <a:solidFill>
                  <a:schemeClr val="tx1"/>
                </a:solidFill>
                <a:latin typeface="Calibri" panose="020F0502020204030204" pitchFamily="34" charset="0"/>
                <a:cs typeface="Calibri" panose="020F0502020204030204" pitchFamily="34" charset="0"/>
              </a:rPr>
              <a:t>almacenamiento interno</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Android evita que otras aplicaciones accedan a estas ubicaciones.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A partir de Android 10 (API 29) y superiores estas ubicaciones están encriptadas.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Son un buen lugar para almacenar datos sensibles.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Suelen tener poca capacidad.</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Directorios en el </a:t>
            </a:r>
            <a:r>
              <a:rPr lang="es-ES" sz="2000" b="1" dirty="0">
                <a:solidFill>
                  <a:schemeClr val="tx1"/>
                </a:solidFill>
                <a:latin typeface="Calibri" panose="020F0502020204030204" pitchFamily="34" charset="0"/>
                <a:cs typeface="Calibri" panose="020F0502020204030204" pitchFamily="34" charset="0"/>
              </a:rPr>
              <a:t>almacenamiento externo</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Son ubicaciones destinadas al uso exclusivo de la aplicación aunque otras aplicaciones con los permisos adecuados podrían acceder a esas ubicaciones.</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Si se van a crear archivos destinados a ser compartidos con otras aplicaciones, estos deberían crearse en el espacio compartido del almacenamiento externo.</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Las dos opciones incluyen un directorio para almacenar </a:t>
            </a:r>
            <a:r>
              <a:rPr lang="es-ES" sz="2000" b="1" dirty="0">
                <a:solidFill>
                  <a:schemeClr val="tx1"/>
                </a:solidFill>
                <a:latin typeface="Calibri" panose="020F0502020204030204" pitchFamily="34" charset="0"/>
                <a:cs typeface="Calibri" panose="020F0502020204030204" pitchFamily="34" charset="0"/>
              </a:rPr>
              <a:t>archivos persistentes </a:t>
            </a:r>
            <a:r>
              <a:rPr lang="es-ES" sz="2000" dirty="0">
                <a:solidFill>
                  <a:schemeClr val="tx1"/>
                </a:solidFill>
                <a:latin typeface="Calibri" panose="020F0502020204030204" pitchFamily="34" charset="0"/>
                <a:cs typeface="Calibri" panose="020F0502020204030204" pitchFamily="34" charset="0"/>
              </a:rPr>
              <a:t>y otro para </a:t>
            </a:r>
            <a:r>
              <a:rPr lang="es-ES" sz="2000" b="1" dirty="0">
                <a:solidFill>
                  <a:schemeClr val="tx1"/>
                </a:solidFill>
                <a:latin typeface="Calibri" panose="020F0502020204030204" pitchFamily="34" charset="0"/>
                <a:cs typeface="Calibri" panose="020F0502020204030204" pitchFamily="34" charset="0"/>
              </a:rPr>
              <a:t>caché</a:t>
            </a:r>
            <a:r>
              <a:rPr lang="es-ES" sz="20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6914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Almacenamiento específico de la aplicación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b="1" dirty="0">
                <a:solidFill>
                  <a:schemeClr val="tx1"/>
                </a:solidFill>
                <a:latin typeface="Calibri" panose="020F0502020204030204" pitchFamily="34" charset="0"/>
                <a:cs typeface="Calibri" panose="020F0502020204030204" pitchFamily="34" charset="0"/>
              </a:rPr>
              <a:t>Acceso a archivos del almacenamiento interno</a:t>
            </a: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Los archivos comunes y persistentes se encuentran en un directorio al que se puede acceder utilizando la propiedad </a:t>
            </a:r>
            <a:r>
              <a:rPr lang="es-ES" sz="2200" b="1" dirty="0" err="1">
                <a:solidFill>
                  <a:schemeClr val="tx1"/>
                </a:solidFill>
                <a:latin typeface="Calibri" panose="020F0502020204030204" pitchFamily="34" charset="0"/>
                <a:cs typeface="Calibri" panose="020F0502020204030204" pitchFamily="34" charset="0"/>
              </a:rPr>
              <a:t>filesDir</a:t>
            </a:r>
            <a:r>
              <a:rPr lang="es-ES" sz="2200" dirty="0">
                <a:solidFill>
                  <a:schemeClr val="tx1"/>
                </a:solidFill>
                <a:latin typeface="Calibri" panose="020F0502020204030204" pitchFamily="34" charset="0"/>
                <a:cs typeface="Calibri" panose="020F0502020204030204" pitchFamily="34" charset="0"/>
              </a:rPr>
              <a:t> de un objeto </a:t>
            </a:r>
            <a:r>
              <a:rPr lang="es-ES" sz="2200" b="1" dirty="0">
                <a:solidFill>
                  <a:schemeClr val="tx1"/>
                </a:solidFill>
                <a:latin typeface="Calibri" panose="020F0502020204030204" pitchFamily="34" charset="0"/>
                <a:cs typeface="Calibri" panose="020F0502020204030204" pitchFamily="34" charset="0"/>
              </a:rPr>
              <a:t>contexto</a:t>
            </a:r>
            <a:r>
              <a:rPr lang="es-ES" sz="2200" dirty="0">
                <a:solidFill>
                  <a:schemeClr val="tx1"/>
                </a:solidFill>
                <a:latin typeface="Calibri" panose="020F0502020204030204" pitchFamily="34" charset="0"/>
                <a:cs typeface="Calibri" panose="020F0502020204030204" pitchFamily="34" charset="0"/>
              </a:rPr>
              <a:t> (como ya se ha visto anteriormente se puede obtener el contexto de diferentes maneras).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Mediante la API </a:t>
            </a:r>
            <a:r>
              <a:rPr lang="es-ES" sz="2200" b="1" dirty="0">
                <a:solidFill>
                  <a:schemeClr val="tx1"/>
                </a:solidFill>
                <a:latin typeface="Calibri" panose="020F0502020204030204" pitchFamily="34" charset="0"/>
                <a:cs typeface="Calibri" panose="020F0502020204030204" pitchFamily="34" charset="0"/>
              </a:rPr>
              <a:t>File</a:t>
            </a:r>
            <a:r>
              <a:rPr lang="es-ES" sz="2200" dirty="0">
                <a:solidFill>
                  <a:schemeClr val="tx1"/>
                </a:solidFill>
                <a:latin typeface="Calibri" panose="020F0502020204030204" pitchFamily="34" charset="0"/>
                <a:cs typeface="Calibri" panose="020F0502020204030204" pitchFamily="34" charset="0"/>
              </a:rPr>
              <a:t> (similar a Java) se puede acceder a los archivos y almacenar archivos.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que el rendimiento de la aplicación no se vea afectado no se debe abrir y cerrar el mismo archivo muchas veces.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A continuación se muestra como abrir un archivo con la API:</a:t>
            </a:r>
          </a:p>
        </p:txBody>
      </p:sp>
      <p:pic>
        <p:nvPicPr>
          <p:cNvPr id="2" name="Imagen 1">
            <a:extLst>
              <a:ext uri="{FF2B5EF4-FFF2-40B4-BE49-F238E27FC236}">
                <a16:creationId xmlns:a16="http://schemas.microsoft.com/office/drawing/2014/main" id="{541DE3EA-6FA7-447B-ABBD-078B2531461A}"/>
              </a:ext>
            </a:extLst>
          </p:cNvPr>
          <p:cNvPicPr>
            <a:picLocks noChangeAspect="1"/>
          </p:cNvPicPr>
          <p:nvPr/>
        </p:nvPicPr>
        <p:blipFill>
          <a:blip r:embed="rId2"/>
          <a:stretch>
            <a:fillRect/>
          </a:stretch>
        </p:blipFill>
        <p:spPr>
          <a:xfrm>
            <a:off x="1237562" y="5517232"/>
            <a:ext cx="9716876" cy="561020"/>
          </a:xfrm>
          <a:prstGeom prst="rect">
            <a:avLst/>
          </a:prstGeom>
          <a:noFill/>
          <a:ln w="57150">
            <a:solidFill>
              <a:schemeClr val="accent2"/>
            </a:solidFill>
          </a:ln>
        </p:spPr>
      </p:pic>
    </p:spTree>
    <p:extLst>
      <p:ext uri="{BB962C8B-B14F-4D97-AF65-F5344CB8AC3E}">
        <p14:creationId xmlns:p14="http://schemas.microsoft.com/office/powerpoint/2010/main" val="2044710289"/>
      </p:ext>
    </p:extLst>
  </p:cSld>
  <p:clrMapOvr>
    <a:masterClrMapping/>
  </p:clrMapOvr>
</p:sld>
</file>

<file path=ppt/theme/theme1.xml><?xml version="1.0" encoding="utf-8"?>
<a:theme xmlns:a="http://schemas.openxmlformats.org/drawingml/2006/main" name="Dividen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22134</TotalTime>
  <Words>1919</Words>
  <Application>Microsoft Office PowerPoint</Application>
  <PresentationFormat>Panorámica</PresentationFormat>
  <Paragraphs>250</Paragraphs>
  <Slides>33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33</vt:i4>
      </vt:variant>
    </vt:vector>
  </HeadingPairs>
  <TitlesOfParts>
    <vt:vector size="39" baseType="lpstr">
      <vt:lpstr>Arial</vt:lpstr>
      <vt:lpstr>Calibri</vt:lpstr>
      <vt:lpstr>Gill Sans MT</vt:lpstr>
      <vt:lpstr>JetBrains Mono</vt:lpstr>
      <vt:lpstr>Wingdings 2</vt:lpstr>
      <vt:lpstr>Dividendo</vt:lpstr>
      <vt:lpstr>UD 9.1 Persistencia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UD9.1 Persistencia - PMM</dc:title>
  <dc:creator>Alex Torres</dc:creator>
  <cp:lastModifiedBy>Alex</cp:lastModifiedBy>
  <cp:revision>757</cp:revision>
  <dcterms:created xsi:type="dcterms:W3CDTF">2019-09-01T11:20:16Z</dcterms:created>
  <dcterms:modified xsi:type="dcterms:W3CDTF">2025-01-28T09:37:14Z</dcterms:modified>
</cp:coreProperties>
</file>