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720" r:id="rId3"/>
    <p:sldId id="768" r:id="rId4"/>
    <p:sldId id="772" r:id="rId5"/>
    <p:sldId id="770" r:id="rId6"/>
    <p:sldId id="776" r:id="rId7"/>
    <p:sldId id="769" r:id="rId8"/>
    <p:sldId id="773" r:id="rId9"/>
    <p:sldId id="778" r:id="rId10"/>
    <p:sldId id="775" r:id="rId11"/>
    <p:sldId id="779" r:id="rId12"/>
    <p:sldId id="774" r:id="rId13"/>
    <p:sldId id="780" r:id="rId14"/>
    <p:sldId id="794" r:id="rId15"/>
    <p:sldId id="798" r:id="rId16"/>
    <p:sldId id="781" r:id="rId17"/>
    <p:sldId id="782" r:id="rId18"/>
    <p:sldId id="783" r:id="rId19"/>
    <p:sldId id="767" r:id="rId20"/>
    <p:sldId id="764" r:id="rId21"/>
    <p:sldId id="760" r:id="rId22"/>
    <p:sldId id="761" r:id="rId23"/>
    <p:sldId id="765" r:id="rId24"/>
    <p:sldId id="762" r:id="rId25"/>
    <p:sldId id="763" r:id="rId26"/>
    <p:sldId id="784" r:id="rId27"/>
    <p:sldId id="799" r:id="rId28"/>
    <p:sldId id="785" r:id="rId29"/>
    <p:sldId id="786" r:id="rId30"/>
    <p:sldId id="777" r:id="rId31"/>
    <p:sldId id="787" r:id="rId32"/>
    <p:sldId id="788" r:id="rId33"/>
    <p:sldId id="789" r:id="rId34"/>
    <p:sldId id="790" r:id="rId35"/>
    <p:sldId id="801" r:id="rId36"/>
    <p:sldId id="791" r:id="rId37"/>
    <p:sldId id="803" r:id="rId38"/>
    <p:sldId id="802" r:id="rId39"/>
    <p:sldId id="804" r:id="rId40"/>
    <p:sldId id="805" r:id="rId41"/>
    <p:sldId id="796" r:id="rId42"/>
    <p:sldId id="797" r:id="rId43"/>
    <p:sldId id="800" r:id="rId44"/>
    <p:sldId id="793" r:id="rId45"/>
    <p:sldId id="795" r:id="rId46"/>
    <p:sldId id="74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5984" autoAdjust="0"/>
  </p:normalViewPr>
  <p:slideViewPr>
    <p:cSldViewPr>
      <p:cViewPr varScale="1">
        <p:scale>
          <a:sx n="111" d="100"/>
          <a:sy n="111" d="100"/>
        </p:scale>
        <p:origin x="84" y="4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3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AE5AB1B-8F6A-4CCF-AF1F-1BB3945645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CE7C4F-5A24-4AA1-A67D-0FB2FD309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FEF3C-73D7-409C-9AF7-A7982BA58D87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E7764-D258-4564-BE52-F23F7CA2D1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952FB4-44DB-469D-9631-363519BEF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973B2-9E7B-45F5-B46C-95EAE66AD0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66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26/01/2025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076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817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5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6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85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64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254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8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658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34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09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80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60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623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53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078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7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36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79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409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12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66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05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097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80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717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043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102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854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764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465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93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789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87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48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3497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1263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2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03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6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60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02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EF05-019F-44B5-B007-71678114EB0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22F16A-6DFB-4F84-81FC-898FC471C54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2024-25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-over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android.com/kotlin/coroutines?hl=es-41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UD8 – Corrutinas,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b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y MVVM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2024-25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Aplicándolo al ejemplo anterior del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ejecutará cada vez que cambie el estado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primera aproximación no funcionará correctamente porque el mensaje solo cambia cuando pasa de "Usuario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logueado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 a "Error" y viceversa. Por lo que si se produce un error y al cambiar los datos se mantiene el error no se volverá a mostrar el mensaje.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0F2194-FC52-46A3-965A-0BABD592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48" y="1862826"/>
            <a:ext cx="1942509" cy="12601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DD7212-05F8-4B77-81B4-02F2A90C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5" y="1340768"/>
            <a:ext cx="3611635" cy="23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C201E3-A59E-47B5-9EF8-D87CE6067F4D}"/>
              </a:ext>
            </a:extLst>
          </p:cNvPr>
          <p:cNvCxnSpPr>
            <a:cxnSpLocks/>
          </p:cNvCxnSpPr>
          <p:nvPr/>
        </p:nvCxnSpPr>
        <p:spPr>
          <a:xfrm flipH="1">
            <a:off x="7950349" y="2383160"/>
            <a:ext cx="576064" cy="51755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0575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737755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completo del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solucionarlo simplemente se debe vaciar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tras mostrar 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Toast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4BCEC6-9151-4BD0-A9DA-AD5CE8CD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244" y="1145001"/>
            <a:ext cx="3656113" cy="53845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5BC0D39-848C-48C5-9C1C-F973E06FC5F8}"/>
              </a:ext>
            </a:extLst>
          </p:cNvPr>
          <p:cNvCxnSpPr>
            <a:cxnSpLocks/>
          </p:cNvCxnSpPr>
          <p:nvPr/>
        </p:nvCxnSpPr>
        <p:spPr>
          <a:xfrm flipH="1">
            <a:off x="9153297" y="6314431"/>
            <a:ext cx="789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003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obtener un ámbito seguro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donde poder ejecutar una corrutina.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cuando se necesita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ejecutar función de suspensión fuera del ámbito de un componente @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 dentro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 usar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no estar dentro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contexto de un componente  @Composable.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se necesita el ámbito de una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Corrutina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7E245B-E4D2-4F7F-971E-D45B6A34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619" y="3717409"/>
            <a:ext cx="4422738" cy="26607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EFB0FBB-50E0-43CB-A811-7338A3362639}"/>
              </a:ext>
            </a:extLst>
          </p:cNvPr>
          <p:cNvCxnSpPr>
            <a:cxnSpLocks/>
          </p:cNvCxnSpPr>
          <p:nvPr/>
        </p:nvCxnSpPr>
        <p:spPr>
          <a:xfrm>
            <a:off x="6934200" y="4600575"/>
            <a:ext cx="714375" cy="22860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195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Primero se obtiene el ámbito de la corrutina con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para poder ejecutar la corrutina se utiliza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se ha utilizado para mover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automáticamente fuera del ámbito de un @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Mover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función de suspensión y al realizar esta acción al clicar un botón se necesita el ámbito de la corrutina.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D5FFE0-325E-44EE-AD37-07672202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3" y="1988840"/>
            <a:ext cx="4248461" cy="2427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9F87B1-C0D0-4DB9-81E7-7F0AF0CB9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4" y="1988840"/>
            <a:ext cx="6324243" cy="24274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73E9FD5-297E-4019-A121-AE881F120195}"/>
              </a:ext>
            </a:extLst>
          </p:cNvPr>
          <p:cNvCxnSpPr>
            <a:cxnSpLocks/>
          </p:cNvCxnSpPr>
          <p:nvPr/>
        </p:nvCxnSpPr>
        <p:spPr>
          <a:xfrm flipV="1">
            <a:off x="9768408" y="3501008"/>
            <a:ext cx="0" cy="792088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AA2B92-D0F3-4502-8112-57D06C16DF03}"/>
              </a:ext>
            </a:extLst>
          </p:cNvPr>
          <p:cNvCxnSpPr>
            <a:cxnSpLocks/>
          </p:cNvCxnSpPr>
          <p:nvPr/>
        </p:nvCxnSpPr>
        <p:spPr>
          <a:xfrm flipH="1" flipV="1">
            <a:off x="3166914" y="2074941"/>
            <a:ext cx="576064" cy="216024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F25F4E-7343-485E-A24D-C4E7F23032D3}"/>
              </a:ext>
            </a:extLst>
          </p:cNvPr>
          <p:cNvCxnSpPr>
            <a:cxnSpLocks/>
          </p:cNvCxnSpPr>
          <p:nvPr/>
        </p:nvCxnSpPr>
        <p:spPr>
          <a:xfrm flipH="1">
            <a:off x="2404915" y="2914654"/>
            <a:ext cx="450725" cy="25566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56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usar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corrutina se ejecuta en el hilo principal, esto en ocasiones puede ser problemático ya que se podría bloquear la interfaz de usuario.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indicar en qué contexto se quiere ejecutar la corrutina: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Dispatchers.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	hilo principal (usado para la interfaz de usuario).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Dispatchers.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principalmente para tareas de entrada/salida.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Dispatchers.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gestionado por el sistema operativo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 (igual que no indicar ninguno).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Dispatchers.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Unconfined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cualquier hilo sin tener control sobre ellos (no aconsejado).</a:t>
            </a:r>
          </a:p>
        </p:txBody>
      </p:sp>
    </p:spTree>
    <p:extLst>
      <p:ext uri="{BB962C8B-B14F-4D97-AF65-F5344CB8AC3E}">
        <p14:creationId xmlns:p14="http://schemas.microsoft.com/office/powerpoint/2010/main" val="230511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 realizan en la función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r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elacionadas con la interfaz de usuario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más conveniente es no indicar nada o indicar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Dispatchers.Main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 realizan en la función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destinadas 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datos de fuentes externas o del almacenamiento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las acciones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están relacionadas con la interfaz de usuario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más conveniente es indicar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Dispatchers.IO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2C14A1-7205-46B0-9EB9-7B4FBA26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2" y="5169998"/>
            <a:ext cx="6735115" cy="10860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28F792D-647A-4A61-B4E2-8160C3652168}"/>
              </a:ext>
            </a:extLst>
          </p:cNvPr>
          <p:cNvCxnSpPr>
            <a:cxnSpLocks/>
          </p:cNvCxnSpPr>
          <p:nvPr/>
        </p:nvCxnSpPr>
        <p:spPr>
          <a:xfrm flipH="1" flipV="1">
            <a:off x="7002632" y="5512343"/>
            <a:ext cx="548896" cy="37691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D7C8B8CB-9033-4C1C-B0B1-E41531B29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t="49071" b="30316"/>
          <a:stretch/>
        </p:blipFill>
        <p:spPr>
          <a:xfrm>
            <a:off x="2045180" y="2237425"/>
            <a:ext cx="8101638" cy="10603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1B42FA8-B152-4B2F-90AC-A06AC71B10A3}"/>
              </a:ext>
            </a:extLst>
          </p:cNvPr>
          <p:cNvCxnSpPr>
            <a:cxnSpLocks/>
          </p:cNvCxnSpPr>
          <p:nvPr/>
        </p:nvCxnSpPr>
        <p:spPr>
          <a:xfrm flipH="1">
            <a:off x="6847671" y="2437113"/>
            <a:ext cx="1161809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098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manejador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crear un estado que dependa de uno o varios estados más.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se evitan recomposiciones extra innecesarias.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podría decir que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manda realizar recomposiciones hasta que el valor del estado sea diferente al valor anterior.</a:t>
            </a:r>
          </a:p>
        </p:txBody>
      </p:sp>
    </p:spTree>
    <p:extLst>
      <p:ext uri="{BB962C8B-B14F-4D97-AF65-F5344CB8AC3E}">
        <p14:creationId xmlns:p14="http://schemas.microsoft.com/office/powerpoint/2010/main" val="206707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665747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entender mejor la necesidad 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va a estudiar el siguiente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cambia el estado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isUsernameValid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cambiará el valor de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botón se recompondrá cada vez que se introduzca una letra.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¿Tiene sentido que se recomponga el botón si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true y al introducir una letra más vuelve a ser true?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92EEABC-E8C1-44B6-AEAC-5C59A6744A90}"/>
              </a:ext>
            </a:extLst>
          </p:cNvPr>
          <p:cNvSpPr/>
          <p:nvPr/>
        </p:nvSpPr>
        <p:spPr>
          <a:xfrm>
            <a:off x="463672" y="3861048"/>
            <a:ext cx="6568432" cy="11676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877A08-EF2D-4697-909E-A6975736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073899"/>
            <a:ext cx="4427055" cy="35267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F3E5BF-4FD8-4B05-B416-37D7F96C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4" y="5301208"/>
            <a:ext cx="6168008" cy="11676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AF2195-8D15-42BF-A087-8699D652172C}"/>
              </a:ext>
            </a:extLst>
          </p:cNvPr>
          <p:cNvCxnSpPr>
            <a:cxnSpLocks/>
          </p:cNvCxnSpPr>
          <p:nvPr/>
        </p:nvCxnSpPr>
        <p:spPr>
          <a:xfrm flipH="1">
            <a:off x="6096000" y="6093296"/>
            <a:ext cx="1161809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256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665747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indicar que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estado derivado de otro se evita recomponer demasiadas veces la vista.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botón solo se recompondrá cuando el valor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 su valor (pasa de true a false o viceversa).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valor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buttonEnabled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true y al introducir una letra sigue siendo true no se recompondrá la vista.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FA9BE7-93D9-4AE6-9FD7-8EB3A8D0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786584"/>
            <a:ext cx="4424400" cy="41013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4E9E619-C1B9-460B-BE23-5F9CF960B477}"/>
              </a:ext>
            </a:extLst>
          </p:cNvPr>
          <p:cNvCxnSpPr>
            <a:cxnSpLocks/>
          </p:cNvCxnSpPr>
          <p:nvPr/>
        </p:nvCxnSpPr>
        <p:spPr>
          <a:xfrm flipH="1">
            <a:off x="9568069" y="2879644"/>
            <a:ext cx="1161809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3346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Arquitecturas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desarrollo de aplicaciones de cualquier tipo es muy importante la elección de la arquitectura a utilizar.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más habitual es utilizar una arquitectura que permita separar la lógica de la aplicación (programación) de las vistas (interfaz gráfica).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las vistas se encargan de mostrar la interfaz (pintar) y la lógica se puede separar en otros componentes donde se programa el funcionamiento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esta separación posteriormente será más fácil trabajar con la lógica, realizar cambios, hacer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05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Android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hilo principal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ejecución es el encargado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mostrar la interfaz de usuario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gestionar las interacciones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usuario con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significa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hilo principal ejecuta una tarea pesada o asíncrona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interfaz de usuario se quedará bloqueada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el usuario no podrá interactuar con el dispositivo hasta que la tarea finalice.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Tareas pesadas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aquellas que tienen una duración larga.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Tareas asíncronas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aquellas que se podrían realizar en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348063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Arquitecturas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arquitecturas que más se han utilizado en Android han sido: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MVVM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9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MVC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Controlador: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arquitectura MVC promueve la organización de la aplicación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tres partes bien diferenciadas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débilmente acopladas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 este componente se trabaja con los datos (accesos a la base de datos).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encarga de organizar los datos obtenidos por el modelo y con ellos genera la interfaz gráfica que se muestra al usuario.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Controlador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encarga de gestionar las peticiones a la aplicación.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acoplamiento débil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indica que los cambios en una parte del código afectan muy poco al resto de partes.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mejor caso, al usar el patrón MVC, un cambio no afectará en nada a otras partes.</a:t>
            </a:r>
          </a:p>
        </p:txBody>
      </p:sp>
    </p:spTree>
    <p:extLst>
      <p:ext uri="{BB962C8B-B14F-4D97-AF65-F5344CB8AC3E}">
        <p14:creationId xmlns:p14="http://schemas.microsoft.com/office/powerpoint/2010/main" val="301753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MVC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muchas implementaciones de la arquitectura MVC, en la usada en Android tanto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controlador como la vista están definidos en el mismo lugar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además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dos dependen del 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de las desventajas de la arquitectura es que toda la responsabilidad recae en el mismo elemento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puede ocasionar errores de fluidez al haber una tarea pesada en el hilo principal.</a:t>
            </a:r>
          </a:p>
        </p:txBody>
      </p:sp>
      <p:pic>
        <p:nvPicPr>
          <p:cNvPr id="6" name="Picture 2" descr="¿Qué es MVC, MVP y MVVM en Android? 1">
            <a:extLst>
              <a:ext uri="{FF2B5EF4-FFF2-40B4-BE49-F238E27FC236}">
                <a16:creationId xmlns:a16="http://schemas.microsoft.com/office/drawing/2014/main" id="{E254F892-BBFD-43AC-BEF4-B1A0167A0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t="13750" r="3227" b="12820"/>
          <a:stretch/>
        </p:blipFill>
        <p:spPr bwMode="auto">
          <a:xfrm>
            <a:off x="4358807" y="2780928"/>
            <a:ext cx="3474386" cy="1656324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69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MVP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Presenter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 mejor los archivos y cambia la forma en la que trabajan los tres componentes.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igual que MVC.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considerado parte de la vista y ya no se sitúa junto al Controlador.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similar al Controlador de MVC pero es el encargado de orquestar todo lo que sucede. Suele haber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¿Qué es MVC, MVP y MVVM en Android? 2">
            <a:extLst>
              <a:ext uri="{FF2B5EF4-FFF2-40B4-BE49-F238E27FC236}">
                <a16:creationId xmlns:a16="http://schemas.microsoft.com/office/drawing/2014/main" id="{3EA6F97E-AF59-451E-9314-AA8C9AF81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16483" r="1534" b="13837"/>
          <a:stretch/>
        </p:blipFill>
        <p:spPr bwMode="auto">
          <a:xfrm>
            <a:off x="3874291" y="4379910"/>
            <a:ext cx="4443418" cy="1998297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2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MVVM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MVVM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View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igual que MVC.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responsable de la visualización de los datos.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Envuelve al modelo y prepara los datos para que la vista los consulte.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Proporciona enlaces a la vista para pasarle eventos al modelo.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Los cambios en él cambian automáticamente la vista y viceversa.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0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MVVM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 el encargado 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Responder a las interacciones en la vista.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Acceder a los datos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Informar a la vista de los cambios en los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sobrevive a los cambios de configuración de la interfaz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son los cambios de orientación, esto significa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información que almacena el View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mantiene en todo momento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74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View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capaz de trabajar con estados tal y como se han utilizado hasta ahora, se recomienda usar la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debido a que está más optimizada para los ciclos de vida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contener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que pueden ser observados como si fuesen estados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diseñada específicamente para se utilizada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manera que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notifica a los observadores si estos se están ejecutando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(estado del ciclo de vida activo).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cambios de orientación del dispositivo sin pérdida de los datos observados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proporciona las clases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almacenar cualquier tipo de dato y poder observar sus cambios</a:t>
            </a:r>
          </a:p>
        </p:txBody>
      </p:sp>
    </p:spTree>
    <p:extLst>
      <p:ext uri="{BB962C8B-B14F-4D97-AF65-F5344CB8AC3E}">
        <p14:creationId xmlns:p14="http://schemas.microsoft.com/office/powerpoint/2010/main" val="12421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proporciona de manera automática dos métodos para almacenar datos en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su propiedad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(utiliza el hilo principal).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su método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postValue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(utiliza un hilo en segundo plano). 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postValue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 utilizar siempre que se esté trabajando desde una corrutina a la que además habrá que indicar el contexto Dispatchers.IO.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partir de este momento: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 componente necesita un estado y ese estado no se necesita desde ningún otro punto de la aplicación, el componente contendrá el estado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 componente necesita un estado y este estado se necesita en otros puntos de la aplicación, el componente no contendrá el estado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se suscribirá 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le ofrezca el View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2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creación del proyecto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 crear el proyecto es necesario añadir las dependencias que se necesiten, para el ejemplo se añadirán las dependencias de navegación, serialización, iconos extendidos y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libs.versions.toml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[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[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[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8BA602-BB35-4AB0-9291-1885F524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45" y="3170931"/>
            <a:ext cx="1918606" cy="61529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99C1E7-26D4-46E9-9DD2-604CE0D4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22" y="4395653"/>
            <a:ext cx="8977735" cy="8614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F15302-1AC3-4B27-8559-4F5C5FDA3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641" y="5589672"/>
            <a:ext cx="6852165" cy="302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062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Corrutinas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dispone de 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corrutinas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realizar acciones sin bloquear el hilo principal.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corrutinas son más eficientes que los hilos porque agrupan los hilos disponibles para ejecutar las instrucciones con diferentes configuraciones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la cantidad de hilos es limitada pero la cantidad de corrutinas que se pueden lanzar es casi infinita.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cuando se quiere ejecutar un conjunto de instrucciones y evitar que se bloquee el hilo principal se debe crear una corrutina e indicarle la configuración en la que se va a ejecutar, así, el sistema gestionará la corrutina usando los hilos que estime necesario.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 información: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corrutinas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corrutinas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en Android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95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creación del proyecto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 crear el proyecto es necesario añadir las dependencias que se necesiten, para el ejemplo se añadirán las dependencias de navegación, serialización, iconos extendidos y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build.graddle.kts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(Module: app)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Dentro de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Dentro de dependencias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Recuerda pulsar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tras estos cambios.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D88E2E-4C43-4A01-9EF3-A8622852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3190842"/>
            <a:ext cx="4915586" cy="4763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C020EC1-1089-4940-8A7C-CA72288A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317949"/>
            <a:ext cx="5649113" cy="14384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0686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564936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modelo de datos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almacenar los datos, en un paquete llamado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el 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contendrá una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define el objeto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un método estático para conseguir todos los libros.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futuro estos datos se obtendrían de la base de datos de manera directa o mediante una API.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170D1-81CF-40C5-8662-3AA356CC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87" y="2073072"/>
            <a:ext cx="5483370" cy="35283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5603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View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el 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BookViewModel.kt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contendrá una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View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todos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(estados) necesarios y los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 para modificar dichos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CED84B-2FDB-4D43-957A-9F255B762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"/>
          <a:stretch/>
        </p:blipFill>
        <p:spPr>
          <a:xfrm>
            <a:off x="766132" y="2578582"/>
            <a:ext cx="5281793" cy="26054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0A8139-FCFA-4B6A-90D1-C1F51ED8B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6"/>
          <a:stretch/>
        </p:blipFill>
        <p:spPr>
          <a:xfrm>
            <a:off x="6385274" y="3630691"/>
            <a:ext cx="5281793" cy="28482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081849C-4C5F-4449-9AB6-1AC1DD42D68B}"/>
              </a:ext>
            </a:extLst>
          </p:cNvPr>
          <p:cNvCxnSpPr>
            <a:cxnSpLocks/>
          </p:cNvCxnSpPr>
          <p:nvPr/>
        </p:nvCxnSpPr>
        <p:spPr>
          <a:xfrm flipH="1">
            <a:off x="8571322" y="3870782"/>
            <a:ext cx="409405" cy="194749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FB86AB3-0562-4853-A63C-9B82D213C235}"/>
              </a:ext>
            </a:extLst>
          </p:cNvPr>
          <p:cNvCxnSpPr>
            <a:cxnSpLocks/>
          </p:cNvCxnSpPr>
          <p:nvPr/>
        </p:nvCxnSpPr>
        <p:spPr>
          <a:xfrm>
            <a:off x="6074560" y="6135760"/>
            <a:ext cx="694167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B6C6DB-7B44-41C5-B656-258C59061C99}"/>
              </a:ext>
            </a:extLst>
          </p:cNvPr>
          <p:cNvCxnSpPr>
            <a:cxnSpLocks/>
          </p:cNvCxnSpPr>
          <p:nvPr/>
        </p:nvCxnSpPr>
        <p:spPr>
          <a:xfrm>
            <a:off x="6074560" y="5505497"/>
            <a:ext cx="694167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EBC987A-72E0-492C-B9D6-2FEABCB6C497}"/>
              </a:ext>
            </a:extLst>
          </p:cNvPr>
          <p:cNvCxnSpPr>
            <a:cxnSpLocks/>
          </p:cNvCxnSpPr>
          <p:nvPr/>
        </p:nvCxnSpPr>
        <p:spPr>
          <a:xfrm>
            <a:off x="6261716" y="4581128"/>
            <a:ext cx="694167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FCFDB3-ACAE-4413-BABE-6A4D178F8E54}"/>
              </a:ext>
            </a:extLst>
          </p:cNvPr>
          <p:cNvCxnSpPr>
            <a:cxnSpLocks/>
          </p:cNvCxnSpPr>
          <p:nvPr/>
        </p:nvCxnSpPr>
        <p:spPr>
          <a:xfrm>
            <a:off x="6261717" y="4247777"/>
            <a:ext cx="694167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60875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6081413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Navegación y rutas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paquete llamado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crean los archivos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Routes.kt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donde se definirá la navegación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Routes.kt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    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3CA9B8-CEF2-454F-920B-051FAA96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" y="3822877"/>
            <a:ext cx="2708921" cy="149855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468E1B-BA13-47F7-B68C-35EED63E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79" y="1196752"/>
            <a:ext cx="4999978" cy="53217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21748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archivo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un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BookViewModel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pasa al componente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será el contenido de la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1BB718-09B3-4BEC-8906-BBDBBEA2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4" y="2667880"/>
            <a:ext cx="6725589" cy="35819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47937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Estructura de archivos para las pantallas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934C7A-9127-46C4-8690-9440B4CFB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7" b="22505"/>
          <a:stretch/>
        </p:blipFill>
        <p:spPr>
          <a:xfrm>
            <a:off x="7032104" y="2861507"/>
            <a:ext cx="2340102" cy="24311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1195104-30BC-46C9-8FCF-6E2A187ADC45}"/>
              </a:ext>
            </a:extLst>
          </p:cNvPr>
          <p:cNvCxnSpPr>
            <a:cxnSpLocks/>
          </p:cNvCxnSpPr>
          <p:nvPr/>
        </p:nvCxnSpPr>
        <p:spPr>
          <a:xfrm>
            <a:off x="5303912" y="4077072"/>
            <a:ext cx="1584176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1294401-DACA-4043-9C04-37EA64B92273}"/>
              </a:ext>
            </a:extLst>
          </p:cNvPr>
          <p:cNvGrpSpPr/>
          <p:nvPr/>
        </p:nvGrpSpPr>
        <p:grpSpPr>
          <a:xfrm>
            <a:off x="2816989" y="1736524"/>
            <a:ext cx="2340101" cy="4681096"/>
            <a:chOff x="2816989" y="1628799"/>
            <a:chExt cx="2340101" cy="468109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5ADFAF0-8817-49DC-B551-3E3601FAD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82"/>
            <a:stretch/>
          </p:blipFill>
          <p:spPr>
            <a:xfrm>
              <a:off x="2816989" y="1628799"/>
              <a:ext cx="2340101" cy="468109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8303B9E-C301-4774-A627-9A3D8FBE8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922"/>
            <a:stretch/>
          </p:blipFill>
          <p:spPr>
            <a:xfrm>
              <a:off x="2816989" y="5406189"/>
              <a:ext cx="2340101" cy="885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69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			     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AppTopBar.kt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AuthorInfo.kt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19EF49-94DF-46E6-8804-6B8C708B8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t="45896" r="9619" b="35882"/>
          <a:stretch/>
        </p:blipFill>
        <p:spPr>
          <a:xfrm>
            <a:off x="695400" y="2311028"/>
            <a:ext cx="1588169" cy="8930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B555764-6C38-4719-A687-9B02BA0F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309740"/>
            <a:ext cx="3070330" cy="42197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3653FA-1E6D-4A66-B6C0-B397552C6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989" y="1145000"/>
            <a:ext cx="4548213" cy="53845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2607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Scaffold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personalizado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AppScaffold.kt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19EF49-94DF-46E6-8804-6B8C708B8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t="45896" r="9619" b="35882"/>
          <a:stretch/>
        </p:blipFill>
        <p:spPr>
          <a:xfrm>
            <a:off x="695400" y="2311028"/>
            <a:ext cx="1588169" cy="8930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F5D0FB-8ED4-4340-8770-AA2CE0AF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2309740"/>
            <a:ext cx="5098377" cy="42197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96443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Pantalla principal: tarjeta de un libro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BookCard.kt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558FCD-3099-4F14-B829-9A649870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06" y="1268759"/>
            <a:ext cx="3249802" cy="52607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4345D6-E2EF-4CC0-8A79-19807D579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13" t="63324" r="9619" b="22519"/>
          <a:stretch/>
        </p:blipFill>
        <p:spPr>
          <a:xfrm>
            <a:off x="695400" y="2311028"/>
            <a:ext cx="1588169" cy="693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3215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Pantalla principal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MainScreen.kt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4345D6-E2EF-4CC0-8A79-19807D579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t="63324" r="9619" b="22519"/>
          <a:stretch/>
        </p:blipFill>
        <p:spPr>
          <a:xfrm>
            <a:off x="695400" y="2311028"/>
            <a:ext cx="1588169" cy="693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C3EDDA-40DB-4073-934B-EE50DDF8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719" y="2025618"/>
            <a:ext cx="3973638" cy="45835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BE3BB-3D53-45C2-AE2D-3B68A8BB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625" y="1686850"/>
            <a:ext cx="4715968" cy="46913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13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Funciones de suspensión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de suspensión son aquellas que alguna de sus instrucciones bloquean la ejecución de la propia función hasta que finalice dicha instrucción.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siempre se deben ejecutar dentro de una corrutina o dentro del alcance de una corrutina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coroutine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notifica que una instrucción puede bloquear la ejecución de la función.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F8DD89-B29D-4A61-9BE2-1455F2B9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29" y="3429000"/>
            <a:ext cx="6301941" cy="21371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CA1C764-C941-4FDA-A318-2F37583E4688}"/>
              </a:ext>
            </a:extLst>
          </p:cNvPr>
          <p:cNvCxnSpPr>
            <a:cxnSpLocks/>
          </p:cNvCxnSpPr>
          <p:nvPr/>
        </p:nvCxnSpPr>
        <p:spPr>
          <a:xfrm flipV="1">
            <a:off x="2416504" y="4257654"/>
            <a:ext cx="864096" cy="108012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778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Caso práctico: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Listado de libros – Información de un libro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BookInfoScreen.kt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4345D6-E2EF-4CC0-8A79-19807D579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t="35961" r="4374" b="53802"/>
          <a:stretch/>
        </p:blipFill>
        <p:spPr>
          <a:xfrm>
            <a:off x="695400" y="2311029"/>
            <a:ext cx="1710916" cy="5016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59D67AB-25AE-4152-8B50-728E2F75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43" y="1686849"/>
            <a:ext cx="4036293" cy="46913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1DB2CF-E8BC-4119-8BE4-F6C5DD650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00" y="2539328"/>
            <a:ext cx="4291257" cy="2620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6975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notas finales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tienen varias pantallas (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la aplicación se debe tener en cuenta lo siguiente para crear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cada pantalla tiene su propio conjunto de datos o lógica de negocio se definirá un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cada una de las pantallas.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todas las pantallas comparten un conjunto de datos o lógica de negocio se definirá un único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todas las pantallas.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algunos datos o lógica son propios de una pantalla y otros datos o lógica son comunes, se definirán dos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uno propio para la pantalla y otro que se comparta entre todas las pantallas.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Dependiendo de las características de la aplicación se podrán dar diferentes combinaciones de los puntos anteriores.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comparte entre varias pantallas se debe definir en un lugar común: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pasa a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pasa a las ventanas que lo necesiten.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pasa a las ventanas que lo necesiten.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9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notas finales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un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lo comparten todas las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aplicación se puede crear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 en el componente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"=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y se le pasa a todas las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un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solo usan algunas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(no todas) se crea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"=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y se pasa a las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lo necesiten.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un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solo se usa en una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crea el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esa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"=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D23B14-8437-42AA-81AE-F0855198BF9D}"/>
              </a:ext>
            </a:extLst>
          </p:cNvPr>
          <p:cNvPicPr/>
          <p:nvPr/>
        </p:nvPicPr>
        <p:blipFill rotWithShape="1">
          <a:blip r:embed="rId3"/>
          <a:srcRect l="3082" t="14731" r="4260" b="14422"/>
          <a:stretch/>
        </p:blipFill>
        <p:spPr bwMode="auto">
          <a:xfrm>
            <a:off x="3416054" y="2014965"/>
            <a:ext cx="5359891" cy="403698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D4C7B9-8ED7-47B9-824B-DC4367AE16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90484" y="2996952"/>
            <a:ext cx="3411030" cy="76212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8878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notas finales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solo se puede realizar fuera del ámbito de los @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ejemplo,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usando "=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solo se puede realizar dentro de los @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ejemplo en el componente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en cualquier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uso de "=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permite que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tenga parámetros en su constructor.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D4C7B9-8ED7-47B9-824B-DC4367AE16D1}"/>
              </a:ext>
            </a:extLst>
          </p:cNvPr>
          <p:cNvPicPr/>
          <p:nvPr/>
        </p:nvPicPr>
        <p:blipFill rotWithShape="1">
          <a:blip r:embed="rId3"/>
          <a:srcRect l="466" t="2803" r="1423" b="-7476"/>
          <a:stretch/>
        </p:blipFill>
        <p:spPr>
          <a:xfrm>
            <a:off x="1684710" y="5085184"/>
            <a:ext cx="4056362" cy="1066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72CA42-9D81-4361-92A7-1B695850F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6" r="-1"/>
          <a:stretch/>
        </p:blipFill>
        <p:spPr>
          <a:xfrm>
            <a:off x="6450930" y="5085184"/>
            <a:ext cx="4056362" cy="1066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7DB9DD-0307-428F-B367-631F56E2E308}"/>
              </a:ext>
            </a:extLst>
          </p:cNvPr>
          <p:cNvPicPr/>
          <p:nvPr/>
        </p:nvPicPr>
        <p:blipFill rotWithShape="1">
          <a:blip r:embed="rId5"/>
          <a:srcRect l="3078" t="12995" r="4293" b="13556"/>
          <a:stretch/>
        </p:blipFill>
        <p:spPr bwMode="auto">
          <a:xfrm>
            <a:off x="2834640" y="2132856"/>
            <a:ext cx="6522720" cy="562188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965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16.- View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Problemática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almacena una lista de objetos,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se modifique la lista los cambios no se notifican a los observadores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lo que no se realiza la composición: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estas situaciones ocurren porque aunque se haya modificado la lista,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instancia es la misma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para solucionar esto se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debe crear una lista nueva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se deben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copias de los elementos de la lista, modificarlos y añadirlos a la lista nueva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FC89F6-845C-432C-BA46-E46DA18B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16" y="2060848"/>
            <a:ext cx="2756968" cy="112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0F08DA-F8A5-404D-847F-3795CE16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57" y="4580100"/>
            <a:ext cx="3482486" cy="19494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65620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17.- Cancelar corrutinas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viewModelScope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ejecutar corrutinas con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la corrutina se ejecuta dentro de un elemento @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corrutina se cancelará si la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deja de verse en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método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permite almacenar el identificador de la corrutina para posteriormente cancelarla si fuera necesario. Esto es muy útil con las corrutinas ejecutadas dentro de un View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14FA4E-15D1-4A98-967C-54A7C842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55" y="3572958"/>
            <a:ext cx="4048690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AFFC83-1B86-4E2A-BCDA-EBC08B8A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34" y="5911417"/>
            <a:ext cx="3267531" cy="466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DDDA6E-0486-49B8-BB1B-B8DFE47DB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783" y="4471504"/>
            <a:ext cx="7030431" cy="104789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63374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Estudo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aplicación Lista </a:t>
            </a: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libros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Añadiendo favoritos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Entrenador personal</a:t>
            </a:r>
          </a:p>
        </p:txBody>
      </p:sp>
    </p:spTree>
    <p:extLst>
      <p:ext uri="{BB962C8B-B14F-4D97-AF65-F5344CB8AC3E}">
        <p14:creationId xmlns:p14="http://schemas.microsoft.com/office/powerpoint/2010/main" val="292370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ya se ha estudiado, Jetpack Compose realiza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recomposiciones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interfaz de usuario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producen cambios de estado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aplicación recompone más o menos veces de las necesarias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incluso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recomponer se ejecuta código que no debería ejecutarse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todas estas situaciones no deseadas se les llama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componentes de la aplicación deberían de evitar los efectos secundarios, pero hay ocasiones en las que se necesitan los efectos secundarios como podría ser para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eventos únicos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mostrar una notificación o navegar a una pantalla si un estado cumple una condición.</a:t>
            </a:r>
          </a:p>
        </p:txBody>
      </p:sp>
    </p:spTree>
    <p:extLst>
      <p:ext uri="{BB962C8B-B14F-4D97-AF65-F5344CB8AC3E}">
        <p14:creationId xmlns:p14="http://schemas.microsoft.com/office/powerpoint/2010/main" val="41843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55243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siguiente código produce un efecto secundario: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pulsa el botón se cambia el mensaje que se muestra al usuario.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una vez pulsado el botón el mensaje ya no está vacío a partir de ahí cuando cambien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siempre se va a mostrar 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Toast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80237AE-9453-43AD-A387-02BFFC9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57" y="1312698"/>
            <a:ext cx="5630400" cy="48047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B586E9C-0247-488A-9B15-59F03A76C8D3}"/>
              </a:ext>
            </a:extLst>
          </p:cNvPr>
          <p:cNvCxnSpPr>
            <a:cxnSpLocks/>
          </p:cNvCxnSpPr>
          <p:nvPr/>
        </p:nvCxnSpPr>
        <p:spPr>
          <a:xfrm flipH="1">
            <a:off x="7696602" y="5545302"/>
            <a:ext cx="948374" cy="26121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00CBF1-8F9B-44AD-BE45-4668A17FE257}"/>
              </a:ext>
            </a:extLst>
          </p:cNvPr>
          <p:cNvCxnSpPr>
            <a:cxnSpLocks/>
          </p:cNvCxnSpPr>
          <p:nvPr/>
        </p:nvCxnSpPr>
        <p:spPr>
          <a:xfrm flipH="1" flipV="1">
            <a:off x="7571945" y="4599801"/>
            <a:ext cx="1044677" cy="30658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1C78C8-8715-4E98-ADBD-A0D1B7B6664B}"/>
              </a:ext>
            </a:extLst>
          </p:cNvPr>
          <p:cNvCxnSpPr>
            <a:cxnSpLocks/>
          </p:cNvCxnSpPr>
          <p:nvPr/>
        </p:nvCxnSpPr>
        <p:spPr>
          <a:xfrm>
            <a:off x="10416480" y="4437112"/>
            <a:ext cx="135289" cy="568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64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estos problemas se crearon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(manejadores de efectos)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ejecutar estas acciones en un entorno controlado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facilitan el uso de corrutinas en Jetpack Compose.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disponibles son: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derivedStateOf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RemindUpdatedState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DisposableEffect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produceState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snapshotFlow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bloque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siempre la primera vez que se compone el componente en el que se incluye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solo se ejecutará (recompondrá) si cambia alguno de los parámetros que recibe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admite hasta tres parámetros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(key1, key2, key3) o un listado 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anterior,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bloque solo se ejecutará una vez (al componerse por primera vez el componente) aunque se recomponga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SplashScreen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que el parámetro que recibe siempre tendrá el mismo valor (true).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A88DA-E785-4F06-AF11-9BA7230B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08" y="3395598"/>
            <a:ext cx="5256584" cy="17826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9032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45001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una corrutina por lo que también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ejecutar funciones de suspensión dentro de un componente @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si el bloque se está ejecutando y sufre una recomposición, la corrutina que se estaba ejecutando se detiene y vuelve a empezar.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corrutina cancela su ejecución cuando el bloque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abandona la composición (deja de estar en pantalla).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A88DA-E785-4F06-AF11-9BA7230B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51" y="2276872"/>
            <a:ext cx="5733098" cy="19442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44E11B9-F006-482E-BC92-FE10D47E9F3A}"/>
              </a:ext>
            </a:extLst>
          </p:cNvPr>
          <p:cNvCxnSpPr>
            <a:cxnSpLocks/>
          </p:cNvCxnSpPr>
          <p:nvPr/>
        </p:nvCxnSpPr>
        <p:spPr>
          <a:xfrm flipV="1">
            <a:off x="3595026" y="3069719"/>
            <a:ext cx="1" cy="51679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0869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16787</TotalTime>
  <Words>3015</Words>
  <Application>Microsoft Office PowerPoint</Application>
  <PresentationFormat>Panorámica</PresentationFormat>
  <Paragraphs>441</Paragraphs>
  <Slides>46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Calibri</vt:lpstr>
      <vt:lpstr>Gill Sans MT</vt:lpstr>
      <vt:lpstr>Wingdings 2</vt:lpstr>
      <vt:lpstr>Dividendo</vt:lpstr>
      <vt:lpstr>UD8 – Corrutinas, Side Effects y MVVM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UD8 – Corrutinas, Side Effects y MVVM - PMDM</dc:title>
  <dc:creator>Alex Torres</dc:creator>
  <cp:lastModifiedBy>Alex</cp:lastModifiedBy>
  <cp:revision>798</cp:revision>
  <dcterms:created xsi:type="dcterms:W3CDTF">2019-09-01T11:20:16Z</dcterms:created>
  <dcterms:modified xsi:type="dcterms:W3CDTF">2025-01-27T10:07:27Z</dcterms:modified>
</cp:coreProperties>
</file>