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8" r:id="rId2"/>
    <p:sldId id="423" r:id="rId3"/>
    <p:sldId id="424" r:id="rId4"/>
    <p:sldId id="425" r:id="rId5"/>
    <p:sldId id="426" r:id="rId6"/>
    <p:sldId id="432" r:id="rId7"/>
    <p:sldId id="433" r:id="rId8"/>
    <p:sldId id="428" r:id="rId9"/>
    <p:sldId id="430" r:id="rId10"/>
    <p:sldId id="429" r:id="rId11"/>
    <p:sldId id="427" r:id="rId12"/>
    <p:sldId id="431" r:id="rId13"/>
    <p:sldId id="434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" y="2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og.com/en/education/education-library/software-defined-radio-for-engine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alog.com/en/design-center/evaluation-hardware-and-software/evaluation-boards-kits/ADALM-PLUT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thworks.com/hardware-support/adalm-pluto-rad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Lab 1:  Introduction to SDRs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C24E-4519-7DFC-CF6B-0921B97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Non-Real Time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8DFB-D297-F889-C91F-CAA72308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class: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non-real time </a:t>
            </a:r>
            <a:r>
              <a:rPr lang="en-US" dirty="0"/>
              <a:t>experiments</a:t>
            </a:r>
          </a:p>
          <a:p>
            <a:pPr lvl="1"/>
            <a:r>
              <a:rPr lang="en-US" dirty="0"/>
              <a:t>Simple and channel is realistic</a:t>
            </a:r>
          </a:p>
          <a:p>
            <a:pPr lvl="1"/>
            <a:r>
              <a:rPr lang="en-US" dirty="0"/>
              <a:t>But one-way, limited duration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Transmitter (TX) </a:t>
            </a:r>
          </a:p>
          <a:p>
            <a:pPr lvl="1"/>
            <a:r>
              <a:rPr lang="en-US" dirty="0"/>
              <a:t>Load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circular buffer </a:t>
            </a:r>
            <a:r>
              <a:rPr lang="en-US" dirty="0"/>
              <a:t>once</a:t>
            </a:r>
          </a:p>
          <a:p>
            <a:pPr lvl="1"/>
            <a:r>
              <a:rPr lang="en-US" dirty="0"/>
              <a:t>TX repeatedly sends same samples</a:t>
            </a:r>
            <a:br>
              <a:rPr lang="en-US" dirty="0"/>
            </a:br>
            <a:r>
              <a:rPr lang="en-US" dirty="0"/>
              <a:t>over and over again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Receiver (RX)</a:t>
            </a:r>
          </a:p>
          <a:p>
            <a:pPr lvl="1"/>
            <a:r>
              <a:rPr lang="en-US" dirty="0"/>
              <a:t>Capture one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</a:t>
            </a:r>
            <a:r>
              <a:rPr lang="en-US" dirty="0"/>
              <a:t> of samples</a:t>
            </a:r>
          </a:p>
          <a:p>
            <a:pPr lvl="1"/>
            <a:r>
              <a:rPr lang="en-US" dirty="0"/>
              <a:t>Load IQ samples into computer</a:t>
            </a:r>
          </a:p>
          <a:p>
            <a:pPr lvl="1"/>
            <a:r>
              <a:rPr lang="en-US" dirty="0"/>
              <a:t>Process offline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8531-CA2F-4BF3-80A0-8A92533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B192F-DBD5-24AB-3E33-584F4716F97E}"/>
              </a:ext>
            </a:extLst>
          </p:cNvPr>
          <p:cNvSpPr/>
          <p:nvPr/>
        </p:nvSpPr>
        <p:spPr>
          <a:xfrm>
            <a:off x="8111224" y="1980002"/>
            <a:ext cx="1169413" cy="40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ircular Arrow Vector SVG Icon - SVG Repo">
            <a:extLst>
              <a:ext uri="{FF2B5EF4-FFF2-40B4-BE49-F238E27FC236}">
                <a16:creationId xmlns:a16="http://schemas.microsoft.com/office/drawing/2014/main" id="{051315BA-1409-C30D-8AA4-7F90AC03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46" y="1655487"/>
            <a:ext cx="963446" cy="9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nalog Devices ADALM-PLUTO Enlarged Image">
            <a:extLst>
              <a:ext uri="{FF2B5EF4-FFF2-40B4-BE49-F238E27FC236}">
                <a16:creationId xmlns:a16="http://schemas.microsoft.com/office/drawing/2014/main" id="{B0D65CC4-D5F8-18EB-D77D-41A6E910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38786" y="1576213"/>
            <a:ext cx="1357140" cy="1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nalog Devices ADALM-PLUTO Enlarged Image">
            <a:extLst>
              <a:ext uri="{FF2B5EF4-FFF2-40B4-BE49-F238E27FC236}">
                <a16:creationId xmlns:a16="http://schemas.microsoft.com/office/drawing/2014/main" id="{76251A4D-AD6A-9811-8804-39D318E5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67" y="4353402"/>
            <a:ext cx="1357140" cy="1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laptop icon">
            <a:extLst>
              <a:ext uri="{FF2B5EF4-FFF2-40B4-BE49-F238E27FC236}">
                <a16:creationId xmlns:a16="http://schemas.microsoft.com/office/drawing/2014/main" id="{534FBC6C-3BD7-FC30-BCC3-09CF3C7B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07" y="4086523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laptop icon">
            <a:extLst>
              <a:ext uri="{FF2B5EF4-FFF2-40B4-BE49-F238E27FC236}">
                <a16:creationId xmlns:a16="http://schemas.microsoft.com/office/drawing/2014/main" id="{F4746129-F995-213E-40DE-3E0C7FB5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25" y="1655487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ATLAB logo and symbol, meaning, history, PNG">
            <a:extLst>
              <a:ext uri="{FF2B5EF4-FFF2-40B4-BE49-F238E27FC236}">
                <a16:creationId xmlns:a16="http://schemas.microsoft.com/office/drawing/2014/main" id="{71C5B3B5-D5F1-D229-7F00-2167AB70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76" y="2711788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D975C9-A27F-9EBF-65B1-14555F47F022}"/>
              </a:ext>
            </a:extLst>
          </p:cNvPr>
          <p:cNvSpPr/>
          <p:nvPr/>
        </p:nvSpPr>
        <p:spPr>
          <a:xfrm>
            <a:off x="8059057" y="4472045"/>
            <a:ext cx="1169413" cy="40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B816A-0B0E-E2A6-F8DA-830371154B29}"/>
              </a:ext>
            </a:extLst>
          </p:cNvPr>
          <p:cNvSpPr/>
          <p:nvPr/>
        </p:nvSpPr>
        <p:spPr>
          <a:xfrm>
            <a:off x="10840081" y="2561586"/>
            <a:ext cx="277275" cy="658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3835B-1A74-A86B-6F9D-FC837D507D38}"/>
              </a:ext>
            </a:extLst>
          </p:cNvPr>
          <p:cNvSpPr/>
          <p:nvPr/>
        </p:nvSpPr>
        <p:spPr>
          <a:xfrm>
            <a:off x="11022970" y="3966352"/>
            <a:ext cx="277275" cy="658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E85-FD08-EE85-8F1E-4040942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278-8AE0-7F5B-7145-618B58E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310608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Loopback</a:t>
            </a:r>
          </a:p>
          <a:p>
            <a:pPr lvl="1"/>
            <a:r>
              <a:rPr lang="en-US" dirty="0"/>
              <a:t>One Pluto, one host</a:t>
            </a:r>
          </a:p>
          <a:p>
            <a:pPr lvl="1"/>
            <a:r>
              <a:rPr lang="en-US" dirty="0"/>
              <a:t>Pluto performs TX and RX</a:t>
            </a:r>
          </a:p>
          <a:p>
            <a:pPr lvl="1"/>
            <a:r>
              <a:rPr lang="en-US" dirty="0"/>
              <a:t>Easy but fixed, uninteresting RF channels</a:t>
            </a:r>
          </a:p>
          <a:p>
            <a:pPr lvl="1"/>
            <a:r>
              <a:rPr lang="en-US" dirty="0"/>
              <a:t>Good for initial debugging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host, two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Plutos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Requires only one host</a:t>
            </a:r>
          </a:p>
          <a:p>
            <a:pPr lvl="1"/>
            <a:r>
              <a:rPr lang="en-US" dirty="0"/>
              <a:t>Channel limited by cable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hosts, one Pluto each</a:t>
            </a:r>
          </a:p>
          <a:p>
            <a:pPr lvl="1"/>
            <a:r>
              <a:rPr lang="en-US" dirty="0"/>
              <a:t>Most flexibility in channels</a:t>
            </a:r>
          </a:p>
          <a:p>
            <a:pPr lvl="1"/>
            <a:r>
              <a:rPr lang="en-US" dirty="0"/>
              <a:t>But require two hosts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AFF01-33A3-9D21-61FB-88C0991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8194" name="Picture 2" descr="SDR projects – AlbFer">
            <a:extLst>
              <a:ext uri="{FF2B5EF4-FFF2-40B4-BE49-F238E27FC236}">
                <a16:creationId xmlns:a16="http://schemas.microsoft.com/office/drawing/2014/main" id="{866B001C-FB70-B3F5-0BFA-DC8276A4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05" y="1570708"/>
            <a:ext cx="2370524" cy="11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aptop icon">
            <a:extLst>
              <a:ext uri="{FF2B5EF4-FFF2-40B4-BE49-F238E27FC236}">
                <a16:creationId xmlns:a16="http://schemas.microsoft.com/office/drawing/2014/main" id="{0EEE3DA8-2D5B-B9AE-4D82-1E97CB86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3" y="147373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aptop icon">
            <a:extLst>
              <a:ext uri="{FF2B5EF4-FFF2-40B4-BE49-F238E27FC236}">
                <a16:creationId xmlns:a16="http://schemas.microsoft.com/office/drawing/2014/main" id="{6C74FB81-2FD4-BFED-CD79-F75C6CB6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3135486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alog Devices ADALM-PLUTO Enlarged Image">
            <a:extLst>
              <a:ext uri="{FF2B5EF4-FFF2-40B4-BE49-F238E27FC236}">
                <a16:creationId xmlns:a16="http://schemas.microsoft.com/office/drawing/2014/main" id="{F7A71B91-8EA7-4C62-3434-F2C51673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alog Devices ADALM-PLUTO Enlarged Image">
            <a:extLst>
              <a:ext uri="{FF2B5EF4-FFF2-40B4-BE49-F238E27FC236}">
                <a16:creationId xmlns:a16="http://schemas.microsoft.com/office/drawing/2014/main" id="{F95368FA-E6B3-612A-3FA4-364FE898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9D3D4-BC74-66A1-5DC7-3D07EBD3EC65}"/>
              </a:ext>
            </a:extLst>
          </p:cNvPr>
          <p:cNvCxnSpPr/>
          <p:nvPr/>
        </p:nvCxnSpPr>
        <p:spPr>
          <a:xfrm>
            <a:off x="6901092" y="3572945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4DD5BF7-0A80-5B21-C2EA-30A37FC9CEA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74590" y="2856482"/>
            <a:ext cx="142896" cy="2414997"/>
          </a:xfrm>
          <a:prstGeom prst="bentConnector2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58958-4BF5-6FBC-5349-CC57C2817231}"/>
              </a:ext>
            </a:extLst>
          </p:cNvPr>
          <p:cNvCxnSpPr>
            <a:cxnSpLocks/>
          </p:cNvCxnSpPr>
          <p:nvPr/>
        </p:nvCxnSpPr>
        <p:spPr>
          <a:xfrm>
            <a:off x="6913142" y="2073278"/>
            <a:ext cx="57815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F254F2-2751-A61D-F49E-19943BB84E03}"/>
              </a:ext>
            </a:extLst>
          </p:cNvPr>
          <p:cNvSpPr/>
          <p:nvPr/>
        </p:nvSpPr>
        <p:spPr>
          <a:xfrm>
            <a:off x="8355350" y="3424858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3AA9C-554F-9722-BF6D-29FBC8DC6EC9}"/>
              </a:ext>
            </a:extLst>
          </p:cNvPr>
          <p:cNvSpPr txBox="1"/>
          <p:nvPr/>
        </p:nvSpPr>
        <p:spPr>
          <a:xfrm>
            <a:off x="7612155" y="28510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D982E-1CF6-D4B5-34B3-FC5AEBDD01F4}"/>
              </a:ext>
            </a:extLst>
          </p:cNvPr>
          <p:cNvSpPr txBox="1"/>
          <p:nvPr/>
        </p:nvSpPr>
        <p:spPr>
          <a:xfrm>
            <a:off x="9244984" y="28576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27" name="Picture 26" descr="Image result for laptop icon">
            <a:extLst>
              <a:ext uri="{FF2B5EF4-FFF2-40B4-BE49-F238E27FC236}">
                <a16:creationId xmlns:a16="http://schemas.microsoft.com/office/drawing/2014/main" id="{98B59626-82FA-2E4F-D88D-C7959EFF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4586352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nalog Devices ADALM-PLUTO Enlarged Image">
            <a:extLst>
              <a:ext uri="{FF2B5EF4-FFF2-40B4-BE49-F238E27FC236}">
                <a16:creationId xmlns:a16="http://schemas.microsoft.com/office/drawing/2014/main" id="{C313738F-14A8-2E1C-A875-B6A05C67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alog Devices ADALM-PLUTO Enlarged Image">
            <a:extLst>
              <a:ext uri="{FF2B5EF4-FFF2-40B4-BE49-F238E27FC236}">
                <a16:creationId xmlns:a16="http://schemas.microsoft.com/office/drawing/2014/main" id="{539AAE53-0ABD-3A33-BC65-71DBB583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D03BF3-52F1-87EC-32E2-317C925026C1}"/>
              </a:ext>
            </a:extLst>
          </p:cNvPr>
          <p:cNvCxnSpPr/>
          <p:nvPr/>
        </p:nvCxnSpPr>
        <p:spPr>
          <a:xfrm>
            <a:off x="690109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69D8F63-C9DA-EE9A-CDEE-D7F15E525CDA}"/>
              </a:ext>
            </a:extLst>
          </p:cNvPr>
          <p:cNvSpPr/>
          <p:nvPr/>
        </p:nvSpPr>
        <p:spPr>
          <a:xfrm>
            <a:off x="8355350" y="4875724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09122-A085-5D7B-B667-7069F7D44E7A}"/>
              </a:ext>
            </a:extLst>
          </p:cNvPr>
          <p:cNvCxnSpPr/>
          <p:nvPr/>
        </p:nvCxnSpPr>
        <p:spPr>
          <a:xfrm>
            <a:off x="985988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age result for laptop icon">
            <a:extLst>
              <a:ext uri="{FF2B5EF4-FFF2-40B4-BE49-F238E27FC236}">
                <a16:creationId xmlns:a16="http://schemas.microsoft.com/office/drawing/2014/main" id="{75B55885-58F2-B89E-1F01-5B015D8C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67" y="4483455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E85-FD08-EE85-8F1E-4040942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278-8AE0-7F5B-7145-618B58E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310608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Loopback</a:t>
            </a:r>
          </a:p>
          <a:p>
            <a:pPr lvl="1"/>
            <a:r>
              <a:rPr lang="en-US" dirty="0"/>
              <a:t>Use for debugging only</a:t>
            </a:r>
          </a:p>
          <a:p>
            <a:pPr lvl="1"/>
            <a:r>
              <a:rPr lang="en-US" dirty="0"/>
              <a:t>Do not submit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host, two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Plutos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Allowed for submission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hosts, one Pluto each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Allowed for submission</a:t>
            </a:r>
          </a:p>
          <a:p>
            <a:r>
              <a:rPr lang="en-US" dirty="0">
                <a:solidFill>
                  <a:schemeClr val="tx1"/>
                </a:solidFill>
              </a:rPr>
              <a:t>Work in pairs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 NYU, each student has one Pluto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AFF01-33A3-9D21-61FB-88C0991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8194" name="Picture 2" descr="SDR projects – AlbFer">
            <a:extLst>
              <a:ext uri="{FF2B5EF4-FFF2-40B4-BE49-F238E27FC236}">
                <a16:creationId xmlns:a16="http://schemas.microsoft.com/office/drawing/2014/main" id="{866B001C-FB70-B3F5-0BFA-DC8276A4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05" y="1570708"/>
            <a:ext cx="2370524" cy="11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aptop icon">
            <a:extLst>
              <a:ext uri="{FF2B5EF4-FFF2-40B4-BE49-F238E27FC236}">
                <a16:creationId xmlns:a16="http://schemas.microsoft.com/office/drawing/2014/main" id="{0EEE3DA8-2D5B-B9AE-4D82-1E97CB86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3" y="147373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aptop icon">
            <a:extLst>
              <a:ext uri="{FF2B5EF4-FFF2-40B4-BE49-F238E27FC236}">
                <a16:creationId xmlns:a16="http://schemas.microsoft.com/office/drawing/2014/main" id="{6C74FB81-2FD4-BFED-CD79-F75C6CB6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3135486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alog Devices ADALM-PLUTO Enlarged Image">
            <a:extLst>
              <a:ext uri="{FF2B5EF4-FFF2-40B4-BE49-F238E27FC236}">
                <a16:creationId xmlns:a16="http://schemas.microsoft.com/office/drawing/2014/main" id="{F7A71B91-8EA7-4C62-3434-F2C51673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alog Devices ADALM-PLUTO Enlarged Image">
            <a:extLst>
              <a:ext uri="{FF2B5EF4-FFF2-40B4-BE49-F238E27FC236}">
                <a16:creationId xmlns:a16="http://schemas.microsoft.com/office/drawing/2014/main" id="{F95368FA-E6B3-612A-3FA4-364FE898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9D3D4-BC74-66A1-5DC7-3D07EBD3EC65}"/>
              </a:ext>
            </a:extLst>
          </p:cNvPr>
          <p:cNvCxnSpPr/>
          <p:nvPr/>
        </p:nvCxnSpPr>
        <p:spPr>
          <a:xfrm>
            <a:off x="6901092" y="3572945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4DD5BF7-0A80-5B21-C2EA-30A37FC9CEA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74590" y="2856482"/>
            <a:ext cx="142896" cy="2414997"/>
          </a:xfrm>
          <a:prstGeom prst="bentConnector2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58958-4BF5-6FBC-5349-CC57C2817231}"/>
              </a:ext>
            </a:extLst>
          </p:cNvPr>
          <p:cNvCxnSpPr>
            <a:cxnSpLocks/>
          </p:cNvCxnSpPr>
          <p:nvPr/>
        </p:nvCxnSpPr>
        <p:spPr>
          <a:xfrm>
            <a:off x="6913142" y="2073278"/>
            <a:ext cx="57815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F254F2-2751-A61D-F49E-19943BB84E03}"/>
              </a:ext>
            </a:extLst>
          </p:cNvPr>
          <p:cNvSpPr/>
          <p:nvPr/>
        </p:nvSpPr>
        <p:spPr>
          <a:xfrm>
            <a:off x="8355350" y="3424858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3AA9C-554F-9722-BF6D-29FBC8DC6EC9}"/>
              </a:ext>
            </a:extLst>
          </p:cNvPr>
          <p:cNvSpPr txBox="1"/>
          <p:nvPr/>
        </p:nvSpPr>
        <p:spPr>
          <a:xfrm>
            <a:off x="7612155" y="28510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D982E-1CF6-D4B5-34B3-FC5AEBDD01F4}"/>
              </a:ext>
            </a:extLst>
          </p:cNvPr>
          <p:cNvSpPr txBox="1"/>
          <p:nvPr/>
        </p:nvSpPr>
        <p:spPr>
          <a:xfrm>
            <a:off x="9244984" y="28576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27" name="Picture 26" descr="Image result for laptop icon">
            <a:extLst>
              <a:ext uri="{FF2B5EF4-FFF2-40B4-BE49-F238E27FC236}">
                <a16:creationId xmlns:a16="http://schemas.microsoft.com/office/drawing/2014/main" id="{98B59626-82FA-2E4F-D88D-C7959EFF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4586352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nalog Devices ADALM-PLUTO Enlarged Image">
            <a:extLst>
              <a:ext uri="{FF2B5EF4-FFF2-40B4-BE49-F238E27FC236}">
                <a16:creationId xmlns:a16="http://schemas.microsoft.com/office/drawing/2014/main" id="{C313738F-14A8-2E1C-A875-B6A05C67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alog Devices ADALM-PLUTO Enlarged Image">
            <a:extLst>
              <a:ext uri="{FF2B5EF4-FFF2-40B4-BE49-F238E27FC236}">
                <a16:creationId xmlns:a16="http://schemas.microsoft.com/office/drawing/2014/main" id="{539AAE53-0ABD-3A33-BC65-71DBB583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D03BF3-52F1-87EC-32E2-317C925026C1}"/>
              </a:ext>
            </a:extLst>
          </p:cNvPr>
          <p:cNvCxnSpPr/>
          <p:nvPr/>
        </p:nvCxnSpPr>
        <p:spPr>
          <a:xfrm>
            <a:off x="690109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69D8F63-C9DA-EE9A-CDEE-D7F15E525CDA}"/>
              </a:ext>
            </a:extLst>
          </p:cNvPr>
          <p:cNvSpPr/>
          <p:nvPr/>
        </p:nvSpPr>
        <p:spPr>
          <a:xfrm>
            <a:off x="8355350" y="4875724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09122-A085-5D7B-B667-7069F7D44E7A}"/>
              </a:ext>
            </a:extLst>
          </p:cNvPr>
          <p:cNvCxnSpPr/>
          <p:nvPr/>
        </p:nvCxnSpPr>
        <p:spPr>
          <a:xfrm>
            <a:off x="985988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age result for laptop icon">
            <a:extLst>
              <a:ext uri="{FF2B5EF4-FFF2-40B4-BE49-F238E27FC236}">
                <a16:creationId xmlns:a16="http://schemas.microsoft.com/office/drawing/2014/main" id="{75B55885-58F2-B89E-1F01-5B015D8C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67" y="4483455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4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CDC1-9485-BEF3-16AD-08B67D4B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 Capturing and Receiving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C272-E6F3-12FA-5E28-B9A01386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37E5-AA70-3EBB-AF44-153C72DF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5" y="1568471"/>
            <a:ext cx="9557468" cy="2854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208F5-3E74-60F3-3A14-BACDF2A7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6" y="2505199"/>
            <a:ext cx="4340749" cy="32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12D3-1A44-43EE-9B01-04CAD22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274C-E7DF-4E33-B799-157AAB53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 SDR vs. a traditional custom hardware device</a:t>
            </a:r>
          </a:p>
          <a:p>
            <a:r>
              <a:rPr lang="en-US" dirty="0"/>
              <a:t>Describe the roles of the SDR and host in TX and RX processing</a:t>
            </a:r>
          </a:p>
          <a:p>
            <a:r>
              <a:rPr lang="en-US" dirty="0"/>
              <a:t>Compare real-time and non-real time processing</a:t>
            </a:r>
          </a:p>
          <a:p>
            <a:r>
              <a:rPr lang="en-US" dirty="0"/>
              <a:t>Set up the ADALM-Pluto for non real-time processing in MATLAB</a:t>
            </a:r>
          </a:p>
          <a:p>
            <a:r>
              <a:rPr lang="en-US" dirty="0"/>
              <a:t>Set up different configurations (loopback, non-loopbacks, one or two hosts)</a:t>
            </a:r>
          </a:p>
          <a:p>
            <a:r>
              <a:rPr lang="en-US" dirty="0"/>
              <a:t>Transmit samples in a continuous loop</a:t>
            </a:r>
          </a:p>
          <a:p>
            <a:r>
              <a:rPr lang="en-US" dirty="0"/>
              <a:t>Capture and visualize a frame of samples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ADBF-F5BC-46D6-9E53-93EB3A0F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20AF-4DF4-57EA-FADD-DE93FEE5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5322-D9C2-99EE-E522-0C0DC068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282255" cy="4329817"/>
          </a:xfrm>
        </p:spPr>
        <p:txBody>
          <a:bodyPr/>
          <a:lstStyle/>
          <a:p>
            <a:r>
              <a:rPr lang="en-US" dirty="0"/>
              <a:t>Free instruction book on SDRs </a:t>
            </a:r>
          </a:p>
          <a:p>
            <a:pPr lvl="1"/>
            <a:r>
              <a:rPr lang="en-US" dirty="0">
                <a:hlinkClick r:id="rId2"/>
              </a:rPr>
              <a:t>Analog website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MATLAB exercises</a:t>
            </a:r>
          </a:p>
          <a:p>
            <a:r>
              <a:rPr lang="en-US" dirty="0"/>
              <a:t>Based on ADALM-Pluto</a:t>
            </a:r>
          </a:p>
          <a:p>
            <a:r>
              <a:rPr lang="en-US" dirty="0"/>
              <a:t>But a little theoretical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9F0DE-A9C2-854D-2F7D-560AEA7F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64DB4-4728-237D-2367-3C0CE374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69" y="178607"/>
            <a:ext cx="4371063" cy="5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5447-1928-3092-0399-E349576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SDRs vs. Custom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F6F5-5ECD-8E19-6AC7-6397D4A7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781" y="1623223"/>
            <a:ext cx="7673805" cy="40262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Traditional custom communication hardware device</a:t>
            </a:r>
          </a:p>
          <a:p>
            <a:pPr lvl="1"/>
            <a:r>
              <a:rPr lang="en-US" dirty="0"/>
              <a:t>Ex:  iPhone, Android, base stations (mostly)</a:t>
            </a:r>
          </a:p>
          <a:p>
            <a:pPr lvl="1"/>
            <a:r>
              <a:rPr lang="en-US" dirty="0"/>
              <a:t>Custom integrated circuits</a:t>
            </a:r>
          </a:p>
          <a:p>
            <a:pPr lvl="1"/>
            <a:r>
              <a:rPr lang="en-US" dirty="0"/>
              <a:t>Power efficient, small form factor</a:t>
            </a:r>
          </a:p>
          <a:p>
            <a:pPr lvl="1"/>
            <a:r>
              <a:rPr lang="en-US" dirty="0"/>
              <a:t>Highly optimized</a:t>
            </a:r>
          </a:p>
          <a:p>
            <a:pPr lvl="1"/>
            <a:r>
              <a:rPr lang="en-US" dirty="0"/>
              <a:t>Limited programmability of communications functions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defined radio</a:t>
            </a:r>
          </a:p>
          <a:p>
            <a:pPr lvl="1"/>
            <a:r>
              <a:rPr lang="en-US" dirty="0"/>
              <a:t>Implemented in programmable components (FPGA, DSPs, Host PC)</a:t>
            </a:r>
          </a:p>
          <a:p>
            <a:pPr lvl="1"/>
            <a:r>
              <a:rPr lang="en-US" dirty="0"/>
              <a:t>Easy to change / program</a:t>
            </a:r>
          </a:p>
          <a:p>
            <a:pPr lvl="1"/>
            <a:r>
              <a:rPr lang="en-US" dirty="0"/>
              <a:t>Excellent for learning, simple</a:t>
            </a:r>
          </a:p>
          <a:p>
            <a:pPr lvl="1"/>
            <a:r>
              <a:rPr lang="en-US" dirty="0"/>
              <a:t>Limited functionality / processing speed</a:t>
            </a:r>
          </a:p>
          <a:p>
            <a:pPr lvl="1"/>
            <a:r>
              <a:rPr lang="en-US" dirty="0"/>
              <a:t>Large form factor</a:t>
            </a:r>
          </a:p>
          <a:p>
            <a:pPr lvl="1"/>
            <a:r>
              <a:rPr lang="en-US" dirty="0"/>
              <a:t>Not (typically) for commercial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53AB-366F-22F0-373F-8616AFAD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86E8EB8-D977-F51E-3079-F10F463D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1" y="1559859"/>
            <a:ext cx="2097101" cy="209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F7B8E-EA35-8159-BDDA-61A3F11D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ADALM-Pluto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02BC6-1A1E-5D4F-E2B9-3D55E6CBF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" r="-3" b="2780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BF41-A286-B0E0-D4E4-52BE7543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Simple, low-cost SDR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Can run on USB power</a:t>
            </a:r>
          </a:p>
          <a:p>
            <a:r>
              <a:rPr lang="en-US" dirty="0"/>
              <a:t>Sufficiently capable for basic experiments</a:t>
            </a:r>
          </a:p>
          <a:p>
            <a:r>
              <a:rPr lang="en-US" dirty="0" err="1"/>
              <a:t>WiFi</a:t>
            </a:r>
            <a:r>
              <a:rPr lang="en-US" dirty="0"/>
              <a:t> and cellular emulation</a:t>
            </a:r>
          </a:p>
          <a:p>
            <a:r>
              <a:rPr lang="en-US" dirty="0"/>
              <a:t>NYU students will be provided one Pluto each</a:t>
            </a:r>
          </a:p>
          <a:p>
            <a:pPr lvl="1"/>
            <a:r>
              <a:rPr lang="en-US" dirty="0"/>
              <a:t>Work in pairs for most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D0ED-CDA0-DDF4-07FF-6BFFC85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29637A9-119A-49DA-BD12-AAC58B377D80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84ED-ED8A-02A5-3706-0EDDF7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ADALM-Pluto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2250-55BE-8430-4EBD-D89108D6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5062022"/>
            <a:ext cx="10233329" cy="9226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Analog devices webpage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A5FDD-3147-7172-E750-473D3FB7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48096-EE1D-C05D-81D6-884B33C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209254"/>
            <a:ext cx="8476090" cy="38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C456-CB7E-A671-E746-C66CF00C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FC64-418C-EEA6-A5AC-BB7E14D5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Purchase Pluto device</a:t>
            </a:r>
          </a:p>
          <a:p>
            <a:pPr lvl="1"/>
            <a:r>
              <a:rPr lang="en-US" sz="2000" dirty="0"/>
              <a:t>NYU students enrolled in class will get one device each to borrow for class</a:t>
            </a:r>
          </a:p>
          <a:p>
            <a:r>
              <a:rPr lang="en-US" sz="2200" dirty="0"/>
              <a:t>Install drivers on PC (Windows, Linux, or IOS)</a:t>
            </a:r>
          </a:p>
          <a:p>
            <a:r>
              <a:rPr lang="en-US" sz="2200" dirty="0"/>
              <a:t>Install MATLAB </a:t>
            </a:r>
          </a:p>
          <a:p>
            <a:r>
              <a:rPr lang="en-US" sz="2200" dirty="0"/>
              <a:t>All instructions available at  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MATLAB ADALM-Pluto webpage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C9A25-9EEF-66C5-F9BE-05593A1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E2625-9195-04C8-8720-3E504C85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46" y="2940826"/>
            <a:ext cx="4574242" cy="27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45D6-60FC-5B21-F227-955B797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Pluto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6BC1-02C3-5EC3-5C24-AB5B0FD3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77" y="2046423"/>
            <a:ext cx="4332257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Pluto</a:t>
            </a:r>
          </a:p>
          <a:p>
            <a:pPr lvl="1"/>
            <a:r>
              <a:rPr lang="en-US" dirty="0"/>
              <a:t>RF up-conversion &amp; down-conversion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ADCs and DACs</a:t>
            </a:r>
          </a:p>
          <a:p>
            <a:pPr lvl="1"/>
            <a:r>
              <a:rPr lang="en-US" dirty="0"/>
              <a:t>Interfaces with host via complex baseband samples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Host</a:t>
            </a:r>
          </a:p>
          <a:p>
            <a:pPr lvl="1"/>
            <a:r>
              <a:rPr lang="en-US" dirty="0"/>
              <a:t>Performs all baseband processing</a:t>
            </a:r>
          </a:p>
          <a:p>
            <a:pPr lvl="1"/>
            <a:r>
              <a:rPr lang="en-US" dirty="0"/>
              <a:t>This class we use MATLAB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C8BDF-AF3C-1743-1C08-A80D364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9218" name="Picture 2" descr="pluto-sdr">
            <a:extLst>
              <a:ext uri="{FF2B5EF4-FFF2-40B4-BE49-F238E27FC236}">
                <a16:creationId xmlns:a16="http://schemas.microsoft.com/office/drawing/2014/main" id="{86F1124F-676A-70AA-4C09-E469F517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34026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aptop icon">
            <a:extLst>
              <a:ext uri="{FF2B5EF4-FFF2-40B4-BE49-F238E27FC236}">
                <a16:creationId xmlns:a16="http://schemas.microsoft.com/office/drawing/2014/main" id="{7BC41CCB-5F95-5302-7BFE-A1C2F7EF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32" y="3871424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ATLAB logo and symbol, meaning, history, PNG">
            <a:extLst>
              <a:ext uri="{FF2B5EF4-FFF2-40B4-BE49-F238E27FC236}">
                <a16:creationId xmlns:a16="http://schemas.microsoft.com/office/drawing/2014/main" id="{FF4BD0DE-F729-FD03-2863-75740C3E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51" y="4949478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67BB80-3100-FA9A-541D-79F8BA7DFFCD}"/>
              </a:ext>
            </a:extLst>
          </p:cNvPr>
          <p:cNvCxnSpPr/>
          <p:nvPr/>
        </p:nvCxnSpPr>
        <p:spPr>
          <a:xfrm>
            <a:off x="4449055" y="3548844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1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035D-F741-8FD9-0AE7-8B015959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9361 Integrated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62547-5A2C-FBA8-FFC3-670D6011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79D95-61EC-E572-6CE1-9D2237FB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2" y="1523908"/>
            <a:ext cx="6113128" cy="44389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35080-99D7-2D92-4C9A-CE1B8CBC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290" y="1663912"/>
            <a:ext cx="4772425" cy="3670180"/>
          </a:xfrm>
        </p:spPr>
        <p:txBody>
          <a:bodyPr>
            <a:normAutofit/>
          </a:bodyPr>
          <a:lstStyle/>
          <a:p>
            <a:r>
              <a:rPr lang="en-US" dirty="0"/>
              <a:t>Transmitter:</a:t>
            </a:r>
          </a:p>
          <a:p>
            <a:pPr lvl="1"/>
            <a:r>
              <a:rPr lang="en-US" dirty="0" err="1"/>
              <a:t>Upconversion</a:t>
            </a:r>
            <a:endParaRPr lang="en-US" dirty="0"/>
          </a:p>
          <a:p>
            <a:pPr lvl="1"/>
            <a:r>
              <a:rPr lang="en-US" dirty="0"/>
              <a:t>ADC, Filtering, Power amplifier (PA)</a:t>
            </a:r>
          </a:p>
          <a:p>
            <a:endParaRPr lang="en-US" dirty="0"/>
          </a:p>
          <a:p>
            <a:r>
              <a:rPr lang="en-US" dirty="0"/>
              <a:t>Receiver</a:t>
            </a:r>
          </a:p>
          <a:p>
            <a:pPr lvl="1"/>
            <a:r>
              <a:rPr lang="en-US" dirty="0"/>
              <a:t>Low-noise amplifier (LNA)</a:t>
            </a:r>
          </a:p>
          <a:p>
            <a:pPr lvl="1"/>
            <a:r>
              <a:rPr lang="en-US" dirty="0"/>
              <a:t>Down-conversion, DAC, Filtering</a:t>
            </a:r>
          </a:p>
        </p:txBody>
      </p:sp>
    </p:spTree>
    <p:extLst>
      <p:ext uri="{BB962C8B-B14F-4D97-AF65-F5344CB8AC3E}">
        <p14:creationId xmlns:p14="http://schemas.microsoft.com/office/powerpoint/2010/main" val="2272192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12162</TotalTime>
  <Words>478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Retrospect</vt:lpstr>
      <vt:lpstr>Lab 1:  Introduction to SDRs</vt:lpstr>
      <vt:lpstr>Learning Objectives</vt:lpstr>
      <vt:lpstr>Excellent Reference</vt:lpstr>
      <vt:lpstr>SDRs vs. Custom Hardware</vt:lpstr>
      <vt:lpstr>ADALM-Pluto</vt:lpstr>
      <vt:lpstr>ADALM-Pluto Capabilities</vt:lpstr>
      <vt:lpstr>Getting Started</vt:lpstr>
      <vt:lpstr>Inside the Pluto</vt:lpstr>
      <vt:lpstr>The 9361 Integrated Circuit</vt:lpstr>
      <vt:lpstr>Non-Real Time Processing</vt:lpstr>
      <vt:lpstr>Configurations</vt:lpstr>
      <vt:lpstr>Lab Submissions</vt:lpstr>
      <vt:lpstr>Lab 1:  Capturing and Receiving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347</cp:revision>
  <cp:lastPrinted>2018-09-04T12:29:29Z</cp:lastPrinted>
  <dcterms:created xsi:type="dcterms:W3CDTF">2015-03-22T11:15:32Z</dcterms:created>
  <dcterms:modified xsi:type="dcterms:W3CDTF">2022-08-22T21:20:17Z</dcterms:modified>
</cp:coreProperties>
</file>