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8" r:id="rId2"/>
    <p:sldId id="423" r:id="rId3"/>
    <p:sldId id="444" r:id="rId4"/>
    <p:sldId id="443" r:id="rId5"/>
    <p:sldId id="445" r:id="rId6"/>
    <p:sldId id="449" r:id="rId7"/>
    <p:sldId id="448" r:id="rId8"/>
    <p:sldId id="446" r:id="rId9"/>
    <p:sldId id="350" r:id="rId10"/>
    <p:sldId id="450" r:id="rId11"/>
    <p:sldId id="451" r:id="rId1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525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drangan/sdrla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Lab 2:  Frequency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0492-4307-E63B-BEA8-338842C0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Gain with Least Squares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F27EF-0AEF-E6FB-6FD0-0507534FE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Signal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we have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(e.g., via correlation or FFT method)</a:t>
                </a:r>
              </a:p>
              <a:p>
                <a:r>
                  <a:rPr lang="en-US" dirty="0"/>
                  <a:t>How do we estimate complex gain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Can estimate complex gain via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</a:t>
                </a:r>
                <a:r>
                  <a:rPr lang="en-US" dirty="0"/>
                  <a:t>(see ML class):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 given by LS formula: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F27EF-0AEF-E6FB-6FD0-0507534FE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E37D-86B5-AB16-D965-4FDBE312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2062-9181-462F-A195-2B6F4D98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C8FD2-E331-D206-6464-1F3E747A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71172-CD14-9CEB-4E57-3F5E7BA1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722" y="1539277"/>
            <a:ext cx="4276725" cy="3324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21B5DC-04E7-F2EC-46D8-BD58FEB2D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61" y="1788190"/>
            <a:ext cx="6383912" cy="2826397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A39AA21-00A3-2741-EFF8-D8EB0EBE7A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97280" y="5112415"/>
            <a:ext cx="10058400" cy="756679"/>
          </a:xfrm>
        </p:spPr>
        <p:txBody>
          <a:bodyPr/>
          <a:lstStyle/>
          <a:p>
            <a:r>
              <a:rPr lang="en-US" dirty="0"/>
              <a:t>Lab 2 in the  </a:t>
            </a:r>
            <a:r>
              <a:rPr lang="en-US" dirty="0">
                <a:hlinkClick r:id="rId4"/>
              </a:rPr>
              <a:t>SDR lab </a:t>
            </a:r>
            <a:r>
              <a:rPr lang="en-US" dirty="0" err="1">
                <a:hlinkClick r:id="rId4"/>
              </a:rPr>
              <a:t>github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48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12D3-1A44-43EE-9B01-04CAD22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274C-E7DF-4E33-B799-157AAB53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Send a complex exponential signal through the SDR</a:t>
            </a:r>
          </a:p>
          <a:p>
            <a:r>
              <a:rPr lang="en-US" sz="2400" dirty="0"/>
              <a:t>Estimate the complex gain and frequency of the RX complex exponential</a:t>
            </a:r>
          </a:p>
          <a:p>
            <a:pPr lvl="1"/>
            <a:r>
              <a:rPr lang="en-US" sz="2000" dirty="0"/>
              <a:t>Correlation method, </a:t>
            </a:r>
          </a:p>
          <a:p>
            <a:pPr lvl="1"/>
            <a:r>
              <a:rPr lang="en-US" sz="2000" dirty="0"/>
              <a:t>FFT method with oversampling</a:t>
            </a:r>
          </a:p>
          <a:p>
            <a:pPr lvl="1"/>
            <a:r>
              <a:rPr lang="en-US" sz="2000" dirty="0"/>
              <a:t>Gradient descent (advanced)</a:t>
            </a:r>
          </a:p>
          <a:p>
            <a:r>
              <a:rPr lang="en-US" sz="2400" dirty="0"/>
              <a:t>Estimate the carrier frequency offset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FADBF-F5BC-46D6-9E53-93EB3A0F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3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D28CF5-55D1-80C4-4D56-5470E6D2B6FD}"/>
              </a:ext>
            </a:extLst>
          </p:cNvPr>
          <p:cNvSpPr/>
          <p:nvPr/>
        </p:nvSpPr>
        <p:spPr>
          <a:xfrm>
            <a:off x="2016919" y="2041450"/>
            <a:ext cx="5117804" cy="6804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235B5-866F-AEED-56FA-A8729C7DC0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581808"/>
                <a:ext cx="7495953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Continuous-time complex exponential signal</a:t>
                </a:r>
                <a:r>
                  <a:rPr lang="en-US" sz="2400" dirty="0"/>
                  <a:t>:  </a:t>
                </a:r>
                <a:br>
                  <a:rPr lang="en-US" sz="2400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b="0" dirty="0"/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complex magnitude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frequency</a:t>
                </a:r>
                <a:r>
                  <a:rPr lang="en-US" dirty="0"/>
                  <a:t> in Hz,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angular frequency </a:t>
                </a:r>
                <a:r>
                  <a:rPr lang="en-US" dirty="0">
                    <a:solidFill>
                      <a:schemeClr val="tx1"/>
                    </a:solidFill>
                  </a:rPr>
                  <a:t>in rad/s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Basic signal for Fourier analysis of linear systems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Good initial signal to send and receive in SDRs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Easy to visualize response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Verifies that SDR is operational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Can measure carrier frequency offset</a:t>
                </a: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235B5-866F-AEED-56FA-A8729C7DC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581808"/>
                <a:ext cx="7495953" cy="4329817"/>
              </a:xfrm>
              <a:blipFill>
                <a:blip r:embed="rId2"/>
                <a:stretch>
                  <a:fillRect l="-1951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DA7F0CE-FCC1-94E6-2D5B-CDAB180F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Exponential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DB9E-6429-2D1E-2C72-A25F6B90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6146" name="Picture 2" descr="Meaning of Complex Exponential for Electric Engineering | by 최재호 | Medium">
            <a:extLst>
              <a:ext uri="{FF2B5EF4-FFF2-40B4-BE49-F238E27FC236}">
                <a16:creationId xmlns:a16="http://schemas.microsoft.com/office/drawing/2014/main" id="{9F0F19AE-A6E9-77C0-57A3-82F8EC61A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841" y="2313203"/>
            <a:ext cx="36099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90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A6C-75DB-21E4-71B9-BB515214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Transmitting a Complex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EB6A-1926-7890-D1F6-92137A74C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3997234" cy="4329817"/>
          </a:xfrm>
        </p:spPr>
        <p:txBody>
          <a:bodyPr>
            <a:normAutofit/>
          </a:bodyPr>
          <a:lstStyle/>
          <a:p>
            <a:r>
              <a:rPr lang="en-US" sz="2800" dirty="0"/>
              <a:t>Create the signal</a:t>
            </a:r>
          </a:p>
          <a:p>
            <a:endParaRPr lang="en-US" sz="2800" dirty="0"/>
          </a:p>
          <a:p>
            <a:r>
              <a:rPr lang="en-US" sz="2800" dirty="0"/>
              <a:t>Create a TX object</a:t>
            </a:r>
          </a:p>
          <a:p>
            <a:endParaRPr lang="en-US" sz="2800" dirty="0"/>
          </a:p>
          <a:p>
            <a:r>
              <a:rPr lang="en-US" sz="2800" dirty="0"/>
              <a:t>Load the buffer </a:t>
            </a:r>
          </a:p>
          <a:p>
            <a:r>
              <a:rPr lang="en-US" sz="2800" dirty="0"/>
              <a:t>Will repeat continuously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DE70-E308-74DF-572B-D449C0AB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6AAD37-B5EC-71B0-A326-152D735C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20" y="1664154"/>
            <a:ext cx="5295900" cy="19621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CCAC6-E049-FE59-FD80-12EEA2FAE8DB}"/>
              </a:ext>
            </a:extLst>
          </p:cNvPr>
          <p:cNvCxnSpPr/>
          <p:nvPr/>
        </p:nvCxnSpPr>
        <p:spPr>
          <a:xfrm>
            <a:off x="3911173" y="1859536"/>
            <a:ext cx="1798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E1BF76-30D9-EE31-396C-430A8514338E}"/>
              </a:ext>
            </a:extLst>
          </p:cNvPr>
          <p:cNvCxnSpPr/>
          <p:nvPr/>
        </p:nvCxnSpPr>
        <p:spPr>
          <a:xfrm flipV="1">
            <a:off x="4175051" y="2558902"/>
            <a:ext cx="1538177" cy="31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C4F052-D695-F316-569F-31F5133381A6}"/>
              </a:ext>
            </a:extLst>
          </p:cNvPr>
          <p:cNvCxnSpPr/>
          <p:nvPr/>
        </p:nvCxnSpPr>
        <p:spPr>
          <a:xfrm flipV="1">
            <a:off x="3707219" y="3310270"/>
            <a:ext cx="2002018" cy="70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7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6198-36E5-E9BA-4A33-5D5114CB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the Frequency</a:t>
            </a:r>
            <a:br>
              <a:rPr lang="en-US" dirty="0"/>
            </a:br>
            <a:r>
              <a:rPr lang="en-US" sz="4000" dirty="0"/>
              <a:t>Correlation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989B74-F6E8-0CD0-7F64-9C39DAD8D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one-step correlation: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+1]</m:t>
                        </m:r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When there is no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b="0" dirty="0"/>
                  <a:t>Hence, we take estimate: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Method is simple</a:t>
                </a:r>
              </a:p>
              <a:p>
                <a:r>
                  <a:rPr lang="en-US" b="0" dirty="0"/>
                  <a:t>But tends to work well only when noise is small</a:t>
                </a:r>
                <a:br>
                  <a:rPr lang="en-US" b="0" dirty="0"/>
                </a:b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989B74-F6E8-0CD0-7F64-9C39DAD8D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C1A4D-40F9-BE16-BCC7-77A3DE08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3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6198-36E5-E9BA-4A33-5D5114CB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the Frequency with DTFT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989B74-F6E8-0CD0-7F64-9C39DAD8D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182659" cy="4329817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DTFT with normalized frequency: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DTFT of a complex exponential is a discrete </a:t>
                </a:r>
                <a:r>
                  <a:rPr lang="en-US" dirty="0" err="1"/>
                  <a:t>sinc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b="0" dirty="0"/>
                  <a:t> is maximized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Ideal estimate for frequency: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989B74-F6E8-0CD0-7F64-9C39DAD8D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182659" cy="4329817"/>
              </a:xfrm>
              <a:blipFill>
                <a:blip r:embed="rId2"/>
                <a:stretch>
                  <a:fillRect l="-2367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C1A4D-40F9-BE16-BCC7-77A3DE08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E35068-ADD1-039F-66C6-CAC22D232982}"/>
                  </a:ext>
                </a:extLst>
              </p:cNvPr>
              <p:cNvSpPr txBox="1"/>
              <p:nvPr/>
            </p:nvSpPr>
            <p:spPr>
              <a:xfrm>
                <a:off x="8243777" y="5134057"/>
                <a:ext cx="4868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E35068-ADD1-039F-66C6-CAC22D232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777" y="5134057"/>
                <a:ext cx="48686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8548213-83F0-146D-F2F4-62AD15584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939" y="1950314"/>
            <a:ext cx="3849003" cy="3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7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6198-36E5-E9BA-4A33-5D5114CB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the Frequency with FFT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989B74-F6E8-0CD0-7F64-9C39DAD8D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5537436" cy="4329817"/>
              </a:xfrm>
            </p:spPr>
            <p:txBody>
              <a:bodyPr/>
              <a:lstStyle/>
              <a:p>
                <a:r>
                  <a:rPr lang="en-US" dirty="0"/>
                  <a:t>DTFT method from prev. slide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Generally computed with FFT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points: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May lead to rounding error</a:t>
                </a:r>
                <a:br>
                  <a:rPr lang="en-US" dirty="0"/>
                </a:b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989B74-F6E8-0CD0-7F64-9C39DAD8D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5537436" cy="4329817"/>
              </a:xfrm>
              <a:blipFill>
                <a:blip r:embed="rId2"/>
                <a:stretch>
                  <a:fillRect l="-26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C1A4D-40F9-BE16-BCC7-77A3DE08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E35068-ADD1-039F-66C6-CAC22D232982}"/>
                  </a:ext>
                </a:extLst>
              </p:cNvPr>
              <p:cNvSpPr txBox="1"/>
              <p:nvPr/>
            </p:nvSpPr>
            <p:spPr>
              <a:xfrm>
                <a:off x="6841747" y="5007769"/>
                <a:ext cx="1189749" cy="102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>
                    <a:solidFill>
                      <a:srgbClr val="00B050"/>
                    </a:solidFill>
                  </a:rPr>
                  <a:t>No error </a:t>
                </a:r>
                <a:r>
                  <a:rPr lang="en-US" sz="2000" b="0" dirty="0">
                    <a:solidFill>
                      <a:srgbClr val="00B050"/>
                    </a:solidFill>
                  </a:rPr>
                  <a:t> </a:t>
                </a:r>
                <a:br>
                  <a:rPr lang="en-US" sz="2000" b="0" dirty="0">
                    <a:solidFill>
                      <a:srgbClr val="00B050"/>
                    </a:solidFill>
                  </a:rPr>
                </a:b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E35068-ADD1-039F-66C6-CAC22D232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47" y="5007769"/>
                <a:ext cx="1189749" cy="1021755"/>
              </a:xfrm>
              <a:prstGeom prst="rect">
                <a:avLst/>
              </a:prstGeom>
              <a:blipFill>
                <a:blip r:embed="rId3"/>
                <a:stretch>
                  <a:fillRect l="-5102" t="-2381"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D136919-7DEF-F211-D0BA-91EBF567C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218" y="1264286"/>
            <a:ext cx="4201806" cy="345873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8AF339-6ACF-FBF8-E06B-9FD1FC4160FA}"/>
              </a:ext>
            </a:extLst>
          </p:cNvPr>
          <p:cNvCxnSpPr>
            <a:cxnSpLocks/>
          </p:cNvCxnSpPr>
          <p:nvPr/>
        </p:nvCxnSpPr>
        <p:spPr>
          <a:xfrm flipV="1">
            <a:off x="7336465" y="4425314"/>
            <a:ext cx="0" cy="58245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B074EC-ECBD-3737-E444-F57B5D57905F}"/>
                  </a:ext>
                </a:extLst>
              </p:cNvPr>
              <p:cNvSpPr txBox="1"/>
              <p:nvPr/>
            </p:nvSpPr>
            <p:spPr>
              <a:xfrm>
                <a:off x="9277418" y="5123529"/>
                <a:ext cx="511601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br>
                  <a:rPr lang="en-US" sz="2000" b="0" dirty="0">
                    <a:solidFill>
                      <a:srgbClr val="00B050"/>
                    </a:solidFill>
                  </a:rPr>
                </a:b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B074EC-ECBD-3737-E444-F57B5D579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418" y="5123529"/>
                <a:ext cx="511601" cy="400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480BF5-3F9C-2E22-6B41-E55BDD047F9C}"/>
                  </a:ext>
                </a:extLst>
              </p:cNvPr>
              <p:cNvSpPr txBox="1"/>
              <p:nvPr/>
            </p:nvSpPr>
            <p:spPr>
              <a:xfrm>
                <a:off x="9022617" y="4643404"/>
                <a:ext cx="254801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acc>
                    </m:oMath>
                  </m:oMathPara>
                </a14:m>
                <a:br>
                  <a:rPr lang="en-US" sz="2000" b="0" dirty="0">
                    <a:solidFill>
                      <a:srgbClr val="00B050"/>
                    </a:solidFill>
                  </a:rPr>
                </a:b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480BF5-3F9C-2E22-6B41-E55BDD047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617" y="4643404"/>
                <a:ext cx="254801" cy="400174"/>
              </a:xfrm>
              <a:prstGeom prst="rect">
                <a:avLst/>
              </a:prstGeom>
              <a:blipFill>
                <a:blip r:embed="rId6"/>
                <a:stretch>
                  <a:fillRect t="-6154"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799DE5-1769-818B-4672-5CBEE9DE571C}"/>
              </a:ext>
            </a:extLst>
          </p:cNvPr>
          <p:cNvCxnSpPr>
            <a:cxnSpLocks/>
          </p:cNvCxnSpPr>
          <p:nvPr/>
        </p:nvCxnSpPr>
        <p:spPr>
          <a:xfrm flipV="1">
            <a:off x="9414718" y="4404050"/>
            <a:ext cx="0" cy="39892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12D424-547B-19A5-C5AD-DD69AD22005B}"/>
              </a:ext>
            </a:extLst>
          </p:cNvPr>
          <p:cNvCxnSpPr>
            <a:cxnSpLocks/>
          </p:cNvCxnSpPr>
          <p:nvPr/>
        </p:nvCxnSpPr>
        <p:spPr>
          <a:xfrm flipV="1">
            <a:off x="9486922" y="1475485"/>
            <a:ext cx="0" cy="374155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1C85A8-EA2D-0A5A-FF66-DD63E6953842}"/>
                  </a:ext>
                </a:extLst>
              </p:cNvPr>
              <p:cNvSpPr txBox="1"/>
              <p:nvPr/>
            </p:nvSpPr>
            <p:spPr>
              <a:xfrm>
                <a:off x="9861222" y="4897230"/>
                <a:ext cx="968663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>
                    <a:solidFill>
                      <a:srgbClr val="FF0000"/>
                    </a:solidFill>
                  </a:rPr>
                  <a:t>Error </a:t>
                </a:r>
                <a:r>
                  <a:rPr lang="en-US" sz="2000" b="0" dirty="0">
                    <a:solidFill>
                      <a:srgbClr val="FF0000"/>
                    </a:solidFill>
                  </a:rPr>
                  <a:t> </a:t>
                </a:r>
                <a:br>
                  <a:rPr lang="en-US" sz="2000" b="0" dirty="0">
                    <a:solidFill>
                      <a:srgbClr val="FF0000"/>
                    </a:solidFill>
                  </a:rPr>
                </a:b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1C85A8-EA2D-0A5A-FF66-DD63E6953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22" y="4897230"/>
                <a:ext cx="968663" cy="984885"/>
              </a:xfrm>
              <a:prstGeom prst="rect">
                <a:avLst/>
              </a:prstGeom>
              <a:blipFill>
                <a:blip r:embed="rId7"/>
                <a:stretch>
                  <a:fillRect l="-6918" t="-2469" r="-25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7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6198-36E5-E9BA-4A33-5D5114CB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Oversampling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989B74-F6E8-0CD0-7F64-9C39DAD8D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182659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oversampling</a:t>
                </a:r>
                <a:r>
                  <a:rPr lang="en-US" dirty="0"/>
                  <a:t> to reduce rounding error</a:t>
                </a:r>
              </a:p>
              <a:p>
                <a:r>
                  <a:rPr lang="en-US" dirty="0"/>
                  <a:t>Oversampling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𝑂𝑉</m:t>
                        </m:r>
                      </m:sub>
                    </m:sSub>
                  </m:oMath>
                </a14:m>
                <a:r>
                  <a:rPr lang="en-US" dirty="0"/>
                  <a:t> (oversampling ratio):</a:t>
                </a:r>
              </a:p>
              <a:p>
                <a:pPr lvl="1"/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𝑂𝑉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Zero pad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zeros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point FFT</a:t>
                </a:r>
              </a:p>
              <a:p>
                <a:r>
                  <a:rPr lang="en-US" dirty="0"/>
                  <a:t>Obtains frequency within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𝑂𝑉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989B74-F6E8-0CD0-7F64-9C39DAD8D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182659" cy="4329817"/>
              </a:xfrm>
              <a:blipFill>
                <a:blip r:embed="rId2"/>
                <a:stretch>
                  <a:fillRect l="-23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C1A4D-40F9-BE16-BCC7-77A3DE08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47B686-2D6C-D161-E7F0-A05D7AEC0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013" y="1461306"/>
            <a:ext cx="4301667" cy="372543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B77A8663-2339-E8EB-56FB-3261CFD07B2A}"/>
              </a:ext>
            </a:extLst>
          </p:cNvPr>
          <p:cNvSpPr/>
          <p:nvPr/>
        </p:nvSpPr>
        <p:spPr>
          <a:xfrm>
            <a:off x="7953097" y="5265871"/>
            <a:ext cx="1393697" cy="484632"/>
          </a:xfrm>
          <a:prstGeom prst="right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1027E3-2868-0E80-27AE-0C75CACC1C2E}"/>
              </a:ext>
            </a:extLst>
          </p:cNvPr>
          <p:cNvSpPr txBox="1"/>
          <p:nvPr/>
        </p:nvSpPr>
        <p:spPr>
          <a:xfrm>
            <a:off x="9512596" y="5175004"/>
            <a:ext cx="1760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frequency</a:t>
            </a:r>
            <a:br>
              <a:rPr lang="en-US" dirty="0"/>
            </a:br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57332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Carrier Frequency Offset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Recall:  Mixer at TX and RX driven by a  local oscillator (LO)</a:t>
            </a:r>
          </a:p>
          <a:p>
            <a:r>
              <a:rPr lang="en-US" dirty="0"/>
              <a:t>LO generally derived from a crystal with resonant frequency</a:t>
            </a:r>
          </a:p>
          <a:p>
            <a:r>
              <a:rPr lang="en-US" dirty="0"/>
              <a:t>LO frequencies may be slightly mismatched</a:t>
            </a:r>
          </a:p>
          <a:p>
            <a:pPr lvl="1"/>
            <a:r>
              <a:rPr lang="en-US" dirty="0"/>
              <a:t>Physical differences in crystal and temperatures</a:t>
            </a:r>
          </a:p>
          <a:p>
            <a:r>
              <a:rPr lang="en-US" dirty="0"/>
              <a:t>Causes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carrier frequency offset (CFO)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Lab:  Use frequency estimation to estimate CFO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4D4641-38FB-0E5C-A8FD-42D693791FC0}"/>
              </a:ext>
            </a:extLst>
          </p:cNvPr>
          <p:cNvSpPr/>
          <p:nvPr/>
        </p:nvSpPr>
        <p:spPr>
          <a:xfrm>
            <a:off x="7931977" y="1596778"/>
            <a:ext cx="1221761" cy="7447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D29EC0-1E15-73C1-27DC-A87BDA908A65}"/>
              </a:ext>
            </a:extLst>
          </p:cNvPr>
          <p:cNvSpPr/>
          <p:nvPr/>
        </p:nvSpPr>
        <p:spPr>
          <a:xfrm>
            <a:off x="8112552" y="3283208"/>
            <a:ext cx="860611" cy="5532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A8605-3EEF-40DB-8F9A-E27CFCF89418}"/>
              </a:ext>
            </a:extLst>
          </p:cNvPr>
          <p:cNvSpPr txBox="1"/>
          <p:nvPr/>
        </p:nvSpPr>
        <p:spPr>
          <a:xfrm>
            <a:off x="8223852" y="3411668"/>
            <a:ext cx="59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EEFE3-D0DE-B822-A1E7-4E2FE2A1D730}"/>
              </a:ext>
            </a:extLst>
          </p:cNvPr>
          <p:cNvSpPr txBox="1"/>
          <p:nvPr/>
        </p:nvSpPr>
        <p:spPr>
          <a:xfrm>
            <a:off x="8315095" y="178428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2B4A27-D69E-4BA9-A58C-0FE00C27A50A}"/>
              </a:ext>
            </a:extLst>
          </p:cNvPr>
          <p:cNvSpPr/>
          <p:nvPr/>
        </p:nvSpPr>
        <p:spPr>
          <a:xfrm>
            <a:off x="10368880" y="1591015"/>
            <a:ext cx="1221761" cy="7447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27CBFC-2C67-0F3E-7134-564D5FFFA2EE}"/>
              </a:ext>
            </a:extLst>
          </p:cNvPr>
          <p:cNvSpPr/>
          <p:nvPr/>
        </p:nvSpPr>
        <p:spPr>
          <a:xfrm>
            <a:off x="10569893" y="3283208"/>
            <a:ext cx="860611" cy="5532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56643-48E9-718A-86FC-FA250263C3E9}"/>
              </a:ext>
            </a:extLst>
          </p:cNvPr>
          <p:cNvSpPr txBox="1"/>
          <p:nvPr/>
        </p:nvSpPr>
        <p:spPr>
          <a:xfrm>
            <a:off x="10660755" y="3405905"/>
            <a:ext cx="59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5D860-CAFB-E6E9-30D5-AB72D7C350E6}"/>
              </a:ext>
            </a:extLst>
          </p:cNvPr>
          <p:cNvSpPr txBox="1"/>
          <p:nvPr/>
        </p:nvSpPr>
        <p:spPr>
          <a:xfrm>
            <a:off x="10751998" y="177851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32EF4A-96E9-FEB1-13E4-6E0667887214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9153738" y="1963397"/>
            <a:ext cx="1215142" cy="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CF9B9A-2E8D-CF66-EEB6-8F3179BE29E3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542858" y="2341541"/>
            <a:ext cx="0" cy="94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8F99B4-0D06-E693-A07D-00C6619AD0AA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H="1" flipV="1">
            <a:off x="10979761" y="2335778"/>
            <a:ext cx="20438" cy="94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72D0D5-2652-621B-3738-75749D1BCF70}"/>
                  </a:ext>
                </a:extLst>
              </p:cNvPr>
              <p:cNvSpPr txBox="1"/>
              <p:nvPr/>
            </p:nvSpPr>
            <p:spPr>
              <a:xfrm>
                <a:off x="8523646" y="2708160"/>
                <a:ext cx="1067985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72D0D5-2652-621B-3738-75749D1B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646" y="2708160"/>
                <a:ext cx="1067985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8BCCA2-A186-4528-A656-EE548B2136DF}"/>
                  </a:ext>
                </a:extLst>
              </p:cNvPr>
              <p:cNvSpPr txBox="1"/>
              <p:nvPr/>
            </p:nvSpPr>
            <p:spPr>
              <a:xfrm>
                <a:off x="11000199" y="2727497"/>
                <a:ext cx="1191801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8BCCA2-A186-4528-A656-EE548B213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0199" y="2727497"/>
                <a:ext cx="1191801" cy="381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0A1426-C3D3-F929-BA14-6DE18D5D346F}"/>
              </a:ext>
            </a:extLst>
          </p:cNvPr>
          <p:cNvCxnSpPr/>
          <p:nvPr/>
        </p:nvCxnSpPr>
        <p:spPr>
          <a:xfrm>
            <a:off x="8823440" y="5167423"/>
            <a:ext cx="1778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1DF614-DE98-5BB9-90C5-22495B5ABD1C}"/>
              </a:ext>
            </a:extLst>
          </p:cNvPr>
          <p:cNvCxnSpPr/>
          <p:nvPr/>
        </p:nvCxnSpPr>
        <p:spPr>
          <a:xfrm flipV="1">
            <a:off x="9353231" y="4125432"/>
            <a:ext cx="0" cy="1041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A237E6-CBE0-4890-4F1B-E0BC9F4CCDA2}"/>
              </a:ext>
            </a:extLst>
          </p:cNvPr>
          <p:cNvCxnSpPr>
            <a:cxnSpLocks/>
          </p:cNvCxnSpPr>
          <p:nvPr/>
        </p:nvCxnSpPr>
        <p:spPr>
          <a:xfrm flipV="1">
            <a:off x="9842205" y="4352260"/>
            <a:ext cx="0" cy="81516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678CD4-98EA-B1B0-8F76-DA1046661FB0}"/>
                  </a:ext>
                </a:extLst>
              </p:cNvPr>
              <p:cNvSpPr txBox="1"/>
              <p:nvPr/>
            </p:nvSpPr>
            <p:spPr>
              <a:xfrm>
                <a:off x="9057638" y="5260386"/>
                <a:ext cx="591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678CD4-98EA-B1B0-8F76-DA104666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638" y="5260386"/>
                <a:ext cx="591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D2F3B0-7AB5-2617-F991-3E033C2B7869}"/>
                  </a:ext>
                </a:extLst>
              </p:cNvPr>
              <p:cNvSpPr txBox="1"/>
              <p:nvPr/>
            </p:nvSpPr>
            <p:spPr>
              <a:xfrm>
                <a:off x="9586314" y="5260386"/>
                <a:ext cx="591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D2F3B0-7AB5-2617-F991-3E033C2B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314" y="5260386"/>
                <a:ext cx="5911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CFCEB08A-E6A4-C8C4-607A-5B129A8900E5}"/>
              </a:ext>
            </a:extLst>
          </p:cNvPr>
          <p:cNvSpPr/>
          <p:nvPr/>
        </p:nvSpPr>
        <p:spPr>
          <a:xfrm>
            <a:off x="9394460" y="4486956"/>
            <a:ext cx="447745" cy="484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DF362B-4738-9E98-868B-43FEB64F7652}"/>
              </a:ext>
            </a:extLst>
          </p:cNvPr>
          <p:cNvSpPr txBox="1"/>
          <p:nvPr/>
        </p:nvSpPr>
        <p:spPr>
          <a:xfrm>
            <a:off x="9895436" y="4544606"/>
            <a:ext cx="5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CFO</a:t>
            </a:r>
          </a:p>
        </p:txBody>
      </p:sp>
    </p:spTree>
    <p:extLst>
      <p:ext uri="{BB962C8B-B14F-4D97-AF65-F5344CB8AC3E}">
        <p14:creationId xmlns:p14="http://schemas.microsoft.com/office/powerpoint/2010/main" val="3152453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16566</TotalTime>
  <Words>534</Words>
  <Application>Microsoft Office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Retrospect</vt:lpstr>
      <vt:lpstr>Lab 2:  Frequency Estimation</vt:lpstr>
      <vt:lpstr>Learning Objectives</vt:lpstr>
      <vt:lpstr>Complex Exponential</vt:lpstr>
      <vt:lpstr>Transmitting a Complex Exponential</vt:lpstr>
      <vt:lpstr>Estimating the Frequency Correlation Method</vt:lpstr>
      <vt:lpstr>Estimating the Frequency with DTFT</vt:lpstr>
      <vt:lpstr>Estimating the Frequency with FFT</vt:lpstr>
      <vt:lpstr>Using Oversampling</vt:lpstr>
      <vt:lpstr>Carrier Frequency Offset</vt:lpstr>
      <vt:lpstr>Estimating Gain with Least Squares</vt:lpstr>
      <vt:lpstr>Lab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360</cp:revision>
  <cp:lastPrinted>2018-09-04T12:29:29Z</cp:lastPrinted>
  <dcterms:created xsi:type="dcterms:W3CDTF">2015-03-22T11:15:32Z</dcterms:created>
  <dcterms:modified xsi:type="dcterms:W3CDTF">2022-08-27T13:39:09Z</dcterms:modified>
</cp:coreProperties>
</file>