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4" r:id="rId6"/>
    <p:sldId id="260" r:id="rId7"/>
    <p:sldId id="275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6" r:id="rId16"/>
    <p:sldId id="268" r:id="rId17"/>
    <p:sldId id="269" r:id="rId18"/>
    <p:sldId id="270" r:id="rId19"/>
    <p:sldId id="271" r:id="rId20"/>
    <p:sldId id="272" r:id="rId21"/>
    <p:sldId id="273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63"/>
    <p:restoredTop sz="94696"/>
  </p:normalViewPr>
  <p:slideViewPr>
    <p:cSldViewPr>
      <p:cViewPr varScale="1">
        <p:scale>
          <a:sx n="69" d="100"/>
          <a:sy n="69" d="100"/>
        </p:scale>
        <p:origin x="1032" y="24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58219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oly.png" descr="pol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70272" y="6489253"/>
            <a:ext cx="16542261" cy="7952348"/>
          </a:xfrm>
          <a:prstGeom prst="rect">
            <a:avLst/>
          </a:prstGeom>
          <a:ln w="12700">
            <a:miter lim="400000"/>
          </a:ln>
          <a:effectLst>
            <a:outerShdw blurRad="63500" dist="67294" dir="5400000" rotWithShape="0">
              <a:srgbClr val="000000">
                <a:alpha val="21993"/>
              </a:srgbClr>
            </a:outerShdw>
          </a:effectLst>
        </p:spPr>
      </p:pic>
      <p:pic>
        <p:nvPicPr>
          <p:cNvPr id="3" name="clark-logo.png" descr="clark-log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730826" y="11831917"/>
            <a:ext cx="3514892" cy="1590489"/>
          </a:xfrm>
          <a:prstGeom prst="rect">
            <a:avLst/>
          </a:prstGeom>
          <a:ln w="12700">
            <a:miter lim="400000"/>
          </a:ln>
          <a:effectLst>
            <a:outerShdw blurRad="63500" dist="67294" dir="5400000" rotWithShape="0">
              <a:srgbClr val="000000">
                <a:alpha val="21993"/>
              </a:srgbClr>
            </a:outerShdw>
          </a:effectLst>
        </p:spPr>
      </p:pic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Unit Testing…"/>
          <p:cNvSpPr txBox="1"/>
          <p:nvPr/>
        </p:nvSpPr>
        <p:spPr>
          <a:xfrm>
            <a:off x="2708688" y="4967364"/>
            <a:ext cx="18536312" cy="346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80000"/>
              </a:lnSpc>
              <a:defRPr sz="20000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pPr>
            <a:r>
              <a:t>Unit Testing </a:t>
            </a:r>
          </a:p>
          <a:p>
            <a:pPr algn="l" defTabSz="457200">
              <a:lnSpc>
                <a:spcPct val="80000"/>
              </a:lnSpc>
              <a:defRPr sz="5800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pPr>
            <a:r>
              <a:t> with Dependency Injection and Moq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But How Do We Unit Test with DI?"/>
          <p:cNvSpPr txBox="1"/>
          <p:nvPr/>
        </p:nvSpPr>
        <p:spPr>
          <a:xfrm>
            <a:off x="2727898" y="4080061"/>
            <a:ext cx="18536312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80000"/>
              </a:lnSpc>
              <a:defRPr cap="all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r>
              <a:t>But How Do We Unit Test with DI? </a:t>
            </a:r>
          </a:p>
        </p:txBody>
      </p:sp>
      <p:sp>
        <p:nvSpPr>
          <p:cNvPr id="63" name="How do we ensure we are covering all possible execution paths in the code?"/>
          <p:cNvSpPr txBox="1"/>
          <p:nvPr/>
        </p:nvSpPr>
        <p:spPr>
          <a:xfrm>
            <a:off x="2779635" y="5021174"/>
            <a:ext cx="18079072" cy="4439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90000"/>
              </a:lnSpc>
              <a:defRPr sz="100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lvl1pPr>
          </a:lstStyle>
          <a:p>
            <a:r>
              <a:t>How do we ensure we are covering all possible execution paths in the code?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utoMock = Autofac + Moq"/>
          <p:cNvSpPr txBox="1"/>
          <p:nvPr/>
        </p:nvSpPr>
        <p:spPr>
          <a:xfrm>
            <a:off x="780119" y="4038760"/>
            <a:ext cx="22823763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ct val="80000"/>
              </a:lnSpc>
              <a:defRPr sz="13000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r>
              <a:t>AutoMock = Autofac + Moq </a:t>
            </a:r>
          </a:p>
        </p:txBody>
      </p:sp>
      <p:sp>
        <p:nvSpPr>
          <p:cNvPr id="66" name="Includes as dependencies:…"/>
          <p:cNvSpPr txBox="1"/>
          <p:nvPr/>
        </p:nvSpPr>
        <p:spPr>
          <a:xfrm>
            <a:off x="1960005" y="7860408"/>
            <a:ext cx="20463989" cy="2270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ct val="90000"/>
              </a:lnSpc>
              <a:defRPr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t>Includes as dependencies:</a:t>
            </a:r>
          </a:p>
          <a:p>
            <a:pPr defTabSz="457200">
              <a:lnSpc>
                <a:spcPct val="90000"/>
              </a:lnSpc>
              <a:defRPr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>
                <a:latin typeface="Proxima Nova Bold"/>
                <a:ea typeface="Proxima Nova Bold"/>
                <a:cs typeface="Proxima Nova Bold"/>
                <a:sym typeface="Proxima Nova Bold"/>
              </a:rPr>
              <a:t>Autofac:</a:t>
            </a:r>
            <a:r>
              <a:t> DI framework for .NET</a:t>
            </a:r>
          </a:p>
          <a:p>
            <a:pPr defTabSz="457200">
              <a:lnSpc>
                <a:spcPct val="90000"/>
              </a:lnSpc>
              <a:defRPr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>
                <a:latin typeface="Proxima Nova Bold"/>
                <a:ea typeface="Proxima Nova Bold"/>
                <a:cs typeface="Proxima Nova Bold"/>
                <a:sym typeface="Proxima Nova Bold"/>
              </a:rPr>
              <a:t>Moq:</a:t>
            </a:r>
            <a:r>
              <a:t> Unit Testing framework for .NET</a:t>
            </a:r>
          </a:p>
        </p:txBody>
      </p:sp>
      <p:sp>
        <p:nvSpPr>
          <p:cNvPr id="67" name="Available for download via NuGet"/>
          <p:cNvSpPr txBox="1"/>
          <p:nvPr/>
        </p:nvSpPr>
        <p:spPr>
          <a:xfrm>
            <a:off x="1960005" y="5969693"/>
            <a:ext cx="20463989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ct val="90000"/>
              </a:lnSpc>
              <a:defRPr sz="70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lvl1pPr>
          </a:lstStyle>
          <a:p>
            <a:r>
              <a:t>Available for download via NuGet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AutoMock = Autofac + Moq"/>
          <p:cNvSpPr txBox="1"/>
          <p:nvPr/>
        </p:nvSpPr>
        <p:spPr>
          <a:xfrm>
            <a:off x="780119" y="4673760"/>
            <a:ext cx="22823763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ct val="80000"/>
              </a:lnSpc>
              <a:defRPr sz="13000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r>
              <a:t>AutoMock = Autofac + Moq </a:t>
            </a:r>
          </a:p>
        </p:txBody>
      </p:sp>
      <p:sp>
        <p:nvSpPr>
          <p:cNvPr id="70" name="Automock creates mocks/stubs on the fly for any system under test that depends on a set of dependencies through constructor based dependency injection"/>
          <p:cNvSpPr txBox="1"/>
          <p:nvPr/>
        </p:nvSpPr>
        <p:spPr>
          <a:xfrm>
            <a:off x="1960005" y="6575419"/>
            <a:ext cx="20463990" cy="2697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ct val="90000"/>
              </a:lnSpc>
              <a:defRPr sz="60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lvl1pPr>
          </a:lstStyle>
          <a:p>
            <a:r>
              <a:t>Automock creates mocks/stubs on the fly for any system under test that depends on a set of dependencies through constructor based dependency injection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What happens when we have a concrete dependency?"/>
          <p:cNvSpPr txBox="1"/>
          <p:nvPr/>
        </p:nvSpPr>
        <p:spPr>
          <a:xfrm>
            <a:off x="2766829" y="4319451"/>
            <a:ext cx="18850342" cy="316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ct val="80000"/>
              </a:lnSpc>
              <a:defRPr sz="11000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r>
              <a:t>What happens when we have a concrete dependency? </a:t>
            </a:r>
          </a:p>
        </p:txBody>
      </p:sp>
      <p:sp>
        <p:nvSpPr>
          <p:cNvPr id="73" name="We still want to mock the functionality but AutoMock can’t force a mocked replacement since it’s concrete"/>
          <p:cNvSpPr txBox="1"/>
          <p:nvPr/>
        </p:nvSpPr>
        <p:spPr>
          <a:xfrm>
            <a:off x="4048102" y="7710602"/>
            <a:ext cx="16287796" cy="1573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ct val="90000"/>
              </a:lnSpc>
              <a:defRPr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lvl1pPr>
          </a:lstStyle>
          <a:p>
            <a:r>
              <a:t>We still want to mock the functionality but AutoMock can’t force a mocked replacement since it’s concrete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mock.Provide()"/>
          <p:cNvSpPr txBox="1"/>
          <p:nvPr/>
        </p:nvSpPr>
        <p:spPr>
          <a:xfrm>
            <a:off x="2766829" y="5095421"/>
            <a:ext cx="18850342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ct val="80000"/>
              </a:lnSpc>
              <a:defRPr sz="13000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r>
              <a:t>mock.Provide()</a:t>
            </a:r>
          </a:p>
        </p:txBody>
      </p:sp>
      <p:sp>
        <p:nvSpPr>
          <p:cNvPr id="76" name="ANSWER:"/>
          <p:cNvSpPr txBox="1"/>
          <p:nvPr/>
        </p:nvSpPr>
        <p:spPr>
          <a:xfrm>
            <a:off x="4048102" y="4419600"/>
            <a:ext cx="16287796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ct val="90000"/>
              </a:lnSpc>
              <a:defRPr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lvl1pPr>
          </a:lstStyle>
          <a:p>
            <a:r>
              <a:rPr dirty="0" smtClean="0"/>
              <a:t>ANSWER</a:t>
            </a:r>
            <a:r>
              <a:rPr lang="en-US" dirty="0" smtClean="0"/>
              <a:t> 1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77" name="We can create own own “fake” version and provide it to AutoMock’s resolver"/>
          <p:cNvSpPr txBox="1"/>
          <p:nvPr/>
        </p:nvSpPr>
        <p:spPr>
          <a:xfrm>
            <a:off x="6498321" y="7146322"/>
            <a:ext cx="11387358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ct val="90000"/>
              </a:lnSpc>
              <a:defRPr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lvl1pPr>
          </a:lstStyle>
          <a:p>
            <a:r>
              <a:rPr dirty="0"/>
              <a:t>We can </a:t>
            </a:r>
            <a:r>
              <a:rPr lang="en-US" dirty="0" smtClean="0"/>
              <a:t>now </a:t>
            </a:r>
            <a:r>
              <a:rPr dirty="0" smtClean="0"/>
              <a:t>create </a:t>
            </a:r>
            <a:r>
              <a:rPr lang="en-US" dirty="0" smtClean="0"/>
              <a:t>our </a:t>
            </a:r>
            <a:r>
              <a:rPr dirty="0" smtClean="0"/>
              <a:t>own </a:t>
            </a:r>
            <a:r>
              <a:rPr dirty="0"/>
              <a:t>“fake” version and provide it to </a:t>
            </a:r>
            <a:r>
              <a:rPr dirty="0" err="1" smtClean="0"/>
              <a:t>AutoMock</a:t>
            </a:r>
            <a:endParaRPr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mock.Provide()"/>
          <p:cNvSpPr txBox="1"/>
          <p:nvPr/>
        </p:nvSpPr>
        <p:spPr>
          <a:xfrm>
            <a:off x="2766829" y="5480490"/>
            <a:ext cx="18850342" cy="263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ct val="80000"/>
              </a:lnSpc>
              <a:defRPr sz="13000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r>
              <a:rPr lang="en-US" sz="10000" dirty="0" smtClean="0"/>
              <a:t>Wrap your dependency </a:t>
            </a:r>
            <a:r>
              <a:rPr lang="en-US" sz="10000" dirty="0" smtClean="0"/>
              <a:t>in </a:t>
            </a:r>
            <a:r>
              <a:rPr lang="en-US" sz="10000" dirty="0" smtClean="0"/>
              <a:t>an interface and inject</a:t>
            </a:r>
            <a:endParaRPr sz="10000" dirty="0"/>
          </a:p>
        </p:txBody>
      </p:sp>
      <p:sp>
        <p:nvSpPr>
          <p:cNvPr id="76" name="ANSWER:"/>
          <p:cNvSpPr txBox="1"/>
          <p:nvPr/>
        </p:nvSpPr>
        <p:spPr>
          <a:xfrm>
            <a:off x="4048102" y="4595050"/>
            <a:ext cx="16287796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ct val="90000"/>
              </a:lnSpc>
              <a:defRPr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lvl1pPr>
          </a:lstStyle>
          <a:p>
            <a:r>
              <a:rPr dirty="0" smtClean="0"/>
              <a:t>ANSWER</a:t>
            </a:r>
            <a:r>
              <a:rPr lang="en-US" dirty="0" smtClean="0"/>
              <a:t> 2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77" name="We can create own own “fake” version and provide it to AutoMock’s resolver"/>
          <p:cNvSpPr txBox="1"/>
          <p:nvPr/>
        </p:nvSpPr>
        <p:spPr>
          <a:xfrm>
            <a:off x="6498321" y="8204382"/>
            <a:ext cx="11387358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ct val="90000"/>
              </a:lnSpc>
              <a:defRPr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lvl1pPr>
          </a:lstStyle>
          <a:p>
            <a:r>
              <a:rPr dirty="0"/>
              <a:t>We can </a:t>
            </a:r>
            <a:r>
              <a:rPr lang="en-US" dirty="0" smtClean="0"/>
              <a:t>now inject the dependency, return test data, and verify our calls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86581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Best Practices"/>
          <p:cNvSpPr txBox="1"/>
          <p:nvPr/>
        </p:nvSpPr>
        <p:spPr>
          <a:xfrm>
            <a:off x="2727898" y="4763087"/>
            <a:ext cx="2078329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80000"/>
              </a:lnSpc>
              <a:defRPr cap="all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r>
              <a:t>Best Practices</a:t>
            </a:r>
          </a:p>
        </p:txBody>
      </p:sp>
      <p:sp>
        <p:nvSpPr>
          <p:cNvPr id="80" name="Use at least one Verify call for each Setup"/>
          <p:cNvSpPr txBox="1"/>
          <p:nvPr/>
        </p:nvSpPr>
        <p:spPr>
          <a:xfrm>
            <a:off x="2779635" y="5718404"/>
            <a:ext cx="15385723" cy="3045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90000"/>
              </a:lnSpc>
              <a:defRPr sz="100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lvl1pPr>
          </a:lstStyle>
          <a:p>
            <a:r>
              <a:t>Use at least one Verify call for each Setup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Best Practices"/>
          <p:cNvSpPr txBox="1"/>
          <p:nvPr/>
        </p:nvSpPr>
        <p:spPr>
          <a:xfrm>
            <a:off x="2727898" y="4763087"/>
            <a:ext cx="2078329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80000"/>
              </a:lnSpc>
              <a:defRPr cap="all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r>
              <a:t>Best Practices</a:t>
            </a:r>
          </a:p>
        </p:txBody>
      </p:sp>
      <p:sp>
        <p:nvSpPr>
          <p:cNvPr id="83" name="Remember to Verify with Times.Never as appropriate"/>
          <p:cNvSpPr txBox="1"/>
          <p:nvPr/>
        </p:nvSpPr>
        <p:spPr>
          <a:xfrm>
            <a:off x="2779635" y="5718404"/>
            <a:ext cx="18004898" cy="3045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90000"/>
              </a:lnSpc>
              <a:defRPr sz="100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lvl1pPr>
          </a:lstStyle>
          <a:p>
            <a:r>
              <a:t>Remember to Verify with Times.Never as appropriate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est Practices"/>
          <p:cNvSpPr txBox="1"/>
          <p:nvPr/>
        </p:nvSpPr>
        <p:spPr>
          <a:xfrm>
            <a:off x="2727898" y="4128087"/>
            <a:ext cx="2078329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80000"/>
              </a:lnSpc>
              <a:defRPr cap="all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r>
              <a:t>Best Practices</a:t>
            </a:r>
          </a:p>
        </p:txBody>
      </p:sp>
      <p:sp>
        <p:nvSpPr>
          <p:cNvPr id="86" name="Keep track of nested dependency chains to avoid circular references"/>
          <p:cNvSpPr txBox="1"/>
          <p:nvPr/>
        </p:nvSpPr>
        <p:spPr>
          <a:xfrm>
            <a:off x="2779635" y="5083404"/>
            <a:ext cx="19452258" cy="3045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90000"/>
              </a:lnSpc>
              <a:defRPr sz="100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lvl1pPr>
          </a:lstStyle>
          <a:p>
            <a:r>
              <a:t>Keep track of nested dependency chains to avoid circular references </a:t>
            </a:r>
          </a:p>
        </p:txBody>
      </p:sp>
      <p:sp>
        <p:nvSpPr>
          <p:cNvPr id="87" name="This is a sign that code needs to be refactored or isolated into a new shared dependency"/>
          <p:cNvSpPr txBox="1"/>
          <p:nvPr/>
        </p:nvSpPr>
        <p:spPr>
          <a:xfrm>
            <a:off x="2779635" y="8202487"/>
            <a:ext cx="13721782" cy="1573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90000"/>
              </a:lnSpc>
              <a:defRPr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lvl1pPr>
          </a:lstStyle>
          <a:p>
            <a:r>
              <a:t>This is a sign that code needs to be refactored or isolated into a new shared dependency 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est Practices"/>
          <p:cNvSpPr txBox="1"/>
          <p:nvPr/>
        </p:nvSpPr>
        <p:spPr>
          <a:xfrm>
            <a:off x="2727898" y="4763087"/>
            <a:ext cx="2078329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80000"/>
              </a:lnSpc>
              <a:defRPr cap="all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r>
              <a:t>Best Practices</a:t>
            </a:r>
          </a:p>
        </p:txBody>
      </p:sp>
      <p:sp>
        <p:nvSpPr>
          <p:cNvPr id="90" name="Determine your need for strict vs loose mocking behavior"/>
          <p:cNvSpPr txBox="1"/>
          <p:nvPr/>
        </p:nvSpPr>
        <p:spPr>
          <a:xfrm>
            <a:off x="2779635" y="5718404"/>
            <a:ext cx="18004898" cy="3045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90000"/>
              </a:lnSpc>
              <a:defRPr sz="100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lvl1pPr>
          </a:lstStyle>
          <a:p>
            <a:r>
              <a:t>Determine your need for strict vs loose mocking behavior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lark Associates is a collective of dynamic companies leading the food service industry in equipment, supplies, &amp; service."/>
          <p:cNvSpPr txBox="1"/>
          <p:nvPr/>
        </p:nvSpPr>
        <p:spPr>
          <a:xfrm>
            <a:off x="1960005" y="4937760"/>
            <a:ext cx="20463989" cy="3586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ct val="90000"/>
              </a:lnSpc>
              <a:defRPr sz="80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lvl1pPr>
          </a:lstStyle>
          <a:p>
            <a:r>
              <a:t>Clark Associates is a collective of dynamic companies leading the food service industry in equipment, supplies, &amp; service.</a:t>
            </a:r>
          </a:p>
        </p:txBody>
      </p:sp>
      <p:pic>
        <p:nvPicPr>
          <p:cNvPr id="32" name="clark-logo-2.png" descr="clark-logo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81924" y="846936"/>
            <a:ext cx="11931734" cy="3913205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Rated in the top 50 fastest growing companies for…"/>
          <p:cNvSpPr txBox="1"/>
          <p:nvPr/>
        </p:nvSpPr>
        <p:spPr>
          <a:xfrm>
            <a:off x="5106190" y="9105857"/>
            <a:ext cx="6891398" cy="184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90000"/>
              </a:lnSpc>
              <a:defRPr sz="40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t>Rated in the top 50 fastest growing companies for </a:t>
            </a:r>
          </a:p>
          <a:p>
            <a:pPr algn="l" defTabSz="457200">
              <a:lnSpc>
                <a:spcPct val="90000"/>
              </a:lnSpc>
              <a:defRPr sz="40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t>9 years in a row</a:t>
            </a:r>
          </a:p>
        </p:txBody>
      </p:sp>
      <p:sp>
        <p:nvSpPr>
          <p:cNvPr id="34" name="Retail websites such as WebstaurantStore.com grossing $1B this year and growing"/>
          <p:cNvSpPr txBox="1"/>
          <p:nvPr/>
        </p:nvSpPr>
        <p:spPr>
          <a:xfrm>
            <a:off x="13879862" y="9105857"/>
            <a:ext cx="7875848" cy="184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90000"/>
              </a:lnSpc>
              <a:defRPr sz="40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lvl1pPr>
          </a:lstStyle>
          <a:p>
            <a:r>
              <a:t>Retail websites such as WebstaurantStore.com grossing $1B this year and growing</a:t>
            </a:r>
          </a:p>
        </p:txBody>
      </p:sp>
      <p:pic>
        <p:nvPicPr>
          <p:cNvPr id="35" name="ribbon.png" descr="ribb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30889" y="9420401"/>
            <a:ext cx="971935" cy="1295913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growth.png" descr="growth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69783" y="9330208"/>
            <a:ext cx="1900815" cy="1476299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(Yes, we’re hiring developers. See our booth!)"/>
          <p:cNvSpPr txBox="1"/>
          <p:nvPr/>
        </p:nvSpPr>
        <p:spPr>
          <a:xfrm>
            <a:off x="1960005" y="11984797"/>
            <a:ext cx="2046398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ct val="90000"/>
              </a:lnSpc>
              <a:defRPr sz="40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lvl1pPr>
          </a:lstStyle>
          <a:p>
            <a:r>
              <a:t>(Yes, we’re hiring developers. See our booth!)</a:t>
            </a:r>
          </a:p>
        </p:txBody>
      </p:sp>
      <p:pic>
        <p:nvPicPr>
          <p:cNvPr id="38" name="clark-logo.png" descr="clark-logo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730826" y="11831917"/>
            <a:ext cx="3514892" cy="1590489"/>
          </a:xfrm>
          <a:prstGeom prst="rect">
            <a:avLst/>
          </a:prstGeom>
          <a:ln w="12700">
            <a:miter lim="400000"/>
          </a:ln>
          <a:effectLst>
            <a:outerShdw blurRad="63500" dist="67294" dir="5400000" rotWithShape="0">
              <a:srgbClr val="000000">
                <a:alpha val="21993"/>
              </a:srgbClr>
            </a:outerShdw>
          </a:effectLst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Dependencies and Sources"/>
          <p:cNvSpPr txBox="1"/>
          <p:nvPr/>
        </p:nvSpPr>
        <p:spPr>
          <a:xfrm>
            <a:off x="1838898" y="2518709"/>
            <a:ext cx="2078329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80000"/>
              </a:lnSpc>
              <a:defRPr cap="all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r>
              <a:t>Dependencies and Sources </a:t>
            </a:r>
          </a:p>
        </p:txBody>
      </p:sp>
      <p:sp>
        <p:nvSpPr>
          <p:cNvPr id="93" name="xunit 2.3.0…"/>
          <p:cNvSpPr txBox="1"/>
          <p:nvPr/>
        </p:nvSpPr>
        <p:spPr>
          <a:xfrm>
            <a:off x="1890635" y="3732839"/>
            <a:ext cx="17766306" cy="703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2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dirty="0" err="1"/>
              <a:t>xunit</a:t>
            </a:r>
            <a:r>
              <a:rPr dirty="0"/>
              <a:t> 2.3.0</a:t>
            </a:r>
          </a:p>
          <a:p>
            <a:pPr algn="l" defTabSz="457200">
              <a:defRPr sz="32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dirty="0" err="1"/>
              <a:t>autofac.extras.moq</a:t>
            </a:r>
            <a:r>
              <a:rPr dirty="0"/>
              <a:t> 4.2.0</a:t>
            </a:r>
          </a:p>
          <a:p>
            <a:pPr algn="l" defTabSz="457200">
              <a:defRPr sz="32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dirty="0" err="1"/>
              <a:t>autofac</a:t>
            </a:r>
            <a:r>
              <a:rPr dirty="0"/>
              <a:t> (included with </a:t>
            </a:r>
            <a:r>
              <a:rPr dirty="0" err="1"/>
              <a:t>autofac.extras.moq</a:t>
            </a:r>
            <a:r>
              <a:rPr dirty="0"/>
              <a:t>)</a:t>
            </a:r>
          </a:p>
          <a:p>
            <a:pPr algn="l" defTabSz="457200">
              <a:defRPr sz="32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dirty="0" err="1"/>
              <a:t>moq</a:t>
            </a:r>
            <a:r>
              <a:rPr dirty="0"/>
              <a:t> (included with </a:t>
            </a:r>
            <a:r>
              <a:rPr dirty="0" err="1"/>
              <a:t>autofac.extras.moq</a:t>
            </a:r>
            <a:r>
              <a:rPr dirty="0"/>
              <a:t>)</a:t>
            </a:r>
          </a:p>
          <a:p>
            <a:pPr algn="l" defTabSz="457200">
              <a:defRPr sz="32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dirty="0" err="1"/>
              <a:t>newtonsoft.json</a:t>
            </a:r>
            <a:r>
              <a:rPr dirty="0"/>
              <a:t> (internally for examples)</a:t>
            </a:r>
          </a:p>
          <a:p>
            <a:pPr algn="l" defTabSz="457200">
              <a:defRPr sz="32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endParaRPr dirty="0"/>
          </a:p>
          <a:p>
            <a:pPr algn="l" defTabSz="457200">
              <a:defRPr sz="32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dirty="0"/>
              <a:t>github.com/</a:t>
            </a:r>
            <a:r>
              <a:rPr dirty="0" err="1"/>
              <a:t>Moq</a:t>
            </a:r>
            <a:r>
              <a:rPr dirty="0"/>
              <a:t>/moq4/wiki/</a:t>
            </a:r>
            <a:r>
              <a:rPr dirty="0" err="1"/>
              <a:t>Quickstart</a:t>
            </a:r>
            <a:endParaRPr dirty="0"/>
          </a:p>
          <a:p>
            <a:pPr algn="l" defTabSz="457200">
              <a:defRPr sz="32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dirty="0"/>
              <a:t>docs.autofac.org/</a:t>
            </a:r>
            <a:r>
              <a:rPr dirty="0" err="1"/>
              <a:t>en</a:t>
            </a:r>
            <a:r>
              <a:rPr dirty="0"/>
              <a:t>/latest/integration/moq.html</a:t>
            </a:r>
          </a:p>
          <a:p>
            <a:pPr algn="l" defTabSz="457200">
              <a:defRPr sz="32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dirty="0"/>
              <a:t>automock.codeplex.com/</a:t>
            </a:r>
          </a:p>
          <a:p>
            <a:pPr algn="l" defTabSz="457200">
              <a:defRPr sz="32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t>www.experts-exchange.com/questions/28976449/Unit-testing-moq-best-practices.html</a:t>
            </a:r>
          </a:p>
          <a:p>
            <a:pPr algn="l" defTabSz="457200">
              <a:defRPr sz="32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dirty="0"/>
              <a:t>decayingcode.com/post/part-3-advanced-mocking-functionalities/</a:t>
            </a:r>
          </a:p>
          <a:p>
            <a:pPr algn="l" defTabSz="457200">
              <a:defRPr sz="32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dirty="0"/>
              <a:t>blackwasp.co.uk/MoqTimes.aspx</a:t>
            </a:r>
          </a:p>
          <a:p>
            <a:pPr algn="l" defTabSz="457200">
              <a:defRPr sz="32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dirty="0"/>
              <a:t>jasonpolites.github.io/</a:t>
            </a:r>
            <a:r>
              <a:rPr dirty="0" err="1"/>
              <a:t>tao</a:t>
            </a:r>
            <a:r>
              <a:rPr dirty="0"/>
              <a:t>-of-testing/ch3-1.1.html</a:t>
            </a:r>
          </a:p>
          <a:p>
            <a:pPr algn="l" defTabSz="457200">
              <a:defRPr sz="32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dirty="0"/>
              <a:t>c-sharpcorner.com/</a:t>
            </a:r>
            <a:r>
              <a:rPr dirty="0" err="1"/>
              <a:t>UploadFile</a:t>
            </a:r>
            <a:r>
              <a:rPr dirty="0"/>
              <a:t>/dacca2/unit-test-using-mock-object-in-dependency-injection/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Any Questions?"/>
          <p:cNvSpPr txBox="1"/>
          <p:nvPr/>
        </p:nvSpPr>
        <p:spPr>
          <a:xfrm>
            <a:off x="2708688" y="5724284"/>
            <a:ext cx="11691585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80000"/>
              </a:lnSpc>
              <a:defRPr sz="12000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r>
              <a:t>Any Questions?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 LITTLE ABOUT ME"/>
          <p:cNvSpPr txBox="1"/>
          <p:nvPr/>
        </p:nvSpPr>
        <p:spPr>
          <a:xfrm>
            <a:off x="1908268" y="3981449"/>
            <a:ext cx="18536312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80000"/>
              </a:lnSpc>
              <a:defRPr sz="6000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r>
              <a:t>A LITTLE ABOUT ME</a:t>
            </a:r>
          </a:p>
        </p:txBody>
      </p:sp>
      <p:sp>
        <p:nvSpPr>
          <p:cNvPr id="41" name="Graduated USF in 2010…"/>
          <p:cNvSpPr txBox="1"/>
          <p:nvPr/>
        </p:nvSpPr>
        <p:spPr>
          <a:xfrm>
            <a:off x="1732686" y="5642962"/>
            <a:ext cx="13902345" cy="419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80000"/>
              </a:lnSpc>
              <a:spcBef>
                <a:spcPts val="3600"/>
              </a:spcBef>
              <a:defRPr sz="90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t>Graduated USF in 2010</a:t>
            </a:r>
          </a:p>
          <a:p>
            <a:pPr algn="l" defTabSz="457200">
              <a:lnSpc>
                <a:spcPct val="80000"/>
              </a:lnSpc>
              <a:spcBef>
                <a:spcPts val="3600"/>
              </a:spcBef>
              <a:defRPr sz="90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t>Worked with Clark Associates since 2016</a:t>
            </a:r>
          </a:p>
        </p:txBody>
      </p:sp>
      <p:grpSp>
        <p:nvGrpSpPr>
          <p:cNvPr id="44" name="Image"/>
          <p:cNvGrpSpPr/>
          <p:nvPr/>
        </p:nvGrpSpPr>
        <p:grpSpPr>
          <a:xfrm rot="21160197">
            <a:off x="15125457" y="2471874"/>
            <a:ext cx="3655764" cy="6335069"/>
            <a:chOff x="0" y="0"/>
            <a:chExt cx="3655762" cy="6335067"/>
          </a:xfrm>
        </p:grpSpPr>
        <p:pic>
          <p:nvPicPr>
            <p:cNvPr id="4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900" y="139700"/>
              <a:ext cx="3223964" cy="577626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2" name="Image" descr="Image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3655763" cy="6335069"/>
            </a:xfrm>
            <a:prstGeom prst="rect">
              <a:avLst/>
            </a:prstGeom>
            <a:effectLst/>
          </p:spPr>
        </p:pic>
      </p:grpSp>
      <p:grpSp>
        <p:nvGrpSpPr>
          <p:cNvPr id="47" name="Image"/>
          <p:cNvGrpSpPr/>
          <p:nvPr/>
        </p:nvGrpSpPr>
        <p:grpSpPr>
          <a:xfrm rot="192277">
            <a:off x="17309498" y="4371577"/>
            <a:ext cx="6225234" cy="4972846"/>
            <a:chOff x="0" y="0"/>
            <a:chExt cx="6225233" cy="4972844"/>
          </a:xfrm>
        </p:grpSpPr>
        <p:pic>
          <p:nvPicPr>
            <p:cNvPr id="46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15899" y="139699"/>
              <a:ext cx="5793435" cy="441404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5" name="Image" descr="Image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-1"/>
              <a:ext cx="6225235" cy="4972846"/>
            </a:xfrm>
            <a:prstGeom prst="rect">
              <a:avLst/>
            </a:prstGeom>
            <a:effectLst/>
          </p:spPr>
        </p:pic>
      </p:grpSp>
      <p:pic>
        <p:nvPicPr>
          <p:cNvPr id="48" name="Image" descr="Image"/>
          <p:cNvPicPr>
            <a:picLocks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508414">
            <a:off x="18429132" y="1678567"/>
            <a:ext cx="4491893" cy="3546415"/>
          </a:xfrm>
          <a:prstGeom prst="rect">
            <a:avLst/>
          </a:prstGeom>
          <a:effectLst>
            <a:outerShdw blurRad="63500" dist="67294" dir="5400000" rotWithShape="0">
              <a:srgbClr val="000000">
                <a:alpha val="21993"/>
              </a:srgbClr>
            </a:outerShdw>
          </a:effec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Benefits of Dependency Injection"/>
          <p:cNvSpPr txBox="1"/>
          <p:nvPr/>
        </p:nvSpPr>
        <p:spPr>
          <a:xfrm>
            <a:off x="2464804" y="3352327"/>
            <a:ext cx="20547233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80000"/>
              </a:lnSpc>
              <a:defRPr sz="10000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r>
              <a:rPr lang="en-US" dirty="0" smtClean="0"/>
              <a:t>What is</a:t>
            </a:r>
            <a:r>
              <a:rPr dirty="0" smtClean="0"/>
              <a:t> </a:t>
            </a:r>
            <a:r>
              <a:rPr dirty="0"/>
              <a:t>Dependency </a:t>
            </a:r>
            <a:r>
              <a:rPr dirty="0" smtClean="0"/>
              <a:t>Injection</a:t>
            </a:r>
            <a:r>
              <a:rPr lang="en-US" dirty="0" smtClean="0"/>
              <a:t> (DI)?</a:t>
            </a:r>
            <a:endParaRPr dirty="0"/>
          </a:p>
        </p:txBody>
      </p:sp>
      <p:sp>
        <p:nvSpPr>
          <p:cNvPr id="51" name="Single Responsibility Principle…"/>
          <p:cNvSpPr txBox="1"/>
          <p:nvPr/>
        </p:nvSpPr>
        <p:spPr>
          <a:xfrm>
            <a:off x="2542178" y="5457904"/>
            <a:ext cx="17762837" cy="459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32692" indent="-732692" algn="l" defTabSz="457200">
              <a:lnSpc>
                <a:spcPct val="90000"/>
              </a:lnSpc>
              <a:spcBef>
                <a:spcPts val="1300"/>
              </a:spcBef>
              <a:buSzPct val="75000"/>
              <a:buChar char="•"/>
              <a:defRPr sz="60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dirty="0" smtClean="0"/>
              <a:t>Design Pattern in which one object supplies the dependencies of another object</a:t>
            </a:r>
          </a:p>
          <a:p>
            <a:pPr marL="732692" indent="-732692" algn="l" defTabSz="457200">
              <a:lnSpc>
                <a:spcPct val="90000"/>
              </a:lnSpc>
              <a:spcBef>
                <a:spcPts val="1300"/>
              </a:spcBef>
              <a:buSzPct val="75000"/>
              <a:buChar char="•"/>
              <a:defRPr sz="60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dirty="0" smtClean="0"/>
              <a:t>Allows for decoupled logic between layers	</a:t>
            </a:r>
            <a:endParaRPr dirty="0" smtClean="0"/>
          </a:p>
          <a:p>
            <a:pPr marL="732692" indent="-732692" algn="l" defTabSz="457200">
              <a:lnSpc>
                <a:spcPct val="90000"/>
              </a:lnSpc>
              <a:spcBef>
                <a:spcPts val="1300"/>
              </a:spcBef>
              <a:buSzPct val="75000"/>
              <a:buChar char="•"/>
              <a:defRPr sz="60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dirty="0" smtClean="0"/>
              <a:t>Requires the use of an injector to resolve dependency types when constructing objects</a:t>
            </a:r>
            <a:endParaRPr dirty="0" smtClean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Benefits of Dependency Injection"/>
          <p:cNvSpPr txBox="1"/>
          <p:nvPr/>
        </p:nvSpPr>
        <p:spPr>
          <a:xfrm>
            <a:off x="2464804" y="3193676"/>
            <a:ext cx="20547233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80000"/>
              </a:lnSpc>
              <a:defRPr sz="10000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r>
              <a:t>Benefits of Dependency Injection </a:t>
            </a:r>
          </a:p>
        </p:txBody>
      </p:sp>
      <p:sp>
        <p:nvSpPr>
          <p:cNvPr id="51" name="Single Responsibility Principle…"/>
          <p:cNvSpPr txBox="1"/>
          <p:nvPr/>
        </p:nvSpPr>
        <p:spPr>
          <a:xfrm>
            <a:off x="2542178" y="5322623"/>
            <a:ext cx="17762837" cy="4861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32692" indent="-732692" algn="l" defTabSz="457200">
              <a:lnSpc>
                <a:spcPct val="90000"/>
              </a:lnSpc>
              <a:spcBef>
                <a:spcPts val="1300"/>
              </a:spcBef>
              <a:buSzPct val="75000"/>
              <a:buChar char="•"/>
              <a:defRPr sz="60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t>Single Responsibility Principle</a:t>
            </a:r>
          </a:p>
          <a:p>
            <a:pPr marL="1367692" lvl="1" indent="-732692" algn="l" defTabSz="457200">
              <a:lnSpc>
                <a:spcPct val="90000"/>
              </a:lnSpc>
              <a:spcBef>
                <a:spcPts val="1300"/>
              </a:spcBef>
              <a:buSzPct val="75000"/>
              <a:buChar char="•"/>
              <a:defRPr sz="60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t>Break logic into individual dependencies</a:t>
            </a:r>
          </a:p>
          <a:p>
            <a:pPr marL="732692" indent="-732692" algn="l" defTabSz="457200">
              <a:lnSpc>
                <a:spcPct val="90000"/>
              </a:lnSpc>
              <a:spcBef>
                <a:spcPts val="1300"/>
              </a:spcBef>
              <a:buSzPct val="75000"/>
              <a:buChar char="•"/>
              <a:defRPr sz="60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t>Isolate components for unit tests</a:t>
            </a:r>
          </a:p>
          <a:p>
            <a:pPr marL="732692" indent="-732692" algn="l" defTabSz="457200">
              <a:lnSpc>
                <a:spcPct val="90000"/>
              </a:lnSpc>
              <a:spcBef>
                <a:spcPts val="1300"/>
              </a:spcBef>
              <a:buSzPct val="75000"/>
              <a:buChar char="•"/>
              <a:defRPr sz="60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t>Substitute different implementations of dependencies without breaking anything</a:t>
            </a:r>
          </a:p>
        </p:txBody>
      </p:sp>
    </p:spTree>
    <p:extLst>
      <p:ext uri="{BB962C8B-B14F-4D97-AF65-F5344CB8AC3E}">
        <p14:creationId xmlns:p14="http://schemas.microsoft.com/office/powerpoint/2010/main" val="415367075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clark-logo.png" descr="clark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30826" y="11831917"/>
            <a:ext cx="3514892" cy="1590489"/>
          </a:xfrm>
          <a:prstGeom prst="rect">
            <a:avLst/>
          </a:prstGeom>
          <a:ln w="12700">
            <a:miter lim="400000"/>
          </a:ln>
          <a:effectLst>
            <a:outerShdw blurRad="63500" dist="67294" dir="5400000" rotWithShape="0">
              <a:srgbClr val="000000">
                <a:alpha val="21993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40459"/>
            <a:ext cx="11963400" cy="1350414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clark-logo.png" descr="clark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30826" y="11831917"/>
            <a:ext cx="3514892" cy="1590489"/>
          </a:xfrm>
          <a:prstGeom prst="rect">
            <a:avLst/>
          </a:prstGeom>
          <a:ln w="12700">
            <a:miter lim="400000"/>
          </a:ln>
          <a:effectLst>
            <a:outerShdw blurRad="63500" dist="67294" dir="5400000" rotWithShape="0">
              <a:srgbClr val="000000">
                <a:alpha val="21993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"/>
          <a:stretch/>
        </p:blipFill>
        <p:spPr bwMode="auto">
          <a:xfrm>
            <a:off x="1143000" y="304800"/>
            <a:ext cx="12505964" cy="853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3675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But How Do We Unit Test with DI?"/>
          <p:cNvSpPr txBox="1"/>
          <p:nvPr/>
        </p:nvSpPr>
        <p:spPr>
          <a:xfrm>
            <a:off x="2727898" y="4080061"/>
            <a:ext cx="18536312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80000"/>
              </a:lnSpc>
              <a:defRPr cap="all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r>
              <a:rPr dirty="0"/>
              <a:t>But How Do We Unit Test with DI? </a:t>
            </a:r>
          </a:p>
        </p:txBody>
      </p:sp>
      <p:sp>
        <p:nvSpPr>
          <p:cNvPr id="57" name="How do we mock a dependency to assure correct functionality of the System Under Test (SUT)?"/>
          <p:cNvSpPr txBox="1"/>
          <p:nvPr/>
        </p:nvSpPr>
        <p:spPr>
          <a:xfrm>
            <a:off x="2779636" y="5021174"/>
            <a:ext cx="19003155" cy="4439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90000"/>
              </a:lnSpc>
              <a:defRPr sz="100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lvl1pPr>
          </a:lstStyle>
          <a:p>
            <a:r>
              <a:t>How do we mock a dependency to assure correct functionality of the System Under Test (SUT)?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But How Do We Unit Test with DI?"/>
          <p:cNvSpPr txBox="1"/>
          <p:nvPr/>
        </p:nvSpPr>
        <p:spPr>
          <a:xfrm>
            <a:off x="2727898" y="4080061"/>
            <a:ext cx="18536312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80000"/>
              </a:lnSpc>
              <a:defRPr cap="all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r>
              <a:t>But How Do We Unit Test with DI? </a:t>
            </a:r>
          </a:p>
        </p:txBody>
      </p:sp>
      <p:sp>
        <p:nvSpPr>
          <p:cNvPr id="60" name="How do we verify that the internal workings of the SUT…"/>
          <p:cNvSpPr txBox="1"/>
          <p:nvPr/>
        </p:nvSpPr>
        <p:spPr>
          <a:xfrm>
            <a:off x="2779635" y="5021174"/>
            <a:ext cx="18062328" cy="4439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90000"/>
              </a:lnSpc>
              <a:defRPr sz="100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t>How do we verify that the internal workings of the SUT </a:t>
            </a:r>
          </a:p>
          <a:p>
            <a:pPr algn="l" defTabSz="457200">
              <a:lnSpc>
                <a:spcPct val="90000"/>
              </a:lnSpc>
              <a:defRPr sz="100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t>are correct?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432</Words>
  <Application>Microsoft Macintosh PowerPoint</Application>
  <PresentationFormat>Custom</PresentationFormat>
  <Paragraphs>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Helvetica Light</vt:lpstr>
      <vt:lpstr>Helvetica Neue</vt:lpstr>
      <vt:lpstr>Proxima Nova Bold</vt:lpstr>
      <vt:lpstr>Proxima Nova Regular</vt:lpstr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17</cp:revision>
  <dcterms:modified xsi:type="dcterms:W3CDTF">2017-10-27T14:02:30Z</dcterms:modified>
</cp:coreProperties>
</file>