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8" r:id="rId2"/>
    <p:sldId id="256" r:id="rId3"/>
    <p:sldId id="258" r:id="rId4"/>
    <p:sldId id="259" r:id="rId5"/>
    <p:sldId id="279" r:id="rId6"/>
    <p:sldId id="277" r:id="rId7"/>
    <p:sldId id="281" r:id="rId8"/>
    <p:sldId id="275" r:id="rId9"/>
    <p:sldId id="296" r:id="rId10"/>
    <p:sldId id="29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76" r:id="rId20"/>
    <p:sldId id="294" r:id="rId21"/>
    <p:sldId id="298" r:id="rId22"/>
    <p:sldId id="274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4658"/>
  </p:normalViewPr>
  <p:slideViewPr>
    <p:cSldViewPr snapToGrid="0" snapToObjects="1">
      <p:cViewPr varScale="1">
        <p:scale>
          <a:sx n="41" d="100"/>
          <a:sy n="41" d="100"/>
        </p:scale>
        <p:origin x="-778" y="-11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8111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3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1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1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3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3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3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2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34321" y="13081000"/>
            <a:ext cx="102657" cy="47192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endParaRPr dirty="0"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nit Testing…"/>
          <p:cNvSpPr txBox="1"/>
          <p:nvPr/>
        </p:nvSpPr>
        <p:spPr>
          <a:xfrm>
            <a:off x="2708688" y="5351045"/>
            <a:ext cx="18536312" cy="2702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80000"/>
              </a:lnSpc>
              <a:defRPr sz="2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pPr>
            <a:endParaRPr dirty="0"/>
          </a:p>
        </p:txBody>
      </p:sp>
      <p:sp>
        <p:nvSpPr>
          <p:cNvPr id="11" name="A LITTLE ABOUT ME">
            <a:extLst>
              <a:ext uri="{FF2B5EF4-FFF2-40B4-BE49-F238E27FC236}">
                <a16:creationId xmlns="" xmlns:a16="http://schemas.microsoft.com/office/drawing/2014/main" id="{97FB3DD2-2666-0F46-8F31-3754586F5D5B}"/>
              </a:ext>
            </a:extLst>
          </p:cNvPr>
          <p:cNvSpPr txBox="1"/>
          <p:nvPr/>
        </p:nvSpPr>
        <p:spPr>
          <a:xfrm>
            <a:off x="2344686" y="4009575"/>
            <a:ext cx="21408932" cy="3092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6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endParaRPr lang="en-US" sz="23000" spc="-300" dirty="0">
              <a:solidFill>
                <a:schemeClr val="tx1"/>
              </a:solidFill>
            </a:endParaRPr>
          </a:p>
        </p:txBody>
      </p:sp>
      <p:sp>
        <p:nvSpPr>
          <p:cNvPr id="12" name="A LITTLE ABOUT ME">
            <a:extLst>
              <a:ext uri="{FF2B5EF4-FFF2-40B4-BE49-F238E27FC236}">
                <a16:creationId xmlns="" xmlns:a16="http://schemas.microsoft.com/office/drawing/2014/main" id="{B68D60C2-F09F-2747-AF01-79E5E8404867}"/>
              </a:ext>
            </a:extLst>
          </p:cNvPr>
          <p:cNvSpPr txBox="1"/>
          <p:nvPr/>
        </p:nvSpPr>
        <p:spPr>
          <a:xfrm>
            <a:off x="2704905" y="6595539"/>
            <a:ext cx="21408932" cy="1012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6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endParaRPr lang="en-US" sz="7000" b="1" spc="-3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13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1874432" y="4650084"/>
            <a:ext cx="20547233" cy="386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How do we ensure we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are covering all possible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execution paths in the code?</a:t>
            </a:r>
          </a:p>
        </p:txBody>
      </p:sp>
      <p:sp>
        <p:nvSpPr>
          <p:cNvPr id="4" name="Benefits of Dependency Injection">
            <a:extLst>
              <a:ext uri="{FF2B5EF4-FFF2-40B4-BE49-F238E27FC236}">
                <a16:creationId xmlns="" xmlns:a16="http://schemas.microsoft.com/office/drawing/2014/main" id="{8EA67313-1D79-EE49-8B15-9D7C9D51D360}"/>
              </a:ext>
            </a:extLst>
          </p:cNvPr>
          <p:cNvSpPr txBox="1"/>
          <p:nvPr/>
        </p:nvSpPr>
        <p:spPr>
          <a:xfrm>
            <a:off x="1874432" y="3163704"/>
            <a:ext cx="2054723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sz="6000" spc="600" dirty="0">
                <a:solidFill>
                  <a:schemeClr val="tx1"/>
                </a:solidFill>
                <a:latin typeface="Proxima Nova Light" panose="02000506030000020004" pitchFamily="2" charset="0"/>
              </a:rPr>
              <a:t>BUT HOW DO WE UNIT TEST WITH DI?</a:t>
            </a:r>
            <a:endParaRPr sz="6000" spc="600" dirty="0">
              <a:solidFill>
                <a:schemeClr val="tx1"/>
              </a:solidFill>
              <a:latin typeface="Proxima Nova Ligh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89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Mock = Autofac + Moq"/>
          <p:cNvSpPr txBox="1"/>
          <p:nvPr/>
        </p:nvSpPr>
        <p:spPr>
          <a:xfrm>
            <a:off x="780119" y="3980995"/>
            <a:ext cx="22823763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sz="12000" dirty="0" err="1">
                <a:solidFill>
                  <a:schemeClr val="tx1"/>
                </a:solidFill>
              </a:rPr>
              <a:t>AutoMock</a:t>
            </a:r>
            <a:r>
              <a:rPr sz="12000" dirty="0">
                <a:solidFill>
                  <a:schemeClr val="tx1"/>
                </a:solidFill>
              </a:rPr>
              <a:t> = </a:t>
            </a:r>
            <a:r>
              <a:rPr sz="12000" dirty="0" err="1">
                <a:solidFill>
                  <a:schemeClr val="tx1"/>
                </a:solidFill>
              </a:rPr>
              <a:t>Autofac</a:t>
            </a:r>
            <a:r>
              <a:rPr sz="12000" dirty="0">
                <a:solidFill>
                  <a:schemeClr val="tx1"/>
                </a:solidFill>
              </a:rPr>
              <a:t> + </a:t>
            </a:r>
            <a:r>
              <a:rPr sz="12000" dirty="0" err="1">
                <a:solidFill>
                  <a:schemeClr val="tx1"/>
                </a:solidFill>
              </a:rPr>
              <a:t>Moq</a:t>
            </a:r>
            <a:r>
              <a:rPr sz="1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" name="Includes as dependencies:…"/>
          <p:cNvSpPr txBox="1"/>
          <p:nvPr/>
        </p:nvSpPr>
        <p:spPr>
          <a:xfrm>
            <a:off x="1960005" y="7523630"/>
            <a:ext cx="20463989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>
                <a:solidFill>
                  <a:schemeClr val="tx1"/>
                </a:solidFill>
              </a:rPr>
              <a:t>Includes as dependencies:</a:t>
            </a:r>
          </a:p>
          <a:p>
            <a:pPr defTabSz="457200"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 err="1">
                <a:solidFill>
                  <a:schemeClr val="tx1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Autofac</a:t>
            </a:r>
            <a:r>
              <a:rPr dirty="0">
                <a:solidFill>
                  <a:schemeClr val="tx1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:</a:t>
            </a:r>
            <a:r>
              <a:rPr dirty="0">
                <a:solidFill>
                  <a:schemeClr val="tx1"/>
                </a:solidFill>
              </a:rPr>
              <a:t> DI framework for .NET</a:t>
            </a:r>
          </a:p>
          <a:p>
            <a:pPr defTabSz="457200"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 err="1">
                <a:solidFill>
                  <a:schemeClr val="tx1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Moq</a:t>
            </a:r>
            <a:r>
              <a:rPr dirty="0">
                <a:solidFill>
                  <a:schemeClr val="tx1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:</a:t>
            </a:r>
            <a:r>
              <a:rPr dirty="0">
                <a:solidFill>
                  <a:schemeClr val="tx1"/>
                </a:solidFill>
              </a:rPr>
              <a:t> Unit Testing framework for .NET</a:t>
            </a:r>
          </a:p>
        </p:txBody>
      </p:sp>
      <p:sp>
        <p:nvSpPr>
          <p:cNvPr id="67" name="Available for download via NuGet"/>
          <p:cNvSpPr txBox="1"/>
          <p:nvPr/>
        </p:nvSpPr>
        <p:spPr>
          <a:xfrm>
            <a:off x="1960005" y="5757499"/>
            <a:ext cx="20463989" cy="107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7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Available for download via </a:t>
            </a:r>
            <a:r>
              <a:rPr dirty="0" err="1">
                <a:solidFill>
                  <a:schemeClr val="tx1"/>
                </a:solidFill>
              </a:rPr>
              <a:t>NuGet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95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Mock = Autofac + Moq"/>
          <p:cNvSpPr txBox="1"/>
          <p:nvPr/>
        </p:nvSpPr>
        <p:spPr>
          <a:xfrm>
            <a:off x="780119" y="4220350"/>
            <a:ext cx="2282376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sz="12000" dirty="0" err="1">
                <a:solidFill>
                  <a:schemeClr val="tx1"/>
                </a:solidFill>
              </a:rPr>
              <a:t>AutoMock</a:t>
            </a:r>
            <a:r>
              <a:rPr sz="12000" dirty="0">
                <a:solidFill>
                  <a:schemeClr val="tx1"/>
                </a:solidFill>
              </a:rPr>
              <a:t> = </a:t>
            </a:r>
            <a:r>
              <a:rPr sz="12000" dirty="0" err="1">
                <a:solidFill>
                  <a:schemeClr val="tx1"/>
                </a:solidFill>
              </a:rPr>
              <a:t>Autofac</a:t>
            </a:r>
            <a:r>
              <a:rPr sz="12000" dirty="0">
                <a:solidFill>
                  <a:schemeClr val="tx1"/>
                </a:solidFill>
              </a:rPr>
              <a:t> + </a:t>
            </a:r>
            <a:r>
              <a:rPr sz="12000" dirty="0" err="1">
                <a:solidFill>
                  <a:schemeClr val="tx1"/>
                </a:solidFill>
              </a:rPr>
              <a:t>Moq</a:t>
            </a:r>
            <a:r>
              <a:rPr sz="1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" name="Automock creates mocks/stubs on the fly for any system under test that depends on a set of dependencies through constructor based dependency injection"/>
          <p:cNvSpPr txBox="1"/>
          <p:nvPr/>
        </p:nvSpPr>
        <p:spPr>
          <a:xfrm>
            <a:off x="1960005" y="6007155"/>
            <a:ext cx="20463990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pPr>
              <a:lnSpc>
                <a:spcPct val="100000"/>
              </a:lnSpc>
            </a:pPr>
            <a:r>
              <a:rPr dirty="0" err="1">
                <a:solidFill>
                  <a:schemeClr val="tx1"/>
                </a:solidFill>
              </a:rPr>
              <a:t>Automock</a:t>
            </a:r>
            <a:r>
              <a:rPr dirty="0">
                <a:solidFill>
                  <a:schemeClr val="tx1"/>
                </a:solidFill>
              </a:rPr>
              <a:t> creates mocks/stubs on the fly for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any system under test that depends on a set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of dependencies through constructor based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208362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What happens when we have a concrete dependency?"/>
          <p:cNvSpPr txBox="1"/>
          <p:nvPr/>
        </p:nvSpPr>
        <p:spPr>
          <a:xfrm>
            <a:off x="2766829" y="4191558"/>
            <a:ext cx="18850342" cy="281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1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What happens when we have a concrete dependency? </a:t>
            </a:r>
          </a:p>
        </p:txBody>
      </p:sp>
      <p:sp>
        <p:nvSpPr>
          <p:cNvPr id="73" name="We still want to mock the functionality but AutoMock can’t force a mocked replacement since it’s concrete"/>
          <p:cNvSpPr txBox="1"/>
          <p:nvPr/>
        </p:nvSpPr>
        <p:spPr>
          <a:xfrm>
            <a:off x="4048102" y="7314680"/>
            <a:ext cx="1628779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chemeClr val="tx1"/>
                </a:solidFill>
              </a:rPr>
              <a:t>We still want to mock the functionality but </a:t>
            </a:r>
            <a:r>
              <a:rPr dirty="0" err="1">
                <a:solidFill>
                  <a:schemeClr val="tx1"/>
                </a:solidFill>
              </a:rPr>
              <a:t>AutoMock</a:t>
            </a:r>
            <a:r>
              <a:rPr dirty="0">
                <a:solidFill>
                  <a:schemeClr val="tx1"/>
                </a:solidFill>
              </a:rPr>
              <a:t> can’t force a mocked replacement since it’s concrete</a:t>
            </a:r>
          </a:p>
        </p:txBody>
      </p:sp>
    </p:spTree>
    <p:extLst>
      <p:ext uri="{BB962C8B-B14F-4D97-AF65-F5344CB8AC3E}">
        <p14:creationId xmlns:p14="http://schemas.microsoft.com/office/powerpoint/2010/main" val="16684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mock.Provide()"/>
          <p:cNvSpPr txBox="1"/>
          <p:nvPr/>
        </p:nvSpPr>
        <p:spPr>
          <a:xfrm>
            <a:off x="2766829" y="5285306"/>
            <a:ext cx="18850342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mock.Provide</a:t>
            </a:r>
            <a:r>
              <a:rPr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6" name="ANSWER:"/>
          <p:cNvSpPr txBox="1"/>
          <p:nvPr/>
        </p:nvSpPr>
        <p:spPr>
          <a:xfrm>
            <a:off x="4048102" y="4036477"/>
            <a:ext cx="16287796" cy="951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sz="6000" dirty="0" smtClean="0">
                <a:solidFill>
                  <a:schemeClr val="tx1"/>
                </a:solidFill>
                <a:latin typeface="Proxima Nova Light"/>
              </a:rPr>
              <a:t>ANSWER</a:t>
            </a:r>
            <a:r>
              <a:rPr lang="en-US" sz="6000" dirty="0" smtClean="0">
                <a:solidFill>
                  <a:schemeClr val="tx1"/>
                </a:solidFill>
                <a:latin typeface="Proxima Nova Light"/>
              </a:rPr>
              <a:t> 1</a:t>
            </a:r>
            <a:r>
              <a:rPr sz="6000" dirty="0" smtClean="0">
                <a:solidFill>
                  <a:schemeClr val="tx1"/>
                </a:solidFill>
                <a:latin typeface="Proxima Nova Light"/>
              </a:rPr>
              <a:t>:</a:t>
            </a:r>
            <a:endParaRPr sz="6000" dirty="0">
              <a:solidFill>
                <a:schemeClr val="tx1"/>
              </a:solidFill>
              <a:latin typeface="Proxima Nova Light"/>
            </a:endParaRPr>
          </a:p>
        </p:txBody>
      </p:sp>
      <p:sp>
        <p:nvSpPr>
          <p:cNvPr id="77" name="We can create own own “fake” version and provide it to AutoMock’s resolver"/>
          <p:cNvSpPr txBox="1"/>
          <p:nvPr/>
        </p:nvSpPr>
        <p:spPr>
          <a:xfrm>
            <a:off x="6498321" y="7279672"/>
            <a:ext cx="1138735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We can </a:t>
            </a:r>
            <a:r>
              <a:rPr lang="en-US" dirty="0">
                <a:solidFill>
                  <a:schemeClr val="tx1"/>
                </a:solidFill>
              </a:rPr>
              <a:t>now </a:t>
            </a:r>
            <a:r>
              <a:rPr dirty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dirty="0">
                <a:solidFill>
                  <a:schemeClr val="tx1"/>
                </a:solidFill>
              </a:rPr>
              <a:t>own “fake” version and provide it to </a:t>
            </a:r>
            <a:r>
              <a:rPr dirty="0" err="1">
                <a:solidFill>
                  <a:schemeClr val="tx1"/>
                </a:solidFill>
              </a:rPr>
              <a:t>AutoMock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6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mock.Provide()"/>
          <p:cNvSpPr txBox="1"/>
          <p:nvPr/>
        </p:nvSpPr>
        <p:spPr>
          <a:xfrm>
            <a:off x="2766829" y="5137590"/>
            <a:ext cx="18850342" cy="263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80000"/>
              </a:lnSpc>
              <a:defRPr sz="13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sz="10000" dirty="0">
                <a:solidFill>
                  <a:schemeClr val="tx1"/>
                </a:solidFill>
              </a:rPr>
              <a:t>Wrap your dependency in an interface and inject</a:t>
            </a:r>
            <a:endParaRPr sz="10000" dirty="0">
              <a:solidFill>
                <a:schemeClr val="tx1"/>
              </a:solidFill>
            </a:endParaRPr>
          </a:p>
        </p:txBody>
      </p:sp>
      <p:sp>
        <p:nvSpPr>
          <p:cNvPr id="76" name="ANSWER:"/>
          <p:cNvSpPr txBox="1"/>
          <p:nvPr/>
        </p:nvSpPr>
        <p:spPr>
          <a:xfrm>
            <a:off x="4048102" y="3916200"/>
            <a:ext cx="1628779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sz="6000" dirty="0">
                <a:solidFill>
                  <a:schemeClr val="tx1"/>
                </a:solidFill>
                <a:latin typeface="Proxima Nova Light"/>
              </a:rPr>
              <a:t>ANSWER</a:t>
            </a:r>
            <a:r>
              <a:rPr lang="en-US" sz="6000" dirty="0">
                <a:solidFill>
                  <a:schemeClr val="tx1"/>
                </a:solidFill>
                <a:latin typeface="Proxima Nova Light"/>
              </a:rPr>
              <a:t> 2</a:t>
            </a:r>
            <a:r>
              <a:rPr sz="6000" dirty="0">
                <a:solidFill>
                  <a:schemeClr val="tx1"/>
                </a:solidFill>
                <a:latin typeface="Proxima Nova Light"/>
              </a:rPr>
              <a:t>:</a:t>
            </a:r>
          </a:p>
        </p:txBody>
      </p:sp>
      <p:sp>
        <p:nvSpPr>
          <p:cNvPr id="77" name="We can create own own “fake” version and provide it to AutoMock’s resolver"/>
          <p:cNvSpPr txBox="1"/>
          <p:nvPr/>
        </p:nvSpPr>
        <p:spPr>
          <a:xfrm>
            <a:off x="6498321" y="7975782"/>
            <a:ext cx="1138735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We can </a:t>
            </a:r>
            <a:r>
              <a:rPr lang="en-US" dirty="0">
                <a:solidFill>
                  <a:schemeClr val="tx1"/>
                </a:solidFill>
              </a:rPr>
              <a:t>now inject the dependency, return test data, and verify our calls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46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est Practices"/>
          <p:cNvSpPr txBox="1"/>
          <p:nvPr/>
        </p:nvSpPr>
        <p:spPr>
          <a:xfrm>
            <a:off x="1832548" y="4437710"/>
            <a:ext cx="2078329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sz="6000" dirty="0">
                <a:solidFill>
                  <a:schemeClr val="tx1"/>
                </a:solidFill>
                <a:latin typeface="Proxima Nova Light"/>
              </a:rPr>
              <a:t>Best Practices</a:t>
            </a:r>
          </a:p>
        </p:txBody>
      </p:sp>
      <p:sp>
        <p:nvSpPr>
          <p:cNvPr id="80" name="Use at least one Verify call for each Setup"/>
          <p:cNvSpPr txBox="1"/>
          <p:nvPr/>
        </p:nvSpPr>
        <p:spPr>
          <a:xfrm>
            <a:off x="1832549" y="5446812"/>
            <a:ext cx="20783290" cy="2902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pPr algn="ctr"/>
            <a:r>
              <a:rPr dirty="0">
                <a:solidFill>
                  <a:schemeClr val="tx1"/>
                </a:solidFill>
                <a:latin typeface="Proxima Nova Bold"/>
              </a:rPr>
              <a:t>Use at least one</a:t>
            </a:r>
            <a:endParaRPr lang="en-US" dirty="0">
              <a:solidFill>
                <a:schemeClr val="tx1"/>
              </a:solidFill>
              <a:latin typeface="Proxima Nova Bold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Proxima Nova Bold"/>
              </a:rPr>
              <a:t>Verify call for each Setup</a:t>
            </a:r>
          </a:p>
        </p:txBody>
      </p:sp>
    </p:spTree>
    <p:extLst>
      <p:ext uri="{BB962C8B-B14F-4D97-AF65-F5344CB8AC3E}">
        <p14:creationId xmlns:p14="http://schemas.microsoft.com/office/powerpoint/2010/main" val="992373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est Practices"/>
          <p:cNvSpPr txBox="1"/>
          <p:nvPr/>
        </p:nvSpPr>
        <p:spPr>
          <a:xfrm>
            <a:off x="1870648" y="4200395"/>
            <a:ext cx="2078329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sz="6000" dirty="0">
                <a:solidFill>
                  <a:schemeClr val="tx1"/>
                </a:solidFill>
                <a:latin typeface="Proxima Nova Light"/>
              </a:rPr>
              <a:t>Best Practices</a:t>
            </a:r>
          </a:p>
        </p:txBody>
      </p:sp>
      <p:sp>
        <p:nvSpPr>
          <p:cNvPr id="83" name="Remember to Verify with Times.Never as appropriate"/>
          <p:cNvSpPr txBox="1"/>
          <p:nvPr/>
        </p:nvSpPr>
        <p:spPr>
          <a:xfrm>
            <a:off x="1870647" y="5339898"/>
            <a:ext cx="20783291" cy="2902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pPr algn="ctr"/>
            <a:r>
              <a:rPr dirty="0">
                <a:solidFill>
                  <a:schemeClr val="tx1"/>
                </a:solidFill>
                <a:latin typeface="Proxima Nova Bold"/>
              </a:rPr>
              <a:t>Remember to Verify with </a:t>
            </a:r>
            <a:r>
              <a:rPr dirty="0" err="1">
                <a:solidFill>
                  <a:schemeClr val="tx1"/>
                </a:solidFill>
                <a:latin typeface="Proxima Nova Bold"/>
              </a:rPr>
              <a:t>Times.Never</a:t>
            </a:r>
            <a:r>
              <a:rPr dirty="0">
                <a:solidFill>
                  <a:schemeClr val="tx1"/>
                </a:solidFill>
                <a:latin typeface="Proxima Nova Bold"/>
              </a:rPr>
              <a:t>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266770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est Practices"/>
          <p:cNvSpPr txBox="1"/>
          <p:nvPr/>
        </p:nvSpPr>
        <p:spPr>
          <a:xfrm>
            <a:off x="3238888" y="4274676"/>
            <a:ext cx="17744871" cy="88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sz="6000" dirty="0">
                <a:solidFill>
                  <a:schemeClr val="tx1"/>
                </a:solidFill>
                <a:latin typeface="Proxima Nova Light"/>
              </a:rPr>
              <a:t>Best Practices</a:t>
            </a:r>
          </a:p>
        </p:txBody>
      </p:sp>
      <p:sp>
        <p:nvSpPr>
          <p:cNvPr id="90" name="Determine your need for strict vs loose mocking behavior"/>
          <p:cNvSpPr txBox="1"/>
          <p:nvPr/>
        </p:nvSpPr>
        <p:spPr>
          <a:xfrm>
            <a:off x="2186467" y="5454403"/>
            <a:ext cx="19849712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pPr algn="ctr"/>
            <a:r>
              <a:rPr dirty="0">
                <a:solidFill>
                  <a:schemeClr val="tx1"/>
                </a:solidFill>
                <a:latin typeface="Proxima Nova Bold"/>
              </a:rPr>
              <a:t>Determine your need</a:t>
            </a:r>
            <a:r>
              <a:rPr lang="en-US" dirty="0">
                <a:solidFill>
                  <a:schemeClr val="tx1"/>
                </a:solidFill>
                <a:latin typeface="Proxima Nova Bold"/>
              </a:rPr>
              <a:t> </a:t>
            </a:r>
            <a:r>
              <a:rPr dirty="0">
                <a:solidFill>
                  <a:schemeClr val="tx1"/>
                </a:solidFill>
                <a:latin typeface="Proxima Nova Bold"/>
              </a:rPr>
              <a:t>for</a:t>
            </a:r>
            <a:endParaRPr lang="en-US" dirty="0">
              <a:solidFill>
                <a:schemeClr val="tx1"/>
              </a:solidFill>
              <a:latin typeface="Proxima Nova Bold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Proxima Nova Bold"/>
              </a:rPr>
              <a:t>strict vs loose</a:t>
            </a:r>
            <a:r>
              <a:rPr lang="en-US" dirty="0">
                <a:solidFill>
                  <a:schemeClr val="tx1"/>
                </a:solidFill>
                <a:latin typeface="Proxima Nova Bold"/>
              </a:rPr>
              <a:t> </a:t>
            </a:r>
            <a:r>
              <a:rPr dirty="0">
                <a:solidFill>
                  <a:schemeClr val="tx1"/>
                </a:solidFill>
                <a:latin typeface="Proxima Nova Bold"/>
              </a:rPr>
              <a:t>mocking</a:t>
            </a:r>
            <a:r>
              <a:rPr lang="en-US" dirty="0">
                <a:solidFill>
                  <a:schemeClr val="tx1"/>
                </a:solidFill>
                <a:latin typeface="Proxima Nova Bold"/>
              </a:rPr>
              <a:t> </a:t>
            </a:r>
            <a:r>
              <a:rPr dirty="0">
                <a:solidFill>
                  <a:schemeClr val="tx1"/>
                </a:solidFill>
                <a:latin typeface="Proxima Nova Bold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189210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1855383" y="4718241"/>
            <a:ext cx="20547233" cy="263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Keep track of nested dependency chains to avoid circular references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" name="Single Responsibility Principle…"/>
          <p:cNvSpPr txBox="1"/>
          <p:nvPr/>
        </p:nvSpPr>
        <p:spPr>
          <a:xfrm>
            <a:off x="1855382" y="7606588"/>
            <a:ext cx="2054723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buSzPct val="75000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</a:rPr>
              <a:t>This is a sign that code needs to be refactored or</a:t>
            </a:r>
          </a:p>
          <a:p>
            <a:pPr defTabSz="457200">
              <a:buSzPct val="75000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</a:rPr>
              <a:t>isolated into a new shared dependency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Benefits of Dependency Injection">
            <a:extLst>
              <a:ext uri="{FF2B5EF4-FFF2-40B4-BE49-F238E27FC236}">
                <a16:creationId xmlns="" xmlns:a16="http://schemas.microsoft.com/office/drawing/2014/main" id="{8EA67313-1D79-EE49-8B15-9D7C9D51D360}"/>
              </a:ext>
            </a:extLst>
          </p:cNvPr>
          <p:cNvSpPr txBox="1"/>
          <p:nvPr/>
        </p:nvSpPr>
        <p:spPr>
          <a:xfrm>
            <a:off x="1855383" y="3503511"/>
            <a:ext cx="20547233" cy="88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sz="6000" spc="600" dirty="0">
                <a:solidFill>
                  <a:schemeClr val="tx1"/>
                </a:solidFill>
                <a:latin typeface="Proxima Nova Light" panose="02000506030000020004" pitchFamily="2" charset="0"/>
              </a:rPr>
              <a:t>BEST PRACTICES</a:t>
            </a:r>
            <a:endParaRPr sz="6000" spc="600" dirty="0">
              <a:solidFill>
                <a:schemeClr val="tx1"/>
              </a:solidFill>
              <a:latin typeface="Proxima Nova Ligh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31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nit Testing…"/>
          <p:cNvSpPr txBox="1"/>
          <p:nvPr/>
        </p:nvSpPr>
        <p:spPr>
          <a:xfrm>
            <a:off x="2708688" y="5351045"/>
            <a:ext cx="18536312" cy="2702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80000"/>
              </a:lnSpc>
              <a:defRPr sz="2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pPr>
            <a:endParaRPr dirty="0"/>
          </a:p>
        </p:txBody>
      </p:sp>
      <p:sp>
        <p:nvSpPr>
          <p:cNvPr id="11" name="A LITTLE ABOUT ME">
            <a:extLst>
              <a:ext uri="{FF2B5EF4-FFF2-40B4-BE49-F238E27FC236}">
                <a16:creationId xmlns="" xmlns:a16="http://schemas.microsoft.com/office/drawing/2014/main" id="{97FB3DD2-2666-0F46-8F31-3754586F5D5B}"/>
              </a:ext>
            </a:extLst>
          </p:cNvPr>
          <p:cNvSpPr txBox="1"/>
          <p:nvPr/>
        </p:nvSpPr>
        <p:spPr>
          <a:xfrm>
            <a:off x="2344686" y="4009575"/>
            <a:ext cx="21408932" cy="3092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6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sz="23000" spc="-300" dirty="0">
                <a:solidFill>
                  <a:schemeClr val="tx1"/>
                </a:solidFill>
              </a:rPr>
              <a:t>Unit Testing</a:t>
            </a:r>
          </a:p>
        </p:txBody>
      </p:sp>
      <p:sp>
        <p:nvSpPr>
          <p:cNvPr id="12" name="A LITTLE ABOUT ME">
            <a:extLst>
              <a:ext uri="{FF2B5EF4-FFF2-40B4-BE49-F238E27FC236}">
                <a16:creationId xmlns="" xmlns:a16="http://schemas.microsoft.com/office/drawing/2014/main" id="{B68D60C2-F09F-2747-AF01-79E5E8404867}"/>
              </a:ext>
            </a:extLst>
          </p:cNvPr>
          <p:cNvSpPr txBox="1"/>
          <p:nvPr/>
        </p:nvSpPr>
        <p:spPr>
          <a:xfrm>
            <a:off x="2704905" y="6714834"/>
            <a:ext cx="21408932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6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sz="7000" spc="-300" dirty="0">
                <a:solidFill>
                  <a:schemeClr val="tx1"/>
                </a:solidFill>
                <a:latin typeface="Proxima Nova Regular"/>
              </a:rPr>
              <a:t>With Dependency Injection and Moq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ependencies and Sources"/>
          <p:cNvSpPr txBox="1"/>
          <p:nvPr/>
        </p:nvSpPr>
        <p:spPr>
          <a:xfrm>
            <a:off x="1648398" y="1599415"/>
            <a:ext cx="20783291" cy="103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sz="7200" cap="none" dirty="0">
                <a:solidFill>
                  <a:schemeClr val="tx1"/>
                </a:solidFill>
              </a:rPr>
              <a:t>Dependencies and Sources </a:t>
            </a:r>
          </a:p>
        </p:txBody>
      </p:sp>
      <p:sp>
        <p:nvSpPr>
          <p:cNvPr id="93" name="xunit 2.3.0…"/>
          <p:cNvSpPr txBox="1"/>
          <p:nvPr/>
        </p:nvSpPr>
        <p:spPr>
          <a:xfrm>
            <a:off x="1648398" y="2940460"/>
            <a:ext cx="19859052" cy="785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 err="1">
                <a:solidFill>
                  <a:schemeClr val="tx1"/>
                </a:solidFill>
              </a:rPr>
              <a:t>xunit</a:t>
            </a:r>
            <a:r>
              <a:rPr sz="3600" dirty="0">
                <a:solidFill>
                  <a:schemeClr val="tx1"/>
                </a:solidFill>
              </a:rPr>
              <a:t> 2.3.0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 err="1">
                <a:solidFill>
                  <a:schemeClr val="tx1"/>
                </a:solidFill>
              </a:rPr>
              <a:t>autofac.extras.moq</a:t>
            </a:r>
            <a:r>
              <a:rPr sz="3600" dirty="0">
                <a:solidFill>
                  <a:schemeClr val="tx1"/>
                </a:solidFill>
              </a:rPr>
              <a:t> 4.2.0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 err="1">
                <a:solidFill>
                  <a:schemeClr val="tx1"/>
                </a:solidFill>
              </a:rPr>
              <a:t>autofac</a:t>
            </a:r>
            <a:r>
              <a:rPr sz="3600" dirty="0">
                <a:solidFill>
                  <a:schemeClr val="tx1"/>
                </a:solidFill>
              </a:rPr>
              <a:t> (included with </a:t>
            </a:r>
            <a:r>
              <a:rPr sz="3600" dirty="0" err="1">
                <a:solidFill>
                  <a:schemeClr val="tx1"/>
                </a:solidFill>
              </a:rPr>
              <a:t>autofac.extras.moq</a:t>
            </a:r>
            <a:r>
              <a:rPr sz="3600" dirty="0">
                <a:solidFill>
                  <a:schemeClr val="tx1"/>
                </a:solidFill>
              </a:rPr>
              <a:t>)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 err="1">
                <a:solidFill>
                  <a:schemeClr val="tx1"/>
                </a:solidFill>
              </a:rPr>
              <a:t>moq</a:t>
            </a:r>
            <a:r>
              <a:rPr sz="3600" dirty="0">
                <a:solidFill>
                  <a:schemeClr val="tx1"/>
                </a:solidFill>
              </a:rPr>
              <a:t> (included with </a:t>
            </a:r>
            <a:r>
              <a:rPr sz="3600" dirty="0" err="1">
                <a:solidFill>
                  <a:schemeClr val="tx1"/>
                </a:solidFill>
              </a:rPr>
              <a:t>autofac.extras.moq</a:t>
            </a:r>
            <a:r>
              <a:rPr sz="3600" dirty="0">
                <a:solidFill>
                  <a:schemeClr val="tx1"/>
                </a:solidFill>
              </a:rPr>
              <a:t>)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 err="1">
                <a:solidFill>
                  <a:schemeClr val="tx1"/>
                </a:solidFill>
              </a:rPr>
              <a:t>newtonsoft.json</a:t>
            </a:r>
            <a:r>
              <a:rPr sz="3600" dirty="0">
                <a:solidFill>
                  <a:schemeClr val="tx1"/>
                </a:solidFill>
              </a:rPr>
              <a:t> (internally for examples)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sz="3600" dirty="0">
              <a:solidFill>
                <a:schemeClr val="tx1"/>
              </a:solidFill>
            </a:endParaRP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github.com/</a:t>
            </a:r>
            <a:r>
              <a:rPr sz="3600" dirty="0" err="1">
                <a:solidFill>
                  <a:schemeClr val="tx1"/>
                </a:solidFill>
              </a:rPr>
              <a:t>Moq</a:t>
            </a:r>
            <a:r>
              <a:rPr sz="3600" dirty="0">
                <a:solidFill>
                  <a:schemeClr val="tx1"/>
                </a:solidFill>
              </a:rPr>
              <a:t>/moq4/wiki/</a:t>
            </a:r>
            <a:r>
              <a:rPr sz="3600" dirty="0" err="1">
                <a:solidFill>
                  <a:schemeClr val="tx1"/>
                </a:solidFill>
              </a:rPr>
              <a:t>Quickstart</a:t>
            </a:r>
            <a:endParaRPr sz="3600" dirty="0">
              <a:solidFill>
                <a:schemeClr val="tx1"/>
              </a:solidFill>
            </a:endParaRP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docs.autofac.org/</a:t>
            </a:r>
            <a:r>
              <a:rPr sz="3600" dirty="0" err="1">
                <a:solidFill>
                  <a:schemeClr val="tx1"/>
                </a:solidFill>
              </a:rPr>
              <a:t>en</a:t>
            </a:r>
            <a:r>
              <a:rPr sz="3600" dirty="0">
                <a:solidFill>
                  <a:schemeClr val="tx1"/>
                </a:solidFill>
              </a:rPr>
              <a:t>/latest/integration/moq.html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automock.codeplex.com/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www.experts-exchange.com/questions/28976449/Unit-testing-moq-best-practices.html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decayingcode.com/post/part-3-advanced-mocking-functionalities/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blackwasp.co.uk/MoqTimes.aspx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jasonpolites.github.io/</a:t>
            </a:r>
            <a:r>
              <a:rPr sz="3600" dirty="0" err="1">
                <a:solidFill>
                  <a:schemeClr val="tx1"/>
                </a:solidFill>
              </a:rPr>
              <a:t>tao</a:t>
            </a:r>
            <a:r>
              <a:rPr sz="3600" dirty="0">
                <a:solidFill>
                  <a:schemeClr val="tx1"/>
                </a:solidFill>
              </a:rPr>
              <a:t>-of-testing/ch3-1.1.html</a:t>
            </a:r>
          </a:p>
          <a:p>
            <a:pPr algn="l"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sz="3600" dirty="0">
                <a:solidFill>
                  <a:schemeClr val="tx1"/>
                </a:solidFill>
              </a:rPr>
              <a:t>c-sharpcorner.com/</a:t>
            </a:r>
            <a:r>
              <a:rPr sz="3600" dirty="0" err="1">
                <a:solidFill>
                  <a:schemeClr val="tx1"/>
                </a:solidFill>
              </a:rPr>
              <a:t>UploadFile</a:t>
            </a:r>
            <a:r>
              <a:rPr sz="3600" dirty="0">
                <a:solidFill>
                  <a:schemeClr val="tx1"/>
                </a:solidFill>
              </a:rPr>
              <a:t>/dacca2/unit-test-using-mock-object-in-dependency-injection/</a:t>
            </a:r>
          </a:p>
        </p:txBody>
      </p:sp>
    </p:spTree>
    <p:extLst>
      <p:ext uri="{BB962C8B-B14F-4D97-AF65-F5344CB8AC3E}">
        <p14:creationId xmlns:p14="http://schemas.microsoft.com/office/powerpoint/2010/main" val="1913206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ependencies and Sources"/>
          <p:cNvSpPr txBox="1"/>
          <p:nvPr/>
        </p:nvSpPr>
        <p:spPr>
          <a:xfrm>
            <a:off x="1819848" y="4573791"/>
            <a:ext cx="20783291" cy="263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cap="all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sz="10000" cap="none" dirty="0">
                <a:solidFill>
                  <a:schemeClr val="tx1"/>
                </a:solidFill>
              </a:rPr>
              <a:t>Slides and code samples</a:t>
            </a:r>
          </a:p>
          <a:p>
            <a:pPr algn="ctr"/>
            <a:r>
              <a:rPr lang="en-US" sz="10000" cap="none" dirty="0">
                <a:solidFill>
                  <a:schemeClr val="tx1"/>
                </a:solidFill>
              </a:rPr>
              <a:t>available </a:t>
            </a:r>
            <a:r>
              <a:rPr lang="en-US" sz="10000" cap="none">
                <a:solidFill>
                  <a:schemeClr val="tx1"/>
                </a:solidFill>
              </a:rPr>
              <a:t>on </a:t>
            </a:r>
            <a:r>
              <a:rPr lang="en-US" sz="10000" cap="none" smtClean="0">
                <a:solidFill>
                  <a:schemeClr val="tx1"/>
                </a:solidFill>
              </a:rPr>
              <a:t>GitHub</a:t>
            </a:r>
            <a:endParaRPr lang="en-US" sz="10000" cap="none" dirty="0">
              <a:solidFill>
                <a:schemeClr val="tx1"/>
              </a:solidFill>
            </a:endParaRPr>
          </a:p>
        </p:txBody>
      </p:sp>
      <p:sp>
        <p:nvSpPr>
          <p:cNvPr id="93" name="xunit 2.3.0…"/>
          <p:cNvSpPr txBox="1"/>
          <p:nvPr/>
        </p:nvSpPr>
        <p:spPr>
          <a:xfrm>
            <a:off x="1819847" y="7493425"/>
            <a:ext cx="2078329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defRPr sz="32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400" dirty="0">
                <a:solidFill>
                  <a:schemeClr val="tx1"/>
                </a:solidFill>
              </a:rPr>
              <a:t>https://github.com/sdreier2/codecamp-unittests</a:t>
            </a:r>
            <a:endParaRPr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4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F03F44C-02C3-144B-BE65-0CC3E07E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18" y="3998191"/>
            <a:ext cx="5867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1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raduated USF in 2010…"/>
          <p:cNvSpPr txBox="1"/>
          <p:nvPr/>
        </p:nvSpPr>
        <p:spPr>
          <a:xfrm>
            <a:off x="1748864" y="4092614"/>
            <a:ext cx="13902345" cy="438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80000"/>
              </a:lnSpc>
              <a:spcBef>
                <a:spcPts val="3600"/>
              </a:spcBef>
              <a:defRPr sz="9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8000" dirty="0">
                <a:solidFill>
                  <a:schemeClr val="tx1"/>
                </a:solidFill>
                <a:latin typeface="Proxima Nova" panose="02000506030000020004" pitchFamily="2" charset="0"/>
              </a:rPr>
              <a:t>Graduated USF in 2010</a:t>
            </a:r>
          </a:p>
          <a:p>
            <a:pPr algn="l" defTabSz="457200">
              <a:lnSpc>
                <a:spcPct val="80000"/>
              </a:lnSpc>
              <a:spcBef>
                <a:spcPts val="3600"/>
              </a:spcBef>
              <a:defRPr sz="9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lang="en-US" sz="2800" dirty="0">
              <a:solidFill>
                <a:schemeClr val="tx1"/>
              </a:solidFill>
              <a:latin typeface="Proxima Nova" panose="02000506030000020004" pitchFamily="2" charset="0"/>
            </a:endParaRPr>
          </a:p>
          <a:p>
            <a:pPr algn="l" defTabSz="457200">
              <a:lnSpc>
                <a:spcPct val="80000"/>
              </a:lnSpc>
              <a:spcBef>
                <a:spcPts val="3600"/>
              </a:spcBef>
              <a:defRPr sz="9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8000" dirty="0">
                <a:solidFill>
                  <a:schemeClr val="tx1"/>
                </a:solidFill>
                <a:latin typeface="Proxima Nova" panose="02000506030000020004" pitchFamily="2" charset="0"/>
              </a:rPr>
              <a:t>Worked with </a:t>
            </a:r>
            <a:r>
              <a:rPr lang="en-US" sz="8000" dirty="0" smtClean="0">
                <a:solidFill>
                  <a:schemeClr val="tx1"/>
                </a:solidFill>
                <a:latin typeface="Proxima Nova" panose="02000506030000020004" pitchFamily="2" charset="0"/>
              </a:rPr>
              <a:t>Clark Associates      </a:t>
            </a:r>
            <a:r>
              <a:rPr lang="en-US" sz="8000" dirty="0">
                <a:solidFill>
                  <a:schemeClr val="tx1"/>
                </a:solidFill>
                <a:latin typeface="Proxima Nova" panose="02000506030000020004" pitchFamily="2" charset="0"/>
              </a:rPr>
              <a:t>since 2016</a:t>
            </a:r>
          </a:p>
        </p:txBody>
      </p:sp>
      <p:grpSp>
        <p:nvGrpSpPr>
          <p:cNvPr id="47" name="Image"/>
          <p:cNvGrpSpPr/>
          <p:nvPr/>
        </p:nvGrpSpPr>
        <p:grpSpPr>
          <a:xfrm rot="192277">
            <a:off x="15083527" y="1450183"/>
            <a:ext cx="6225234" cy="4972846"/>
            <a:chOff x="0" y="0"/>
            <a:chExt cx="6225233" cy="4972844"/>
          </a:xfrm>
        </p:grpSpPr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899" y="139699"/>
              <a:ext cx="5793435" cy="441404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5" name="Image" descr="Imag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225235" cy="4972846"/>
            </a:xfrm>
            <a:prstGeom prst="rect">
              <a:avLst/>
            </a:prstGeom>
            <a:effectLst/>
          </p:spPr>
        </p:pic>
      </p:grpSp>
      <p:pic>
        <p:nvPicPr>
          <p:cNvPr id="48" name="Image" descr="Image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08414">
            <a:off x="17916868" y="6035664"/>
            <a:ext cx="4491893" cy="3546415"/>
          </a:xfrm>
          <a:prstGeom prst="rect">
            <a:avLst/>
          </a:prstGeom>
          <a:effectLst>
            <a:outerShdw blurRad="63500" dist="67294" dir="5400000" rotWithShape="0">
              <a:srgbClr val="000000">
                <a:alpha val="21993"/>
              </a:srgbClr>
            </a:outerShdw>
          </a:effectLst>
        </p:spPr>
      </p:pic>
      <p:sp>
        <p:nvSpPr>
          <p:cNvPr id="11" name="A LITTLE ABOUT ME">
            <a:extLst>
              <a:ext uri="{FF2B5EF4-FFF2-40B4-BE49-F238E27FC236}">
                <a16:creationId xmlns="" xmlns:a16="http://schemas.microsoft.com/office/drawing/2014/main" id="{79F60BA5-D2A6-ED42-865B-AA7AE93FBDCC}"/>
              </a:ext>
            </a:extLst>
          </p:cNvPr>
          <p:cNvSpPr txBox="1"/>
          <p:nvPr/>
        </p:nvSpPr>
        <p:spPr>
          <a:xfrm>
            <a:off x="1748864" y="1805517"/>
            <a:ext cx="2140893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6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sz="10000" dirty="0">
                <a:solidFill>
                  <a:schemeClr val="tx1"/>
                </a:solidFill>
              </a:rPr>
              <a:t>About Me</a:t>
            </a:r>
          </a:p>
        </p:txBody>
      </p:sp>
      <p:grpSp>
        <p:nvGrpSpPr>
          <p:cNvPr id="44" name="Image"/>
          <p:cNvGrpSpPr/>
          <p:nvPr/>
        </p:nvGrpSpPr>
        <p:grpSpPr>
          <a:xfrm rot="21160197">
            <a:off x="13903989" y="5495881"/>
            <a:ext cx="3655764" cy="6335069"/>
            <a:chOff x="0" y="0"/>
            <a:chExt cx="3655762" cy="6335067"/>
          </a:xfrm>
        </p:grpSpPr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5900" y="139700"/>
              <a:ext cx="3223964" cy="57762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" name="Image" descr="Imag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3655763" cy="633506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1702985" y="1938651"/>
            <a:ext cx="2054723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What is Dependency Injection (DI)?</a:t>
            </a:r>
          </a:p>
        </p:txBody>
      </p:sp>
      <p:sp>
        <p:nvSpPr>
          <p:cNvPr id="51" name="Single Responsibility Principle…"/>
          <p:cNvSpPr txBox="1"/>
          <p:nvPr/>
        </p:nvSpPr>
        <p:spPr>
          <a:xfrm>
            <a:off x="1702985" y="3786699"/>
            <a:ext cx="17766116" cy="459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  <a:latin typeface="Proxima Nova Regular"/>
              </a:rPr>
              <a:t>Design Pattern in which one object supplies the dependencies of another object</a:t>
            </a:r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  <a:latin typeface="Proxima Nova Regular"/>
              </a:rPr>
              <a:t>Allows for decoupled logic between layers	</a:t>
            </a:r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  <a:latin typeface="Proxima Nova Regular"/>
              </a:rPr>
              <a:t>Requires the use of an injector to resolve dependency types when constructing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1702985" y="1952489"/>
            <a:ext cx="20547233" cy="1402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Benefits of Dependency Injection </a:t>
            </a:r>
          </a:p>
        </p:txBody>
      </p:sp>
      <p:sp>
        <p:nvSpPr>
          <p:cNvPr id="51" name="Single Responsibility Principle…"/>
          <p:cNvSpPr txBox="1"/>
          <p:nvPr/>
        </p:nvSpPr>
        <p:spPr>
          <a:xfrm>
            <a:off x="1702985" y="3754974"/>
            <a:ext cx="16966015" cy="3778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>
                <a:solidFill>
                  <a:schemeClr val="tx1"/>
                </a:solidFill>
              </a:rPr>
              <a:t>Single Responsibility Principle</a:t>
            </a:r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>
                <a:solidFill>
                  <a:schemeClr val="tx1"/>
                </a:solidFill>
              </a:rPr>
              <a:t>Isolate components for unit tests</a:t>
            </a:r>
          </a:p>
          <a:p>
            <a:pPr marL="732692" indent="-732692" algn="l" defTabSz="457200">
              <a:lnSpc>
                <a:spcPct val="90000"/>
              </a:lnSpc>
              <a:spcBef>
                <a:spcPts val="1300"/>
              </a:spcBef>
              <a:buSzPct val="75000"/>
              <a:buChar char="•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dirty="0">
                <a:solidFill>
                  <a:schemeClr val="tx1"/>
                </a:solidFill>
              </a:rPr>
              <a:t>Substitute different implementations of dependencies without breaking anything</a:t>
            </a:r>
          </a:p>
        </p:txBody>
      </p:sp>
    </p:spTree>
    <p:extLst>
      <p:ext uri="{BB962C8B-B14F-4D97-AF65-F5344CB8AC3E}">
        <p14:creationId xmlns:p14="http://schemas.microsoft.com/office/powerpoint/2010/main" val="3986437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2340111" y="4552744"/>
            <a:ext cx="20547233" cy="1402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51" name="Single Responsibility Principle…"/>
          <p:cNvSpPr txBox="1"/>
          <p:nvPr/>
        </p:nvSpPr>
        <p:spPr>
          <a:xfrm>
            <a:off x="2340111" y="7115753"/>
            <a:ext cx="1927297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spcBef>
                <a:spcPts val="1300"/>
              </a:spcBef>
              <a:buSzPct val="75000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Benefits of Dependency Injection">
            <a:extLst>
              <a:ext uri="{FF2B5EF4-FFF2-40B4-BE49-F238E27FC236}">
                <a16:creationId xmlns="" xmlns:a16="http://schemas.microsoft.com/office/drawing/2014/main" id="{8EA67313-1D79-EE49-8B15-9D7C9D51D360}"/>
              </a:ext>
            </a:extLst>
          </p:cNvPr>
          <p:cNvSpPr txBox="1"/>
          <p:nvPr/>
        </p:nvSpPr>
        <p:spPr>
          <a:xfrm>
            <a:off x="1702983" y="2722461"/>
            <a:ext cx="20547233" cy="88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endParaRPr sz="6000" spc="600" dirty="0">
              <a:solidFill>
                <a:schemeClr val="tx1"/>
              </a:solidFill>
              <a:latin typeface="Proxima Nova Light" panose="0200050603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339F186-D3B5-AB4B-B849-65557673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72" y="633268"/>
            <a:ext cx="11353800" cy="124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5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2340111" y="4552744"/>
            <a:ext cx="20547233" cy="1402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51" name="Single Responsibility Principle…"/>
          <p:cNvSpPr txBox="1"/>
          <p:nvPr/>
        </p:nvSpPr>
        <p:spPr>
          <a:xfrm>
            <a:off x="2340111" y="7115753"/>
            <a:ext cx="1927297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spcBef>
                <a:spcPts val="1300"/>
              </a:spcBef>
              <a:buSzPct val="75000"/>
              <a:defRPr sz="6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Benefits of Dependency Injection">
            <a:extLst>
              <a:ext uri="{FF2B5EF4-FFF2-40B4-BE49-F238E27FC236}">
                <a16:creationId xmlns="" xmlns:a16="http://schemas.microsoft.com/office/drawing/2014/main" id="{8EA67313-1D79-EE49-8B15-9D7C9D51D360}"/>
              </a:ext>
            </a:extLst>
          </p:cNvPr>
          <p:cNvSpPr txBox="1"/>
          <p:nvPr/>
        </p:nvSpPr>
        <p:spPr>
          <a:xfrm>
            <a:off x="1702983" y="2722461"/>
            <a:ext cx="20547233" cy="88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endParaRPr sz="6000" spc="600" dirty="0">
              <a:solidFill>
                <a:schemeClr val="tx1"/>
              </a:solidFill>
              <a:latin typeface="Proxima Nova Light" panose="02000506030000020004" pitchFamily="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"/>
          <a:stretch/>
        </p:blipFill>
        <p:spPr bwMode="auto">
          <a:xfrm>
            <a:off x="503853" y="298580"/>
            <a:ext cx="12505964" cy="853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70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1893482" y="4282181"/>
            <a:ext cx="20547233" cy="5095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How do we mock 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to assure correct functionality of the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 Under Test (SUT)?</a:t>
            </a:r>
          </a:p>
        </p:txBody>
      </p:sp>
      <p:sp>
        <p:nvSpPr>
          <p:cNvPr id="4" name="Benefits of Dependency Injection">
            <a:extLst>
              <a:ext uri="{FF2B5EF4-FFF2-40B4-BE49-F238E27FC236}">
                <a16:creationId xmlns="" xmlns:a16="http://schemas.microsoft.com/office/drawing/2014/main" id="{8EA67313-1D79-EE49-8B15-9D7C9D51D360}"/>
              </a:ext>
            </a:extLst>
          </p:cNvPr>
          <p:cNvSpPr txBox="1"/>
          <p:nvPr/>
        </p:nvSpPr>
        <p:spPr>
          <a:xfrm>
            <a:off x="1893482" y="2704939"/>
            <a:ext cx="20547233" cy="88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sz="6000" spc="600" dirty="0">
                <a:solidFill>
                  <a:schemeClr val="tx1"/>
                </a:solidFill>
                <a:latin typeface="Proxima Nova Light" panose="02000506030000020004" pitchFamily="2" charset="0"/>
              </a:rPr>
              <a:t>BUT HOW DO WE UNIT TEST WITH DI?</a:t>
            </a:r>
            <a:endParaRPr sz="6000" spc="600" dirty="0">
              <a:solidFill>
                <a:schemeClr val="tx1"/>
              </a:solidFill>
              <a:latin typeface="Proxima Nova Ligh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4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enefits of Dependency Injection"/>
          <p:cNvSpPr txBox="1"/>
          <p:nvPr/>
        </p:nvSpPr>
        <p:spPr>
          <a:xfrm>
            <a:off x="1893482" y="4886357"/>
            <a:ext cx="20547233" cy="428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</a:rPr>
              <a:t>How do we verify that</a:t>
            </a:r>
          </a:p>
          <a:p>
            <a:pPr algn="ctr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</a:rPr>
              <a:t>the internal workings</a:t>
            </a:r>
          </a:p>
          <a:p>
            <a:pPr algn="ctr">
              <a:lnSpc>
                <a:spcPct val="90000"/>
              </a:lnSpc>
              <a:defRPr sz="10000">
                <a:solidFill>
                  <a:srgbClr val="313836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dirty="0">
                <a:solidFill>
                  <a:schemeClr val="tx1"/>
                </a:solidFill>
              </a:rPr>
              <a:t>of the SUT are correct?</a:t>
            </a:r>
          </a:p>
        </p:txBody>
      </p:sp>
      <p:sp>
        <p:nvSpPr>
          <p:cNvPr id="4" name="Benefits of Dependency Injection">
            <a:extLst>
              <a:ext uri="{FF2B5EF4-FFF2-40B4-BE49-F238E27FC236}">
                <a16:creationId xmlns="" xmlns:a16="http://schemas.microsoft.com/office/drawing/2014/main" id="{8EA67313-1D79-EE49-8B15-9D7C9D51D360}"/>
              </a:ext>
            </a:extLst>
          </p:cNvPr>
          <p:cNvSpPr txBox="1"/>
          <p:nvPr/>
        </p:nvSpPr>
        <p:spPr>
          <a:xfrm>
            <a:off x="1893482" y="3506604"/>
            <a:ext cx="2054723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80000"/>
              </a:lnSpc>
              <a:defRPr sz="10000">
                <a:solidFill>
                  <a:srgbClr val="313836"/>
                </a:solidFill>
                <a:latin typeface="Proxima Nova Bold"/>
                <a:ea typeface="Proxima Nova Bold"/>
                <a:cs typeface="Proxima Nova Bold"/>
                <a:sym typeface="Proxima Nova Bold"/>
              </a:defRPr>
            </a:lvl1pPr>
          </a:lstStyle>
          <a:p>
            <a:pPr algn="ctr"/>
            <a:r>
              <a:rPr lang="en-US" sz="6000" spc="600" dirty="0">
                <a:solidFill>
                  <a:schemeClr val="tx1"/>
                </a:solidFill>
                <a:latin typeface="Proxima Nova Light" panose="02000506030000020004" pitchFamily="2" charset="0"/>
              </a:rPr>
              <a:t>BUT HOW DO WE UNIT TEST WITH DI?</a:t>
            </a:r>
            <a:endParaRPr sz="6000" spc="600" dirty="0">
              <a:solidFill>
                <a:schemeClr val="tx1"/>
              </a:solidFill>
              <a:latin typeface="Proxima Nova Ligh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98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373</Words>
  <Application>Microsoft Office PowerPoint</Application>
  <PresentationFormat>Custom</PresentationFormat>
  <Paragraphs>74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Dreier</dc:creator>
  <cp:lastModifiedBy>Shawn Dreier</cp:lastModifiedBy>
  <cp:revision>32</cp:revision>
  <dcterms:modified xsi:type="dcterms:W3CDTF">2018-10-20T01:39:54Z</dcterms:modified>
</cp:coreProperties>
</file>