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11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54"/>
    </p:cViewPr>
  </p:sorterViewPr>
  <p:notesViewPr>
    <p:cSldViewPr>
      <p:cViewPr varScale="1">
        <p:scale>
          <a:sx n="57" d="100"/>
          <a:sy n="57" d="100"/>
        </p:scale>
        <p:origin x="25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EA58D-9CD8-4061-BA68-8ABD590EBEF3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F44AE-5E6E-4455-88BD-BBC31B721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519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A97C-6094-44F3-9AD2-0A11796E8BE7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owardsdatascience.com/linear-regression-detailed-view-ea73175f6e8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041134507005003?via%3Dihub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Regression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Linear predictive models</a:t>
            </a:r>
          </a:p>
          <a:p>
            <a:endParaRPr lang="en-GB" dirty="0"/>
          </a:p>
          <a:p>
            <a:r>
              <a:rPr lang="en-GB" dirty="0" smtClean="0"/>
              <a:t>Nahel </a:t>
            </a:r>
            <a:r>
              <a:rPr lang="en-GB" dirty="0" err="1" smtClean="0"/>
              <a:t>Yaziji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8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71749"/>
            <a:ext cx="8229600" cy="1143000"/>
          </a:xfrm>
        </p:spPr>
        <p:txBody>
          <a:bodyPr/>
          <a:lstStyle/>
          <a:p>
            <a:r>
              <a:rPr lang="en-GB" dirty="0" smtClean="0"/>
              <a:t>Regression in Excel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442721" y="3545233"/>
            <a:ext cx="6252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Step 2</a:t>
            </a:r>
            <a:endParaRPr lang="en-GB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6442721" y="6413416"/>
            <a:ext cx="6252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Step 4</a:t>
            </a:r>
            <a:endParaRPr lang="en-GB" sz="1350" dirty="0"/>
          </a:p>
        </p:txBody>
      </p:sp>
      <p:sp>
        <p:nvSpPr>
          <p:cNvPr id="9" name="Rectangle 8"/>
          <p:cNvSpPr/>
          <p:nvPr/>
        </p:nvSpPr>
        <p:spPr>
          <a:xfrm>
            <a:off x="7448551" y="5562600"/>
            <a:ext cx="863600" cy="161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26556"/>
            <a:ext cx="4059974" cy="2398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552" y="2420888"/>
            <a:ext cx="34563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1.) Create a scatter plot</a:t>
            </a:r>
          </a:p>
          <a:p>
            <a:r>
              <a:rPr lang="en-GB" dirty="0"/>
              <a:t>2.) Hover over chart, and press green ‘plus’</a:t>
            </a:r>
          </a:p>
          <a:p>
            <a:r>
              <a:rPr lang="en-GB" dirty="0"/>
              <a:t>3.) Tick the radio box for </a:t>
            </a:r>
            <a:r>
              <a:rPr lang="en-GB" dirty="0" smtClean="0"/>
              <a:t>trend-line there </a:t>
            </a:r>
            <a:r>
              <a:rPr lang="en-GB" dirty="0"/>
              <a:t>are additional options to </a:t>
            </a:r>
            <a:r>
              <a:rPr lang="en-GB" dirty="0" smtClean="0"/>
              <a:t>fit </a:t>
            </a:r>
            <a:r>
              <a:rPr lang="en-GB" dirty="0"/>
              <a:t>curves as well as straight lines</a:t>
            </a:r>
          </a:p>
          <a:p>
            <a:r>
              <a:rPr lang="en-GB" dirty="0"/>
              <a:t>4.) The </a:t>
            </a:r>
            <a:r>
              <a:rPr lang="en-GB" dirty="0" smtClean="0"/>
              <a:t>trend-line </a:t>
            </a:r>
            <a:r>
              <a:rPr lang="en-GB" dirty="0"/>
              <a:t>will appear on the chart. Right click the line to ‘format </a:t>
            </a:r>
            <a:r>
              <a:rPr lang="en-GB" dirty="0" smtClean="0"/>
              <a:t>trend-line</a:t>
            </a:r>
            <a:r>
              <a:rPr lang="en-GB" dirty="0"/>
              <a:t>’</a:t>
            </a:r>
          </a:p>
          <a:p>
            <a:r>
              <a:rPr lang="en-GB" dirty="0"/>
              <a:t>5.) Tick ‘Display Equation on chart’</a:t>
            </a:r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468" y="4006325"/>
            <a:ext cx="3995936" cy="224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2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Linear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162800" cy="1526381"/>
          </a:xfrm>
        </p:spPr>
        <p:txBody>
          <a:bodyPr>
            <a:normAutofit/>
          </a:bodyPr>
          <a:lstStyle/>
          <a:p>
            <a:r>
              <a:rPr lang="en-GB" dirty="0" smtClean="0"/>
              <a:t>In most cases, our output depends on more than one input variable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2768798" y="3975099"/>
                <a:ext cx="3473253" cy="10898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100" dirty="0"/>
                  <a:t>X</a:t>
                </a:r>
                <a:r>
                  <a:rPr lang="en-GB" sz="2100" baseline="-25000" dirty="0"/>
                  <a:t>1</a:t>
                </a:r>
                <a:r>
                  <a:rPr lang="en-GB" sz="21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100" dirty="0"/>
                  <a:t>X</a:t>
                </a:r>
                <a:r>
                  <a:rPr lang="en-GB" sz="2100" baseline="-25000" dirty="0"/>
                  <a:t>2</a:t>
                </a:r>
                <a:r>
                  <a:rPr lang="en-GB" sz="2100" dirty="0"/>
                  <a:t> + ….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100" dirty="0"/>
                  <a:t> = Y</a:t>
                </a:r>
                <a:endParaRPr lang="en-GB" sz="21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798" y="3975099"/>
                <a:ext cx="3473253" cy="1089820"/>
              </a:xfrm>
              <a:prstGeom prst="rect">
                <a:avLst/>
              </a:prstGeom>
              <a:blipFill rotWithShape="0">
                <a:blip r:embed="rId2"/>
                <a:stretch>
                  <a:fillRect l="-2105" t="-4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84300" y="5148668"/>
                <a:ext cx="5566780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35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350" dirty="0"/>
                  <a:t> x </a:t>
                </a:r>
                <a:r>
                  <a:rPr lang="en-GB" sz="1350" dirty="0" smtClean="0"/>
                  <a:t>years of education)  </a:t>
                </a:r>
                <a:r>
                  <a:rPr lang="en-GB" sz="1350" dirty="0"/>
                  <a:t>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350" dirty="0"/>
                  <a:t> x </a:t>
                </a:r>
                <a:r>
                  <a:rPr lang="en-GB" sz="1350" dirty="0" smtClean="0"/>
                  <a:t>seniority) </a:t>
                </a:r>
                <a:r>
                  <a:rPr lang="en-GB" sz="1350" dirty="0"/>
                  <a:t>+ </a:t>
                </a:r>
                <a:r>
                  <a:rPr lang="en-GB" sz="1350" dirty="0" smtClean="0"/>
                  <a:t>…………………………..+ </a:t>
                </a:r>
                <a:r>
                  <a:rPr lang="en-GB" sz="1350" dirty="0"/>
                  <a:t>40 = </a:t>
                </a:r>
                <a:r>
                  <a:rPr lang="en-GB" sz="1350" dirty="0" smtClean="0"/>
                  <a:t>Income</a:t>
                </a:r>
                <a:endParaRPr lang="en-GB" sz="135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5148668"/>
                <a:ext cx="5566780" cy="302840"/>
              </a:xfrm>
              <a:prstGeom prst="rect">
                <a:avLst/>
              </a:prstGeom>
              <a:blipFill rotWithShape="0">
                <a:blip r:embed="rId3"/>
                <a:stretch>
                  <a:fillRect l="-219" t="-2041" r="-219" b="-224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1625600" y="4330701"/>
            <a:ext cx="1282700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739926" y="4318000"/>
            <a:ext cx="498574" cy="82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467101" y="4330700"/>
            <a:ext cx="241299" cy="84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05250" y="4254501"/>
            <a:ext cx="112637" cy="93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197288" y="4231684"/>
            <a:ext cx="863938" cy="93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556250" y="4254500"/>
            <a:ext cx="1123950" cy="93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52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Multiple Linear Regression - visualisation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2226469"/>
            <a:ext cx="3105150" cy="3263504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hlinkClick r:id="rId2"/>
              </a:rPr>
              <a:t>https://towardsdatascience.com/linear-regression-detailed-view-ea73175f6e86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</a:t>
            </a:r>
            <a:r>
              <a:rPr lang="en-GB" baseline="-25000" dirty="0" smtClean="0"/>
              <a:t>1</a:t>
            </a:r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r>
              <a:rPr lang="en-GB" dirty="0" smtClean="0"/>
              <a:t> + M</a:t>
            </a:r>
            <a:r>
              <a:rPr lang="en-GB" baseline="-25000" dirty="0" smtClean="0"/>
              <a:t>2</a:t>
            </a:r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r>
              <a:rPr lang="en-GB" dirty="0" smtClean="0"/>
              <a:t> +  c = Y : equation of a plane</a:t>
            </a:r>
          </a:p>
          <a:p>
            <a:endParaRPr lang="en-GB" dirty="0"/>
          </a:p>
        </p:txBody>
      </p:sp>
      <p:pic>
        <p:nvPicPr>
          <p:cNvPr id="12290" name="Picture 2" descr="https://cdn-images-1.medium.com/max/1600/1*dToo8pNrhBmYfwmPLp6Wr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864518"/>
            <a:ext cx="5472113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5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Multiple Regression in Excel - instructions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29550" cy="3263504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The data analysis </a:t>
            </a:r>
            <a:r>
              <a:rPr lang="en-GB" dirty="0" err="1" smtClean="0"/>
              <a:t>toolpak</a:t>
            </a:r>
            <a:r>
              <a:rPr lang="en-GB" dirty="0"/>
              <a:t> </a:t>
            </a:r>
            <a:r>
              <a:rPr lang="en-GB" dirty="0" smtClean="0"/>
              <a:t>allows you to perform multiple regression in Excel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 smtClean="0"/>
              <a:t>Install the </a:t>
            </a:r>
            <a:r>
              <a:rPr lang="en-GB" dirty="0" err="1" smtClean="0"/>
              <a:t>toolpak</a:t>
            </a:r>
            <a:r>
              <a:rPr lang="en-GB" dirty="0" smtClean="0"/>
              <a:t> (File-&gt;Options-&gt;Add-Ins)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 smtClean="0"/>
              <a:t>From the </a:t>
            </a:r>
            <a:r>
              <a:rPr lang="en-GB" i="1" dirty="0" smtClean="0"/>
              <a:t>Data</a:t>
            </a:r>
            <a:r>
              <a:rPr lang="en-GB" dirty="0" smtClean="0"/>
              <a:t> Ribbon, select </a:t>
            </a:r>
            <a:r>
              <a:rPr lang="en-GB" i="1" dirty="0" smtClean="0"/>
              <a:t>Data Analysis</a:t>
            </a:r>
            <a:endParaRPr lang="en-GB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GB" dirty="0" smtClean="0"/>
              <a:t>Select </a:t>
            </a:r>
            <a:r>
              <a:rPr lang="en-GB" i="1" dirty="0" smtClean="0"/>
              <a:t>Regression</a:t>
            </a:r>
            <a:endParaRPr lang="en-GB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GB" dirty="0" smtClean="0"/>
              <a:t>Select Input Y range – this is your dependent variable (one column)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 smtClean="0"/>
              <a:t>Select Input X range – these are the independent variables (one column for each variable)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 smtClean="0"/>
              <a:t>Press </a:t>
            </a:r>
            <a:r>
              <a:rPr lang="en-GB" i="1" dirty="0" smtClean="0"/>
              <a:t>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6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Multiple Regression in Excel - interpretation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33" y="2199283"/>
            <a:ext cx="6706130" cy="2578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2199" y="2559049"/>
            <a:ext cx="33639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rgbClr val="FF0000"/>
                </a:solidFill>
              </a:rPr>
              <a:t>Information on how well the line fits the data</a:t>
            </a:r>
            <a:endParaRPr lang="en-GB" sz="135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98795" y="2697549"/>
            <a:ext cx="609599" cy="77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351526" y="4988007"/>
                <a:ext cx="4009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35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526" y="4988007"/>
                <a:ext cx="400943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86670" y="4979683"/>
                <a:ext cx="4051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35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670" y="4979683"/>
                <a:ext cx="405111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521737" y="5063690"/>
                <a:ext cx="4051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35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737" y="5063690"/>
                <a:ext cx="405111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 flipV="1">
            <a:off x="4044951" y="4708525"/>
            <a:ext cx="59880" cy="285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06020" y="4558903"/>
            <a:ext cx="190793" cy="436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680081" y="4419505"/>
            <a:ext cx="825938" cy="715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16637" y="3057316"/>
            <a:ext cx="28289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rgbClr val="FF0000"/>
                </a:solidFill>
              </a:rPr>
              <a:t>Alternative way of assessing model fit</a:t>
            </a:r>
            <a:endParaRPr lang="en-GB" sz="135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813409" y="3334315"/>
            <a:ext cx="580373" cy="178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18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100m sprint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1145381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Linear regression is often a good starting point to understand data</a:t>
            </a:r>
          </a:p>
          <a:p>
            <a:r>
              <a:rPr lang="en-GB" dirty="0" smtClean="0"/>
              <a:t>This brief communication plotted the 100m world record times for men and women</a:t>
            </a:r>
            <a:endParaRPr lang="en-GB" dirty="0"/>
          </a:p>
        </p:txBody>
      </p:sp>
      <p:pic>
        <p:nvPicPr>
          <p:cNvPr id="32770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931" y="3007519"/>
            <a:ext cx="4286250" cy="316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65107" y="5723751"/>
            <a:ext cx="15792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 err="1"/>
              <a:t>Tatem</a:t>
            </a:r>
            <a:r>
              <a:rPr lang="en-GB" sz="1350" dirty="0"/>
              <a:t> 2004, Nature</a:t>
            </a:r>
            <a:endParaRPr lang="en-GB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564357" y="3213906"/>
            <a:ext cx="3593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100" dirty="0"/>
              <a:t>Was used to justify that women might be faster than men by 2156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100" dirty="0"/>
              <a:t>Is this a good model?</a:t>
            </a: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24796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Used when the dependent variable is a binary outcome (e.g. yes/no, alive/dead)</a:t>
            </a:r>
          </a:p>
          <a:p>
            <a:endParaRPr lang="en-GB" dirty="0" smtClean="0"/>
          </a:p>
          <a:p>
            <a:r>
              <a:rPr lang="en-GB" dirty="0" smtClean="0"/>
              <a:t>Independent variable(s) are typically continuous (but also works for categorical and ordinal variables)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Widely used in medicine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55576" y="4581128"/>
                <a:ext cx="806489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GB" sz="2400" b="0" dirty="0" smtClean="0"/>
                  <a:t>Ln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𝑂𝑑𝑑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581128"/>
                <a:ext cx="806489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343" t="-24590" b="-491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0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Regression for Categorical Data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3629" y="2149673"/>
            <a:ext cx="272415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100" dirty="0"/>
              <a:t>Female = 1</a:t>
            </a:r>
          </a:p>
          <a:p>
            <a:pPr marL="0" indent="0">
              <a:buNone/>
            </a:pPr>
            <a:r>
              <a:rPr lang="en-GB" sz="2100" dirty="0"/>
              <a:t>Male = 0</a:t>
            </a:r>
          </a:p>
          <a:p>
            <a:pPr marL="0" indent="0">
              <a:buNone/>
            </a:pPr>
            <a:endParaRPr lang="en-GB" sz="2100" dirty="0"/>
          </a:p>
          <a:p>
            <a:pPr marL="0" indent="0">
              <a:buNone/>
            </a:pPr>
            <a:r>
              <a:rPr lang="en-GB" sz="2100" dirty="0"/>
              <a:t>What’s the probability of being female, given the hair length?</a:t>
            </a:r>
          </a:p>
          <a:p>
            <a:pPr marL="0" indent="0">
              <a:buNone/>
            </a:pPr>
            <a:endParaRPr lang="en-GB" sz="2100" dirty="0"/>
          </a:p>
          <a:p>
            <a:pPr marL="0" indent="0">
              <a:buNone/>
            </a:pPr>
            <a:r>
              <a:rPr lang="en-GB" sz="2100" dirty="0"/>
              <a:t>P(y=1|x)</a:t>
            </a:r>
            <a:endParaRPr lang="en-GB" sz="21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11912" y="2355850"/>
            <a:ext cx="5108189" cy="3297658"/>
            <a:chOff x="4415882" y="1998133"/>
            <a:chExt cx="6810918" cy="4396876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4800600" y="1998133"/>
              <a:ext cx="25400" cy="3801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834467" y="5808133"/>
              <a:ext cx="6392333" cy="16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ross 7"/>
            <p:cNvSpPr/>
            <p:nvPr/>
          </p:nvSpPr>
          <p:spPr>
            <a:xfrm>
              <a:off x="4936066" y="4809067"/>
              <a:ext cx="152400" cy="152400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9" name="Cross 8"/>
            <p:cNvSpPr/>
            <p:nvPr/>
          </p:nvSpPr>
          <p:spPr>
            <a:xfrm>
              <a:off x="5198532" y="4809067"/>
              <a:ext cx="152400" cy="152400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0" name="Cross 9"/>
            <p:cNvSpPr/>
            <p:nvPr/>
          </p:nvSpPr>
          <p:spPr>
            <a:xfrm>
              <a:off x="5477930" y="4809067"/>
              <a:ext cx="152400" cy="152400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1" name="Cross 10"/>
            <p:cNvSpPr/>
            <p:nvPr/>
          </p:nvSpPr>
          <p:spPr>
            <a:xfrm>
              <a:off x="6019800" y="4809067"/>
              <a:ext cx="152400" cy="152400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2" name="Cross 11"/>
            <p:cNvSpPr/>
            <p:nvPr/>
          </p:nvSpPr>
          <p:spPr>
            <a:xfrm>
              <a:off x="6409270" y="4809067"/>
              <a:ext cx="152400" cy="152400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3" name="Cross 12"/>
            <p:cNvSpPr/>
            <p:nvPr/>
          </p:nvSpPr>
          <p:spPr>
            <a:xfrm>
              <a:off x="6561670" y="4809067"/>
              <a:ext cx="152400" cy="152400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4" name="Cross 13"/>
            <p:cNvSpPr/>
            <p:nvPr/>
          </p:nvSpPr>
          <p:spPr>
            <a:xfrm>
              <a:off x="7052733" y="4809067"/>
              <a:ext cx="152400" cy="152400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" name="Cross 14"/>
            <p:cNvSpPr/>
            <p:nvPr/>
          </p:nvSpPr>
          <p:spPr>
            <a:xfrm>
              <a:off x="8187266" y="4809067"/>
              <a:ext cx="152400" cy="152400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6" name="Cross 15"/>
            <p:cNvSpPr/>
            <p:nvPr/>
          </p:nvSpPr>
          <p:spPr>
            <a:xfrm>
              <a:off x="9861554" y="4809067"/>
              <a:ext cx="152400" cy="152400"/>
            </a:xfrm>
            <a:prstGeom prst="plus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10490199" y="2616200"/>
              <a:ext cx="177799" cy="11006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10134599" y="2616200"/>
              <a:ext cx="177799" cy="11006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9778999" y="2616200"/>
              <a:ext cx="177799" cy="11006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9245600" y="2616200"/>
              <a:ext cx="177799" cy="11006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824132" y="2616200"/>
              <a:ext cx="177799" cy="11006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5871635" y="2616200"/>
              <a:ext cx="177799" cy="11006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8712201" y="2616200"/>
              <a:ext cx="177799" cy="11006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356602" y="2616200"/>
              <a:ext cx="177799" cy="11006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8161867" y="2616200"/>
              <a:ext cx="177799" cy="11006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6" name="Cross 25"/>
            <p:cNvSpPr/>
            <p:nvPr/>
          </p:nvSpPr>
          <p:spPr>
            <a:xfrm>
              <a:off x="7484536" y="4809067"/>
              <a:ext cx="152400" cy="152400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7717369" y="2616200"/>
              <a:ext cx="177799" cy="11006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b="1" dirty="0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7406220" y="2616200"/>
              <a:ext cx="177799" cy="11006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59667" y="5994900"/>
              <a:ext cx="128146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Hair length</a:t>
              </a:r>
              <a:endParaRPr lang="en-GB" sz="135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4021116" y="3407553"/>
              <a:ext cx="1189642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P(Female)</a:t>
              </a:r>
              <a:endParaRPr lang="en-GB" sz="1350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3713163" y="2226469"/>
            <a:ext cx="357184" cy="326350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2" name="Rectangle 31"/>
          <p:cNvSpPr/>
          <p:nvPr/>
        </p:nvSpPr>
        <p:spPr>
          <a:xfrm>
            <a:off x="5530059" y="2226469"/>
            <a:ext cx="357184" cy="326350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3" name="Rectangle 32"/>
          <p:cNvSpPr/>
          <p:nvPr/>
        </p:nvSpPr>
        <p:spPr>
          <a:xfrm>
            <a:off x="7567616" y="2239963"/>
            <a:ext cx="357184" cy="326350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5" name="TextBox 34"/>
          <p:cNvSpPr txBox="1"/>
          <p:nvPr/>
        </p:nvSpPr>
        <p:spPr>
          <a:xfrm>
            <a:off x="3645705" y="1998970"/>
            <a:ext cx="5469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i="1"/>
              <a:t>short</a:t>
            </a:r>
            <a:endParaRPr lang="en-GB" sz="135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5358609" y="19736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i="1" dirty="0"/>
              <a:t>medium</a:t>
            </a:r>
            <a:endParaRPr lang="en-GB" sz="135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7536876" y="1968560"/>
            <a:ext cx="4924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i="1" dirty="0"/>
              <a:t>long</a:t>
            </a:r>
            <a:endParaRPr lang="en-GB" sz="1350" i="1" dirty="0"/>
          </a:p>
        </p:txBody>
      </p:sp>
    </p:spTree>
    <p:extLst>
      <p:ext uri="{BB962C8B-B14F-4D97-AF65-F5344CB8AC3E}">
        <p14:creationId xmlns:p14="http://schemas.microsoft.com/office/powerpoint/2010/main" val="384323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</a:t>
            </a:r>
            <a:r>
              <a:rPr lang="en-GB" dirty="0" err="1" smtClean="0"/>
              <a:t>separability</a:t>
            </a:r>
            <a:endParaRPr lang="en-GB" dirty="0"/>
          </a:p>
        </p:txBody>
      </p:sp>
      <p:grpSp>
        <p:nvGrpSpPr>
          <p:cNvPr id="71" name="Group 70"/>
          <p:cNvGrpSpPr/>
          <p:nvPr/>
        </p:nvGrpSpPr>
        <p:grpSpPr>
          <a:xfrm>
            <a:off x="1233081" y="2393157"/>
            <a:ext cx="6139269" cy="3422705"/>
            <a:chOff x="567783" y="2009775"/>
            <a:chExt cx="8185692" cy="4563607"/>
          </a:xfrm>
        </p:grpSpPr>
        <p:sp>
          <p:nvSpPr>
            <p:cNvPr id="30" name="Freeform 29"/>
            <p:cNvSpPr/>
            <p:nvPr/>
          </p:nvSpPr>
          <p:spPr>
            <a:xfrm>
              <a:off x="1203835" y="2797175"/>
              <a:ext cx="5616063" cy="2274367"/>
            </a:xfrm>
            <a:custGeom>
              <a:avLst/>
              <a:gdLst>
                <a:gd name="connsiteX0" fmla="*/ 0 w 5616063"/>
                <a:gd name="connsiteY0" fmla="*/ 2248064 h 2434713"/>
                <a:gd name="connsiteX1" fmla="*/ 956733 w 5616063"/>
                <a:gd name="connsiteY1" fmla="*/ 2231131 h 2434713"/>
                <a:gd name="connsiteX2" fmla="*/ 3234266 w 5616063"/>
                <a:gd name="connsiteY2" fmla="*/ 173731 h 2434713"/>
                <a:gd name="connsiteX3" fmla="*/ 5367866 w 5616063"/>
                <a:gd name="connsiteY3" fmla="*/ 105998 h 2434713"/>
                <a:gd name="connsiteX4" fmla="*/ 5486400 w 5616063"/>
                <a:gd name="connsiteY4" fmla="*/ 97531 h 2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6063" h="2434713">
                  <a:moveTo>
                    <a:pt x="0" y="2248064"/>
                  </a:moveTo>
                  <a:cubicBezTo>
                    <a:pt x="208844" y="2412458"/>
                    <a:pt x="417689" y="2576853"/>
                    <a:pt x="956733" y="2231131"/>
                  </a:cubicBezTo>
                  <a:cubicBezTo>
                    <a:pt x="1495777" y="1885409"/>
                    <a:pt x="2499077" y="527920"/>
                    <a:pt x="3234266" y="173731"/>
                  </a:cubicBezTo>
                  <a:cubicBezTo>
                    <a:pt x="3969455" y="-180458"/>
                    <a:pt x="4992510" y="118698"/>
                    <a:pt x="5367866" y="105998"/>
                  </a:cubicBezTo>
                  <a:cubicBezTo>
                    <a:pt x="5743222" y="93298"/>
                    <a:pt x="5614811" y="95414"/>
                    <a:pt x="5486400" y="9753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 flipV="1">
              <a:off x="952500" y="2179108"/>
              <a:ext cx="25400" cy="3801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986367" y="5980642"/>
              <a:ext cx="7767108" cy="8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ross 35"/>
            <p:cNvSpPr/>
            <p:nvPr/>
          </p:nvSpPr>
          <p:spPr>
            <a:xfrm>
              <a:off x="1087966" y="4990042"/>
              <a:ext cx="152400" cy="152400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7" name="Cross 36"/>
            <p:cNvSpPr/>
            <p:nvPr/>
          </p:nvSpPr>
          <p:spPr>
            <a:xfrm>
              <a:off x="1350432" y="4990042"/>
              <a:ext cx="152400" cy="152400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8" name="Cross 37"/>
            <p:cNvSpPr/>
            <p:nvPr/>
          </p:nvSpPr>
          <p:spPr>
            <a:xfrm>
              <a:off x="1629830" y="4990042"/>
              <a:ext cx="152400" cy="152400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9" name="Cross 38"/>
            <p:cNvSpPr/>
            <p:nvPr/>
          </p:nvSpPr>
          <p:spPr>
            <a:xfrm>
              <a:off x="2171700" y="4990042"/>
              <a:ext cx="152400" cy="152400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0" name="Cross 39"/>
            <p:cNvSpPr/>
            <p:nvPr/>
          </p:nvSpPr>
          <p:spPr>
            <a:xfrm>
              <a:off x="2561170" y="4990042"/>
              <a:ext cx="152400" cy="152400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1" name="Cross 40"/>
            <p:cNvSpPr/>
            <p:nvPr/>
          </p:nvSpPr>
          <p:spPr>
            <a:xfrm>
              <a:off x="2713570" y="4990042"/>
              <a:ext cx="152400" cy="152400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2" name="Cross 41"/>
            <p:cNvSpPr/>
            <p:nvPr/>
          </p:nvSpPr>
          <p:spPr>
            <a:xfrm>
              <a:off x="3204633" y="4990042"/>
              <a:ext cx="152400" cy="152400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3" name="Cross 42"/>
            <p:cNvSpPr/>
            <p:nvPr/>
          </p:nvSpPr>
          <p:spPr>
            <a:xfrm>
              <a:off x="4339166" y="4990042"/>
              <a:ext cx="152400" cy="152400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6642099" y="2797175"/>
              <a:ext cx="177799" cy="11006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6" name="Isosceles Triangle 45"/>
            <p:cNvSpPr/>
            <p:nvPr/>
          </p:nvSpPr>
          <p:spPr>
            <a:xfrm>
              <a:off x="6286499" y="2797175"/>
              <a:ext cx="177799" cy="11006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7" name="Isosceles Triangle 46"/>
            <p:cNvSpPr/>
            <p:nvPr/>
          </p:nvSpPr>
          <p:spPr>
            <a:xfrm>
              <a:off x="5930899" y="2797175"/>
              <a:ext cx="177799" cy="11006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8" name="Isosceles Triangle 47"/>
            <p:cNvSpPr/>
            <p:nvPr/>
          </p:nvSpPr>
          <p:spPr>
            <a:xfrm>
              <a:off x="5397500" y="2797175"/>
              <a:ext cx="177799" cy="11006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9" name="Isosceles Triangle 48"/>
            <p:cNvSpPr/>
            <p:nvPr/>
          </p:nvSpPr>
          <p:spPr>
            <a:xfrm>
              <a:off x="2976032" y="2797175"/>
              <a:ext cx="177799" cy="11006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50" name="Isosceles Triangle 49"/>
            <p:cNvSpPr/>
            <p:nvPr/>
          </p:nvSpPr>
          <p:spPr>
            <a:xfrm>
              <a:off x="2023535" y="2797175"/>
              <a:ext cx="177799" cy="11006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4864101" y="2797175"/>
              <a:ext cx="177799" cy="11006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4508502" y="2797175"/>
              <a:ext cx="177799" cy="11006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4313767" y="2797175"/>
              <a:ext cx="177799" cy="11006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54" name="Cross 53"/>
            <p:cNvSpPr/>
            <p:nvPr/>
          </p:nvSpPr>
          <p:spPr>
            <a:xfrm>
              <a:off x="3636436" y="4990042"/>
              <a:ext cx="152400" cy="152400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3869269" y="2797175"/>
              <a:ext cx="177799" cy="11006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b="1" dirty="0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3558120" y="2797175"/>
              <a:ext cx="177799" cy="11006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29191" y="6173273"/>
              <a:ext cx="128146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Hair length</a:t>
              </a:r>
              <a:endParaRPr lang="en-GB" sz="1350" dirty="0"/>
            </a:p>
          </p:txBody>
        </p:sp>
        <p:sp>
          <p:nvSpPr>
            <p:cNvPr id="61" name="TextBox 60"/>
            <p:cNvSpPr txBox="1"/>
            <p:nvPr/>
          </p:nvSpPr>
          <p:spPr>
            <a:xfrm rot="16200000">
              <a:off x="173016" y="3588527"/>
              <a:ext cx="118964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P(Female)</a:t>
              </a:r>
              <a:endParaRPr lang="en-GB" sz="1350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3577066" y="2009775"/>
              <a:ext cx="59370" cy="4163497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ross 64"/>
            <p:cNvSpPr/>
            <p:nvPr/>
          </p:nvSpPr>
          <p:spPr>
            <a:xfrm>
              <a:off x="7052727" y="4990042"/>
              <a:ext cx="152400" cy="152400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66" name="Cross 65"/>
            <p:cNvSpPr/>
            <p:nvPr/>
          </p:nvSpPr>
          <p:spPr>
            <a:xfrm>
              <a:off x="7624230" y="4990042"/>
              <a:ext cx="152400" cy="152400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67" name="Cross 66"/>
            <p:cNvSpPr/>
            <p:nvPr/>
          </p:nvSpPr>
          <p:spPr>
            <a:xfrm>
              <a:off x="7338478" y="4990042"/>
              <a:ext cx="152400" cy="152400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68" name="Cross 67"/>
            <p:cNvSpPr/>
            <p:nvPr/>
          </p:nvSpPr>
          <p:spPr>
            <a:xfrm>
              <a:off x="7871878" y="4990042"/>
              <a:ext cx="152400" cy="152400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69" name="Cross 68"/>
            <p:cNvSpPr/>
            <p:nvPr/>
          </p:nvSpPr>
          <p:spPr>
            <a:xfrm>
              <a:off x="8298381" y="4990042"/>
              <a:ext cx="152400" cy="152400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</p:spTree>
    <p:extLst>
      <p:ext uri="{BB962C8B-B14F-4D97-AF65-F5344CB8AC3E}">
        <p14:creationId xmlns:p14="http://schemas.microsoft.com/office/powerpoint/2010/main" val="13595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Function</a:t>
            </a:r>
            <a:endParaRPr lang="en-GB" dirty="0"/>
          </a:p>
        </p:txBody>
      </p:sp>
      <p:pic>
        <p:nvPicPr>
          <p:cNvPr id="3076" name="Picture 4" descr="https://upload.wikimedia.org/wikipedia/commons/thumb/8/88/Logistic-curve.svg/320px-Logistic-curv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072" y="2448718"/>
            <a:ext cx="4083079" cy="271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as.usf.edu/mbrannick/regression/gifs/lo4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03" y="2700358"/>
            <a:ext cx="1756967" cy="72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2119" y="4115314"/>
            <a:ext cx="37866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e is an (irrational) number 2.71828…</a:t>
            </a:r>
            <a:endParaRPr lang="en-GB" sz="1350" dirty="0"/>
          </a:p>
          <a:p>
            <a:r>
              <a:rPr lang="en-GB" sz="1350" dirty="0"/>
              <a:t>https://www.youtube.com/watch?v=AuA2EAgAegE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7439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56" y="3266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role of regression analysis in an overall project</a:t>
            </a:r>
            <a:endParaRPr lang="en-GB" dirty="0"/>
          </a:p>
        </p:txBody>
      </p:sp>
      <p:grpSp>
        <p:nvGrpSpPr>
          <p:cNvPr id="82" name="Group 81"/>
          <p:cNvGrpSpPr/>
          <p:nvPr/>
        </p:nvGrpSpPr>
        <p:grpSpPr>
          <a:xfrm>
            <a:off x="755576" y="1412776"/>
            <a:ext cx="5425131" cy="5216339"/>
            <a:chOff x="965314" y="1456304"/>
            <a:chExt cx="5425131" cy="5216339"/>
          </a:xfrm>
        </p:grpSpPr>
        <p:sp>
          <p:nvSpPr>
            <p:cNvPr id="4" name="Rectangle 3"/>
            <p:cNvSpPr/>
            <p:nvPr/>
          </p:nvSpPr>
          <p:spPr>
            <a:xfrm>
              <a:off x="965314" y="1456304"/>
              <a:ext cx="1008112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Raw data</a:t>
              </a:r>
              <a:endParaRPr lang="en-GB" sz="1400" dirty="0">
                <a:solidFill>
                  <a:schemeClr val="tx2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39285" y="1456304"/>
              <a:ext cx="1008112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Raw data</a:t>
              </a:r>
              <a:endParaRPr lang="en-GB" sz="1400" dirty="0">
                <a:solidFill>
                  <a:schemeClr val="tx2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68322" y="1456304"/>
              <a:ext cx="1008112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Raw data</a:t>
              </a:r>
              <a:endParaRPr lang="en-GB" sz="1400" dirty="0">
                <a:solidFill>
                  <a:schemeClr val="tx2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01068" y="1456304"/>
              <a:ext cx="1008112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Raw data</a:t>
              </a:r>
              <a:endParaRPr lang="en-GB" sz="1400" dirty="0">
                <a:solidFill>
                  <a:schemeClr val="tx2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760210" y="2017506"/>
              <a:ext cx="1512168" cy="100596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2"/>
                  </a:solidFill>
                </a:rPr>
                <a:t>Data Manipulation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 flipH="1">
              <a:off x="3516294" y="1744336"/>
              <a:ext cx="756084" cy="27317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8" idx="7"/>
            </p:cNvCxnSpPr>
            <p:nvPr/>
          </p:nvCxnSpPr>
          <p:spPr>
            <a:xfrm flipH="1">
              <a:off x="4050926" y="1744336"/>
              <a:ext cx="1454198" cy="42049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2"/>
              <a:endCxn id="8" idx="0"/>
            </p:cNvCxnSpPr>
            <p:nvPr/>
          </p:nvCxnSpPr>
          <p:spPr>
            <a:xfrm>
              <a:off x="2843341" y="1744336"/>
              <a:ext cx="672953" cy="27317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" idx="2"/>
              <a:endCxn id="8" idx="1"/>
            </p:cNvCxnSpPr>
            <p:nvPr/>
          </p:nvCxnSpPr>
          <p:spPr>
            <a:xfrm>
              <a:off x="1469370" y="1744336"/>
              <a:ext cx="1512292" cy="42049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558301" y="3188514"/>
              <a:ext cx="1944216" cy="450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Analysis Dataset</a:t>
              </a:r>
              <a:endParaRPr lang="en-GB" sz="1400" dirty="0">
                <a:solidFill>
                  <a:schemeClr val="tx2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553156" y="3023467"/>
              <a:ext cx="14115" cy="16504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536074" y="3865936"/>
              <a:ext cx="1512168" cy="100596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2"/>
                  </a:solidFill>
                </a:rPr>
                <a:t>Descriptive Statistics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28362" y="3865936"/>
              <a:ext cx="1512168" cy="100596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2"/>
                  </a:solidFill>
                </a:rPr>
                <a:t>Regression Analysis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80470" y="2842406"/>
              <a:ext cx="744494" cy="420270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Output</a:t>
              </a:r>
              <a:endParaRPr lang="en-GB" sz="1400" dirty="0">
                <a:solidFill>
                  <a:schemeClr val="tx2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42130" y="5053744"/>
              <a:ext cx="2137741" cy="450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Post-Estimation Dataset</a:t>
              </a:r>
              <a:endParaRPr lang="en-GB" sz="1400" dirty="0">
                <a:solidFill>
                  <a:schemeClr val="tx2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854916" y="5666682"/>
              <a:ext cx="1512168" cy="100596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2"/>
                  </a:solidFill>
                </a:rPr>
                <a:t>Post-Estimation Analysis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064466" y="5959527"/>
              <a:ext cx="792088" cy="420270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Output</a:t>
              </a:r>
              <a:endParaRPr lang="en-GB" sz="1400" dirty="0">
                <a:solidFill>
                  <a:schemeClr val="tx2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98357" y="3243041"/>
              <a:ext cx="792088" cy="420270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Output</a:t>
              </a:r>
              <a:endParaRPr lang="en-GB" sz="1400" dirty="0">
                <a:solidFill>
                  <a:schemeClr val="tx2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2863652" y="3639069"/>
              <a:ext cx="703619" cy="3741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0" idx="2"/>
              <a:endCxn id="24" idx="1"/>
            </p:cNvCxnSpPr>
            <p:nvPr/>
          </p:nvCxnSpPr>
          <p:spPr>
            <a:xfrm>
              <a:off x="3530409" y="3639069"/>
              <a:ext cx="819405" cy="3741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3" idx="0"/>
              <a:endCxn id="34" idx="2"/>
            </p:cNvCxnSpPr>
            <p:nvPr/>
          </p:nvCxnSpPr>
          <p:spPr>
            <a:xfrm flipH="1" flipV="1">
              <a:off x="1452717" y="3262676"/>
              <a:ext cx="839441" cy="60326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4" idx="0"/>
              <a:endCxn id="38" idx="1"/>
            </p:cNvCxnSpPr>
            <p:nvPr/>
          </p:nvCxnSpPr>
          <p:spPr>
            <a:xfrm flipV="1">
              <a:off x="4884446" y="3453176"/>
              <a:ext cx="713911" cy="41276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2863652" y="4724577"/>
              <a:ext cx="784211" cy="32916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3647863" y="4724577"/>
              <a:ext cx="738813" cy="32916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5" idx="2"/>
              <a:endCxn id="36" idx="0"/>
            </p:cNvCxnSpPr>
            <p:nvPr/>
          </p:nvCxnSpPr>
          <p:spPr>
            <a:xfrm flipH="1">
              <a:off x="3611000" y="5504299"/>
              <a:ext cx="1" cy="16238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6" idx="6"/>
              <a:endCxn id="37" idx="1"/>
            </p:cNvCxnSpPr>
            <p:nvPr/>
          </p:nvCxnSpPr>
          <p:spPr>
            <a:xfrm flipV="1">
              <a:off x="4367084" y="6169662"/>
              <a:ext cx="697382" cy="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6732240" y="1960244"/>
            <a:ext cx="1512168" cy="1677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predict the value of a dependent variable, based on one or more input variables</a:t>
            </a:r>
          </a:p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128174" y="4565424"/>
            <a:ext cx="2855789" cy="215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Statistics has often placed an emphasis on projecting from a sample of data to a wider population and identifying whether what we do observe in the sample is likely to have occurred by </a:t>
            </a:r>
            <a:r>
              <a:rPr lang="en-GB" sz="1600" dirty="0" smtClean="0"/>
              <a:t>chance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8577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3778250"/>
            <a:ext cx="2482850" cy="1711722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Set b = 1</a:t>
            </a:r>
          </a:p>
          <a:p>
            <a:r>
              <a:rPr lang="en-GB" dirty="0" smtClean="0"/>
              <a:t>Plot what happens when a = -3 to 3</a:t>
            </a:r>
          </a:p>
          <a:p>
            <a:r>
              <a:rPr lang="en-GB" dirty="0" smtClean="0"/>
              <a:t>Effect: the ‘start position’ of the ramp changes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079" y="2226469"/>
            <a:ext cx="4807744" cy="3186113"/>
          </a:xfrm>
          <a:prstGeom prst="rect">
            <a:avLst/>
          </a:prstGeom>
        </p:spPr>
      </p:pic>
      <p:pic>
        <p:nvPicPr>
          <p:cNvPr id="5" name="Picture 6" descr="http://faculty.cas.usf.edu/mbrannick/regression/gifs/lo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84" y="2542006"/>
            <a:ext cx="1756967" cy="72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8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Function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220" y="2251868"/>
            <a:ext cx="5076561" cy="326350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8651" y="3778250"/>
            <a:ext cx="2482850" cy="1711722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dirty="0"/>
              <a:t>Set a = 1</a:t>
            </a:r>
          </a:p>
          <a:p>
            <a:r>
              <a:rPr lang="en-GB" sz="2100" dirty="0"/>
              <a:t>Plot what happens when b = -3 to 3</a:t>
            </a:r>
          </a:p>
          <a:p>
            <a:r>
              <a:rPr lang="en-GB" sz="2100" dirty="0"/>
              <a:t>Effect: the ‘steepness’ and ‘direction’ of the ramp changes</a:t>
            </a:r>
            <a:endParaRPr lang="en-GB" sz="2100" dirty="0"/>
          </a:p>
        </p:txBody>
      </p:sp>
      <p:pic>
        <p:nvPicPr>
          <p:cNvPr id="6" name="Picture 6" descr="http://faculty.cas.usf.edu/mbrannick/regression/gifs/lo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84" y="2542006"/>
            <a:ext cx="1756967" cy="72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3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6908006" cy="32635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We use an iterative process to find the most likely S-curve, given the data (Maximum Likelihood Estimation)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Just like linear regression, we need a measure of ‘goodness’ – this is the likelihood </a:t>
            </a:r>
            <a:r>
              <a:rPr lang="en-GB" dirty="0" smtClean="0"/>
              <a:t>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66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A Logistic Regression Model for Predicting Health-Related Quality of Life in Kidney Transplant Recipients</a:t>
            </a:r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https://www.sciencedirect.com/science/article/pii/S0041134507005003?via%3Dihub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Dependent (Outcome) variable: </a:t>
            </a:r>
            <a:r>
              <a:rPr lang="en-GB" dirty="0" smtClean="0"/>
              <a:t>Health-related quality of life (high or low)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Independent variables:</a:t>
            </a:r>
          </a:p>
          <a:p>
            <a:pPr>
              <a:buFontTx/>
              <a:buChar char="-"/>
            </a:pPr>
            <a:r>
              <a:rPr lang="en-GB" dirty="0" smtClean="0"/>
              <a:t>patient gender</a:t>
            </a:r>
          </a:p>
          <a:p>
            <a:pPr>
              <a:buFontTx/>
              <a:buChar char="-"/>
            </a:pPr>
            <a:r>
              <a:rPr lang="en-GB" dirty="0" smtClean="0"/>
              <a:t>age </a:t>
            </a:r>
            <a:r>
              <a:rPr lang="en-GB" dirty="0"/>
              <a:t>(&lt;45 vs. &gt;45 </a:t>
            </a:r>
            <a:r>
              <a:rPr lang="en-GB" dirty="0" smtClean="0"/>
              <a:t>years)</a:t>
            </a:r>
          </a:p>
          <a:p>
            <a:pPr>
              <a:buFontTx/>
              <a:buChar char="-"/>
            </a:pPr>
            <a:r>
              <a:rPr lang="en-GB" dirty="0" smtClean="0"/>
              <a:t>marital </a:t>
            </a:r>
            <a:r>
              <a:rPr lang="en-GB" dirty="0"/>
              <a:t>status (married vs. </a:t>
            </a:r>
            <a:r>
              <a:rPr lang="en-GB" dirty="0" smtClean="0"/>
              <a:t>widowed/single)</a:t>
            </a:r>
          </a:p>
          <a:p>
            <a:pPr>
              <a:buFontTx/>
              <a:buChar char="-"/>
            </a:pPr>
            <a:r>
              <a:rPr lang="en-GB" dirty="0" smtClean="0"/>
              <a:t>age </a:t>
            </a:r>
            <a:r>
              <a:rPr lang="en-GB" dirty="0"/>
              <a:t>at the time of the transplantation (&lt;45 vs. &gt;45 years</a:t>
            </a:r>
            <a:r>
              <a:rPr lang="en-GB" dirty="0" smtClean="0"/>
              <a:t>)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/>
              <a:t>level of education (below vs. above high-school </a:t>
            </a:r>
            <a:r>
              <a:rPr lang="en-GB" dirty="0" smtClean="0"/>
              <a:t>diploma)</a:t>
            </a:r>
          </a:p>
          <a:p>
            <a:pPr>
              <a:buFontTx/>
              <a:buChar char="-"/>
            </a:pPr>
            <a:r>
              <a:rPr lang="en-GB" dirty="0" smtClean="0"/>
              <a:t>monthly </a:t>
            </a:r>
            <a:r>
              <a:rPr lang="en-GB" dirty="0"/>
              <a:t>family income (below vs. above 300 US$), 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duration </a:t>
            </a:r>
            <a:r>
              <a:rPr lang="en-GB" dirty="0"/>
              <a:t>of </a:t>
            </a:r>
            <a:r>
              <a:rPr lang="en-GB" dirty="0" smtClean="0"/>
              <a:t>End-Stage Renal Disease (ESRD) in months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3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Logistic Regression – real-life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264569"/>
            <a:ext cx="3443288" cy="1971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8688" y="4757737"/>
            <a:ext cx="14619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Logistic model is:  </a:t>
            </a:r>
            <a:endParaRPr lang="en-GB" sz="1350" dirty="0"/>
          </a:p>
        </p:txBody>
      </p:sp>
      <p:pic>
        <p:nvPicPr>
          <p:cNvPr id="8" name="Picture 6" descr="http://faculty.cas.usf.edu/mbrannick/regression/gifs/lo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169" y="4896237"/>
            <a:ext cx="1756967" cy="72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35732" y="4493419"/>
            <a:ext cx="8908256" cy="285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436706" y="5027296"/>
                <a:ext cx="3585597" cy="489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35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35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350" i="1">
                                  <a:latin typeface="Cambria Math" panose="02040503050406030204" pitchFamily="18" charset="0"/>
                                </a:rPr>
                                <m:t>−(1.108∗</m:t>
                              </m:r>
                              <m:r>
                                <a:rPr lang="en-GB" sz="1350" i="1">
                                  <a:latin typeface="Cambria Math" panose="02040503050406030204" pitchFamily="18" charset="0"/>
                                </a:rPr>
                                <m:t>𝐸𝑆𝑅𝐷</m:t>
                              </m:r>
                              <m:r>
                                <a:rPr lang="en-GB" sz="1350" i="1">
                                  <a:latin typeface="Cambria Math" panose="02040503050406030204" pitchFamily="18" charset="0"/>
                                </a:rPr>
                                <m:t>+1.017∗</m:t>
                              </m:r>
                              <m:r>
                                <a:rPr lang="en-GB" sz="1350" i="1">
                                  <a:latin typeface="Cambria Math" panose="02040503050406030204" pitchFamily="18" charset="0"/>
                                </a:rPr>
                                <m:t>𝐸𝐿</m:t>
                              </m:r>
                              <m:r>
                                <a:rPr lang="en-GB" sz="1350" i="1">
                                  <a:latin typeface="Cambria Math" panose="02040503050406030204" pitchFamily="18" charset="0"/>
                                </a:rPr>
                                <m:t>+1.009∗</m:t>
                              </m:r>
                              <m:r>
                                <a:rPr lang="en-GB" sz="1350" i="1"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  <m:r>
                                <a:rPr lang="en-GB" sz="1350" i="1">
                                  <a:latin typeface="Cambria Math" panose="02040503050406030204" pitchFamily="18" charset="0"/>
                                </a:rPr>
                                <m:t>−0.685∗</m:t>
                              </m:r>
                              <m:r>
                                <a:rPr lang="en-GB" sz="135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sz="135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35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07" y="5560062"/>
                <a:ext cx="4718150" cy="6220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 – odds ratios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264569"/>
            <a:ext cx="3443288" cy="1971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86087" y="2125267"/>
            <a:ext cx="471488" cy="16109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TextBox 9"/>
          <p:cNvSpPr txBox="1"/>
          <p:nvPr/>
        </p:nvSpPr>
        <p:spPr>
          <a:xfrm>
            <a:off x="4572000" y="4079081"/>
            <a:ext cx="437197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The odds ratio described the strength of the relationship between the input and output variables.</a:t>
            </a:r>
          </a:p>
          <a:p>
            <a:endParaRPr lang="en-GB" sz="1350" dirty="0"/>
          </a:p>
          <a:p>
            <a:pPr marL="214313" indent="-214313">
              <a:buFontTx/>
              <a:buChar char="-"/>
            </a:pPr>
            <a:r>
              <a:rPr lang="en-GB" sz="1350" dirty="0"/>
              <a:t>Odds ratio &gt; 1 describes a positive relationship. </a:t>
            </a:r>
            <a:r>
              <a:rPr lang="en-GB" sz="1350" dirty="0" err="1"/>
              <a:t>E.g</a:t>
            </a:r>
            <a:r>
              <a:rPr lang="en-GB" sz="1350" dirty="0"/>
              <a:t> Quality of score is predicted to be higher when education level is higher.</a:t>
            </a:r>
          </a:p>
          <a:p>
            <a:pPr marL="214313" indent="-214313">
              <a:buFontTx/>
              <a:buChar char="-"/>
            </a:pPr>
            <a:r>
              <a:rPr lang="en-GB" sz="1350" dirty="0"/>
              <a:t>For continuous inputs, a increase in value by 1, results in a corresponding increase in the outcome, multiplied by the OR. E.g. if ESRD increases by 1, quality of life score is predicted to multiply by 3.027</a:t>
            </a:r>
          </a:p>
          <a:p>
            <a:pPr marL="214313" indent="-214313">
              <a:buFontTx/>
              <a:buChar char="-"/>
            </a:pP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426479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 in Excel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1.) Install the Solver </a:t>
            </a:r>
            <a:r>
              <a:rPr lang="en-GB" dirty="0" err="1" smtClean="0"/>
              <a:t>toolpak</a:t>
            </a:r>
            <a:r>
              <a:rPr lang="en-GB" dirty="0" smtClean="0"/>
              <a:t> (File-&gt;Options-&gt;Add-Ins)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2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 in Excel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1.) Install the Solver </a:t>
            </a:r>
            <a:r>
              <a:rPr lang="en-GB" dirty="0" err="1" smtClean="0"/>
              <a:t>toolpak</a:t>
            </a:r>
            <a:r>
              <a:rPr lang="en-GB" dirty="0" smtClean="0"/>
              <a:t> (File-&gt;Options-&gt;Add-Ins)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Solver </a:t>
            </a:r>
            <a:r>
              <a:rPr lang="en-GB" dirty="0" smtClean="0"/>
              <a:t>is not a tool for Logistic Regression, per se. Rather, it solves  optimisation problems, which can be applied to many scenarios.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6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 in Excel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2493169" cy="32635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2</a:t>
            </a:r>
            <a:r>
              <a:rPr lang="en-GB" dirty="0" smtClean="0"/>
              <a:t>.) Set out your data</a:t>
            </a:r>
          </a:p>
          <a:p>
            <a:pPr marL="0" indent="0">
              <a:buNone/>
            </a:pPr>
            <a:r>
              <a:rPr lang="en-GB" dirty="0" smtClean="0"/>
              <a:t>(as we mentioned previously, always sensible to plot data too)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266" y="1928812"/>
            <a:ext cx="5364956" cy="40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 in Excel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3</a:t>
            </a:r>
            <a:r>
              <a:rPr lang="en-GB" dirty="0" smtClean="0"/>
              <a:t>.) Calculate the exponent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3" y="3183731"/>
            <a:ext cx="6429375" cy="25574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7657" y="2491234"/>
            <a:ext cx="424630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rgbClr val="FF0000"/>
                </a:solidFill>
              </a:rPr>
              <a:t>A and b are defined in column M</a:t>
            </a:r>
          </a:p>
          <a:p>
            <a:r>
              <a:rPr lang="en-GB" sz="1350" dirty="0">
                <a:solidFill>
                  <a:srgbClr val="FF0000"/>
                </a:solidFill>
              </a:rPr>
              <a:t>At the moment, we just put a starting guess for A and b – the computer will work out the best values later. </a:t>
            </a:r>
            <a:endParaRPr lang="en-GB" sz="135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93331" y="3183732"/>
            <a:ext cx="428625" cy="245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065169" y="3183732"/>
            <a:ext cx="92869" cy="217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8650" y="2837482"/>
            <a:ext cx="21057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rgbClr val="FF0000"/>
                </a:solidFill>
              </a:rPr>
              <a:t>X is the dependent variable</a:t>
            </a:r>
            <a:endParaRPr lang="en-GB" sz="135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681503" y="3137564"/>
            <a:ext cx="20195" cy="1688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2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697" y="476672"/>
            <a:ext cx="8647112" cy="5976664"/>
          </a:xfrm>
        </p:spPr>
        <p:txBody>
          <a:bodyPr>
            <a:normAutofit fontScale="92500"/>
          </a:bodyPr>
          <a:lstStyle/>
          <a:p>
            <a:endParaRPr lang="en-GB" dirty="0" smtClean="0"/>
          </a:p>
          <a:p>
            <a:r>
              <a:rPr lang="en-GB" dirty="0" smtClean="0"/>
              <a:t>Model Type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r>
              <a:rPr lang="en-GB" sz="2600" dirty="0" smtClean="0"/>
              <a:t>Linear model – often very good for continuous data </a:t>
            </a:r>
          </a:p>
          <a:p>
            <a:pPr lvl="1"/>
            <a:r>
              <a:rPr lang="en-GB" sz="2600" dirty="0" smtClean="0"/>
              <a:t>Non-Linear (e.g. logistic regression) to handle ‘awkward’ outcomes data with limited values or skewed distributions</a:t>
            </a:r>
          </a:p>
          <a:p>
            <a:pPr lvl="1"/>
            <a:r>
              <a:rPr lang="en-GB" sz="2600" dirty="0" smtClean="0"/>
              <a:t>Panel Data (e.g. random effects) to account for observations being clustered within units</a:t>
            </a:r>
          </a:p>
          <a:p>
            <a:pPr lvl="1"/>
            <a:r>
              <a:rPr lang="en-GB" sz="2600" dirty="0" smtClean="0"/>
              <a:t>Survival models to account for skewed outcome measures that are frequently censored</a:t>
            </a:r>
          </a:p>
          <a:p>
            <a:pPr lvl="1"/>
            <a:endParaRPr lang="en-GB" sz="2600" dirty="0"/>
          </a:p>
          <a:p>
            <a:r>
              <a:rPr lang="en-GB" sz="2600" dirty="0" smtClean="0"/>
              <a:t>Often determined by nature of the data specifically the limitations of the data and its distributional aspects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54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91" y="2960057"/>
            <a:ext cx="8322469" cy="3386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 in Excel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3</a:t>
            </a:r>
            <a:r>
              <a:rPr lang="en-GB" dirty="0" smtClean="0"/>
              <a:t>.) Calculate the probability, using the logistic function (I’ve split this into three steps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150702" y="3373473"/>
            <a:ext cx="248677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Step 1:</a:t>
            </a:r>
          </a:p>
          <a:p>
            <a:r>
              <a:rPr lang="en-GB" sz="1350" dirty="0"/>
              <a:t>Column D = column A x M1 + M2</a:t>
            </a:r>
            <a:endParaRPr lang="en-GB" sz="135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086101" y="3300414"/>
            <a:ext cx="2064601" cy="3154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50702" y="4068961"/>
            <a:ext cx="196419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Step 2:</a:t>
            </a:r>
          </a:p>
          <a:p>
            <a:r>
              <a:rPr lang="en-GB" sz="1350" dirty="0"/>
              <a:t>Column E = e^[column D]</a:t>
            </a:r>
            <a:endParaRPr lang="en-GB" sz="135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3521870" y="3300414"/>
            <a:ext cx="1628832" cy="1022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50702" y="4724751"/>
            <a:ext cx="22014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Step 3:</a:t>
            </a:r>
          </a:p>
          <a:p>
            <a:r>
              <a:rPr lang="en-GB" sz="1350" dirty="0"/>
              <a:t>Column F = 1/(1+[column </a:t>
            </a:r>
            <a:r>
              <a:rPr lang="en-GB" sz="1350" dirty="0"/>
              <a:t>E</a:t>
            </a:r>
            <a:r>
              <a:rPr lang="en-GB" sz="1350" dirty="0"/>
              <a:t>])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23350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 in Excel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4.) Calculate the error between the logistic model and the data. This is the log likelihood and is calculated 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2830" b="-338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51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22" y="3036094"/>
            <a:ext cx="8936831" cy="3293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 in Excel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4356" y="1889523"/>
                <a:ext cx="7886700" cy="825103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356" y="1889523"/>
                <a:ext cx="7886700" cy="82510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2343150" y="2543175"/>
            <a:ext cx="1771650" cy="492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57538" y="2459236"/>
            <a:ext cx="3014663" cy="673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3714750" y="2543175"/>
            <a:ext cx="2643188" cy="82688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9401" y="4221957"/>
            <a:ext cx="1650206" cy="715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rgbClr val="FF0000"/>
                </a:solidFill>
              </a:rPr>
              <a:t>Total log likelihood is just the sum of column G</a:t>
            </a:r>
          </a:p>
        </p:txBody>
      </p:sp>
    </p:spTree>
    <p:extLst>
      <p:ext uri="{BB962C8B-B14F-4D97-AF65-F5344CB8AC3E}">
        <p14:creationId xmlns:p14="http://schemas.microsoft.com/office/powerpoint/2010/main" val="40585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 in Excel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2226469"/>
            <a:ext cx="1578769" cy="3263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5</a:t>
            </a:r>
            <a:r>
              <a:rPr lang="en-GB" dirty="0" smtClean="0"/>
              <a:t>.) Find the best model parameters using Solver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19" y="1822581"/>
            <a:ext cx="6895826" cy="449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5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 in Excel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4.) Find the best model parameters using Solver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" y="1753791"/>
            <a:ext cx="8129588" cy="33504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15213" y="1635919"/>
            <a:ext cx="1364456" cy="8286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TextBox 5"/>
          <p:cNvSpPr txBox="1"/>
          <p:nvPr/>
        </p:nvSpPr>
        <p:spPr>
          <a:xfrm>
            <a:off x="7015163" y="2743199"/>
            <a:ext cx="167878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rgbClr val="FF0000"/>
                </a:solidFill>
              </a:rPr>
              <a:t>A and b have changed, meaning that the solver package has managed to optimise these values</a:t>
            </a:r>
            <a:endParaRPr lang="en-GB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 in Excel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4.) Plot our model (along with the data) to check it is doing something sensible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09" y="2621757"/>
            <a:ext cx="7293769" cy="33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note on causality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As we’ve seen, regression models are used to predict an independent (output) variable, based on some combination of the dependent (input) variables.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This does not necessarily mean that there is a cause and effect between the variables. To determine causes, we either use (i) expert domain knowledge, (ii) randomised controlled trials, (iii) causal inference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4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Description of regression</a:t>
            </a:r>
          </a:p>
          <a:p>
            <a:r>
              <a:rPr lang="en-GB" dirty="0" smtClean="0"/>
              <a:t>Linear regression</a:t>
            </a:r>
          </a:p>
          <a:p>
            <a:r>
              <a:rPr lang="en-GB" dirty="0" smtClean="0"/>
              <a:t>Multiple linear regression (or simply, multiple regression)</a:t>
            </a:r>
          </a:p>
          <a:p>
            <a:r>
              <a:rPr lang="en-GB" dirty="0" smtClean="0"/>
              <a:t>Logistic regression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2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476672"/>
            <a:ext cx="8647112" cy="590465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r>
              <a:rPr lang="en-GB" dirty="0" smtClean="0"/>
              <a:t>Methods of Estimation</a:t>
            </a:r>
          </a:p>
          <a:p>
            <a:endParaRPr lang="en-GB" sz="1800" dirty="0" smtClean="0"/>
          </a:p>
          <a:p>
            <a:pPr lvl="1"/>
            <a:r>
              <a:rPr lang="en-GB" sz="1800" b="1" dirty="0" smtClean="0"/>
              <a:t>Least Squares </a:t>
            </a:r>
            <a:r>
              <a:rPr lang="en-GB" sz="1600" dirty="0" smtClean="0"/>
              <a:t>– minimising (squared) distances between observed and modelled outcomes</a:t>
            </a:r>
          </a:p>
          <a:p>
            <a:pPr lvl="1"/>
            <a:endParaRPr lang="en-GB" sz="1600" dirty="0" smtClean="0"/>
          </a:p>
          <a:p>
            <a:pPr lvl="1"/>
            <a:r>
              <a:rPr lang="en-GB" sz="1800" b="1" dirty="0" smtClean="0"/>
              <a:t>Maximum Likelihood </a:t>
            </a:r>
            <a:r>
              <a:rPr lang="en-GB" sz="1600" dirty="0" smtClean="0"/>
              <a:t>– </a:t>
            </a:r>
            <a:r>
              <a:rPr lang="en-GB" sz="1600" dirty="0"/>
              <a:t>Chooses parameter values which are ‘most likely’ to have produced observed </a:t>
            </a:r>
            <a:r>
              <a:rPr lang="en-GB" sz="1600" dirty="0" smtClean="0"/>
              <a:t>results</a:t>
            </a:r>
          </a:p>
          <a:p>
            <a:pPr lvl="1"/>
            <a:endParaRPr lang="en-GB" sz="1600" dirty="0"/>
          </a:p>
          <a:p>
            <a:pPr lvl="1"/>
            <a:r>
              <a:rPr lang="en-GB" sz="1800" b="1" dirty="0" smtClean="0"/>
              <a:t>Method of Moments </a:t>
            </a:r>
            <a:r>
              <a:rPr lang="en-GB" sz="1600" dirty="0" smtClean="0"/>
              <a:t>– choosing parameter values such that they replicate observed sample properties such as the mean and variance</a:t>
            </a:r>
          </a:p>
          <a:p>
            <a:pPr lvl="1"/>
            <a:endParaRPr lang="en-GB" sz="1600" dirty="0" smtClean="0"/>
          </a:p>
          <a:p>
            <a:pPr lvl="1"/>
            <a:endParaRPr lang="en-GB" sz="1600" dirty="0"/>
          </a:p>
          <a:p>
            <a:r>
              <a:rPr lang="en-GB" sz="1600" dirty="0" smtClean="0"/>
              <a:t>Most frequently automatically tied to choice of model.  E.G. OLS for linear models and maximum likelihood for everything else</a:t>
            </a:r>
          </a:p>
          <a:p>
            <a:pPr lvl="1"/>
            <a:r>
              <a:rPr lang="en-GB" sz="1200" dirty="0" smtClean="0"/>
              <a:t>But you could use ML for linear model and would give you same answers as OLS under a set of data assumptions.</a:t>
            </a:r>
          </a:p>
          <a:p>
            <a:endParaRPr lang="en-GB" sz="1600" dirty="0"/>
          </a:p>
          <a:p>
            <a:r>
              <a:rPr lang="en-GB" sz="1600" dirty="0" smtClean="0"/>
              <a:t>MM somewhat old-fashioned but now making a bit of a comeback as Generalised MM to address some limitations of ML assumption of  distributions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2362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of a linear model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5176" y="1124744"/>
                <a:ext cx="8429625" cy="4968552"/>
              </a:xfrm>
            </p:spPr>
            <p:txBody>
              <a:bodyPr>
                <a:normAutofit/>
              </a:bodyPr>
              <a:lstStyle/>
              <a:p>
                <a:endParaRPr lang="en-GB" dirty="0"/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sz="2000" dirty="0" smtClean="0"/>
                  <a:t>Or</a:t>
                </a:r>
                <a:r>
                  <a:rPr lang="en-GB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  <a:r>
                  <a:rPr lang="en-GB" sz="2000" dirty="0" smtClean="0"/>
                  <a:t>or even in matrix form …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GB" sz="2800" dirty="0"/>
              </a:p>
              <a:p>
                <a:endParaRPr lang="en-GB" dirty="0" smtClean="0"/>
              </a:p>
              <a:p>
                <a:r>
                  <a:rPr lang="en-GB" sz="1800" i="1" dirty="0" err="1" smtClean="0"/>
                  <a:t>i</a:t>
                </a:r>
                <a:r>
                  <a:rPr lang="en-GB" sz="1800" i="1" dirty="0" smtClean="0"/>
                  <a:t> </a:t>
                </a:r>
                <a:r>
                  <a:rPr lang="en-GB" sz="1800" dirty="0" smtClean="0"/>
                  <a:t>observations</a:t>
                </a:r>
              </a:p>
              <a:p>
                <a:r>
                  <a:rPr lang="en-GB" sz="1800" i="1" dirty="0" smtClean="0"/>
                  <a:t>y </a:t>
                </a:r>
                <a:r>
                  <a:rPr lang="en-GB" sz="1800" dirty="0" smtClean="0"/>
                  <a:t>modelled as a systematic (linear) function of </a:t>
                </a:r>
                <a:r>
                  <a:rPr lang="en-GB" sz="1800" i="1" dirty="0" smtClean="0"/>
                  <a:t>x</a:t>
                </a:r>
                <a:r>
                  <a:rPr lang="en-GB" sz="1800" dirty="0" smtClean="0"/>
                  <a:t>’s plus a random component</a:t>
                </a:r>
              </a:p>
              <a:p>
                <a:pPr lvl="1"/>
                <a:r>
                  <a:rPr lang="en-GB" sz="1400" dirty="0" smtClean="0"/>
                  <a:t>i.e. there is an implied direction to the relationship</a:t>
                </a:r>
              </a:p>
              <a:p>
                <a:r>
                  <a:rPr lang="en-GB" sz="1800" i="1" dirty="0" smtClean="0"/>
                  <a:t>y</a:t>
                </a:r>
                <a:r>
                  <a:rPr lang="en-GB" sz="1800" dirty="0" smtClean="0"/>
                  <a:t>’s and </a:t>
                </a:r>
                <a:r>
                  <a:rPr lang="en-GB" sz="1800" i="1" dirty="0" smtClean="0"/>
                  <a:t>x</a:t>
                </a:r>
                <a:r>
                  <a:rPr lang="en-GB" sz="1800" dirty="0" smtClean="0"/>
                  <a:t>’s are observed </a:t>
                </a:r>
              </a:p>
              <a:p>
                <a:r>
                  <a:rPr lang="el-GR" sz="1800" i="1" dirty="0" smtClean="0"/>
                  <a:t>β</a:t>
                </a:r>
                <a:r>
                  <a:rPr lang="en-GB" sz="1800" i="1" dirty="0" smtClean="0"/>
                  <a:t>’s and </a:t>
                </a:r>
                <a:r>
                  <a:rPr lang="el-GR" sz="1800" i="1" dirty="0" smtClean="0"/>
                  <a:t>ε</a:t>
                </a:r>
                <a:r>
                  <a:rPr lang="en-GB" sz="1800" i="1" dirty="0" smtClean="0"/>
                  <a:t>’s </a:t>
                </a:r>
                <a:r>
                  <a:rPr lang="en-GB" sz="1800" dirty="0" smtClean="0"/>
                  <a:t>estimated or are partially estimated with restrictions/assumptions</a:t>
                </a:r>
              </a:p>
              <a:p>
                <a:r>
                  <a:rPr lang="en-GB" sz="1800" i="1" dirty="0" smtClean="0"/>
                  <a:t>y</a:t>
                </a:r>
                <a:r>
                  <a:rPr lang="en-GB" sz="1800" dirty="0" smtClean="0"/>
                  <a:t>’s, </a:t>
                </a:r>
                <a:r>
                  <a:rPr lang="el-GR" sz="1800" dirty="0" smtClean="0"/>
                  <a:t>ε</a:t>
                </a:r>
                <a:r>
                  <a:rPr lang="en-GB" sz="1800" dirty="0" smtClean="0"/>
                  <a:t>’s </a:t>
                </a:r>
                <a:r>
                  <a:rPr lang="en-GB" sz="1800" dirty="0"/>
                  <a:t>and </a:t>
                </a:r>
                <a:r>
                  <a:rPr lang="en-GB" sz="1800" dirty="0" smtClean="0"/>
                  <a:t>(sometimes) </a:t>
                </a:r>
                <a:r>
                  <a:rPr lang="en-GB" sz="1800" i="1" dirty="0" smtClean="0"/>
                  <a:t>x</a:t>
                </a:r>
                <a:r>
                  <a:rPr lang="en-GB" sz="1800" dirty="0" smtClean="0"/>
                  <a:t>’s </a:t>
                </a:r>
                <a:r>
                  <a:rPr lang="en-GB" sz="1800" dirty="0"/>
                  <a:t>are </a:t>
                </a:r>
                <a:r>
                  <a:rPr lang="en-GB" sz="1800" dirty="0" smtClean="0"/>
                  <a:t>considered as random variables </a:t>
                </a:r>
              </a:p>
              <a:p>
                <a:r>
                  <a:rPr lang="el-GR" sz="1800" b="1" i="1" dirty="0"/>
                  <a:t>β</a:t>
                </a:r>
                <a:r>
                  <a:rPr lang="en-GB" sz="1800" b="1" i="1" dirty="0" smtClean="0"/>
                  <a:t>’s </a:t>
                </a:r>
                <a:r>
                  <a:rPr lang="en-GB" sz="1800" b="1" dirty="0" smtClean="0"/>
                  <a:t>considered as fixed but unknown population parameters</a:t>
                </a:r>
              </a:p>
              <a:p>
                <a:r>
                  <a:rPr lang="en-GB" sz="1800" dirty="0" smtClean="0"/>
                  <a:t>Model </a:t>
                </a:r>
                <a:r>
                  <a:rPr lang="en-GB" sz="1800" dirty="0" smtClean="0"/>
                  <a:t>is ‘linear’ because relationship between y and XB is linear</a:t>
                </a:r>
                <a:endParaRPr lang="en-GB" sz="1800" dirty="0"/>
              </a:p>
              <a:p>
                <a:endParaRPr lang="en-GB" sz="2000" dirty="0" smtClean="0"/>
              </a:p>
              <a:p>
                <a:endParaRPr lang="en-GB" sz="2000" i="1" dirty="0" smtClean="0"/>
              </a:p>
              <a:p>
                <a:endParaRPr lang="en-GB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176" y="1124744"/>
                <a:ext cx="8429625" cy="4968552"/>
              </a:xfrm>
              <a:blipFill rotWithShape="0">
                <a:blip r:embed="rId2"/>
                <a:stretch>
                  <a:fillRect l="-506" b="-4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5614" y="1484784"/>
                <a:ext cx="676875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4" y="1484784"/>
                <a:ext cx="676875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47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Simple linear model estimation with OLS</a:t>
            </a:r>
            <a:endParaRPr lang="en-GB" dirty="0"/>
          </a:p>
        </p:txBody>
      </p:sp>
      <p:sp>
        <p:nvSpPr>
          <p:cNvPr id="96" name="Content Placeholder 95"/>
          <p:cNvSpPr>
            <a:spLocks noGrp="1"/>
          </p:cNvSpPr>
          <p:nvPr>
            <p:ph idx="1"/>
          </p:nvPr>
        </p:nvSpPr>
        <p:spPr>
          <a:xfrm>
            <a:off x="230779" y="1298134"/>
            <a:ext cx="8286377" cy="1398557"/>
          </a:xfrm>
        </p:spPr>
        <p:txBody>
          <a:bodyPr/>
          <a:lstStyle/>
          <a:p>
            <a:r>
              <a:rPr lang="en-GB" sz="1800" dirty="0" smtClean="0"/>
              <a:t>Fit a simple constant (at the mean of y)</a:t>
            </a:r>
          </a:p>
          <a:p>
            <a:pPr lvl="1"/>
            <a:r>
              <a:rPr lang="en-GB" sz="1400" dirty="0" smtClean="0"/>
              <a:t>A simple (unbiased) estimate of expected value of y but doesn’t exploit relationship with observed x</a:t>
            </a:r>
          </a:p>
          <a:p>
            <a:r>
              <a:rPr lang="en-GB" sz="1800" dirty="0" smtClean="0"/>
              <a:t>No explained variation</a:t>
            </a:r>
            <a:endParaRPr lang="en-GB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25567" y="3069833"/>
            <a:ext cx="0" cy="291650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25567" y="5986337"/>
            <a:ext cx="53909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572620" y="3503639"/>
            <a:ext cx="3779746" cy="1824630"/>
            <a:chOff x="2417100" y="2852936"/>
            <a:chExt cx="3736050" cy="2162391"/>
          </a:xfrm>
        </p:grpSpPr>
        <p:sp>
          <p:nvSpPr>
            <p:cNvPr id="10" name="Oval 9"/>
            <p:cNvSpPr/>
            <p:nvPr/>
          </p:nvSpPr>
          <p:spPr>
            <a:xfrm>
              <a:off x="3789377" y="352766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4054248" y="334366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4605964" y="375290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4127008" y="395573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4855096" y="334499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6009134" y="28529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5156928" y="39028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3488206" y="408831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3097560" y="447866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5600328" y="292494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5221325" y="297784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5855222" y="326364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2599796" y="438265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2417100" y="487131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3188813" y="4034385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5506075" y="337111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115616" y="3068960"/>
            <a:ext cx="655652" cy="31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688656" y="6121882"/>
            <a:ext cx="655652" cy="31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232068" y="4192366"/>
            <a:ext cx="5775479" cy="276999"/>
            <a:chOff x="1169072" y="3699209"/>
            <a:chExt cx="5609262" cy="328274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1593758" y="3863347"/>
              <a:ext cx="5184576" cy="12854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169072" y="3699209"/>
                  <a:ext cx="192241" cy="328274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072" y="3699209"/>
                  <a:ext cx="192241" cy="32827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7273" r="-42424" b="-2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2645470" y="3564399"/>
            <a:ext cx="6238155" cy="1631450"/>
            <a:chOff x="2645470" y="3564399"/>
            <a:chExt cx="6238155" cy="1631450"/>
          </a:xfrm>
        </p:grpSpPr>
        <p:grpSp>
          <p:nvGrpSpPr>
            <p:cNvPr id="98" name="Group 97"/>
            <p:cNvGrpSpPr/>
            <p:nvPr/>
          </p:nvGrpSpPr>
          <p:grpSpPr>
            <a:xfrm>
              <a:off x="2645470" y="3625160"/>
              <a:ext cx="3642510" cy="1570689"/>
              <a:chOff x="2645470" y="3625160"/>
              <a:chExt cx="3642510" cy="1570689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V="1">
                <a:off x="2645470" y="4334644"/>
                <a:ext cx="0" cy="861205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25" idx="0"/>
              </p:cNvCxnSpPr>
              <p:nvPr/>
            </p:nvCxnSpPr>
            <p:spPr>
              <a:xfrm flipV="1">
                <a:off x="2830303" y="4323798"/>
                <a:ext cx="0" cy="470621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27" idx="0"/>
              </p:cNvCxnSpPr>
              <p:nvPr/>
            </p:nvCxnSpPr>
            <p:spPr>
              <a:xfrm flipV="1">
                <a:off x="3426209" y="4329405"/>
                <a:ext cx="0" cy="171142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20" idx="0"/>
              </p:cNvCxnSpPr>
              <p:nvPr/>
            </p:nvCxnSpPr>
            <p:spPr>
              <a:xfrm flipV="1">
                <a:off x="3333889" y="4334644"/>
                <a:ext cx="0" cy="540787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19" idx="0"/>
              </p:cNvCxnSpPr>
              <p:nvPr/>
            </p:nvCxnSpPr>
            <p:spPr>
              <a:xfrm flipV="1">
                <a:off x="3729104" y="4329405"/>
                <a:ext cx="4361" cy="216644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10" idx="4"/>
              </p:cNvCxnSpPr>
              <p:nvPr/>
            </p:nvCxnSpPr>
            <p:spPr>
              <a:xfrm flipH="1">
                <a:off x="4029624" y="4194495"/>
                <a:ext cx="4173" cy="142133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11" idx="4"/>
              </p:cNvCxnSpPr>
              <p:nvPr/>
            </p:nvCxnSpPr>
            <p:spPr>
              <a:xfrm>
                <a:off x="4301766" y="4039237"/>
                <a:ext cx="761" cy="290168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15" idx="0"/>
              </p:cNvCxnSpPr>
              <p:nvPr/>
            </p:nvCxnSpPr>
            <p:spPr>
              <a:xfrm flipH="1" flipV="1">
                <a:off x="4374616" y="4329405"/>
                <a:ext cx="761" cy="104775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16" idx="4"/>
              </p:cNvCxnSpPr>
              <p:nvPr/>
            </p:nvCxnSpPr>
            <p:spPr>
              <a:xfrm>
                <a:off x="5111981" y="4040361"/>
                <a:ext cx="10396" cy="296267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5415398" y="4311725"/>
                <a:ext cx="0" cy="96369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23" idx="4"/>
              </p:cNvCxnSpPr>
              <p:nvPr/>
            </p:nvCxnSpPr>
            <p:spPr>
              <a:xfrm>
                <a:off x="5482493" y="3730559"/>
                <a:ext cx="7700" cy="593239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28" idx="4"/>
              </p:cNvCxnSpPr>
              <p:nvPr/>
            </p:nvCxnSpPr>
            <p:spPr>
              <a:xfrm>
                <a:off x="5770574" y="4062399"/>
                <a:ext cx="4394" cy="267006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22" idx="4"/>
              </p:cNvCxnSpPr>
              <p:nvPr/>
            </p:nvCxnSpPr>
            <p:spPr>
              <a:xfrm>
                <a:off x="5865929" y="3685920"/>
                <a:ext cx="14082" cy="637878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24" idx="4"/>
              </p:cNvCxnSpPr>
              <p:nvPr/>
            </p:nvCxnSpPr>
            <p:spPr>
              <a:xfrm>
                <a:off x="6123804" y="3971713"/>
                <a:ext cx="0" cy="352086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7" idx="4"/>
              </p:cNvCxnSpPr>
              <p:nvPr/>
            </p:nvCxnSpPr>
            <p:spPr>
              <a:xfrm>
                <a:off x="6279516" y="3625160"/>
                <a:ext cx="8464" cy="698638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6419237" y="3564399"/>
              <a:ext cx="2464388" cy="523220"/>
              <a:chOff x="6367598" y="3564399"/>
              <a:chExt cx="2464388" cy="523220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6766880" y="3564399"/>
                <a:ext cx="20651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/>
                  <a:t>Unexplained variation / residual</a:t>
                </a:r>
                <a:endParaRPr lang="en-GB" sz="1400" dirty="0"/>
              </a:p>
            </p:txBody>
          </p:sp>
          <p:cxnSp>
            <p:nvCxnSpPr>
              <p:cNvPr id="101" name="Straight Arrow Connector 100"/>
              <p:cNvCxnSpPr>
                <a:stCxn id="99" idx="1"/>
              </p:cNvCxnSpPr>
              <p:nvPr/>
            </p:nvCxnSpPr>
            <p:spPr>
              <a:xfrm flipH="1">
                <a:off x="6367598" y="3826009"/>
                <a:ext cx="399282" cy="114871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2903153" y="5458318"/>
            <a:ext cx="3293501" cy="369332"/>
            <a:chOff x="2903153" y="5458318"/>
            <a:chExt cx="3293501" cy="369332"/>
          </a:xfrm>
        </p:grpSpPr>
        <p:cxnSp>
          <p:nvCxnSpPr>
            <p:cNvPr id="107" name="Straight Arrow Connector 106"/>
            <p:cNvCxnSpPr/>
            <p:nvPr/>
          </p:nvCxnSpPr>
          <p:spPr>
            <a:xfrm>
              <a:off x="2903153" y="5661248"/>
              <a:ext cx="3293501" cy="0"/>
            </a:xfrm>
            <a:prstGeom prst="straightConnector1">
              <a:avLst/>
            </a:prstGeom>
            <a:ln>
              <a:solidFill>
                <a:schemeClr val="tx2">
                  <a:lumMod val="95000"/>
                  <a:lumOff val="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056245" y="5458318"/>
              <a:ext cx="8037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var</a:t>
              </a:r>
              <a:r>
                <a:rPr lang="en-GB" dirty="0" smtClean="0"/>
                <a:t>(x)</a:t>
              </a:r>
              <a:endParaRPr lang="en-GB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907623" y="3503639"/>
            <a:ext cx="369332" cy="1824630"/>
            <a:chOff x="1907623" y="3503639"/>
            <a:chExt cx="369332" cy="1824630"/>
          </a:xfrm>
        </p:grpSpPr>
        <p:cxnSp>
          <p:nvCxnSpPr>
            <p:cNvPr id="111" name="Straight Arrow Connector 110"/>
            <p:cNvCxnSpPr/>
            <p:nvPr/>
          </p:nvCxnSpPr>
          <p:spPr>
            <a:xfrm flipV="1">
              <a:off x="2123728" y="3503639"/>
              <a:ext cx="0" cy="182463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 rot="16200000">
              <a:off x="1707095" y="4159799"/>
              <a:ext cx="7703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v</a:t>
              </a:r>
              <a:r>
                <a:rPr lang="en-GB" dirty="0" err="1" smtClean="0"/>
                <a:t>ar</a:t>
              </a:r>
              <a:r>
                <a:rPr lang="en-GB" dirty="0" smtClean="0"/>
                <a:t>(y)</a:t>
              </a:r>
              <a:endParaRPr lang="en-GB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81660" y="2729524"/>
            <a:ext cx="2950954" cy="1265684"/>
            <a:chOff x="2781660" y="2729524"/>
            <a:chExt cx="2950954" cy="1265684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2781660" y="2729524"/>
              <a:ext cx="2950954" cy="126568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 rot="20344625">
              <a:off x="3434343" y="2950228"/>
              <a:ext cx="11726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c</a:t>
              </a:r>
              <a:r>
                <a:rPr lang="en-GB" dirty="0" err="1" smtClean="0"/>
                <a:t>ovar</a:t>
              </a:r>
              <a:r>
                <a:rPr lang="en-GB" dirty="0" smtClean="0"/>
                <a:t>(</a:t>
              </a:r>
              <a:r>
                <a:rPr lang="en-GB" dirty="0" err="1" smtClean="0"/>
                <a:t>y,x</a:t>
              </a:r>
              <a:r>
                <a:rPr lang="en-GB" dirty="0" smtClean="0"/>
                <a:t>)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1447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do we describe the unexplained variation?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063" y="1485900"/>
            <a:ext cx="8647112" cy="2879204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If a mean constant is fit, the sum of the residuals always equals zero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Square the residuals and sum </a:t>
            </a:r>
          </a:p>
          <a:p>
            <a:pPr lvl="1"/>
            <a:r>
              <a:rPr lang="en-GB" dirty="0" smtClean="0"/>
              <a:t>Total Sum of Squares (TSS)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01987" y="2348880"/>
                <a:ext cx="151708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87" y="2348880"/>
                <a:ext cx="1517082" cy="7789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02019" y="4796117"/>
                <a:ext cx="198400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19" y="4796117"/>
                <a:ext cx="1984005" cy="7789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2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611560" y="4653136"/>
            <a:ext cx="3029420" cy="1676220"/>
            <a:chOff x="132920" y="4697364"/>
            <a:chExt cx="3029420" cy="1676220"/>
          </a:xfrm>
        </p:grpSpPr>
        <p:cxnSp>
          <p:nvCxnSpPr>
            <p:cNvPr id="80" name="Straight Arrow Connector 79"/>
            <p:cNvCxnSpPr/>
            <p:nvPr/>
          </p:nvCxnSpPr>
          <p:spPr>
            <a:xfrm flipH="1">
              <a:off x="1625567" y="5013176"/>
              <a:ext cx="1002217" cy="26593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352566" y="6004252"/>
              <a:ext cx="809774" cy="369332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x</a:t>
              </a:r>
              <a:r>
                <a:rPr lang="en-GB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= a</a:t>
              </a:r>
              <a:endParaRPr lang="en-GB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32920" y="4697364"/>
                  <a:ext cx="1329170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E(</a:t>
                  </a:r>
                  <a:r>
                    <a:rPr lang="en-GB" dirty="0" err="1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y|x</a:t>
                  </a:r>
                  <a:r>
                    <a:rPr lang="en-GB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=a)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GB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20" y="4697364"/>
                  <a:ext cx="1329170" cy="66133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670" t="-4587" r="-1835" b="-82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/>
            <p:cNvCxnSpPr/>
            <p:nvPr/>
          </p:nvCxnSpPr>
          <p:spPr>
            <a:xfrm flipV="1">
              <a:off x="2645470" y="5039769"/>
              <a:ext cx="0" cy="100778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9" y="26538"/>
            <a:ext cx="8229600" cy="933600"/>
          </a:xfrm>
        </p:spPr>
        <p:txBody>
          <a:bodyPr/>
          <a:lstStyle/>
          <a:p>
            <a:r>
              <a:rPr lang="en-GB" dirty="0" smtClean="0"/>
              <a:t>Extending the model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0487" y="657657"/>
                <a:ext cx="8229600" cy="4117719"/>
              </a:xfrm>
            </p:spPr>
            <p:txBody>
              <a:bodyPr/>
              <a:lstStyle/>
              <a:p>
                <a:r>
                  <a:rPr lang="en-GB" dirty="0" smtClean="0"/>
                  <a:t>Consider fitting a relationship to x</a:t>
                </a:r>
                <a:r>
                  <a:rPr lang="en-GB" baseline="-25000" dirty="0" smtClean="0"/>
                  <a:t>1</a:t>
                </a:r>
                <a:r>
                  <a:rPr lang="en-GB" dirty="0" smtClean="0"/>
                  <a:t>  …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to better explain variation</a:t>
                </a:r>
              </a:p>
              <a:p>
                <a:pPr lvl="1"/>
                <a:r>
                  <a:rPr lang="en-GB" dirty="0" smtClean="0"/>
                  <a:t>Obtain better prediction of y conditional on x 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487" y="657657"/>
                <a:ext cx="8229600" cy="4117719"/>
              </a:xfrm>
              <a:blipFill rotWithShape="0">
                <a:blip r:embed="rId3"/>
                <a:stretch>
                  <a:fillRect t="-1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1594256" y="3024732"/>
            <a:ext cx="6228692" cy="3364565"/>
            <a:chOff x="1115616" y="3068960"/>
            <a:chExt cx="6228692" cy="3364565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625567" y="3069833"/>
              <a:ext cx="0" cy="2916504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625567" y="5986337"/>
              <a:ext cx="539091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572620" y="3503639"/>
              <a:ext cx="3779746" cy="1824630"/>
              <a:chOff x="2417100" y="2852936"/>
              <a:chExt cx="3736050" cy="2162391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3789377" y="352766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054248" y="334366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605964" y="3752909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127008" y="395573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855096" y="334499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009134" y="28529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156928" y="390286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488206" y="408831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097560" y="447866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00328" y="29249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221325" y="29778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855222" y="32636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599796" y="438265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417100" y="4871311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188813" y="4034385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506075" y="337111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115616" y="3068960"/>
              <a:ext cx="655652" cy="31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y</a:t>
              </a:r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8656" y="6121882"/>
              <a:ext cx="655652" cy="31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297309" y="4157181"/>
              <a:ext cx="5710237" cy="276999"/>
              <a:chOff x="1232436" y="3657524"/>
              <a:chExt cx="5545898" cy="328275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1593758" y="3863347"/>
                <a:ext cx="5184576" cy="12854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232436" y="3657524"/>
                    <a:ext cx="192241" cy="3282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GB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2436" y="3657524"/>
                    <a:ext cx="192241" cy="32827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7273" r="-424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2645470" y="3625160"/>
              <a:ext cx="3642510" cy="1570689"/>
              <a:chOff x="2645470" y="3625160"/>
              <a:chExt cx="3642510" cy="1570689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V="1">
                <a:off x="2645470" y="4334644"/>
                <a:ext cx="0" cy="861205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9" idx="0"/>
              </p:cNvCxnSpPr>
              <p:nvPr/>
            </p:nvCxnSpPr>
            <p:spPr>
              <a:xfrm flipV="1">
                <a:off x="2830303" y="4323798"/>
                <a:ext cx="0" cy="470621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1" idx="0"/>
              </p:cNvCxnSpPr>
              <p:nvPr/>
            </p:nvCxnSpPr>
            <p:spPr>
              <a:xfrm flipV="1">
                <a:off x="3426209" y="4329405"/>
                <a:ext cx="0" cy="171142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5" idx="0"/>
              </p:cNvCxnSpPr>
              <p:nvPr/>
            </p:nvCxnSpPr>
            <p:spPr>
              <a:xfrm flipV="1">
                <a:off x="3333889" y="4334644"/>
                <a:ext cx="0" cy="540787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14" idx="0"/>
              </p:cNvCxnSpPr>
              <p:nvPr/>
            </p:nvCxnSpPr>
            <p:spPr>
              <a:xfrm flipV="1">
                <a:off x="3729104" y="4329405"/>
                <a:ext cx="4361" cy="216644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7" idx="4"/>
              </p:cNvCxnSpPr>
              <p:nvPr/>
            </p:nvCxnSpPr>
            <p:spPr>
              <a:xfrm flipH="1">
                <a:off x="4029624" y="4194495"/>
                <a:ext cx="4173" cy="142133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8" idx="4"/>
              </p:cNvCxnSpPr>
              <p:nvPr/>
            </p:nvCxnSpPr>
            <p:spPr>
              <a:xfrm>
                <a:off x="4301766" y="4039237"/>
                <a:ext cx="761" cy="290168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0" idx="0"/>
              </p:cNvCxnSpPr>
              <p:nvPr/>
            </p:nvCxnSpPr>
            <p:spPr>
              <a:xfrm flipH="1" flipV="1">
                <a:off x="4374616" y="4329405"/>
                <a:ext cx="761" cy="104775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11" idx="4"/>
              </p:cNvCxnSpPr>
              <p:nvPr/>
            </p:nvCxnSpPr>
            <p:spPr>
              <a:xfrm>
                <a:off x="5111981" y="4040361"/>
                <a:ext cx="10396" cy="296267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5415398" y="4311725"/>
                <a:ext cx="0" cy="96369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17" idx="4"/>
              </p:cNvCxnSpPr>
              <p:nvPr/>
            </p:nvCxnSpPr>
            <p:spPr>
              <a:xfrm>
                <a:off x="5482493" y="3730559"/>
                <a:ext cx="7700" cy="593239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22" idx="4"/>
              </p:cNvCxnSpPr>
              <p:nvPr/>
            </p:nvCxnSpPr>
            <p:spPr>
              <a:xfrm>
                <a:off x="5770574" y="4062399"/>
                <a:ext cx="4394" cy="267006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16" idx="4"/>
              </p:cNvCxnSpPr>
              <p:nvPr/>
            </p:nvCxnSpPr>
            <p:spPr>
              <a:xfrm>
                <a:off x="5865929" y="3685920"/>
                <a:ext cx="14082" cy="637878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18" idx="4"/>
              </p:cNvCxnSpPr>
              <p:nvPr/>
            </p:nvCxnSpPr>
            <p:spPr>
              <a:xfrm>
                <a:off x="6123804" y="3971713"/>
                <a:ext cx="0" cy="352086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2" idx="4"/>
              </p:cNvCxnSpPr>
              <p:nvPr/>
            </p:nvCxnSpPr>
            <p:spPr>
              <a:xfrm>
                <a:off x="6279516" y="3625160"/>
                <a:ext cx="8464" cy="698638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/>
          <p:cNvGrpSpPr/>
          <p:nvPr/>
        </p:nvGrpSpPr>
        <p:grpSpPr>
          <a:xfrm>
            <a:off x="1807972" y="3254896"/>
            <a:ext cx="6708500" cy="2188728"/>
            <a:chOff x="1329332" y="3299124"/>
            <a:chExt cx="6708500" cy="2188728"/>
          </a:xfrm>
        </p:grpSpPr>
        <p:cxnSp>
          <p:nvCxnSpPr>
            <p:cNvPr id="51" name="Straight Connector 50"/>
            <p:cNvCxnSpPr>
              <a:stCxn id="54" idx="3"/>
            </p:cNvCxnSpPr>
            <p:nvPr/>
          </p:nvCxnSpPr>
          <p:spPr>
            <a:xfrm flipV="1">
              <a:off x="1625567" y="3299124"/>
              <a:ext cx="6230563" cy="2042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329332" y="5195849"/>
                  <a:ext cx="296235" cy="292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332" y="5195849"/>
                  <a:ext cx="296235" cy="2920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083" t="-22917" r="-56250" b="-354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7746919" y="3407921"/>
                  <a:ext cx="290913" cy="292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919" y="3407921"/>
                  <a:ext cx="290913" cy="29200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083" t="-25000" r="-58333" b="-354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ight Triangle 56"/>
            <p:cNvSpPr/>
            <p:nvPr/>
          </p:nvSpPr>
          <p:spPr>
            <a:xfrm flipH="1">
              <a:off x="6651385" y="3394998"/>
              <a:ext cx="970111" cy="312209"/>
            </a:xfrm>
            <a:prstGeom prst="rtTriangle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106424" y="4292052"/>
            <a:ext cx="2609371" cy="676896"/>
            <a:chOff x="2627784" y="4336280"/>
            <a:chExt cx="2609371" cy="676896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2627784" y="4336280"/>
              <a:ext cx="0" cy="676896"/>
            </a:xfrm>
            <a:prstGeom prst="straightConnector1">
              <a:avLst/>
            </a:prstGeom>
            <a:ln>
              <a:solidFill>
                <a:srgbClr val="C0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758418" y="4503854"/>
              <a:ext cx="247873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rgbClr val="C00000"/>
                  </a:solidFill>
                </a:rPr>
                <a:t>Explained/modelled variation</a:t>
              </a:r>
              <a:endParaRPr lang="en-GB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18185" y="4973740"/>
            <a:ext cx="2583647" cy="399609"/>
            <a:chOff x="3124110" y="4968948"/>
            <a:chExt cx="2583647" cy="399609"/>
          </a:xfrm>
        </p:grpSpPr>
        <p:cxnSp>
          <p:nvCxnSpPr>
            <p:cNvPr id="65" name="Straight Arrow Connector 64"/>
            <p:cNvCxnSpPr>
              <a:stCxn id="20" idx="0"/>
            </p:cNvCxnSpPr>
            <p:nvPr/>
          </p:nvCxnSpPr>
          <p:spPr>
            <a:xfrm flipV="1">
              <a:off x="3124110" y="4968948"/>
              <a:ext cx="0" cy="193572"/>
            </a:xfrm>
            <a:prstGeom prst="straightConnector1">
              <a:avLst/>
            </a:prstGeom>
            <a:ln>
              <a:solidFill>
                <a:schemeClr val="tx2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43331" y="4999225"/>
              <a:ext cx="2264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Remaining residual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580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06"/>
            <a:ext cx="8229600" cy="1143000"/>
          </a:xfrm>
        </p:spPr>
        <p:txBody>
          <a:bodyPr/>
          <a:lstStyle/>
          <a:p>
            <a:r>
              <a:rPr lang="en-GB" dirty="0" smtClean="0"/>
              <a:t>Explaining Variation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44" y="1340768"/>
            <a:ext cx="8647112" cy="5328592"/>
          </a:xfrm>
        </p:spPr>
        <p:txBody>
          <a:bodyPr>
            <a:normAutofit/>
          </a:bodyPr>
          <a:lstStyle/>
          <a:p>
            <a:r>
              <a:rPr lang="en-GB" sz="1800" dirty="0"/>
              <a:t>Explained Sum of Squares (ESS)</a:t>
            </a:r>
          </a:p>
          <a:p>
            <a:pPr lvl="1"/>
            <a:r>
              <a:rPr lang="en-GB" sz="1400" dirty="0"/>
              <a:t>sum </a:t>
            </a:r>
            <a:r>
              <a:rPr lang="en-GB" sz="1400" dirty="0" smtClean="0"/>
              <a:t>of deviations between simple overall mean and new modelled expectation</a:t>
            </a:r>
          </a:p>
          <a:p>
            <a:pPr lvl="1"/>
            <a:endParaRPr lang="en-GB" sz="1400" dirty="0" smtClean="0"/>
          </a:p>
          <a:p>
            <a:pPr lvl="1"/>
            <a:endParaRPr lang="en-GB" sz="1400" dirty="0" smtClean="0"/>
          </a:p>
          <a:p>
            <a:pPr lvl="1"/>
            <a:endParaRPr lang="en-GB" sz="1400" dirty="0"/>
          </a:p>
          <a:p>
            <a:pPr lvl="1"/>
            <a:endParaRPr lang="en-GB" sz="1400" dirty="0"/>
          </a:p>
          <a:p>
            <a:r>
              <a:rPr lang="en-GB" sz="1800" dirty="0" smtClean="0"/>
              <a:t>Residual Sum of Squares (RSS)</a:t>
            </a:r>
          </a:p>
          <a:p>
            <a:pPr lvl="1"/>
            <a:r>
              <a:rPr lang="en-GB" sz="1400" dirty="0" smtClean="0"/>
              <a:t>sum of squared deviations between observed values and modelled expectation</a:t>
            </a:r>
            <a:endParaRPr lang="en-GB" sz="1600" dirty="0" smtClean="0"/>
          </a:p>
          <a:p>
            <a:pPr lvl="1"/>
            <a:endParaRPr lang="en-GB" sz="1600" dirty="0"/>
          </a:p>
          <a:p>
            <a:pPr lvl="1"/>
            <a:endParaRPr lang="en-GB" sz="1600" dirty="0" smtClean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 smtClean="0"/>
          </a:p>
          <a:p>
            <a:r>
              <a:rPr lang="en-GB" sz="1800" dirty="0" smtClean="0"/>
              <a:t>TSS = ESS + RSS</a:t>
            </a:r>
          </a:p>
          <a:p>
            <a:endParaRPr lang="en-GB" sz="1800" dirty="0" smtClean="0"/>
          </a:p>
          <a:p>
            <a:r>
              <a:rPr lang="en-GB" sz="1800" dirty="0" smtClean="0"/>
              <a:t>Amount of variation explained (R-squared)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smtClean="0"/>
              <a:t>ESS/TSS 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smtClean="0"/>
              <a:t>1- RSS/TSS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71800" y="3919932"/>
                <a:ext cx="2877904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919932"/>
                <a:ext cx="2877904" cy="7789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15816" y="2146571"/>
                <a:ext cx="271856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146571"/>
                <a:ext cx="2718565" cy="7789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2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7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210</TotalTime>
  <Words>1499</Words>
  <Application>Microsoft Office PowerPoint</Application>
  <PresentationFormat>On-screen Show (4:3)</PresentationFormat>
  <Paragraphs>255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Cambria Math</vt:lpstr>
      <vt:lpstr>2007Blank</vt:lpstr>
      <vt:lpstr>Regression Analysis</vt:lpstr>
      <vt:lpstr>The role of regression analysis in an overall project</vt:lpstr>
      <vt:lpstr>PowerPoint Presentation</vt:lpstr>
      <vt:lpstr>PowerPoint Presentation</vt:lpstr>
      <vt:lpstr>Structure of a linear model</vt:lpstr>
      <vt:lpstr>Simple linear model estimation with OLS</vt:lpstr>
      <vt:lpstr>How do we describe the unexplained variation?</vt:lpstr>
      <vt:lpstr>Extending the model</vt:lpstr>
      <vt:lpstr>Explaining Variation</vt:lpstr>
      <vt:lpstr>Regression in Excel</vt:lpstr>
      <vt:lpstr>Multiple Linear Regression</vt:lpstr>
      <vt:lpstr>Multiple Linear Regression - visualisation</vt:lpstr>
      <vt:lpstr>Multiple Regression in Excel - instructions</vt:lpstr>
      <vt:lpstr>Multiple Regression in Excel - interpretation</vt:lpstr>
      <vt:lpstr>Example – 100m sprint</vt:lpstr>
      <vt:lpstr>Logistic Regression</vt:lpstr>
      <vt:lpstr>Regression for Categorical Data</vt:lpstr>
      <vt:lpstr>Linear separability</vt:lpstr>
      <vt:lpstr>Logistic Function</vt:lpstr>
      <vt:lpstr>Logistic Function</vt:lpstr>
      <vt:lpstr>Logistic Function</vt:lpstr>
      <vt:lpstr>Logistic Regression</vt:lpstr>
      <vt:lpstr>Logistic Regression example</vt:lpstr>
      <vt:lpstr>Logistic Regression – real-life example</vt:lpstr>
      <vt:lpstr>Logistic Regression – odds ratios</vt:lpstr>
      <vt:lpstr>Logistic Regression in Excel</vt:lpstr>
      <vt:lpstr>Logistic Regression in Excel</vt:lpstr>
      <vt:lpstr>Logistic Regression in Excel</vt:lpstr>
      <vt:lpstr>Logistic Regression in Excel</vt:lpstr>
      <vt:lpstr>Logistic Regression in Excel</vt:lpstr>
      <vt:lpstr>Logistic Regression in Excel</vt:lpstr>
      <vt:lpstr>Logistic Regression in Excel</vt:lpstr>
      <vt:lpstr>Logistic Regression in Excel</vt:lpstr>
      <vt:lpstr>Logistic Regression in Excel</vt:lpstr>
      <vt:lpstr>Logistic Regression in Excel</vt:lpstr>
      <vt:lpstr>A note on causality</vt:lpstr>
      <vt:lpstr>Summary</vt:lpstr>
    </vt:vector>
  </TitlesOfParts>
  <Company>University of Leeds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</dc:title>
  <dc:creator>Nahel Yaziji</dc:creator>
  <cp:lastModifiedBy>Nahel Yaziji</cp:lastModifiedBy>
  <cp:revision>15</cp:revision>
  <dcterms:created xsi:type="dcterms:W3CDTF">2019-12-10T06:19:10Z</dcterms:created>
  <dcterms:modified xsi:type="dcterms:W3CDTF">2019-12-10T09:49:50Z</dcterms:modified>
</cp:coreProperties>
</file>