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57" r:id="rId3"/>
    <p:sldId id="310" r:id="rId4"/>
    <p:sldId id="256" r:id="rId5"/>
    <p:sldId id="307" r:id="rId6"/>
    <p:sldId id="261" r:id="rId7"/>
    <p:sldId id="262" r:id="rId8"/>
    <p:sldId id="308" r:id="rId9"/>
    <p:sldId id="311" r:id="rId10"/>
    <p:sldId id="316" r:id="rId11"/>
    <p:sldId id="309" r:id="rId12"/>
    <p:sldId id="264" r:id="rId13"/>
    <p:sldId id="292" r:id="rId14"/>
    <p:sldId id="293" r:id="rId15"/>
    <p:sldId id="294" r:id="rId16"/>
    <p:sldId id="295" r:id="rId17"/>
    <p:sldId id="296" r:id="rId18"/>
    <p:sldId id="312" r:id="rId19"/>
    <p:sldId id="300" r:id="rId20"/>
    <p:sldId id="301" r:id="rId21"/>
    <p:sldId id="302" r:id="rId22"/>
    <p:sldId id="304" r:id="rId23"/>
    <p:sldId id="305" r:id="rId24"/>
    <p:sldId id="306" r:id="rId25"/>
    <p:sldId id="32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7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97" d="100"/>
          <a:sy n="97" d="100"/>
        </p:scale>
        <p:origin x="58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6C976-1067-45A1-8D5C-9B7306F9287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44500-E343-4A61-9E23-DA7EFD92E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55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12838-4711-4328-B077-5866E598D50B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EC6D8-F324-4301-8939-55AC5E36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2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300B5-CF33-4C1E-A870-4AC7B25CDBB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15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Filter: 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 filter rows/ columns</a:t>
            </a:r>
          </a:p>
          <a:p>
            <a:pPr marL="171450" indent="-171450">
              <a:buFontTx/>
              <a:buChar char="-"/>
            </a:pPr>
            <a:r>
              <a:rPr lang="en-US" dirty="0"/>
              <a:t>Remove null/ outlier observations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 subset of the data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Sample: </a:t>
            </a:r>
          </a:p>
          <a:p>
            <a:pPr marL="171450" indent="-171450">
              <a:buFontTx/>
              <a:buChar char="-"/>
            </a:pPr>
            <a:r>
              <a:rPr lang="en-US" dirty="0"/>
              <a:t>Partition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Bootstrap</a:t>
            </a:r>
          </a:p>
          <a:p>
            <a:pPr marL="171450" indent="-171450">
              <a:buFontTx/>
              <a:buChar char="-"/>
            </a:pPr>
            <a:r>
              <a:rPr lang="en-US" dirty="0"/>
              <a:t>Cross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C6D8-F324-4301-8939-55AC5E364B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76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C6D8-F324-4301-8939-55AC5E364B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9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8B3D-C828-4C8A-B31A-B0EC028BC6F5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5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A68A-2A25-45BD-9929-0E24D7397A5D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1D8A-F3BD-410C-8E57-4B34B3D0B0E9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73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0C03-91C8-4F7D-9A36-CCD5F211B2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850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4CEA-A600-44BA-985C-B1A1F871469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8FF4F4-AB35-4256-989B-1D7740FFC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06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5F3-B4AC-47AF-97C4-214FE1D460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236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B057-B028-48E3-A7EB-77A1D89D03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199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DBC9-C0B9-460F-98FF-0CBA382DD26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998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F6FD-39D9-4340-880A-166640B30C1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561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7DFE-2C75-4764-8AA6-EEEA0EFA29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22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41CE-BD48-4DA8-9E23-A0E5165F8E4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7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26942"/>
          </a:xfrm>
          <a:solidFill>
            <a:schemeClr val="accent2"/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  <a:latin typeface="Bell MT" pitchFamily="18" charset="0"/>
              </a:defRPr>
            </a:lvl1pPr>
          </a:lstStyle>
          <a:p>
            <a:r>
              <a:rPr lang="en-US" dirty="0"/>
              <a:t>   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189"/>
            <a:ext cx="10515600" cy="4351338"/>
          </a:xfrm>
        </p:spPr>
        <p:txBody>
          <a:bodyPr/>
          <a:lstStyle>
            <a:lvl1pPr>
              <a:defRPr>
                <a:latin typeface="Bell MT" pitchFamily="18" charset="0"/>
              </a:defRPr>
            </a:lvl1pPr>
            <a:lvl2pPr>
              <a:defRPr>
                <a:latin typeface="Bell MT" pitchFamily="18" charset="0"/>
              </a:defRPr>
            </a:lvl2pPr>
            <a:lvl3pPr>
              <a:defRPr>
                <a:latin typeface="Bell MT" pitchFamily="18" charset="0"/>
              </a:defRPr>
            </a:lvl3pPr>
            <a:lvl4pPr>
              <a:defRPr>
                <a:latin typeface="Bell MT" pitchFamily="18" charset="0"/>
              </a:defRPr>
            </a:lvl4pPr>
            <a:lvl5pPr>
              <a:defRPr>
                <a:latin typeface="Bell MT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36B6-DD4A-4984-8565-D3FFFDCA5D09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599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370555-21FE-4C9C-AAE5-27F2D1EF4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6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864F-238D-4464-BEE8-A5B1326167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431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23E-8ABC-41DA-8745-896BC9701E5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007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AC99-1B98-4470-BB82-6AECF2E1764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0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88EE-EC2C-49F4-8629-CD61387CEA2E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5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FEC9-D8AF-407A-9065-54061B30DE32}" type="datetime1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2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4A3B-5E29-4D38-8852-500922A3CB26}" type="datetime1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836B-BE06-4CAD-89EF-639BCC88F133}" type="datetime1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7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D08C-801B-43D6-807C-3FAFF193B1F3}" type="datetime1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4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462E-45A0-4CBB-89F3-9BF541CCDDD1}" type="datetime1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1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FE0E-C65B-4612-8716-FC452EB550F7}" type="datetime1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548BE-B843-48D3-BAB6-EE93909336F8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70555-21FE-4C9C-AAE5-27F2D1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1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ell MT" pitchFamily="18" charset="0"/>
              </a:defRPr>
            </a:lvl1pPr>
          </a:lstStyle>
          <a:p>
            <a:pPr rtl="0"/>
            <a:fld id="{5C6C7B25-6F79-4C08-922D-A7FE0826586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ell MT" pitchFamily="18" charset="0"/>
              </a:defRPr>
            </a:lvl1pPr>
          </a:lstStyle>
          <a:p>
            <a:pPr rtl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ell MT" pitchFamily="18" charset="0"/>
              </a:defRPr>
            </a:lvl1pPr>
          </a:lstStyle>
          <a:p>
            <a:pPr rtl="0"/>
            <a:fld id="{8A8FF4F4-AB35-4256-989B-1D7740FFC2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rtl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17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Bell MT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Bell MT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Bell MT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Bell MT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Bell MT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Bell MT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7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5A5A5A"/>
                </a:solidFill>
                <a:cs typeface="Arial" pitchFamily="34" charset="0"/>
              </a:rPr>
              <a:t>It is All About the Data</a:t>
            </a:r>
            <a:br>
              <a:rPr lang="en-US" sz="4800" b="1" dirty="0">
                <a:solidFill>
                  <a:srgbClr val="5A5A5A"/>
                </a:solidFill>
                <a:cs typeface="Arial" pitchFamily="34" charset="0"/>
              </a:rPr>
            </a:br>
            <a:r>
              <a:rPr lang="en-US" sz="3600" b="1" i="1" dirty="0">
                <a:solidFill>
                  <a:srgbClr val="5A5A5A"/>
                </a:solidFill>
                <a:cs typeface="Arial" pitchFamily="34" charset="0"/>
              </a:rPr>
              <a:t>Preprocessing, Manipulation</a:t>
            </a:r>
            <a:endParaRPr lang="en-US" sz="4800" b="1" i="1" dirty="0">
              <a:solidFill>
                <a:srgbClr val="5A5A5A"/>
              </a:solidFill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7560" y="378905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Dr. </a:t>
            </a:r>
            <a:r>
              <a:rPr lang="en-US" sz="3600" dirty="0" smtClean="0">
                <a:solidFill>
                  <a:schemeClr val="bg1"/>
                </a:solidFill>
              </a:rPr>
              <a:t>Roni Ramon-</a:t>
            </a:r>
            <a:r>
              <a:rPr lang="en-US" sz="3600" dirty="0" err="1" smtClean="0">
                <a:solidFill>
                  <a:schemeClr val="bg1"/>
                </a:solidFill>
              </a:rPr>
              <a:t>Gonen</a:t>
            </a:r>
            <a:endParaRPr lang="en-US" sz="2600" i="1" dirty="0">
              <a:solidFill>
                <a:schemeClr val="bg1"/>
              </a:solidFill>
            </a:endParaRPr>
          </a:p>
        </p:txBody>
      </p:sp>
      <p:pic>
        <p:nvPicPr>
          <p:cNvPr id="4" name="Picture 2" descr="i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29" y="125828"/>
            <a:ext cx="33528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32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D2D17E-AF51-4E54-A3F0-2A8ADFC6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Data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3D9B51-F8FF-4111-BBF2-89F6D5F78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Replace missing values/ outliers with mean/ median/ 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F9D8CF5-6A4B-4923-81B6-D9015C56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58B559D-D334-4170-9B06-4E29EACB2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37" y="2092496"/>
            <a:ext cx="6677025" cy="6191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2717FF8-7682-45B8-83A6-7D74CC6E082F}"/>
              </a:ext>
            </a:extLst>
          </p:cNvPr>
          <p:cNvSpPr txBox="1">
            <a:spLocks/>
          </p:cNvSpPr>
          <p:nvPr/>
        </p:nvSpPr>
        <p:spPr>
          <a:xfrm>
            <a:off x="838200" y="3784209"/>
            <a:ext cx="10515600" cy="1153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ell MT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ell MT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ell MT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ell MT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ell MT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imdb.movies$total.gross</a:t>
            </a:r>
            <a:r>
              <a:rPr lang="en-US" dirty="0">
                <a:solidFill>
                  <a:srgbClr val="0070C0"/>
                </a:solidFill>
              </a:rPr>
              <a:t>[is.na(</a:t>
            </a:r>
            <a:r>
              <a:rPr lang="en-US" dirty="0" err="1">
                <a:solidFill>
                  <a:srgbClr val="0070C0"/>
                </a:solidFill>
              </a:rPr>
              <a:t>imdb.movies$total.gross</a:t>
            </a:r>
            <a:r>
              <a:rPr lang="en-US" dirty="0">
                <a:solidFill>
                  <a:srgbClr val="0070C0"/>
                </a:solidFill>
              </a:rPr>
              <a:t>)] &lt;-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mean(</a:t>
            </a:r>
            <a:r>
              <a:rPr lang="en-US" dirty="0" err="1">
                <a:solidFill>
                  <a:srgbClr val="0070C0"/>
                </a:solidFill>
              </a:rPr>
              <a:t>imdb.movies$total.gross</a:t>
            </a:r>
            <a:r>
              <a:rPr lang="en-US" dirty="0">
                <a:solidFill>
                  <a:srgbClr val="0070C0"/>
                </a:solidFill>
              </a:rPr>
              <a:t>, na.rm = TRUE)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FC5661E-E74E-41F1-ACA2-47433D0BE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837" y="2866254"/>
            <a:ext cx="5200650" cy="39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1FFEF72-5391-4578-A949-35D12DADF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837" y="5465190"/>
            <a:ext cx="58197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93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Preprocessing Budget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8242"/>
            <a:ext cx="10515600" cy="4448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## budget class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summary(</a:t>
            </a:r>
            <a:r>
              <a:rPr lang="en-US" dirty="0" err="1">
                <a:solidFill>
                  <a:srgbClr val="0070C0"/>
                </a:solidFill>
              </a:rPr>
              <a:t>imdb.movies$budget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class(</a:t>
            </a:r>
            <a:r>
              <a:rPr lang="en-US" dirty="0" err="1">
                <a:solidFill>
                  <a:srgbClr val="0070C0"/>
                </a:solidFill>
              </a:rPr>
              <a:t>imdb.movies$budget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imdb.movies$budget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as.numeric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as.character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imdb.movies$budget</a:t>
            </a:r>
            <a:r>
              <a:rPr lang="en-US" dirty="0">
                <a:solidFill>
                  <a:srgbClr val="0070C0"/>
                </a:solidFill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## create new variable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imdb.movies$budgetAvil</a:t>
            </a:r>
            <a:r>
              <a:rPr lang="en-US" dirty="0">
                <a:solidFill>
                  <a:srgbClr val="0070C0"/>
                </a:solidFill>
              </a:rPr>
              <a:t> &lt;- is.na(</a:t>
            </a:r>
            <a:r>
              <a:rPr lang="en-US" dirty="0" err="1">
                <a:solidFill>
                  <a:srgbClr val="0070C0"/>
                </a:solidFill>
              </a:rPr>
              <a:t>imdb.movies$budget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96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Descriptive statistics: data aggregation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189"/>
            <a:ext cx="10515600" cy="46033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Compute counts, mean, </a:t>
            </a:r>
            <a:r>
              <a:rPr lang="en-US" dirty="0" err="1"/>
              <a:t>stdev</a:t>
            </a:r>
            <a:r>
              <a:rPr lang="en-US" dirty="0"/>
              <a:t>, and more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3 useful functions: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0070C0"/>
                </a:solidFill>
              </a:rPr>
              <a:t>table</a:t>
            </a:r>
            <a:r>
              <a:rPr lang="en-US" dirty="0"/>
              <a:t> – compute counts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0070C0"/>
                </a:solidFill>
              </a:rPr>
              <a:t>aggregate</a:t>
            </a:r>
            <a:r>
              <a:rPr lang="en-US" dirty="0"/>
              <a:t> – aggregate by desired function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Functions </a:t>
            </a:r>
            <a:r>
              <a:rPr lang="en-US" sz="2200" dirty="0">
                <a:solidFill>
                  <a:srgbClr val="0070C0"/>
                </a:solidFill>
              </a:rPr>
              <a:t>melt</a:t>
            </a:r>
            <a:r>
              <a:rPr lang="en-US" dirty="0"/>
              <a:t> and </a:t>
            </a:r>
            <a:r>
              <a:rPr lang="en-US" sz="2200" dirty="0">
                <a:solidFill>
                  <a:srgbClr val="0070C0"/>
                </a:solidFill>
              </a:rPr>
              <a:t>cast</a:t>
            </a:r>
            <a:r>
              <a:rPr lang="en-US" dirty="0"/>
              <a:t> (library </a:t>
            </a:r>
            <a:r>
              <a:rPr lang="en-US" sz="2200" dirty="0">
                <a:solidFill>
                  <a:srgbClr val="0070C0"/>
                </a:solidFill>
              </a:rPr>
              <a:t>reshape</a:t>
            </a:r>
            <a:r>
              <a:rPr lang="en-US" dirty="0"/>
              <a:t>) – to generate “pivot tables” (will not show in class)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5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Code for aggregation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319189"/>
            <a:ext cx="10515600" cy="3038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Bell MT" pitchFamily="18" charset="0"/>
              </a:rPr>
              <a:t># table: counts - number of movies per genre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Bell MT" pitchFamily="18" charset="0"/>
              </a:rPr>
              <a:t>table(</a:t>
            </a:r>
            <a:r>
              <a:rPr lang="en-US" sz="2200" dirty="0" err="1">
                <a:solidFill>
                  <a:srgbClr val="0070C0"/>
                </a:solidFill>
                <a:latin typeface="Bell MT" pitchFamily="18" charset="0"/>
              </a:rPr>
              <a:t>imdb.movies$genre</a:t>
            </a:r>
            <a:r>
              <a:rPr lang="en-US" sz="2200" dirty="0">
                <a:solidFill>
                  <a:srgbClr val="0070C0"/>
                </a:solidFill>
                <a:latin typeface="Bell MT" pitchFamily="18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solidFill>
                <a:srgbClr val="0070C0"/>
              </a:solidFill>
              <a:latin typeface="Bell MT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Bell MT" pitchFamily="18" charset="0"/>
              </a:rPr>
              <a:t># function "aggregate" - simple aggregation function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Bell MT" pitchFamily="18" charset="0"/>
              </a:rPr>
              <a:t># mean gross per genre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Bell MT" pitchFamily="18" charset="0"/>
              </a:rPr>
              <a:t>aggregate(</a:t>
            </a:r>
            <a:r>
              <a:rPr lang="en-US" sz="2200" dirty="0" err="1">
                <a:solidFill>
                  <a:srgbClr val="0070C0"/>
                </a:solidFill>
                <a:latin typeface="Bell MT" pitchFamily="18" charset="0"/>
              </a:rPr>
              <a:t>total.gross</a:t>
            </a:r>
            <a:r>
              <a:rPr lang="en-US" sz="2200" dirty="0">
                <a:solidFill>
                  <a:srgbClr val="0070C0"/>
                </a:solidFill>
                <a:latin typeface="Bell MT" pitchFamily="18" charset="0"/>
              </a:rPr>
              <a:t> ~ genre, data = </a:t>
            </a:r>
            <a:r>
              <a:rPr lang="en-US" sz="2200" dirty="0" err="1">
                <a:solidFill>
                  <a:srgbClr val="0070C0"/>
                </a:solidFill>
                <a:latin typeface="Bell MT" pitchFamily="18" charset="0"/>
              </a:rPr>
              <a:t>imdb.movies</a:t>
            </a:r>
            <a:r>
              <a:rPr lang="en-US" sz="2200" dirty="0">
                <a:solidFill>
                  <a:srgbClr val="0070C0"/>
                </a:solidFill>
                <a:latin typeface="Bell MT" pitchFamily="18" charset="0"/>
              </a:rPr>
              <a:t>, FUN = "mean")</a:t>
            </a:r>
          </a:p>
        </p:txBody>
      </p:sp>
      <p:pic>
        <p:nvPicPr>
          <p:cNvPr id="6" name="Picture 2" descr="Image result for Ru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057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396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Do it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Compute number of directors per movie (use function “table”)</a:t>
            </a:r>
          </a:p>
          <a:p>
            <a:pPr marL="514350" indent="-514350">
              <a:buAutoNum type="arabicPeriod"/>
            </a:pPr>
            <a:r>
              <a:rPr lang="en-US" dirty="0"/>
              <a:t>Convert the result to </a:t>
            </a:r>
            <a:r>
              <a:rPr lang="en-US" dirty="0" err="1"/>
              <a:t>data.frame</a:t>
            </a:r>
            <a:r>
              <a:rPr lang="en-US" dirty="0"/>
              <a:t> called "</a:t>
            </a:r>
            <a:r>
              <a:rPr lang="en-US" dirty="0" err="1"/>
              <a:t>numDirectors.df</a:t>
            </a:r>
            <a:r>
              <a:rPr lang="en-US" dirty="0"/>
              <a:t>“</a:t>
            </a:r>
          </a:p>
          <a:p>
            <a:pPr marL="514350" indent="-514350">
              <a:buAutoNum type="arabicPeriod"/>
            </a:pPr>
            <a:r>
              <a:rPr lang="en-US" dirty="0"/>
              <a:t>Label the columns in the data frame: "id", "</a:t>
            </a:r>
            <a:r>
              <a:rPr lang="en-US" dirty="0" err="1"/>
              <a:t>numDir</a:t>
            </a:r>
            <a:r>
              <a:rPr lang="en-US" dirty="0"/>
              <a:t>“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58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dirty="0"/>
              <a:t>   Aggregation: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solidFill>
                  <a:srgbClr val="0070C0"/>
                </a:solidFill>
              </a:rPr>
              <a:t>numDirectors</a:t>
            </a:r>
            <a:r>
              <a:rPr lang="en-US" sz="2200" dirty="0">
                <a:solidFill>
                  <a:srgbClr val="0070C0"/>
                </a:solidFill>
              </a:rPr>
              <a:t> &lt;- table(</a:t>
            </a:r>
            <a:r>
              <a:rPr lang="en-US" sz="2200" dirty="0" err="1">
                <a:solidFill>
                  <a:srgbClr val="0070C0"/>
                </a:solidFill>
              </a:rPr>
              <a:t>players.df</a:t>
            </a:r>
            <a:r>
              <a:rPr lang="en-US" sz="2200" dirty="0">
                <a:solidFill>
                  <a:srgbClr val="0070C0"/>
                </a:solidFill>
              </a:rPr>
              <a:t>[</a:t>
            </a:r>
            <a:r>
              <a:rPr lang="en-US" sz="2200" dirty="0" err="1">
                <a:solidFill>
                  <a:srgbClr val="0070C0"/>
                </a:solidFill>
              </a:rPr>
              <a:t>players.df$role</a:t>
            </a:r>
            <a:r>
              <a:rPr lang="en-US" sz="2200" dirty="0">
                <a:solidFill>
                  <a:srgbClr val="0070C0"/>
                </a:solidFill>
              </a:rPr>
              <a:t> == "Director",]$id)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70C0"/>
                </a:solidFill>
              </a:rPr>
              <a:t>numDirectors.df</a:t>
            </a:r>
            <a:r>
              <a:rPr lang="en-US" sz="2200" dirty="0">
                <a:solidFill>
                  <a:srgbClr val="0070C0"/>
                </a:solidFill>
              </a:rPr>
              <a:t> &lt;- </a:t>
            </a:r>
            <a:r>
              <a:rPr lang="en-US" sz="2200" dirty="0" err="1">
                <a:solidFill>
                  <a:srgbClr val="0070C0"/>
                </a:solidFill>
              </a:rPr>
              <a:t>as.data.frame</a:t>
            </a:r>
            <a:r>
              <a:rPr lang="en-US" sz="2200" dirty="0">
                <a:solidFill>
                  <a:srgbClr val="0070C0"/>
                </a:solidFill>
              </a:rPr>
              <a:t>(</a:t>
            </a:r>
            <a:r>
              <a:rPr lang="en-US" sz="2200" dirty="0" err="1">
                <a:solidFill>
                  <a:srgbClr val="0070C0"/>
                </a:solidFill>
              </a:rPr>
              <a:t>numDirectors</a:t>
            </a:r>
            <a:r>
              <a:rPr lang="en-US" sz="22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names(</a:t>
            </a:r>
            <a:r>
              <a:rPr lang="en-US" sz="2200" dirty="0" err="1">
                <a:solidFill>
                  <a:srgbClr val="0070C0"/>
                </a:solidFill>
              </a:rPr>
              <a:t>numDirectors.df</a:t>
            </a:r>
            <a:r>
              <a:rPr lang="en-US" sz="2200" dirty="0">
                <a:solidFill>
                  <a:srgbClr val="0070C0"/>
                </a:solidFill>
              </a:rPr>
              <a:t>) &lt;- c("id", "</a:t>
            </a:r>
            <a:r>
              <a:rPr lang="en-US" sz="2200" dirty="0" err="1">
                <a:solidFill>
                  <a:srgbClr val="0070C0"/>
                </a:solidFill>
              </a:rPr>
              <a:t>numDir</a:t>
            </a:r>
            <a:r>
              <a:rPr lang="en-US" sz="2200" dirty="0">
                <a:solidFill>
                  <a:srgbClr val="0070C0"/>
                </a:solidFill>
              </a:rPr>
              <a:t>")</a:t>
            </a:r>
          </a:p>
          <a:p>
            <a:pPr marL="0" indent="0">
              <a:buNone/>
            </a:pPr>
            <a:endParaRPr lang="en-US" sz="22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Merging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Merge two datasets by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merge(</a:t>
            </a:r>
            <a:r>
              <a:rPr lang="en-US" sz="2200" dirty="0" err="1">
                <a:solidFill>
                  <a:srgbClr val="0070C0"/>
                </a:solidFill>
              </a:rPr>
              <a:t>imdb.movies</a:t>
            </a:r>
            <a:r>
              <a:rPr lang="en-US" sz="2200" dirty="0">
                <a:solidFill>
                  <a:srgbClr val="0070C0"/>
                </a:solidFill>
              </a:rPr>
              <a:t>, </a:t>
            </a:r>
            <a:r>
              <a:rPr lang="en-US" sz="2200" dirty="0" err="1">
                <a:solidFill>
                  <a:srgbClr val="0070C0"/>
                </a:solidFill>
              </a:rPr>
              <a:t>numDirectors.df</a:t>
            </a:r>
            <a:r>
              <a:rPr lang="en-US" sz="2200" dirty="0">
                <a:solidFill>
                  <a:srgbClr val="0070C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      </a:t>
            </a:r>
            <a:r>
              <a:rPr lang="en-US" sz="2200" dirty="0" err="1">
                <a:solidFill>
                  <a:srgbClr val="0070C0"/>
                </a:solidFill>
              </a:rPr>
              <a:t>by.x</a:t>
            </a:r>
            <a:r>
              <a:rPr lang="en-US" sz="2200" dirty="0">
                <a:solidFill>
                  <a:srgbClr val="0070C0"/>
                </a:solidFill>
              </a:rPr>
              <a:t> = "id",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      </a:t>
            </a:r>
            <a:r>
              <a:rPr lang="en-US" sz="2200" dirty="0" err="1">
                <a:solidFill>
                  <a:srgbClr val="0070C0"/>
                </a:solidFill>
              </a:rPr>
              <a:t>by.y</a:t>
            </a:r>
            <a:r>
              <a:rPr lang="en-US" sz="2200" dirty="0">
                <a:solidFill>
                  <a:srgbClr val="0070C0"/>
                </a:solidFill>
              </a:rPr>
              <a:t> = "id",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      all = 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33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xmlns="" id="{89D2FF77-FB1F-4C26-B15F-BF9C5F41D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364" y="1238250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8C507CF2-91BF-4D07-A160-6659BEDBED21}"/>
              </a:ext>
            </a:extLst>
          </p:cNvPr>
          <p:cNvSpPr txBox="1">
            <a:spLocks/>
          </p:cNvSpPr>
          <p:nvPr/>
        </p:nvSpPr>
        <p:spPr>
          <a:xfrm>
            <a:off x="103001" y="1384153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5A5A5A"/>
                </a:solidFill>
                <a:cs typeface="Arial" pitchFamily="34" charset="0"/>
              </a:rPr>
              <a:t>Data partitioning</a:t>
            </a:r>
            <a:endParaRPr lang="en-US" sz="4800" b="1" i="1" dirty="0">
              <a:solidFill>
                <a:srgbClr val="5A5A5A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938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Data Partition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question in predictive analytics: </a:t>
            </a:r>
          </a:p>
          <a:p>
            <a:pPr marL="0" indent="0">
              <a:buNone/>
            </a:pPr>
            <a:r>
              <a:rPr lang="en-US" b="1" dirty="0"/>
              <a:t>How well will our prediction or classification model perform when we apply it to new data?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i="1" dirty="0">
                <a:sym typeface="Wingdings" panose="05000000000000000000" pitchFamily="2" charset="2"/>
              </a:rPr>
              <a:t> </a:t>
            </a:r>
            <a:r>
              <a:rPr lang="en-US" i="1" dirty="0"/>
              <a:t>make sure that our model generalizes beyond the dataset that we have at hand</a:t>
            </a:r>
            <a:endParaRPr lang="en-US" b="1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14FA2DC-F3E9-4BF3-9CEA-39BC1080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12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more variables we include in a model, the greater the risk of overfitting the particular data used for modeling.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Sales as a function of advertisement expenditures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46829"/>
            <a:ext cx="3257550" cy="2771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574" y="3646829"/>
            <a:ext cx="5200650" cy="29813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5A22F5F-F80F-4CEB-B643-EC9E03A7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2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The Data Mining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188"/>
            <a:ext cx="10515600" cy="43782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Define purpose</a:t>
            </a:r>
          </a:p>
          <a:p>
            <a:r>
              <a:rPr lang="en-US" dirty="0"/>
              <a:t>Obtain data</a:t>
            </a:r>
          </a:p>
          <a:p>
            <a:r>
              <a:rPr lang="en-US" b="1" dirty="0"/>
              <a:t>Preprocess: Explore &amp; clean data</a:t>
            </a:r>
          </a:p>
          <a:p>
            <a:r>
              <a:rPr lang="en-US" dirty="0"/>
              <a:t>Determine data mining (DM) task</a:t>
            </a:r>
          </a:p>
          <a:p>
            <a:r>
              <a:rPr lang="en-US" dirty="0"/>
              <a:t>Choose DM method</a:t>
            </a:r>
          </a:p>
          <a:p>
            <a:r>
              <a:rPr lang="en-US" dirty="0"/>
              <a:t>Apply methods &amp; select final method</a:t>
            </a:r>
          </a:p>
          <a:p>
            <a:r>
              <a:rPr lang="en-US" dirty="0"/>
              <a:t>Evaluate performance</a:t>
            </a:r>
          </a:p>
          <a:p>
            <a:r>
              <a:rPr lang="en-US" dirty="0"/>
              <a:t>Deploy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36D3CE-10AE-4C13-9B23-EBA94A03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9635" y="6356351"/>
            <a:ext cx="2844800" cy="365125"/>
          </a:xfrm>
        </p:spPr>
        <p:txBody>
          <a:bodyPr/>
          <a:lstStyle/>
          <a:p>
            <a:fld id="{8A8FF4F4-AB35-4256-989B-1D7740FFC23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04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Overfitting – </a:t>
            </a:r>
            <a:r>
              <a:rPr lang="en-US" dirty="0" err="1"/>
              <a:t>cont</a:t>
            </a:r>
            <a:r>
              <a:rPr lang="en-US" dirty="0"/>
              <a:t>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838" y="5387336"/>
            <a:ext cx="10908324" cy="10985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error (residual) model: fit a complex function to Sales ~ Expenditures</a:t>
            </a:r>
          </a:p>
          <a:p>
            <a:pPr marL="0" indent="0">
              <a:buNone/>
            </a:pPr>
            <a:r>
              <a:rPr lang="en-US" b="1" dirty="0"/>
              <a:t>Will it be accurate for future sales?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019" y="1589062"/>
            <a:ext cx="6368291" cy="32361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0A7029-855F-47C9-942A-C046A790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73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Building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4503" y="1900444"/>
            <a:ext cx="5909603" cy="35015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Build model on training,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Evaluate on validation.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Deploy on real data.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55EF217-76BC-43D2-BDBB-CBB7A7DD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0E0FE987-A71F-49B7-AB97-90CD59FBF9F4}"/>
              </a:ext>
            </a:extLst>
          </p:cNvPr>
          <p:cNvGrpSpPr/>
          <p:nvPr/>
        </p:nvGrpSpPr>
        <p:grpSpPr>
          <a:xfrm>
            <a:off x="717377" y="1583128"/>
            <a:ext cx="3667126" cy="3818907"/>
            <a:chOff x="717377" y="1583128"/>
            <a:chExt cx="3667126" cy="381890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45393"/>
            <a:stretch/>
          </p:blipFill>
          <p:spPr>
            <a:xfrm>
              <a:off x="717378" y="1583128"/>
              <a:ext cx="3667125" cy="287633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C4B61B1B-E1D9-4381-AA5A-E7F6E22E39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8111"/>
            <a:stretch/>
          </p:blipFill>
          <p:spPr>
            <a:xfrm>
              <a:off x="717377" y="4249096"/>
              <a:ext cx="3667125" cy="11529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1390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Partition in 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1319189"/>
            <a:ext cx="1043002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# use </a:t>
            </a:r>
            <a:r>
              <a:rPr lang="en-US" sz="2000" dirty="0" err="1">
                <a:solidFill>
                  <a:srgbClr val="0070C0"/>
                </a:solidFill>
              </a:rPr>
              <a:t>set.seed</a:t>
            </a:r>
            <a:r>
              <a:rPr lang="en-US" sz="2000" dirty="0">
                <a:solidFill>
                  <a:srgbClr val="0070C0"/>
                </a:solidFill>
              </a:rPr>
              <a:t>() to get the same partitions when re-running the R code.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</a:rPr>
              <a:t>set.seed</a:t>
            </a:r>
            <a:r>
              <a:rPr lang="en-US" sz="2000" dirty="0">
                <a:solidFill>
                  <a:srgbClr val="0070C0"/>
                </a:solidFill>
              </a:rPr>
              <a:t>(1)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## partitioning into training (60%) and validation (40%)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# randomly sample 60% of the row IDs for training; the remaining 40% serve as validation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</a:rPr>
              <a:t>train.rows</a:t>
            </a:r>
            <a:r>
              <a:rPr lang="en-US" sz="2000" dirty="0">
                <a:solidFill>
                  <a:srgbClr val="0070C0"/>
                </a:solidFill>
              </a:rPr>
              <a:t> &lt;- sample(1:dim(</a:t>
            </a:r>
            <a:r>
              <a:rPr lang="en-US" sz="2000" dirty="0" err="1">
                <a:solidFill>
                  <a:srgbClr val="0070C0"/>
                </a:solidFill>
              </a:rPr>
              <a:t>imdb.movies</a:t>
            </a:r>
            <a:r>
              <a:rPr lang="en-US" sz="2000" dirty="0">
                <a:solidFill>
                  <a:srgbClr val="0070C0"/>
                </a:solidFill>
              </a:rPr>
              <a:t>)[1], dim(</a:t>
            </a:r>
            <a:r>
              <a:rPr lang="en-US" sz="2000" dirty="0" err="1">
                <a:solidFill>
                  <a:srgbClr val="0070C0"/>
                </a:solidFill>
              </a:rPr>
              <a:t>imdb.movies</a:t>
            </a:r>
            <a:r>
              <a:rPr lang="en-US" sz="2000" dirty="0">
                <a:solidFill>
                  <a:srgbClr val="0070C0"/>
                </a:solidFill>
              </a:rPr>
              <a:t>)[1]*0.6)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# collect all the columns with training row ID into training set: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</a:rPr>
              <a:t>train.data</a:t>
            </a:r>
            <a:r>
              <a:rPr lang="en-US" sz="2000" dirty="0">
                <a:solidFill>
                  <a:srgbClr val="0070C0"/>
                </a:solidFill>
              </a:rPr>
              <a:t> &lt;- </a:t>
            </a:r>
            <a:r>
              <a:rPr lang="en-US" sz="2000" dirty="0" err="1">
                <a:solidFill>
                  <a:srgbClr val="0070C0"/>
                </a:solidFill>
              </a:rPr>
              <a:t>imdb.movies</a:t>
            </a:r>
            <a:r>
              <a:rPr lang="en-US" sz="2000" dirty="0">
                <a:solidFill>
                  <a:srgbClr val="0070C0"/>
                </a:solidFill>
              </a:rPr>
              <a:t>[</a:t>
            </a:r>
            <a:r>
              <a:rPr lang="en-US" sz="2000" dirty="0" err="1">
                <a:solidFill>
                  <a:srgbClr val="0070C0"/>
                </a:solidFill>
              </a:rPr>
              <a:t>train.rows</a:t>
            </a:r>
            <a:r>
              <a:rPr lang="en-US" sz="2000" dirty="0">
                <a:solidFill>
                  <a:srgbClr val="0070C0"/>
                </a:solidFill>
              </a:rPr>
              <a:t>, ]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# assign row IDs that are not already in the training set, into validation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</a:rPr>
              <a:t>valid.data</a:t>
            </a:r>
            <a:r>
              <a:rPr lang="en-US" sz="2000" dirty="0">
                <a:solidFill>
                  <a:srgbClr val="0070C0"/>
                </a:solidFill>
              </a:rPr>
              <a:t> &lt;- </a:t>
            </a:r>
            <a:r>
              <a:rPr lang="en-US" sz="2000" dirty="0" err="1">
                <a:solidFill>
                  <a:srgbClr val="0070C0"/>
                </a:solidFill>
              </a:rPr>
              <a:t>imdb.movies</a:t>
            </a:r>
            <a:r>
              <a:rPr lang="en-US" sz="2000" dirty="0">
                <a:solidFill>
                  <a:srgbClr val="0070C0"/>
                </a:solidFill>
              </a:rPr>
              <a:t>[-</a:t>
            </a:r>
            <a:r>
              <a:rPr lang="en-US" sz="2000" dirty="0" err="1">
                <a:solidFill>
                  <a:srgbClr val="0070C0"/>
                </a:solidFill>
              </a:rPr>
              <a:t>train.rows</a:t>
            </a:r>
            <a:r>
              <a:rPr lang="en-US" sz="2000" dirty="0">
                <a:solidFill>
                  <a:srgbClr val="0070C0"/>
                </a:solidFill>
              </a:rPr>
              <a:t>, ]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4" name="Picture 2" descr="Image result for Ru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057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A1213C0-1500-4DE3-B5D0-82D85FC4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23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Cross 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 alternative to data partitioning is </a:t>
            </a:r>
            <a:r>
              <a:rPr lang="en-US" i="1" dirty="0"/>
              <a:t>cross-validation: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Start with partitioning the data into “folds”: non-overlapping subsamples.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Example: </a:t>
            </a:r>
            <a:r>
              <a:rPr lang="en-US" i="1" dirty="0"/>
              <a:t>k</a:t>
            </a:r>
            <a:r>
              <a:rPr lang="en-US" dirty="0"/>
              <a:t>=5 folds, meaning that the data are randomly partitioned into 5 equal parts, where each fold has 20% of the observations.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Fit the model </a:t>
            </a:r>
            <a:r>
              <a:rPr lang="en-US" i="1" dirty="0"/>
              <a:t>k </a:t>
            </a:r>
            <a:r>
              <a:rPr lang="en-US" dirty="0"/>
              <a:t>times. Each time, one of the folds is used as the validation set and the remaining </a:t>
            </a:r>
            <a:r>
              <a:rPr lang="en-US" i="1" dirty="0"/>
              <a:t>k-1 </a:t>
            </a:r>
            <a:r>
              <a:rPr lang="en-US" dirty="0"/>
              <a:t>folds serve as the training set.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Aggregate performance measure.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Implemented in some statistical methods in R.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935D77B-E079-4C23-98D4-E165D487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DBC5FB38-1A22-463E-B299-8862D5C40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08675"/>
              </p:ext>
            </p:extLst>
          </p:nvPr>
        </p:nvGraphicFramePr>
        <p:xfrm>
          <a:off x="2130474" y="5828018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2290820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387530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1099946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41136557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734304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ell MT" panose="02020503060305020303" pitchFamily="18" charset="0"/>
                        </a:rPr>
                        <a:t>Fold 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ell MT" panose="02020503060305020303" pitchFamily="18" charset="0"/>
                        </a:rPr>
                        <a:t>Fold 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ell MT" panose="02020503060305020303" pitchFamily="18" charset="0"/>
                        </a:rPr>
                        <a:t>Fold 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ell MT" panose="02020503060305020303" pitchFamily="18" charset="0"/>
                        </a:rPr>
                        <a:t>Fold 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ell MT" panose="02020503060305020303" pitchFamily="18" charset="0"/>
                        </a:rPr>
                        <a:t>Fold 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7076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64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Cross 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 alternative to data partitioning is </a:t>
            </a:r>
            <a:r>
              <a:rPr lang="en-US" i="1" dirty="0"/>
              <a:t>cross-validation: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Start with partitioning the data into “folds”: non-overlapping subsamples.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Example: </a:t>
            </a:r>
            <a:r>
              <a:rPr lang="en-US" i="1" dirty="0"/>
              <a:t>k</a:t>
            </a:r>
            <a:r>
              <a:rPr lang="en-US" dirty="0"/>
              <a:t>=5 folds, meaning that the data are randomly partitioned into 5 equal parts, where each fold has 20% of the observations.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Fit the model </a:t>
            </a:r>
            <a:r>
              <a:rPr lang="en-US" i="1" dirty="0"/>
              <a:t>k </a:t>
            </a:r>
            <a:r>
              <a:rPr lang="en-US" dirty="0"/>
              <a:t>times. Each time, one of the folds is used as the validation set and the remaining </a:t>
            </a:r>
            <a:r>
              <a:rPr lang="en-US" i="1" dirty="0"/>
              <a:t>k-1 </a:t>
            </a:r>
            <a:r>
              <a:rPr lang="en-US" dirty="0"/>
              <a:t>folds serve as the training set.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Aggregate performance measure.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Implemented in some statistical methods in R.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935D77B-E079-4C23-98D4-E165D487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DBC5FB38-1A22-463E-B299-8862D5C40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817507"/>
              </p:ext>
            </p:extLst>
          </p:nvPr>
        </p:nvGraphicFramePr>
        <p:xfrm>
          <a:off x="2130474" y="5828018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2290820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387530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1099946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41136557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734304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ell MT" panose="02020503060305020303" pitchFamily="18" charset="0"/>
                        </a:rPr>
                        <a:t>Fold 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ell MT" panose="02020503060305020303" pitchFamily="18" charset="0"/>
                        </a:rPr>
                        <a:t>Fold 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ell MT" panose="02020503060305020303" pitchFamily="18" charset="0"/>
                        </a:rPr>
                        <a:t>Fold 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ell MT" panose="02020503060305020303" pitchFamily="18" charset="0"/>
                        </a:rPr>
                        <a:t>Fold 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ell MT" panose="02020503060305020303" pitchFamily="18" charset="0"/>
                        </a:rPr>
                        <a:t>Fold 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707676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4619B66-C5C6-4B5B-9C5C-4CB89CAB6CFA}"/>
              </a:ext>
            </a:extLst>
          </p:cNvPr>
          <p:cNvSpPr/>
          <p:nvPr/>
        </p:nvSpPr>
        <p:spPr>
          <a:xfrm>
            <a:off x="1941342" y="5670527"/>
            <a:ext cx="6696221" cy="870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E0151F4-85CB-4E1D-AC79-F9D89377F6F0}"/>
              </a:ext>
            </a:extLst>
          </p:cNvPr>
          <p:cNvSpPr/>
          <p:nvPr/>
        </p:nvSpPr>
        <p:spPr>
          <a:xfrm>
            <a:off x="8637563" y="5666631"/>
            <a:ext cx="1810043" cy="870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ll MT" panose="02020503060305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1B2DD73-C1D0-4274-8076-C412EB837E8F}"/>
              </a:ext>
            </a:extLst>
          </p:cNvPr>
          <p:cNvSpPr/>
          <p:nvPr/>
        </p:nvSpPr>
        <p:spPr>
          <a:xfrm>
            <a:off x="4815594" y="6253779"/>
            <a:ext cx="1077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Training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14942A6-07A7-4E40-915C-FC12A0687B1C}"/>
              </a:ext>
            </a:extLst>
          </p:cNvPr>
          <p:cNvSpPr/>
          <p:nvPr/>
        </p:nvSpPr>
        <p:spPr>
          <a:xfrm>
            <a:off x="8874931" y="6262829"/>
            <a:ext cx="122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Validation</a:t>
            </a: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1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In this session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Common functions to handle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Data used: IMDB datasets:</a:t>
            </a:r>
          </a:p>
          <a:p>
            <a:pPr lvl="1"/>
            <a:r>
              <a:rPr lang="en-US" dirty="0"/>
              <a:t>IMDB_movies.csv</a:t>
            </a:r>
          </a:p>
          <a:p>
            <a:pPr lvl="1"/>
            <a:r>
              <a:rPr lang="en-US" dirty="0"/>
              <a:t>IMDB_players.csv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733E1D-3C03-48F6-843B-11A9F8147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AD37A9-8C8C-402D-9269-E44C5EA14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Read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Summary statistics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Data imputation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Descriptive Statistics and Pivoting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Merging datasets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Sampling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Data partition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69F6F47-EB31-4DDD-BE8B-7781851D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9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   </a:t>
            </a:r>
            <a:r>
              <a:rPr lang="en-US" dirty="0"/>
              <a:t>Let Us Dive: IMDB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Contains 2 datasets: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IMDB Movies – list of movies, with total gross as the predictor variable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IMDB Players – list of role players per movie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700AAC2-7D6A-4DD4-B2AA-8A7C393F4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1" y="3004238"/>
            <a:ext cx="5839765" cy="3422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A714F9E-BEDA-454D-9F3C-A26B0959B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03" y="3004238"/>
            <a:ext cx="5545176" cy="132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6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   </a:t>
            </a:r>
            <a:r>
              <a:rPr lang="en-US" dirty="0"/>
              <a:t>Read the data</a:t>
            </a:r>
          </a:p>
        </p:txBody>
      </p:sp>
      <p:pic>
        <p:nvPicPr>
          <p:cNvPr id="1026" name="Picture 2" descr="Image result for Ru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057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838200" y="1319188"/>
            <a:ext cx="10515600" cy="5264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## do not forget to set working directory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setwd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YOUR DIRECTORY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imdb.movies</a:t>
            </a:r>
            <a:r>
              <a:rPr lang="en-US" dirty="0">
                <a:solidFill>
                  <a:srgbClr val="0070C0"/>
                </a:solidFill>
              </a:rPr>
              <a:t> &lt;- read.csv("IMDB_movies.csv")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head(</a:t>
            </a:r>
            <a:r>
              <a:rPr lang="en-US" dirty="0" err="1">
                <a:solidFill>
                  <a:srgbClr val="0070C0"/>
                </a:solidFill>
              </a:rPr>
              <a:t>imdb.movies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players.df</a:t>
            </a:r>
            <a:r>
              <a:rPr lang="en-US" dirty="0">
                <a:solidFill>
                  <a:srgbClr val="0070C0"/>
                </a:solidFill>
              </a:rPr>
              <a:t> &lt;- read.csv("IMDB_players.csv")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head(</a:t>
            </a:r>
            <a:r>
              <a:rPr lang="en-US" dirty="0" err="1">
                <a:solidFill>
                  <a:srgbClr val="0070C0"/>
                </a:solidFill>
              </a:rPr>
              <a:t>players.df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245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CDE8C7-46D0-4129-BF02-7A8227D4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Summary statistics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275974-E0A8-45ED-BAFA-59A26EB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43E8795-D369-4BFA-905E-799D0E6E9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73" y="1319921"/>
            <a:ext cx="6924675" cy="47434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78133D-C302-40E5-B98D-6AF4117694C6}"/>
              </a:ext>
            </a:extLst>
          </p:cNvPr>
          <p:cNvSpPr/>
          <p:nvPr/>
        </p:nvSpPr>
        <p:spPr>
          <a:xfrm>
            <a:off x="4304714" y="4543865"/>
            <a:ext cx="1561514" cy="1645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11715C-2D18-4C09-B0C5-D6842B2472B6}"/>
              </a:ext>
            </a:extLst>
          </p:cNvPr>
          <p:cNvSpPr/>
          <p:nvPr/>
        </p:nvSpPr>
        <p:spPr>
          <a:xfrm>
            <a:off x="565712" y="2909766"/>
            <a:ext cx="1825796" cy="1645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2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xmlns="" id="{89D2FF77-FB1F-4C26-B15F-BF9C5F41D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364" y="1238250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8C507CF2-91BF-4D07-A160-6659BEDBED21}"/>
              </a:ext>
            </a:extLst>
          </p:cNvPr>
          <p:cNvSpPr txBox="1">
            <a:spLocks/>
          </p:cNvSpPr>
          <p:nvPr/>
        </p:nvSpPr>
        <p:spPr>
          <a:xfrm>
            <a:off x="103001" y="1384153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5A5A5A"/>
                </a:solidFill>
                <a:cs typeface="Arial" pitchFamily="34" charset="0"/>
              </a:rPr>
              <a:t>Data Preprocessing</a:t>
            </a:r>
            <a:endParaRPr lang="en-US" sz="4800" b="1" i="1" dirty="0">
              <a:solidFill>
                <a:srgbClr val="5A5A5A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80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D2D17E-AF51-4E54-A3F0-2A8ADFC6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Remove missing values: </a:t>
            </a:r>
            <a:r>
              <a:rPr lang="en-US" dirty="0" err="1"/>
              <a:t>total.gross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3D9B51-F8FF-4111-BBF2-89F6D5F78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Remove entire 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F9D8CF5-6A4B-4923-81B6-D9015C56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55-21FE-4C9C-AAE5-27F2D1EF4DD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2717FF8-7682-45B8-83A6-7D74CC6E082F}"/>
              </a:ext>
            </a:extLst>
          </p:cNvPr>
          <p:cNvSpPr txBox="1">
            <a:spLocks/>
          </p:cNvSpPr>
          <p:nvPr/>
        </p:nvSpPr>
        <p:spPr>
          <a:xfrm>
            <a:off x="838200" y="2275449"/>
            <a:ext cx="10515600" cy="368732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ell MT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ell MT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ell MT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ell MT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ell MT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imdb.movies.nomissing</a:t>
            </a:r>
            <a:r>
              <a:rPr lang="en-US" dirty="0">
                <a:solidFill>
                  <a:srgbClr val="0070C0"/>
                </a:solidFill>
              </a:rPr>
              <a:t> &lt;-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imdb.movies</a:t>
            </a:r>
            <a:r>
              <a:rPr lang="en-US" dirty="0">
                <a:solidFill>
                  <a:srgbClr val="0070C0"/>
                </a:solidFill>
              </a:rPr>
              <a:t>[is.na(</a:t>
            </a:r>
            <a:r>
              <a:rPr lang="en-US" dirty="0" err="1">
                <a:solidFill>
                  <a:srgbClr val="0070C0"/>
                </a:solidFill>
              </a:rPr>
              <a:t>imdb.movies$total.gross</a:t>
            </a:r>
            <a:r>
              <a:rPr lang="en-US" dirty="0">
                <a:solidFill>
                  <a:srgbClr val="0070C0"/>
                </a:solidFill>
              </a:rPr>
              <a:t>) == FALSE, ]</a:t>
            </a:r>
          </a:p>
        </p:txBody>
      </p:sp>
    </p:spTree>
    <p:extLst>
      <p:ext uri="{BB962C8B-B14F-4D97-AF65-F5344CB8AC3E}">
        <p14:creationId xmlns:p14="http://schemas.microsoft.com/office/powerpoint/2010/main" val="16542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3834</TotalTime>
  <Words>892</Words>
  <Application>Microsoft Office PowerPoint</Application>
  <PresentationFormat>Widescreen</PresentationFormat>
  <Paragraphs>179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Bell MT</vt:lpstr>
      <vt:lpstr>Calibri</vt:lpstr>
      <vt:lpstr>Calibri Light</vt:lpstr>
      <vt:lpstr>Times New Roman</vt:lpstr>
      <vt:lpstr>Wingdings</vt:lpstr>
      <vt:lpstr>Office Theme</vt:lpstr>
      <vt:lpstr>1_Office Theme</vt:lpstr>
      <vt:lpstr>It is All About the Data Preprocessing, Manipulation</vt:lpstr>
      <vt:lpstr>   The Data Mining Purpose</vt:lpstr>
      <vt:lpstr>   In this session</vt:lpstr>
      <vt:lpstr>   Plan</vt:lpstr>
      <vt:lpstr>   Let Us Dive: IMDB Data</vt:lpstr>
      <vt:lpstr>   Read the data</vt:lpstr>
      <vt:lpstr>   Summary statistics</vt:lpstr>
      <vt:lpstr>PowerPoint Presentation</vt:lpstr>
      <vt:lpstr>   Remove missing values: total.gross</vt:lpstr>
      <vt:lpstr>   Data imputation</vt:lpstr>
      <vt:lpstr>   Preprocessing Budget</vt:lpstr>
      <vt:lpstr>   Descriptive statistics: data aggregation </vt:lpstr>
      <vt:lpstr>   Code for aggregation</vt:lpstr>
      <vt:lpstr>   Do it yourself</vt:lpstr>
      <vt:lpstr>   Aggregation: code</vt:lpstr>
      <vt:lpstr>   Merging files</vt:lpstr>
      <vt:lpstr>PowerPoint Presentation</vt:lpstr>
      <vt:lpstr>   Data Partition</vt:lpstr>
      <vt:lpstr>   Overfitting</vt:lpstr>
      <vt:lpstr>   Overfitting – cont’</vt:lpstr>
      <vt:lpstr>    Building a Model</vt:lpstr>
      <vt:lpstr>   Partition in R</vt:lpstr>
      <vt:lpstr>   Cross Validation</vt:lpstr>
      <vt:lpstr>   Cross Validation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for Business Analytics Applications with R</dc:title>
  <dc:creator>Inbal Yahav</dc:creator>
  <cp:lastModifiedBy>Roni</cp:lastModifiedBy>
  <cp:revision>126</cp:revision>
  <dcterms:created xsi:type="dcterms:W3CDTF">2017-03-06T08:10:35Z</dcterms:created>
  <dcterms:modified xsi:type="dcterms:W3CDTF">2020-04-20T11:17:35Z</dcterms:modified>
</cp:coreProperties>
</file>