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72" r:id="rId4"/>
    <p:sldId id="289" r:id="rId5"/>
    <p:sldId id="282" r:id="rId6"/>
    <p:sldId id="283" r:id="rId7"/>
    <p:sldId id="284" r:id="rId8"/>
    <p:sldId id="310" r:id="rId9"/>
    <p:sldId id="288" r:id="rId10"/>
    <p:sldId id="311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F7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28" autoAdjust="0"/>
  </p:normalViewPr>
  <p:slideViewPr>
    <p:cSldViewPr snapToGrid="0">
      <p:cViewPr varScale="1">
        <p:scale>
          <a:sx n="108" d="100"/>
          <a:sy n="108" d="100"/>
        </p:scale>
        <p:origin x="76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2838-4711-4328-B077-5866E598D50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C6D8-F324-4301-8939-55AC5E36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300B5-CF33-4C1E-A870-4AC7B25CDB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1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5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0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3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9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22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26942"/>
          </a:xfrm>
          <a:solidFill>
            <a:schemeClr val="accent2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  <a:latin typeface="Bell MT" pitchFamily="18" charset="0"/>
              </a:defRPr>
            </a:lvl1pPr>
          </a:lstStyle>
          <a:p>
            <a:r>
              <a:rPr lang="en-US" dirty="0"/>
              <a:t>  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351338"/>
          </a:xfrm>
        </p:spPr>
        <p:txBody>
          <a:bodyPr/>
          <a:lstStyle>
            <a:lvl1pPr>
              <a:defRPr>
                <a:latin typeface="Bell MT" pitchFamily="18" charset="0"/>
              </a:defRPr>
            </a:lvl1pPr>
            <a:lvl2pPr>
              <a:defRPr>
                <a:latin typeface="Bell MT" pitchFamily="18" charset="0"/>
              </a:defRPr>
            </a:lvl2pPr>
            <a:lvl3pPr>
              <a:defRPr>
                <a:latin typeface="Bell MT" pitchFamily="18" charset="0"/>
              </a:defRPr>
            </a:lvl3pPr>
            <a:lvl4pPr>
              <a:defRPr>
                <a:latin typeface="Bell MT" pitchFamily="18" charset="0"/>
              </a:defRPr>
            </a:lvl4pPr>
            <a:lvl5pPr>
              <a:defRPr>
                <a:latin typeface="Bell MT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6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31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0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020A-017F-4C78-B95A-C7DFD9C1E65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10/24/2022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7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5A5A5A"/>
                </a:solidFill>
                <a:cs typeface="Arial" pitchFamily="34" charset="0"/>
              </a:rPr>
              <a:t>Data Mining for Business Analytics</a:t>
            </a:r>
            <a:br>
              <a:rPr lang="en-US" sz="4800" b="1" dirty="0">
                <a:solidFill>
                  <a:srgbClr val="5A5A5A"/>
                </a:solidFill>
                <a:cs typeface="Arial" pitchFamily="34" charset="0"/>
              </a:rPr>
            </a:br>
            <a:r>
              <a:rPr lang="en-US" sz="3600" b="1" i="1" dirty="0">
                <a:solidFill>
                  <a:srgbClr val="5A5A5A"/>
                </a:solidFill>
                <a:cs typeface="Arial" pitchFamily="34" charset="0"/>
              </a:rPr>
              <a:t>Concepts, Techniques, and Applications with R</a:t>
            </a:r>
            <a:endParaRPr lang="en-US" sz="4800" b="1" i="1" dirty="0">
              <a:solidFill>
                <a:srgbClr val="5A5A5A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560" y="378905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Dr. Roni Ramon Gonen</a:t>
            </a:r>
          </a:p>
        </p:txBody>
      </p:sp>
      <p:pic>
        <p:nvPicPr>
          <p:cNvPr id="4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9" y="125828"/>
            <a:ext cx="33528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2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3941-8B07-4FB1-90EB-667197D4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6AF5-09C1-43B0-8A5B-32BF8C64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R: </a:t>
            </a:r>
            <a:r>
              <a:rPr lang="en-US" dirty="0">
                <a:hlinkClick r:id="rId2"/>
              </a:rPr>
              <a:t>https://cran.r-project.org/bin/windows/base/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R-studio: 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Introduction to statistical 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Learn by examples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Learn by self experience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4 short assignments × 10%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Individuals/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exam: 40%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Textbook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at the library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6F7178-F866-4081-B0A8-3FB4A370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840"/>
              </p:ext>
            </p:extLst>
          </p:nvPr>
        </p:nvGraphicFramePr>
        <p:xfrm>
          <a:off x="6924114" y="134390"/>
          <a:ext cx="4647372" cy="662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809898" imgH="6858000" progId="AcroExch.Document.DC">
                  <p:embed/>
                </p:oleObj>
              </mc:Choice>
              <mc:Fallback>
                <p:oleObj name="Acrobat Document" r:id="rId2" imgW="4809898" imgH="6858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4114" y="134390"/>
                        <a:ext cx="4647372" cy="6625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5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Part 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Intro to 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Working with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Example: dating website</a:t>
            </a: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3EAE755-AFD2-4C80-8E39-245403C6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8750" b="44283"/>
          <a:stretch>
            <a:fillRect/>
          </a:stretch>
        </p:blipFill>
        <p:spPr bwMode="auto">
          <a:xfrm>
            <a:off x="1492524" y="3375588"/>
            <a:ext cx="8994916" cy="24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1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Part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Data visualization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Basic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With ggplot2 </a:t>
            </a:r>
          </a:p>
          <a:p>
            <a:pPr marL="514350" indent="-514350">
              <a:buFont typeface="+mj-lt"/>
              <a:buAutoNum type="arabicParenR" startAt="3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ggplot">
            <a:extLst>
              <a:ext uri="{FF2B5EF4-FFF2-40B4-BE49-F238E27FC236}">
                <a16:creationId xmlns:a16="http://schemas.microsoft.com/office/drawing/2014/main" id="{108D36E6-6FFD-4703-AAA9-94FE6E46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1522389"/>
            <a:ext cx="6848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Part III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Regressions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Ordinary Least Squared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Stepwise regressions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Log-log models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Time series</a:t>
            </a:r>
          </a:p>
        </p:txBody>
      </p:sp>
      <p:pic>
        <p:nvPicPr>
          <p:cNvPr id="6" name="Picture 2" descr="Image result for Heteroscedasticity">
            <a:extLst>
              <a:ext uri="{FF2B5EF4-FFF2-40B4-BE49-F238E27FC236}">
                <a16:creationId xmlns:a16="http://schemas.microsoft.com/office/drawing/2014/main" id="{3A5B049B-B189-4523-8EBC-CEC359E20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6768" r="12811" b="8203"/>
          <a:stretch/>
        </p:blipFill>
        <p:spPr bwMode="auto">
          <a:xfrm>
            <a:off x="2962182" y="3676101"/>
            <a:ext cx="3056878" cy="25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10499"/>
              </p:ext>
            </p:extLst>
          </p:nvPr>
        </p:nvGraphicFramePr>
        <p:xfrm>
          <a:off x="6841724" y="1819137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679200" imgH="3685320" progId="AcroExch.Document.7">
                  <p:embed/>
                </p:oleObj>
              </mc:Choice>
              <mc:Fallback>
                <p:oleObj name="Acrobat Document" r:id="rId3" imgW="3679200" imgH="3685320" progId="AcroExch.Document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724" y="1819137"/>
                        <a:ext cx="4800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7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Part IV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Classification models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Trees &amp; Random forests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Deep learning</a:t>
            </a:r>
          </a:p>
        </p:txBody>
      </p:sp>
      <p:pic>
        <p:nvPicPr>
          <p:cNvPr id="7" name="Picture 2" descr="Image result for deep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5"/>
          <a:stretch/>
        </p:blipFill>
        <p:spPr bwMode="auto">
          <a:xfrm>
            <a:off x="6196614" y="1374661"/>
            <a:ext cx="5442845" cy="518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Part 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Big 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Parallel 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Microsoft Azure + R</a:t>
            </a:r>
          </a:p>
        </p:txBody>
      </p:sp>
      <p:pic>
        <p:nvPicPr>
          <p:cNvPr id="4104" name="Picture 8" descr="Image result for images big data">
            <a:extLst>
              <a:ext uri="{FF2B5EF4-FFF2-40B4-BE49-F238E27FC236}">
                <a16:creationId xmlns:a16="http://schemas.microsoft.com/office/drawing/2014/main" id="{2F1065EE-1A64-4C79-B1E9-45AC63FE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99" y="2723589"/>
            <a:ext cx="6868851" cy="34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7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Course Plan: Extension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 to collaborative-based recommendation systems</a:t>
            </a:r>
          </a:p>
        </p:txBody>
      </p:sp>
      <p:pic>
        <p:nvPicPr>
          <p:cNvPr id="7" name="Picture 4" descr="Image result for collaborative filtering amazon">
            <a:extLst>
              <a:ext uri="{FF2B5EF4-FFF2-40B4-BE49-F238E27FC236}">
                <a16:creationId xmlns:a16="http://schemas.microsoft.com/office/drawing/2014/main" id="{1C0C512A-C059-4D29-8D54-B0D8C729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9925"/>
            <a:ext cx="7014481" cy="17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ocial network analysis R">
            <a:extLst>
              <a:ext uri="{FF2B5EF4-FFF2-40B4-BE49-F238E27FC236}">
                <a16:creationId xmlns:a16="http://schemas.microsoft.com/office/drawing/2014/main" id="{0FB0D0B6-FCD1-4EB1-A1FC-3A07E4470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83" y="2123220"/>
            <a:ext cx="5735315" cy="42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188</Words>
  <Application>Microsoft Office PowerPoint</Application>
  <PresentationFormat>Widescreen</PresentationFormat>
  <Paragraphs>47</Paragraphs>
  <Slides>10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Wingdings</vt:lpstr>
      <vt:lpstr>Office Theme</vt:lpstr>
      <vt:lpstr>1_Office Theme</vt:lpstr>
      <vt:lpstr>Acrobat Document</vt:lpstr>
      <vt:lpstr>Data Mining for Business Analytics Concepts, Techniques, and Applications with R</vt:lpstr>
      <vt:lpstr>   Class Overview</vt:lpstr>
      <vt:lpstr>   Textbook</vt:lpstr>
      <vt:lpstr>   Course Plan: Part I</vt:lpstr>
      <vt:lpstr>   Course Plan: Part II</vt:lpstr>
      <vt:lpstr>   Course Plan: Part III</vt:lpstr>
      <vt:lpstr>   Course Plan: Part IV</vt:lpstr>
      <vt:lpstr>   Course Plan: Part V</vt:lpstr>
      <vt:lpstr>   Course Plan: Extension A</vt:lpstr>
      <vt:lpstr>  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 Applications with R</dc:title>
  <dc:creator>Inbal Yahav</dc:creator>
  <cp:lastModifiedBy>roni Ramon Gonen</cp:lastModifiedBy>
  <cp:revision>107</cp:revision>
  <dcterms:created xsi:type="dcterms:W3CDTF">2017-03-06T08:10:35Z</dcterms:created>
  <dcterms:modified xsi:type="dcterms:W3CDTF">2022-10-24T06:51:43Z</dcterms:modified>
</cp:coreProperties>
</file>