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3.0/" TargetMode="Externa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" name="Shape 95"/>
          <p:cNvSpPr/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" name="Shape 106"/>
          <p:cNvSpPr/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Shape 107"/>
          <p:cNvSpPr/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" name="Shape 117"/>
          <p:cNvSpPr/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Shape 118"/>
          <p:cNvSpPr/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8" name="Shape 128"/>
          <p:cNvSpPr/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9" name="Shape 129"/>
          <p:cNvSpPr/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Shape 140"/>
          <p:cNvSpPr/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Shape 141"/>
          <p:cNvSpPr/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2" name="Shape 142"/>
          <p:cNvSpPr/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Shape 162"/>
          <p:cNvSpPr/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3" name="Shape 163"/>
          <p:cNvSpPr/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Shape 164"/>
          <p:cNvSpPr/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Shape 176"/>
          <p:cNvSpPr/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7" name="Shape 177"/>
          <p:cNvSpPr/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8" name="Shape 178"/>
          <p:cNvSpPr/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9" name="Shape 179"/>
          <p:cNvSpPr/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Shape 189"/>
          <p:cNvSpPr/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07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3708399" y="6618000"/>
            <a:ext cx="4670985" cy="1323539"/>
            <a:chOff x="0" y="1300"/>
            <a:chExt cx="4670983" cy="1323538"/>
          </a:xfrm>
        </p:grpSpPr>
        <p:sp>
          <p:nvSpPr>
            <p:cNvPr id="210" name="Shape 210"/>
            <p:cNvSpPr/>
            <p:nvPr/>
          </p:nvSpPr>
          <p:spPr>
            <a:xfrm>
              <a:off x="0" y="1300"/>
              <a:ext cx="4670984" cy="70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732561"/>
              <a:ext cx="1361136" cy="287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1037361"/>
              <a:ext cx="1670368" cy="287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214" name="Shape 214"/>
          <p:cNvSpPr/>
          <p:nvPr>
            <p:ph type="body" sz="quarter" idx="13"/>
          </p:nvPr>
        </p:nvSpPr>
        <p:spPr>
          <a:xfrm>
            <a:off x="895350" y="3466083"/>
            <a:ext cx="11226800" cy="54813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606060"/>
                </a:solidFill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226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Shape 227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 invalidUrl="" action="" tgtFrame="" tooltip="" history="1" highlightClick="0" endSnd="0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 invalidUrl="" action="" tgtFrame="" tooltip="" history="1" highlightClick="0" endSnd="0"/>
                </a:rPr>
                <a:t>http://creativecommons.org/licenses/by-nc/3.0/</a:t>
              </a:r>
            </a:p>
          </p:txBody>
        </p:sp>
      </p:grpSp>
      <p:sp>
        <p:nvSpPr>
          <p:cNvPr id="229" name="Shape 229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" name="Shape 73"/>
          <p:cNvSpPr/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" name="Shape 74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4" name="Shape 84"/>
          <p:cNvSpPr/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Shape 85"/>
          <p:cNvSpPr/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hyperlink" Target="mailto:edeleastar@wit.i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en.wikipedia.org/wiki/The_Structure_of_Scientific_Revolutions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OLID_(object-oriented_design)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3"/>
          </p:nvPr>
        </p:nvSpPr>
        <p:spPr>
          <a:xfrm>
            <a:off x="895350" y="3509467"/>
            <a:ext cx="11226800" cy="4613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MSc in Computer Science </a:t>
            </a:r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Agile Software Development</a:t>
            </a:r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Eamonn de Leastar</a:t>
            </a:r>
          </a:p>
          <a:p>
            <a:pPr/>
            <a:r>
              <a:rPr>
                <a:hlinkClick r:id="rId2" invalidUrl="" action="" tgtFrame="" tooltip="" history="1" highlightClick="0" endSnd="0"/>
              </a:rPr>
              <a:t>edeleastar@wit.ie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Family Tree</a:t>
            </a:r>
          </a:p>
        </p:txBody>
      </p:sp>
      <p:sp>
        <p:nvSpPr>
          <p:cNvPr id="279" name="Shape 279"/>
          <p:cNvSpPr/>
          <p:nvPr>
            <p:ph type="body" sz="half" idx="1"/>
          </p:nvPr>
        </p:nvSpPr>
        <p:spPr>
          <a:xfrm>
            <a:off x="279400" y="1981200"/>
            <a:ext cx="4914900" cy="7124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0"/>
              </a:spcBef>
            </a:pPr>
            <a:r>
              <a:t>Imperative languages: (Fortran, C, and Ada) enable programmers to express algorithms for solving problems.</a:t>
            </a:r>
          </a:p>
          <a:p>
            <a:pPr>
              <a:spcBef>
                <a:spcPts val="3000"/>
              </a:spcBef>
            </a:pPr>
            <a:r>
              <a:t>Declarative languages, (Lisp, Prolog, Haskell) allow the programmer to specify what has to be computed, but not how the computation is done.</a:t>
            </a:r>
          </a:p>
          <a:p>
            <a:pPr>
              <a:spcBef>
                <a:spcPts val="3000"/>
              </a:spcBef>
            </a:pPr>
            <a:r>
              <a:t>Object Oriented: can be viewed as a hybrid – of declarative (class structures) &amp; imperative (methods) features.</a:t>
            </a:r>
          </a:p>
        </p:txBody>
      </p:sp>
      <p:sp>
        <p:nvSpPr>
          <p:cNvPr id="280" name="Shape 28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9113" y="215900"/>
            <a:ext cx="7886701" cy="9731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Characteristics of OO Languages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  <a:buAutoNum type="arabicPeriod" startAt="1"/>
            </a:pPr>
            <a:r>
              <a:t>Object-based modular structure.</a:t>
            </a:r>
          </a:p>
          <a:p>
            <a:pPr>
              <a:lnSpc>
                <a:spcPct val="60000"/>
              </a:lnSpc>
              <a:buAutoNum type="arabicPeriod" startAt="1"/>
            </a:pPr>
            <a:r>
              <a:t>Data abstraction.</a:t>
            </a:r>
          </a:p>
          <a:p>
            <a:pPr>
              <a:lnSpc>
                <a:spcPct val="60000"/>
              </a:lnSpc>
              <a:buAutoNum type="arabicPeriod" startAt="1"/>
            </a:pPr>
            <a:r>
              <a:t>Automatic memory management.</a:t>
            </a:r>
          </a:p>
          <a:p>
            <a:pPr>
              <a:lnSpc>
                <a:spcPct val="60000"/>
              </a:lnSpc>
              <a:buAutoNum type="arabicPeriod" startAt="1"/>
            </a:pPr>
            <a:r>
              <a:t>Classes.</a:t>
            </a:r>
          </a:p>
          <a:p>
            <a:pPr>
              <a:lnSpc>
                <a:spcPct val="60000"/>
              </a:lnSpc>
              <a:buAutoNum type="arabicPeriod" startAt="1"/>
            </a:pPr>
            <a:r>
              <a:t>Inheritance.</a:t>
            </a:r>
          </a:p>
          <a:p>
            <a:pPr>
              <a:lnSpc>
                <a:spcPct val="60000"/>
              </a:lnSpc>
              <a:buAutoNum type="arabicPeriod" startAt="1"/>
            </a:pPr>
            <a:r>
              <a:t>Polymorphism and dynamic binding.</a:t>
            </a:r>
          </a:p>
          <a:p>
            <a:pPr>
              <a:lnSpc>
                <a:spcPct val="60000"/>
              </a:lnSpc>
              <a:buAutoNum type="arabicPeriod" startAt="1"/>
            </a:pPr>
            <a:r>
              <a:t>Multiple and repeated inheritance.</a:t>
            </a:r>
          </a:p>
          <a:p>
            <a:pPr marL="0" indent="0" algn="r">
              <a:lnSpc>
                <a:spcPct val="60000"/>
              </a:lnSpc>
              <a:buSzTx/>
              <a:buNone/>
            </a:pPr>
            <a:r>
              <a:t>(Meyer)</a:t>
            </a:r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2413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/>
            <a:r>
              <a:t>Data Structures &amp; Problems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xfrm>
            <a:off x="787400" y="2324100"/>
            <a:ext cx="7010400" cy="7251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"/>
              </a:lnSpc>
            </a:pPr>
            <a:r>
              <a:t>Typical Data Structures:</a:t>
            </a:r>
          </a:p>
          <a:p>
            <a:pPr lvl="1">
              <a:lnSpc>
                <a:spcPct val="10000"/>
              </a:lnSpc>
            </a:pPr>
            <a:r>
              <a:t>Lists, Stacks, Queues, Trees, Heaps</a:t>
            </a:r>
          </a:p>
          <a:p>
            <a:pPr lvl="1">
              <a:lnSpc>
                <a:spcPct val="10000"/>
              </a:lnSpc>
            </a:pPr>
            <a:r>
              <a:t>Static and Dynamic implementations</a:t>
            </a:r>
          </a:p>
          <a:p>
            <a:pPr>
              <a:lnSpc>
                <a:spcPct val="10000"/>
              </a:lnSpc>
            </a:pPr>
            <a:r>
              <a:t>Typical Problem Categories:</a:t>
            </a:r>
          </a:p>
          <a:p>
            <a:pPr lvl="1">
              <a:lnSpc>
                <a:spcPct val="10000"/>
              </a:lnSpc>
            </a:pPr>
            <a:r>
              <a:t>Search</a:t>
            </a:r>
          </a:p>
          <a:p>
            <a:pPr lvl="1">
              <a:lnSpc>
                <a:spcPct val="10000"/>
              </a:lnSpc>
            </a:pPr>
            <a:r>
              <a:t>Decision</a:t>
            </a:r>
          </a:p>
          <a:p>
            <a:pPr lvl="1">
              <a:lnSpc>
                <a:spcPct val="10000"/>
              </a:lnSpc>
            </a:pPr>
            <a:r>
              <a:t>Classification</a:t>
            </a:r>
          </a:p>
          <a:p>
            <a:pPr lvl="1">
              <a:lnSpc>
                <a:spcPct val="10000"/>
              </a:lnSpc>
            </a:pPr>
            <a:r>
              <a:t>Generation &amp; Enumeration</a:t>
            </a:r>
          </a:p>
          <a:p>
            <a:pPr lvl="1">
              <a:lnSpc>
                <a:spcPct val="10000"/>
              </a:lnSpc>
            </a:pPr>
            <a:r>
              <a:t>Aggregation &amp; Clustering</a:t>
            </a:r>
          </a:p>
          <a:p>
            <a:pPr lvl="1">
              <a:lnSpc>
                <a:spcPct val="10000"/>
              </a:lnSpc>
            </a:pPr>
            <a:r>
              <a:t>Sorting</a:t>
            </a:r>
          </a:p>
          <a:p>
            <a:pPr lvl="1">
              <a:lnSpc>
                <a:spcPct val="10000"/>
              </a:lnSpc>
            </a:pPr>
            <a:r>
              <a:t>Traversal</a:t>
            </a:r>
          </a:p>
        </p:txBody>
      </p:sp>
      <p:sp>
        <p:nvSpPr>
          <p:cNvPr id="289" name="Shape 28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0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8652" y="2217737"/>
            <a:ext cx="2565853" cy="717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Exploring a Data Structure </a:t>
            </a:r>
          </a:p>
        </p:txBody>
      </p:sp>
      <p:sp>
        <p:nvSpPr>
          <p:cNvPr id="293" name="Shape 293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Shape 294"/>
          <p:cNvSpPr/>
          <p:nvPr/>
        </p:nvSpPr>
        <p:spPr>
          <a:xfrm>
            <a:off x="1143000" y="2273300"/>
            <a:ext cx="3327921" cy="349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Contact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Contact(String name)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= name;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String toString()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295" name="Shape 295"/>
          <p:cNvSpPr/>
          <p:nvPr/>
        </p:nvSpPr>
        <p:spPr>
          <a:xfrm>
            <a:off x="5461000" y="2197100"/>
            <a:ext cx="5995355" cy="3251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Main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main(String[] args)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List&lt;Contact&gt; contacts =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ArrayList&lt;Contact&gt;();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contacts.add(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Contact(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"Mike"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contacts.add(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Contact(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"Mary"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contacts.add(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Contact(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"Jim"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System.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.println(contacts);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pic>
        <p:nvPicPr>
          <p:cNvPr id="296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130" y="5613400"/>
            <a:ext cx="5295370" cy="377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Patterns</a:t>
            </a:r>
          </a:p>
        </p:txBody>
      </p:sp>
      <p:sp>
        <p:nvSpPr>
          <p:cNvPr id="299" name="Shape 299"/>
          <p:cNvSpPr/>
          <p:nvPr>
            <p:ph type="body" idx="1"/>
          </p:nvPr>
        </p:nvSpPr>
        <p:spPr>
          <a:xfrm>
            <a:off x="698500" y="2120900"/>
            <a:ext cx="9029700" cy="6985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200"/>
              </a:spcBef>
            </a:pPr>
            <a:r>
              <a:t>A design pattern is a proven solution for a general design problem. </a:t>
            </a:r>
          </a:p>
          <a:p>
            <a:pPr>
              <a:spcBef>
                <a:spcPts val="3200"/>
              </a:spcBef>
            </a:pPr>
            <a:r>
              <a:t>It consists of communicating ‘objects’ that are customized to solve the problem in a particular context.</a:t>
            </a:r>
          </a:p>
          <a:p>
            <a:pPr>
              <a:spcBef>
                <a:spcPts val="3200"/>
              </a:spcBef>
            </a:pPr>
            <a:r>
              <a:t>Patterns have their origin in object-oriented programming where they began as collections of objects organized to solve a problem. </a:t>
            </a:r>
          </a:p>
          <a:p>
            <a:pPr>
              <a:spcBef>
                <a:spcPts val="3200"/>
              </a:spcBef>
            </a:pPr>
            <a:r>
              <a:t>There isn't any fundamental relationship between patterns and objects; it just happens they began there.</a:t>
            </a:r>
          </a:p>
          <a:p>
            <a:pPr>
              <a:spcBef>
                <a:spcPts val="3200"/>
              </a:spcBef>
            </a:pPr>
            <a:r>
              <a:t>Patterns may have arisen because objects seem so elemental, but the problems we were trying to solve with them were so complex. </a:t>
            </a:r>
          </a:p>
        </p:txBody>
      </p:sp>
      <p:sp>
        <p:nvSpPr>
          <p:cNvPr id="300" name="Shape 30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1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6650" y="2335212"/>
            <a:ext cx="2343327" cy="655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Pattern Levels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SzTx/>
              <a:buNone/>
            </a:pPr>
            <a:r>
              <a:t>Architectural Patterns: 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t>Expresses a fundamental structural organization or schema for software systems. It provides a set of predefined subsystems, specifies their responsibilities, and includes rules and guidelines for organizing the relationships between them. 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SzTx/>
              <a:buNone/>
            </a:pPr>
            <a:r>
              <a:t>Design Patterns: 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t>Provides a scheme for refining the subsystems or components of a software system, or the relationships between them. It describes commonly recurring structure of communicating components that solves a general design problem within a particular context. 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SzTx/>
              <a:buNone/>
            </a:pPr>
            <a:r>
              <a:t>Idioms: 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t>A low-level pattern specific to a programming language. An idiom describes how to implement particular aspects of components or the relationships between them using the features of the given language.</a:t>
            </a:r>
          </a:p>
        </p:txBody>
      </p:sp>
      <p:sp>
        <p:nvSpPr>
          <p:cNvPr id="305" name="Shape 30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571500" y="330200"/>
            <a:ext cx="3708400" cy="1397000"/>
          </a:xfrm>
          <a:prstGeom prst="rect">
            <a:avLst/>
          </a:prstGeom>
        </p:spPr>
        <p:txBody>
          <a:bodyPr/>
          <a:lstStyle/>
          <a:p>
            <a:pPr/>
            <a:r>
              <a:t>Exploring a Pattern</a:t>
            </a:r>
          </a:p>
        </p:txBody>
      </p:sp>
      <p:sp>
        <p:nvSpPr>
          <p:cNvPr id="308" name="Shape 30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Shape 309"/>
          <p:cNvSpPr/>
          <p:nvPr/>
        </p:nvSpPr>
        <p:spPr>
          <a:xfrm>
            <a:off x="3898900" y="368300"/>
            <a:ext cx="8750300" cy="88011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FileLogger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FileLogger 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logger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FileLogger()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FileLogger getLogger()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logger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==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logger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FileLogger();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logger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boolean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log(String msg)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PrintWriter writer =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PrintWriter(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FileWriter(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"log.txt"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writer.println(msg);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writer.close();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(FileNotFoundException ex)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(IOException ex)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558800" y="2120900"/>
            <a:ext cx="8382000" cy="698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t>Software components are binary units of: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t>independent production, 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t>acquisition, 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t>deployment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t>that interact to form a  functioning program. (Szyperski)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t>Emphasis has on reusable units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t>A component must be compatible and interoperate with a whole range of other components.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t>Two main issues arise with respect to interoperability information: 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t>How to express interoperability information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t>How to publish this information</a:t>
            </a:r>
          </a:p>
        </p:txBody>
      </p:sp>
      <p:sp>
        <p:nvSpPr>
          <p:cNvPr id="313" name="Shape 313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4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1483" y="2357437"/>
            <a:ext cx="2349501" cy="6570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596900" y="228600"/>
            <a:ext cx="7239000" cy="1485900"/>
          </a:xfrm>
          <a:prstGeom prst="rect">
            <a:avLst/>
          </a:prstGeom>
        </p:spPr>
        <p:txBody>
          <a:bodyPr/>
          <a:lstStyle/>
          <a:p>
            <a:pPr/>
            <a:r>
              <a:t>Exploring a Component )</a:t>
            </a:r>
          </a:p>
        </p:txBody>
      </p:sp>
      <p:sp>
        <p:nvSpPr>
          <p:cNvPr id="317" name="Shape 31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Shape 318"/>
          <p:cNvSpPr/>
          <p:nvPr/>
        </p:nvSpPr>
        <p:spPr>
          <a:xfrm>
            <a:off x="5372100" y="2451100"/>
            <a:ext cx="7505700" cy="6146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Main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main(String[] args)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IOException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{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FileLogger logger = FileLogger.getLogger();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logger.log(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"Creating contact list"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List&lt;Contact&gt; contacts =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ArrayList&lt;Contact&gt;();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logger.log(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"Adding contacts"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contacts.add(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Contact(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"Mike"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contacts.add(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Contact(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"Mary"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contacts.add(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Contact(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"Jim"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System.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.println(contacts);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logger.log(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"Serializing contacts to XML"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XStream xstream =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XStream(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DomDriver());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ObjectOutputStream out = xstream.createObjectOutputStream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                             (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FileWriter(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"contacts.xml"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out.writeObject(contacts);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out.close();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logger.log(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"Finished - shutting down"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319" name="Shape 319"/>
          <p:cNvSpPr/>
          <p:nvPr/>
        </p:nvSpPr>
        <p:spPr>
          <a:xfrm>
            <a:off x="1066800" y="5765800"/>
            <a:ext cx="2895600" cy="3251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object-stream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pim.model.Contact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u="sng">
                <a:latin typeface="Monaco"/>
                <a:ea typeface="Monaco"/>
                <a:cs typeface="Monaco"/>
                <a:sym typeface="Monaco"/>
              </a:rPr>
              <a:t>Mike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pim.model.Contact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pim.model.Contact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Mary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pim.model.Contact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pim.model.Contact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u="sng">
                <a:latin typeface="Monaco"/>
                <a:ea typeface="Monaco"/>
                <a:cs typeface="Monaco"/>
                <a:sym typeface="Monaco"/>
              </a:rPr>
              <a:t>Jim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pim.model.Contact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object-stream</a:t>
            </a:r>
            <a:r>
              <a:rPr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pic>
        <p:nvPicPr>
          <p:cNvPr id="320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2273300"/>
            <a:ext cx="2882900" cy="280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Component Definitions</a:t>
            </a:r>
          </a:p>
        </p:txBody>
      </p:sp>
      <p:sp>
        <p:nvSpPr>
          <p:cNvPr id="323" name="Shape 3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"A component is a nontrivial, nearly independent, and replaceable part of a system that fulfills a clear function in the context of a well-defined architecture. A component conforms to and provides the physical realization of a set of interfaces." (Philippe Krutchen, Rational Software)</a:t>
            </a:r>
          </a:p>
          <a:p>
            <a:pPr/>
            <a:r>
              <a:t>"A runtime software component is a dynamically bindable package of one or more programs managed as a unit and accessed through documented interfaces that can be discovered at runtime." (Gartner Group)</a:t>
            </a:r>
          </a:p>
          <a:p>
            <a:pPr/>
            <a:r>
              <a:t>"A component is a physical and replaceable part of a system that conforms to and provides the realization of a set of interfaces...typically represents the physical packaging of otherwise logical elements, such as classes, interfaces, and collaborations." (Grady Booch, Jim Rumbaugh, Ivar Jacobson, The UML User Guide, p. 343)</a:t>
            </a:r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Paradigms</a:t>
            </a:r>
          </a:p>
        </p:txBody>
      </p:sp>
      <p:sp>
        <p:nvSpPr>
          <p:cNvPr id="243" name="Shape 243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Agile Software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327" name="Shape 327"/>
          <p:cNvSpPr/>
          <p:nvPr>
            <p:ph type="body" idx="1"/>
          </p:nvPr>
        </p:nvSpPr>
        <p:spPr>
          <a:xfrm>
            <a:off x="571500" y="2133600"/>
            <a:ext cx="8978900" cy="675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t>The software architecture of a program or computing system is: 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t>the structure or structures of the system, which comprise software components,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t>the externally visible properties of those components, and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t>the a set of rules that govern relationships among them.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t>An architectural style is a family of software architectures, defining types of components and types of connections, and rules describing how to combine them.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t>A software architecture is an instantiation of an architectural style for a certain system. The components and connections may be decomposed into architectures themselves.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9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4425" y="2424112"/>
            <a:ext cx="2279749" cy="637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Architectural Styles</a:t>
            </a:r>
          </a:p>
        </p:txBody>
      </p:sp>
      <p:sp>
        <p:nvSpPr>
          <p:cNvPr id="332" name="Shape 332"/>
          <p:cNvSpPr/>
          <p:nvPr>
            <p:ph type="body" sz="half" idx="1"/>
          </p:nvPr>
        </p:nvSpPr>
        <p:spPr>
          <a:xfrm>
            <a:off x="571500" y="2324100"/>
            <a:ext cx="4699000" cy="65659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"/>
              </a:lnSpc>
            </a:pPr>
            <a:r>
              <a:t>Batch</a:t>
            </a:r>
          </a:p>
          <a:p>
            <a:pPr>
              <a:lnSpc>
                <a:spcPct val="10000"/>
              </a:lnSpc>
            </a:pPr>
            <a:r>
              <a:t>Pipe &amp; Filter</a:t>
            </a:r>
          </a:p>
          <a:p>
            <a:pPr>
              <a:lnSpc>
                <a:spcPct val="10000"/>
              </a:lnSpc>
            </a:pPr>
            <a:r>
              <a:t>Client/Server</a:t>
            </a:r>
          </a:p>
          <a:p>
            <a:pPr>
              <a:lnSpc>
                <a:spcPct val="10000"/>
              </a:lnSpc>
            </a:pPr>
            <a:r>
              <a:t>Blackboard</a:t>
            </a:r>
          </a:p>
          <a:p>
            <a:pPr>
              <a:lnSpc>
                <a:spcPct val="10000"/>
              </a:lnSpc>
            </a:pPr>
            <a:r>
              <a:t>Event Driven</a:t>
            </a:r>
          </a:p>
          <a:p>
            <a:pPr>
              <a:lnSpc>
                <a:spcPct val="10000"/>
              </a:lnSpc>
            </a:pPr>
            <a:r>
              <a:t>Plug-in</a:t>
            </a:r>
          </a:p>
          <a:p>
            <a:pPr>
              <a:lnSpc>
                <a:spcPct val="10000"/>
              </a:lnSpc>
            </a:pPr>
            <a:r>
              <a:t>Space Based (Tuples)</a:t>
            </a:r>
          </a:p>
          <a:p>
            <a:pPr>
              <a:lnSpc>
                <a:spcPct val="10000"/>
              </a:lnSpc>
            </a:pPr>
            <a:r>
              <a:t>Three-Tier</a:t>
            </a:r>
          </a:p>
        </p:txBody>
      </p:sp>
      <p:sp>
        <p:nvSpPr>
          <p:cNvPr id="333" name="Shape 333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Shape 334"/>
          <p:cNvSpPr/>
          <p:nvPr/>
        </p:nvSpPr>
        <p:spPr>
          <a:xfrm>
            <a:off x="6553200" y="2324100"/>
            <a:ext cx="41275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lnSpc>
                <a:spcPct val="10000"/>
              </a:lnSpc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Network</a:t>
            </a:r>
          </a:p>
          <a:p>
            <a:pPr lvl="2" marL="711200" indent="-266700" defTabSz="584200">
              <a:lnSpc>
                <a:spcPct val="10000"/>
              </a:lnSpc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Data Flow</a:t>
            </a:r>
          </a:p>
          <a:p>
            <a:pPr lvl="2" marL="711200" indent="-266700" defTabSz="584200">
              <a:lnSpc>
                <a:spcPct val="10000"/>
              </a:lnSpc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Replication</a:t>
            </a:r>
          </a:p>
          <a:p>
            <a:pPr lvl="2" marL="711200" indent="-266700" defTabSz="584200">
              <a:lnSpc>
                <a:spcPct val="10000"/>
              </a:lnSpc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Hierarchal</a:t>
            </a:r>
          </a:p>
          <a:p>
            <a:pPr lvl="2" marL="711200" indent="-266700" defTabSz="584200">
              <a:lnSpc>
                <a:spcPct val="10000"/>
              </a:lnSpc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Mobile Code</a:t>
            </a:r>
          </a:p>
          <a:p>
            <a:pPr lvl="2" marL="711200" indent="-266700" defTabSz="584200">
              <a:lnSpc>
                <a:spcPct val="10000"/>
              </a:lnSpc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Peer to Peer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</a:t>
            </a:r>
          </a:p>
        </p:txBody>
      </p:sp>
      <p:sp>
        <p:nvSpPr>
          <p:cNvPr id="337" name="Shape 337"/>
          <p:cNvSpPr/>
          <p:nvPr>
            <p:ph type="body" idx="1"/>
          </p:nvPr>
        </p:nvSpPr>
        <p:spPr>
          <a:xfrm>
            <a:off x="469900" y="2197100"/>
            <a:ext cx="9436100" cy="72009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t>A framework is a set of related components which you specialize, integrate and/or instantiate to implement an application or subsystem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t>Usually, a semi complete application containing dynamic and static components that can be customized to produce applications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t>Frameworks are targeted for a particular application domain &amp; consists of a set of classes (abstract &amp; concrete), whose instances: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t>collaborate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t>are intended to be extended, i.e. reused (abstract design) 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t>do not have to address a complete application domain (allowing for composition of frameworks)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t>Emphasize stable parts of the domain and their relationships and interactions</a:t>
            </a:r>
          </a:p>
        </p:txBody>
      </p:sp>
      <p:sp>
        <p:nvSpPr>
          <p:cNvPr id="338" name="Shape 33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9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1411" y="2500312"/>
            <a:ext cx="2293373" cy="641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 Structure</a:t>
            </a:r>
          </a:p>
        </p:txBody>
      </p:sp>
      <p:sp>
        <p:nvSpPr>
          <p:cNvPr id="342" name="Shape 342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9712" y="2182812"/>
            <a:ext cx="10350501" cy="685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571500" y="330200"/>
            <a:ext cx="11861800" cy="927100"/>
          </a:xfrm>
          <a:prstGeom prst="rect">
            <a:avLst/>
          </a:prstGeom>
        </p:spPr>
        <p:txBody>
          <a:bodyPr/>
          <a:lstStyle/>
          <a:p>
            <a:pPr/>
            <a:r>
              <a:t>Framework Example </a:t>
            </a:r>
          </a:p>
        </p:txBody>
      </p:sp>
      <p:sp>
        <p:nvSpPr>
          <p:cNvPr id="346" name="Shape 346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7" name="Screen Shot 2013-09-12 at 09.55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54300"/>
            <a:ext cx="3746500" cy="4787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348" name="Screen Shot 2013-09-12 at 09.56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2104" y="1295400"/>
            <a:ext cx="8972196" cy="8166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Agile Software Development Module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635000" y="2197100"/>
            <a:ext cx="104521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200"/>
              </a:spcBef>
            </a:pPr>
            <a:r>
              <a:t>Assumptions: </a:t>
            </a:r>
          </a:p>
          <a:p>
            <a:pPr lvl="1">
              <a:spcBef>
                <a:spcPts val="3200"/>
              </a:spcBef>
            </a:pPr>
            <a:r>
              <a:t>General Programming Ability (not necessarily java)</a:t>
            </a:r>
          </a:p>
          <a:p>
            <a:pPr>
              <a:spcBef>
                <a:spcPts val="3200"/>
              </a:spcBef>
            </a:pPr>
            <a:r>
              <a:t>Focus for this course:</a:t>
            </a:r>
          </a:p>
          <a:p>
            <a:pPr lvl="1">
              <a:spcBef>
                <a:spcPts val="3200"/>
              </a:spcBef>
            </a:pPr>
            <a:r>
              <a:t>SOLID Principles within OO Programming</a:t>
            </a:r>
          </a:p>
          <a:p>
            <a:pPr lvl="1">
              <a:spcBef>
                <a:spcPts val="3200"/>
              </a:spcBef>
            </a:pPr>
            <a:r>
              <a:t>Test Driven Software Development in Java</a:t>
            </a:r>
          </a:p>
          <a:p>
            <a:pPr lvl="1">
              <a:spcBef>
                <a:spcPts val="3200"/>
              </a:spcBef>
            </a:pPr>
            <a:r>
              <a:t>Effective Build Processes</a:t>
            </a:r>
          </a:p>
          <a:p>
            <a:pPr lvl="1">
              <a:spcBef>
                <a:spcPts val="3200"/>
              </a:spcBef>
            </a:pPr>
            <a:r>
              <a:t>Network Programming</a:t>
            </a:r>
          </a:p>
          <a:p>
            <a:pPr lvl="1">
              <a:spcBef>
                <a:spcPts val="3200"/>
              </a:spcBef>
            </a:pPr>
            <a:r>
              <a:t>Future and Beyond Java </a:t>
            </a:r>
          </a:p>
        </p:txBody>
      </p:sp>
      <p:sp>
        <p:nvSpPr>
          <p:cNvPr id="352" name="Shape 352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Literate Programmer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Good design and programming is not learned by generalities, but by seeing how significant programs can be made clean, easy to read, easy to maintain and modify, human-engineered, efficient, and reliable, by the application of good design and programming practices. Careful study and imitation of good designs and programs significantly improves development skills. </a:t>
            </a:r>
          </a:p>
          <a:p>
            <a:pPr marL="0" indent="0" algn="r">
              <a:buSzTx/>
              <a:buNone/>
            </a:pPr>
            <a:r>
              <a:t>Kernighan and Plauger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Paradigms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"Paradigm" (example in Greek) is commonly used to refer to a category of entities that share a common characteristic.</a:t>
            </a:r>
          </a:p>
          <a:p>
            <a:pPr/>
            <a:r>
              <a:t>Taken to mean a conceptual way of describing something </a:t>
            </a:r>
          </a:p>
          <a:p>
            <a:pPr/>
            <a:r>
              <a:t>The rate of change in the software discipline has seen numerous paradigms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Paradigms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571500" y="2324100"/>
            <a:ext cx="11734800" cy="7289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30000"/>
              </a:lnSpc>
            </a:pPr>
            <a:r>
              <a:t>Procedural Programming</a:t>
            </a:r>
          </a:p>
          <a:p>
            <a:pPr>
              <a:lnSpc>
                <a:spcPct val="30000"/>
              </a:lnSpc>
            </a:pPr>
            <a:r>
              <a:t>Artificial Intelligence</a:t>
            </a:r>
          </a:p>
          <a:p>
            <a:pPr>
              <a:lnSpc>
                <a:spcPct val="30000"/>
              </a:lnSpc>
            </a:pPr>
            <a:r>
              <a:t>Knowledge Engineering</a:t>
            </a:r>
          </a:p>
          <a:p>
            <a:pPr>
              <a:lnSpc>
                <a:spcPct val="30000"/>
              </a:lnSpc>
            </a:pPr>
            <a:r>
              <a:t>Model Driven Development</a:t>
            </a:r>
          </a:p>
          <a:p>
            <a:pPr>
              <a:lnSpc>
                <a:spcPct val="30000"/>
              </a:lnSpc>
            </a:pPr>
            <a:r>
              <a:t>Domain Driven Development</a:t>
            </a:r>
          </a:p>
          <a:p>
            <a:pPr>
              <a:lnSpc>
                <a:spcPct val="30000"/>
              </a:lnSpc>
            </a:pPr>
            <a:r>
              <a:t>Object Oriented Programming</a:t>
            </a:r>
          </a:p>
          <a:p>
            <a:pPr>
              <a:lnSpc>
                <a:spcPct val="30000"/>
              </a:lnSpc>
            </a:pPr>
            <a:r>
              <a:t>Functional Programming</a:t>
            </a:r>
          </a:p>
          <a:p>
            <a:pPr>
              <a:lnSpc>
                <a:spcPct val="30000"/>
              </a:lnSpc>
            </a:pPr>
            <a:r>
              <a:t>Design Patterns</a:t>
            </a:r>
          </a:p>
          <a:p>
            <a:pPr>
              <a:lnSpc>
                <a:spcPct val="30000"/>
              </a:lnSpc>
            </a:pPr>
            <a:r>
              <a:t>Agile Methods</a:t>
            </a: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Paradigm Structure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279400" y="2324100"/>
            <a:ext cx="9271000" cy="59055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</a:pPr>
            <a:r>
              <a:t>Two aspects to a paradigm:</a:t>
            </a:r>
          </a:p>
          <a:p>
            <a:pPr marL="0" indent="0">
              <a:lnSpc>
                <a:spcPct val="1000"/>
              </a:lnSpc>
              <a:spcBef>
                <a:spcPts val="4900"/>
              </a:spcBef>
              <a:buSzTx/>
              <a:buNone/>
            </a:pPr>
            <a:r>
              <a:t>1: Principles and techniques: </a:t>
            </a:r>
          </a:p>
          <a:p>
            <a:pPr lvl="1">
              <a:spcBef>
                <a:spcPts val="1800"/>
              </a:spcBef>
            </a:pPr>
            <a:r>
              <a:t>Symbolic generalizations: Assertions that are later taken for granted and employed without question</a:t>
            </a:r>
          </a:p>
          <a:p>
            <a:pPr lvl="1">
              <a:spcBef>
                <a:spcPts val="1800"/>
              </a:spcBef>
            </a:pPr>
            <a:r>
              <a:t>Model beliefs: a commitment to a belief in a model to which the relevant domain conforms</a:t>
            </a:r>
          </a:p>
          <a:p>
            <a:pPr lvl="1">
              <a:spcBef>
                <a:spcPts val="1800"/>
              </a:spcBef>
            </a:pPr>
            <a:r>
              <a:t>Values</a:t>
            </a:r>
          </a:p>
          <a:p>
            <a:pPr marL="0" indent="0">
              <a:spcBef>
                <a:spcPts val="1800"/>
              </a:spcBef>
              <a:buSzTx/>
              <a:buNone/>
            </a:pPr>
            <a:r>
              <a:t>2: Exemplars: shared examples that illustrate the properties of the paradigm.</a:t>
            </a:r>
          </a:p>
          <a:p>
            <a:pPr marL="0" indent="0" algn="r">
              <a:spcBef>
                <a:spcPts val="1800"/>
              </a:spcBef>
              <a:buSzTx/>
              <a:buNone/>
            </a:pPr>
            <a:r>
              <a:t>(Kuhn, “The Structure of Scientific Revolutions”)</a:t>
            </a:r>
          </a:p>
        </p:txBody>
      </p:sp>
      <p:sp>
        <p:nvSpPr>
          <p:cNvPr id="259" name="Shape 25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0" name="Screen Shot 2012-09-13 at 07.1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7100" y="2857500"/>
            <a:ext cx="27686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/>
          <p:nvPr/>
        </p:nvSpPr>
        <p:spPr>
          <a:xfrm>
            <a:off x="787400" y="8733741"/>
            <a:ext cx="10261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ctr" defTabSz="584200">
              <a:defRPr sz="2400" u="sng"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hlinkClick r:id="rId3" invalidUrl="" action="" tgtFrame="" tooltip="" history="1" highlightClick="0" endSnd="0"/>
              </a:rPr>
              <a:t>http://en.</a:t>
            </a:r>
            <a:r>
              <a:rPr u="none">
                <a:hlinkClick r:id="rId3" invalidUrl="" action="" tgtFrame="" tooltip="" history="1" highlightClick="0" endSnd="0"/>
              </a:rPr>
              <a:t>wikipedia</a:t>
            </a:r>
            <a:r>
              <a:rPr>
                <a:hlinkClick r:id="rId3" invalidUrl="" action="" tgtFrame="" tooltip="" history="1" highlightClick="0" endSnd="0"/>
              </a:rPr>
              <a:t>.org/wiki/The_Structure_of_Scientific_Revolutions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Paradigms for This Course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30000"/>
              </a:lnSpc>
              <a:spcBef>
                <a:spcPts val="3700"/>
              </a:spcBef>
            </a:pPr>
            <a:r>
              <a:t>Object Oriented Programming</a:t>
            </a:r>
          </a:p>
          <a:p>
            <a:pPr lvl="1">
              <a:lnSpc>
                <a:spcPct val="30000"/>
              </a:lnSpc>
              <a:spcBef>
                <a:spcPts val="3700"/>
              </a:spcBef>
            </a:pPr>
            <a:r>
              <a:t>OO Principles (particular SOLID -</a:t>
            </a:r>
            <a:r>
              <a:rPr sz="1400"/>
              <a:t> </a:t>
            </a:r>
            <a:r>
              <a:rPr sz="1400" u="sng">
                <a:hlinkClick r:id="rId2" invalidUrl="" action="" tgtFrame="" tooltip="" history="1" highlightClick="0" endSnd="0"/>
              </a:rPr>
              <a:t>http://en.wikipedia.org/wiki/SOLID_(object-oriented_design)</a:t>
            </a:r>
            <a:r>
              <a:rPr sz="1400"/>
              <a:t> </a:t>
            </a:r>
            <a:endParaRPr sz="1400"/>
          </a:p>
          <a:p>
            <a:pPr lvl="1">
              <a:lnSpc>
                <a:spcPct val="30000"/>
              </a:lnSpc>
              <a:spcBef>
                <a:spcPts val="3700"/>
              </a:spcBef>
            </a:pPr>
            <a:r>
              <a:t>Java Programming Language</a:t>
            </a:r>
          </a:p>
          <a:p>
            <a:pPr lvl="1">
              <a:lnSpc>
                <a:spcPct val="30000"/>
              </a:lnSpc>
              <a:spcBef>
                <a:spcPts val="3700"/>
              </a:spcBef>
            </a:pPr>
            <a:r>
              <a:t>Xtend Programming Language</a:t>
            </a:r>
          </a:p>
          <a:p>
            <a:pPr>
              <a:lnSpc>
                <a:spcPct val="30000"/>
              </a:lnSpc>
              <a:spcBef>
                <a:spcPts val="3700"/>
              </a:spcBef>
            </a:pPr>
            <a:r>
              <a:t>Agile Methods</a:t>
            </a:r>
          </a:p>
          <a:p>
            <a:pPr lvl="1">
              <a:lnSpc>
                <a:spcPct val="30000"/>
              </a:lnSpc>
              <a:spcBef>
                <a:spcPts val="3700"/>
              </a:spcBef>
            </a:pPr>
            <a:r>
              <a:t>Test Driven Development (TDD)</a:t>
            </a:r>
          </a:p>
          <a:p>
            <a:pPr lvl="1">
              <a:lnSpc>
                <a:spcPct val="30000"/>
              </a:lnSpc>
              <a:spcBef>
                <a:spcPts val="3700"/>
              </a:spcBef>
            </a:pPr>
            <a:r>
              <a:t>Automated Build / Configuration Management</a:t>
            </a:r>
          </a:p>
          <a:p>
            <a:pPr>
              <a:lnSpc>
                <a:spcPct val="30000"/>
              </a:lnSpc>
              <a:spcBef>
                <a:spcPts val="3700"/>
              </a:spcBef>
            </a:pPr>
            <a:r>
              <a:t>Network Programming</a:t>
            </a:r>
          </a:p>
          <a:p>
            <a:pPr lvl="1">
              <a:lnSpc>
                <a:spcPct val="30000"/>
              </a:lnSpc>
              <a:spcBef>
                <a:spcPts val="3700"/>
              </a:spcBef>
            </a:pPr>
            <a:r>
              <a:t>HTTP/REST</a:t>
            </a:r>
          </a:p>
          <a:p>
            <a:pPr lvl="1">
              <a:lnSpc>
                <a:spcPct val="30000"/>
              </a:lnSpc>
              <a:spcBef>
                <a:spcPts val="3700"/>
              </a:spcBef>
            </a:pPr>
            <a:r>
              <a:t>Sockets </a:t>
            </a:r>
          </a:p>
        </p:txBody>
      </p:sp>
      <p:sp>
        <p:nvSpPr>
          <p:cNvPr id="265" name="Shape 26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</a:t>
            </a:r>
          </a:p>
        </p:txBody>
      </p:sp>
      <p:sp>
        <p:nvSpPr>
          <p:cNvPr id="268" name="Shape 26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1" name="Group 271"/>
          <p:cNvGrpSpPr/>
          <p:nvPr/>
        </p:nvGrpSpPr>
        <p:grpSpPr>
          <a:xfrm>
            <a:off x="4295778" y="1171575"/>
            <a:ext cx="4406902" cy="7854718"/>
            <a:chOff x="0" y="0"/>
            <a:chExt cx="4406901" cy="7854717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4406902" cy="78446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70" name="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06899" cy="78547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Languages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xfrm>
            <a:off x="571500" y="2108200"/>
            <a:ext cx="9182100" cy="706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3000"/>
              </a:spcBef>
            </a:pPr>
            <a:r>
              <a:t>A programming language is a system of signs used to communicate a task/algorithm to a computer, causing the task to be performed</a:t>
            </a:r>
          </a:p>
          <a:p>
            <a:pPr>
              <a:lnSpc>
                <a:spcPct val="80000"/>
              </a:lnSpc>
              <a:spcBef>
                <a:spcPts val="3000"/>
              </a:spcBef>
            </a:pPr>
            <a:r>
              <a:t>The task to be performed is called a computation, which follows absolutely precise and unambiguous rules.</a:t>
            </a:r>
          </a:p>
          <a:p>
            <a:pPr>
              <a:lnSpc>
                <a:spcPct val="80000"/>
              </a:lnSpc>
              <a:spcBef>
                <a:spcPts val="3000"/>
              </a:spcBef>
            </a:pPr>
            <a:r>
              <a:t>Three components:</a:t>
            </a:r>
          </a:p>
          <a:p>
            <a:pPr lvl="1">
              <a:lnSpc>
                <a:spcPct val="80000"/>
              </a:lnSpc>
              <a:spcBef>
                <a:spcPts val="3000"/>
              </a:spcBef>
            </a:pPr>
            <a:r>
              <a:t>The syntax of the language is a way of specifying what is legal in the phrase structure of the language; (analogous to knowing how to spell and form sentences English)</a:t>
            </a:r>
          </a:p>
          <a:p>
            <a:pPr lvl="1">
              <a:lnSpc>
                <a:spcPct val="80000"/>
              </a:lnSpc>
              <a:spcBef>
                <a:spcPts val="3000"/>
              </a:spcBef>
            </a:pPr>
            <a:r>
              <a:t>The second component is semantics, or meaning, of a program in that language. </a:t>
            </a:r>
          </a:p>
          <a:p>
            <a:pPr lvl="1">
              <a:lnSpc>
                <a:spcPct val="80000"/>
              </a:lnSpc>
              <a:spcBef>
                <a:spcPts val="3000"/>
              </a:spcBef>
            </a:pPr>
            <a:r>
              <a:t>Certain idioms that a programmer needs to know to use the language effectively - are usually acquired through practice and experience 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6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5243" y="2146406"/>
            <a:ext cx="2406906" cy="673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