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82" r:id="rId10"/>
    <p:sldId id="264" r:id="rId11"/>
    <p:sldId id="283" r:id="rId12"/>
    <p:sldId id="265" r:id="rId13"/>
    <p:sldId id="266" r:id="rId14"/>
    <p:sldId id="284" r:id="rId15"/>
    <p:sldId id="267" r:id="rId16"/>
    <p:sldId id="268" r:id="rId17"/>
    <p:sldId id="269" r:id="rId18"/>
    <p:sldId id="270" r:id="rId19"/>
    <p:sldId id="287" r:id="rId20"/>
    <p:sldId id="288" r:id="rId21"/>
    <p:sldId id="289" r:id="rId22"/>
    <p:sldId id="290" r:id="rId23"/>
    <p:sldId id="271" r:id="rId24"/>
    <p:sldId id="272" r:id="rId25"/>
    <p:sldId id="285" r:id="rId26"/>
    <p:sldId id="273" r:id="rId27"/>
    <p:sldId id="274" r:id="rId28"/>
    <p:sldId id="286" r:id="rId29"/>
    <p:sldId id="275" r:id="rId30"/>
    <p:sldId id="276" r:id="rId31"/>
    <p:sldId id="277" r:id="rId32"/>
    <p:sldId id="278" r:id="rId33"/>
    <p:sldId id="279" r:id="rId34"/>
    <p:sldId id="280" r:id="rId35"/>
    <p:sldId id="281" r:id="rId36"/>
  </p:sldIdLst>
  <p:sldSz cx="9144000" cy="6858000" type="screen4x3"/>
  <p:notesSz cx="6858000" cy="9144000"/>
  <p:defaultTextStyle>
    <a:lvl1pPr defTabSz="406400">
      <a:defRPr sz="2400">
        <a:latin typeface="+mn-lt"/>
        <a:ea typeface="+mn-ea"/>
        <a:cs typeface="+mn-cs"/>
        <a:sym typeface="Helvetica Neue"/>
      </a:defRPr>
    </a:lvl1pPr>
    <a:lvl2pPr indent="342900" defTabSz="406400">
      <a:defRPr sz="2400">
        <a:latin typeface="+mn-lt"/>
        <a:ea typeface="+mn-ea"/>
        <a:cs typeface="+mn-cs"/>
        <a:sym typeface="Helvetica Neue"/>
      </a:defRPr>
    </a:lvl2pPr>
    <a:lvl3pPr indent="685800" defTabSz="406400">
      <a:defRPr sz="2400">
        <a:latin typeface="+mn-lt"/>
        <a:ea typeface="+mn-ea"/>
        <a:cs typeface="+mn-cs"/>
        <a:sym typeface="Helvetica Neue"/>
      </a:defRPr>
    </a:lvl3pPr>
    <a:lvl4pPr indent="1028700" defTabSz="406400">
      <a:defRPr sz="2400">
        <a:latin typeface="+mn-lt"/>
        <a:ea typeface="+mn-ea"/>
        <a:cs typeface="+mn-cs"/>
        <a:sym typeface="Helvetica Neue"/>
      </a:defRPr>
    </a:lvl4pPr>
    <a:lvl5pPr indent="1371600" defTabSz="406400">
      <a:defRPr sz="2400">
        <a:latin typeface="+mn-lt"/>
        <a:ea typeface="+mn-ea"/>
        <a:cs typeface="+mn-cs"/>
        <a:sym typeface="Helvetica Neue"/>
      </a:defRPr>
    </a:lvl5pPr>
    <a:lvl6pPr indent="1714500" defTabSz="406400">
      <a:defRPr sz="2400">
        <a:latin typeface="+mn-lt"/>
        <a:ea typeface="+mn-ea"/>
        <a:cs typeface="+mn-cs"/>
        <a:sym typeface="Helvetica Neue"/>
      </a:defRPr>
    </a:lvl6pPr>
    <a:lvl7pPr indent="2057400" defTabSz="406400">
      <a:defRPr sz="2400">
        <a:latin typeface="+mn-lt"/>
        <a:ea typeface="+mn-ea"/>
        <a:cs typeface="+mn-cs"/>
        <a:sym typeface="Helvetica Neue"/>
      </a:defRPr>
    </a:lvl7pPr>
    <a:lvl8pPr indent="2400300" defTabSz="406400">
      <a:defRPr sz="2400">
        <a:latin typeface="+mn-lt"/>
        <a:ea typeface="+mn-ea"/>
        <a:cs typeface="+mn-cs"/>
        <a:sym typeface="Helvetica Neue"/>
      </a:defRPr>
    </a:lvl8pPr>
    <a:lvl9pPr indent="2743200" defTabSz="406400">
      <a:defRPr sz="2400">
        <a:latin typeface="+mn-lt"/>
        <a:ea typeface="+mn-ea"/>
        <a:cs typeface="+mn-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
          <a:latin typeface="Helvetica Neue UltraLight"/>
          <a:ea typeface="Helvetica Neue UltraLight"/>
          <a:cs typeface="Helvetica Neue Ultra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FF1F3"/>
          </a:solidFill>
        </a:fill>
      </a:tcStyle>
    </a:band2H>
    <a:firstCol>
      <a:tcTxStyle b="off" i="off">
        <a:font>
          <a:latin typeface="Helvetica Neue UltraLight"/>
          <a:ea typeface="Helvetica Neue UltraLight"/>
          <a:cs typeface="Helvetica Neue UltraLight"/>
        </a:font>
        <a:srgbClr val="000000"/>
      </a:tcTxStyle>
      <a:tcStyle>
        <a:tcBdr>
          <a:left>
            <a:ln w="28575"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Col>
    <a:lastRow>
      <a:tcTxStyle b="off" i="off">
        <a:font>
          <a:latin typeface="Helvetica Neue UltraLight"/>
          <a:ea typeface="Helvetica Neue UltraLight"/>
          <a:cs typeface="Helvetica Neue Ultra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8575"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lastRow>
    <a:firstRow>
      <a:tcTxStyle b="off" i="off">
        <a:font>
          <a:latin typeface="Helvetica Neue UltraLight"/>
          <a:ea typeface="Helvetica Neue UltraLight"/>
          <a:cs typeface="Helvetica Neue Ultra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8575"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Row>
  </a:tblStyle>
  <a:tblStyle styleId="{D51ADE6A-740E-44AE-83CC-AE7238B6C88D}"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p:scale>
          <a:sx n="60" d="100"/>
          <a:sy n="60" d="100"/>
        </p:scale>
        <p:origin x="-1572" y="-210"/>
      </p:cViewPr>
      <p:guideLst>
        <p:guide orient="horz" pos="2160"/>
        <p:guide pos="2880"/>
      </p:guideLst>
    </p:cSldViewPr>
  </p:slideViewPr>
  <p:outlineViewPr>
    <p:cViewPr>
      <p:scale>
        <a:sx n="33" d="100"/>
        <a:sy n="33" d="100"/>
      </p:scale>
      <p:origin x="36" y="1755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Shape 27"/>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28" name="Shape 28"/>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32250935"/>
      </p:ext>
    </p:extLst>
  </p:cSld>
  <p:clrMap bg1="lt1" tx1="dk1" bg2="lt2" tx2="dk2" accent1="accent1" accent2="accent2" accent3="accent3" accent4="accent4" accent5="accent5" accent6="accent6" hlink="hlink" folHlink="folHlink"/>
  <p:notesStyle>
    <a:lvl1pPr defTabSz="406400">
      <a:defRPr sz="1400">
        <a:latin typeface="Lucida Grande"/>
        <a:ea typeface="Lucida Grande"/>
        <a:cs typeface="Lucida Grande"/>
        <a:sym typeface="Lucida Grande"/>
      </a:defRPr>
    </a:lvl1pPr>
    <a:lvl2pPr indent="228600" defTabSz="406400">
      <a:defRPr sz="1400">
        <a:latin typeface="Lucida Grande"/>
        <a:ea typeface="Lucida Grande"/>
        <a:cs typeface="Lucida Grande"/>
        <a:sym typeface="Lucida Grande"/>
      </a:defRPr>
    </a:lvl2pPr>
    <a:lvl3pPr indent="457200" defTabSz="406400">
      <a:defRPr sz="1400">
        <a:latin typeface="Lucida Grande"/>
        <a:ea typeface="Lucida Grande"/>
        <a:cs typeface="Lucida Grande"/>
        <a:sym typeface="Lucida Grande"/>
      </a:defRPr>
    </a:lvl3pPr>
    <a:lvl4pPr indent="685800" defTabSz="406400">
      <a:defRPr sz="1400">
        <a:latin typeface="Lucida Grande"/>
        <a:ea typeface="Lucida Grande"/>
        <a:cs typeface="Lucida Grande"/>
        <a:sym typeface="Lucida Grande"/>
      </a:defRPr>
    </a:lvl4pPr>
    <a:lvl5pPr indent="914400" defTabSz="406400">
      <a:defRPr sz="1400">
        <a:latin typeface="Lucida Grande"/>
        <a:ea typeface="Lucida Grande"/>
        <a:cs typeface="Lucida Grande"/>
        <a:sym typeface="Lucida Grande"/>
      </a:defRPr>
    </a:lvl5pPr>
    <a:lvl6pPr indent="1143000" defTabSz="406400">
      <a:defRPr sz="1400">
        <a:latin typeface="Lucida Grande"/>
        <a:ea typeface="Lucida Grande"/>
        <a:cs typeface="Lucida Grande"/>
        <a:sym typeface="Lucida Grande"/>
      </a:defRPr>
    </a:lvl6pPr>
    <a:lvl7pPr indent="1371600" defTabSz="406400">
      <a:defRPr sz="1400">
        <a:latin typeface="Lucida Grande"/>
        <a:ea typeface="Lucida Grande"/>
        <a:cs typeface="Lucida Grande"/>
        <a:sym typeface="Lucida Grande"/>
      </a:defRPr>
    </a:lvl7pPr>
    <a:lvl8pPr indent="1600200" defTabSz="406400">
      <a:defRPr sz="1400">
        <a:latin typeface="Lucida Grande"/>
        <a:ea typeface="Lucida Grande"/>
        <a:cs typeface="Lucida Grande"/>
        <a:sym typeface="Lucida Grande"/>
      </a:defRPr>
    </a:lvl8pPr>
    <a:lvl9pPr indent="1828800" defTabSz="406400">
      <a:defRPr sz="14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a:spLocks noGrp="1" noRot="1" noChangeAspect="1"/>
          </p:cNvSpPr>
          <p:nvPr>
            <p:ph type="sldImg"/>
          </p:nvPr>
        </p:nvSpPr>
        <p:spPr>
          <a:prstGeom prst="rect">
            <a:avLst/>
          </a:prstGeom>
        </p:spPr>
        <p:txBody>
          <a:bodyPr/>
          <a:lstStyle/>
          <a:p>
            <a:pPr lvl="0"/>
            <a:endParaRPr/>
          </a:p>
        </p:txBody>
      </p:sp>
      <p:sp>
        <p:nvSpPr>
          <p:cNvPr id="126" name="Shape 126"/>
          <p:cNvSpPr>
            <a:spLocks noGrp="1"/>
          </p:cNvSpPr>
          <p:nvPr>
            <p:ph type="body" sz="quarter" idx="1"/>
          </p:nvPr>
        </p:nvSpPr>
        <p:spPr>
          <a:prstGeom prst="rect">
            <a:avLst/>
          </a:prstGeom>
        </p:spPr>
        <p:txBody>
          <a:bodyPr/>
          <a:lstStyle>
            <a:lvl1pPr marL="40639" marR="40639" defTabSz="914400">
              <a:spcBef>
                <a:spcPts val="400"/>
              </a:spcBef>
              <a:buClr>
                <a:srgbClr val="000000"/>
              </a:buClr>
              <a:buFont typeface="Arial"/>
              <a:defRPr sz="1200">
                <a:uFill>
                  <a:solidFill/>
                </a:uFill>
                <a:latin typeface="Arial"/>
                <a:ea typeface="Arial"/>
                <a:cs typeface="Arial"/>
                <a:sym typeface="Arial"/>
              </a:defRPr>
            </a:lvl1pPr>
          </a:lstStyle>
          <a:p>
            <a:pPr lvl="0">
              <a:defRPr sz="1800">
                <a:uFillTx/>
              </a:defRPr>
            </a:pPr>
            <a:r>
              <a:rPr sz="1200">
                <a:uFill>
                  <a:solidFill/>
                </a:uFill>
              </a:rPr>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hyperlink" Target="http://www.wit.ie"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hyperlink" Target="http://creativecommons.org/licenses/by-nc/3.0/" TargetMode="Externa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atterns">
    <p:spTree>
      <p:nvGrpSpPr>
        <p:cNvPr id="1" name=""/>
        <p:cNvGrpSpPr/>
        <p:nvPr/>
      </p:nvGrpSpPr>
      <p:grpSpPr>
        <a:xfrm>
          <a:off x="0" y="0"/>
          <a:ext cx="0" cy="0"/>
          <a:chOff x="0" y="0"/>
          <a:chExt cx="0" cy="0"/>
        </a:xfrm>
      </p:grpSpPr>
      <p:sp>
        <p:nvSpPr>
          <p:cNvPr id="7" name="Shape 7"/>
          <p:cNvSpPr>
            <a:spLocks noGrp="1"/>
          </p:cNvSpPr>
          <p:nvPr>
            <p:ph type="title"/>
          </p:nvPr>
        </p:nvSpPr>
        <p:spPr>
          <a:prstGeom prst="rect">
            <a:avLst/>
          </a:prstGeom>
        </p:spPr>
        <p:txBody>
          <a:bodyPr/>
          <a:lstStyle/>
          <a:p>
            <a:pPr lvl="0">
              <a:defRPr sz="1800">
                <a:uFillTx/>
              </a:defRPr>
            </a:pPr>
            <a:r>
              <a:rPr sz="3600">
                <a:uFill>
                  <a:solidFill/>
                </a:uFill>
              </a:rPr>
              <a:t>Title Text</a:t>
            </a:r>
          </a:p>
        </p:txBody>
      </p:sp>
      <p:sp>
        <p:nvSpPr>
          <p:cNvPr id="8" name="Shape 8"/>
          <p:cNvSpPr>
            <a:spLocks noGrp="1"/>
          </p:cNvSpPr>
          <p:nvPr>
            <p:ph type="body" idx="1"/>
          </p:nvPr>
        </p:nvSpPr>
        <p:spPr>
          <a:prstGeom prst="rect">
            <a:avLst/>
          </a:prstGeom>
        </p:spPr>
        <p:txBody>
          <a:bodyPr/>
          <a:lstStyle>
            <a:lvl2pPr marL="783590" indent="-285750">
              <a:spcBef>
                <a:spcPts val="500"/>
              </a:spcBef>
              <a:defRPr sz="2400"/>
            </a:lvl2pPr>
            <a:lvl3pPr marL="1183639" indent="-228600">
              <a:spcBef>
                <a:spcPts val="400"/>
              </a:spcBef>
              <a:buFontTx/>
              <a:defRPr sz="2000"/>
            </a:lvl3pPr>
            <a:lvl4pPr marL="1640839" indent="-228600">
              <a:spcBef>
                <a:spcPts val="400"/>
              </a:spcBef>
              <a:defRPr sz="2000"/>
            </a:lvl4pPr>
            <a:lvl5pPr marL="2098039" indent="-228600">
              <a:spcBef>
                <a:spcPts val="400"/>
              </a:spcBef>
              <a:defRPr sz="2000"/>
            </a:lvl5pPr>
          </a:lstStyle>
          <a:p>
            <a:pPr lvl="0">
              <a:defRPr sz="1800">
                <a:uFillTx/>
              </a:defRPr>
            </a:pPr>
            <a:r>
              <a:rPr sz="2800">
                <a:uFill>
                  <a:solidFill/>
                </a:uFill>
              </a:rPr>
              <a:t>Body Level One</a:t>
            </a:r>
          </a:p>
          <a:p>
            <a:pPr lvl="1">
              <a:defRPr sz="1800">
                <a:uFillTx/>
              </a:defRPr>
            </a:pPr>
            <a:r>
              <a:rPr sz="2400">
                <a:uFill>
                  <a:solidFill/>
                </a:uFill>
              </a:rPr>
              <a:t>Body Level Two</a:t>
            </a:r>
          </a:p>
          <a:p>
            <a:pPr lvl="2">
              <a:defRPr sz="1800">
                <a:uFillTx/>
              </a:defRPr>
            </a:pPr>
            <a:r>
              <a:rPr sz="2000">
                <a:uFill>
                  <a:solidFill/>
                </a:uFill>
              </a:rPr>
              <a:t>Body Level Three</a:t>
            </a:r>
          </a:p>
          <a:p>
            <a:pPr lvl="3">
              <a:defRPr sz="1800">
                <a:uFillTx/>
              </a:defRPr>
            </a:pPr>
            <a:r>
              <a:rPr sz="2000">
                <a:uFill>
                  <a:solidFill/>
                </a:uFill>
              </a:rPr>
              <a:t>Body Level Four</a:t>
            </a:r>
          </a:p>
          <a:p>
            <a:pPr lvl="4">
              <a:defRPr sz="1800">
                <a:uFillTx/>
              </a:defRPr>
            </a:pPr>
            <a:r>
              <a:rPr sz="2000">
                <a:uFill>
                  <a:solidFill/>
                </a:uFill>
              </a:rPr>
              <a:t>Body Level Five</a:t>
            </a:r>
          </a:p>
        </p:txBody>
      </p:sp>
      <p:sp>
        <p:nvSpPr>
          <p:cNvPr id="9" name="Shape 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Lab Title">
    <p:spTree>
      <p:nvGrpSpPr>
        <p:cNvPr id="1" name=""/>
        <p:cNvGrpSpPr/>
        <p:nvPr/>
      </p:nvGrpSpPr>
      <p:grpSpPr>
        <a:xfrm>
          <a:off x="0" y="0"/>
          <a:ext cx="0" cy="0"/>
          <a:chOff x="0" y="0"/>
          <a:chExt cx="0" cy="0"/>
        </a:xfrm>
      </p:grpSpPr>
      <p:sp>
        <p:nvSpPr>
          <p:cNvPr id="11" name="Shape 11"/>
          <p:cNvSpPr/>
          <p:nvPr/>
        </p:nvSpPr>
        <p:spPr>
          <a:xfrm flipV="1">
            <a:off x="638641" y="3070410"/>
            <a:ext cx="7889587" cy="1039"/>
          </a:xfrm>
          <a:prstGeom prst="line">
            <a:avLst/>
          </a:prstGeom>
          <a:ln w="12700">
            <a:solidFill>
              <a:srgbClr val="919191"/>
            </a:solidFill>
            <a:miter lim="400000"/>
          </a:ln>
        </p:spPr>
        <p:txBody>
          <a:bodyPr lIns="0" tIns="0" rIns="0" bIns="0" anchor="ctr"/>
          <a:lstStyle/>
          <a:p>
            <a:pPr lvl="0" defTabSz="457200">
              <a:defRPr sz="1200">
                <a:latin typeface="Helvetica"/>
                <a:ea typeface="Helvetica"/>
                <a:cs typeface="Helvetica"/>
                <a:sym typeface="Helvetica"/>
              </a:defRPr>
            </a:pPr>
            <a:endParaRPr/>
          </a:p>
        </p:txBody>
      </p:sp>
      <p:pic>
        <p:nvPicPr>
          <p:cNvPr id="12" name="WIT_logo.png"/>
          <p:cNvPicPr/>
          <p:nvPr/>
        </p:nvPicPr>
        <p:blipFill>
          <a:blip r:embed="rId2">
            <a:extLst/>
          </a:blip>
          <a:stretch>
            <a:fillRect/>
          </a:stretch>
        </p:blipFill>
        <p:spPr>
          <a:xfrm>
            <a:off x="647700" y="6134100"/>
            <a:ext cx="2259135" cy="469900"/>
          </a:xfrm>
          <a:prstGeom prst="rect">
            <a:avLst/>
          </a:prstGeom>
          <a:ln w="12700">
            <a:miter lim="400000"/>
          </a:ln>
        </p:spPr>
      </p:pic>
      <p:pic>
        <p:nvPicPr>
          <p:cNvPr id="13" name="esu-logo.png"/>
          <p:cNvPicPr/>
          <p:nvPr/>
        </p:nvPicPr>
        <p:blipFill>
          <a:blip r:embed="rId3">
            <a:extLst/>
          </a:blip>
          <a:stretch>
            <a:fillRect/>
          </a:stretch>
        </p:blipFill>
        <p:spPr>
          <a:xfrm>
            <a:off x="7175500" y="6210300"/>
            <a:ext cx="1342572" cy="317500"/>
          </a:xfrm>
          <a:prstGeom prst="rect">
            <a:avLst/>
          </a:prstGeom>
          <a:ln w="12700">
            <a:miter lim="400000"/>
          </a:ln>
        </p:spPr>
      </p:pic>
      <p:sp>
        <p:nvSpPr>
          <p:cNvPr id="14" name="Shape 14"/>
          <p:cNvSpPr/>
          <p:nvPr/>
        </p:nvSpPr>
        <p:spPr>
          <a:xfrm>
            <a:off x="422196" y="3225800"/>
            <a:ext cx="1935785" cy="9652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lgn="r">
              <a:lnSpc>
                <a:spcPct val="80000"/>
              </a:lnSpc>
              <a:defRPr sz="1800"/>
            </a:pPr>
            <a:r>
              <a:rPr sz="3200">
                <a:solidFill>
                  <a:srgbClr val="AAAAAA"/>
                </a:solidFill>
                <a:latin typeface="Helvetica Neue UltraLight"/>
                <a:ea typeface="Helvetica Neue UltraLight"/>
                <a:cs typeface="Helvetica Neue UltraLight"/>
                <a:sym typeface="Helvetica Neue UltraLight"/>
              </a:rPr>
              <a:t>Produced </a:t>
            </a:r>
          </a:p>
          <a:p>
            <a:pPr lvl="0" algn="r">
              <a:lnSpc>
                <a:spcPct val="80000"/>
              </a:lnSpc>
              <a:defRPr sz="1800"/>
            </a:pPr>
            <a:r>
              <a:rPr sz="3200">
                <a:solidFill>
                  <a:srgbClr val="AAAAAA"/>
                </a:solidFill>
                <a:latin typeface="Helvetica Neue UltraLight"/>
                <a:ea typeface="Helvetica Neue UltraLight"/>
                <a:cs typeface="Helvetica Neue UltraLight"/>
                <a:sym typeface="Helvetica Neue UltraLight"/>
              </a:rPr>
              <a:t>by</a:t>
            </a:r>
          </a:p>
        </p:txBody>
      </p:sp>
      <p:grpSp>
        <p:nvGrpSpPr>
          <p:cNvPr id="18" name="Group 18"/>
          <p:cNvGrpSpPr/>
          <p:nvPr/>
        </p:nvGrpSpPr>
        <p:grpSpPr>
          <a:xfrm>
            <a:off x="2603499" y="4652030"/>
            <a:ext cx="3152091" cy="948757"/>
            <a:chOff x="0" y="3830"/>
            <a:chExt cx="3152089" cy="948756"/>
          </a:xfrm>
        </p:grpSpPr>
        <p:sp>
          <p:nvSpPr>
            <p:cNvPr id="15" name="Shape 15"/>
            <p:cNvSpPr/>
            <p:nvPr/>
          </p:nvSpPr>
          <p:spPr>
            <a:xfrm>
              <a:off x="0" y="3830"/>
              <a:ext cx="3152090" cy="4876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lvl="0">
                <a:lnSpc>
                  <a:spcPct val="120000"/>
                </a:lnSpc>
                <a:defRPr sz="1800"/>
              </a:pPr>
              <a:r>
                <a:rPr sz="1200">
                  <a:solidFill>
                    <a:srgbClr val="133455"/>
                  </a:solidFill>
                </a:rPr>
                <a:t>Department of Computing, Maths &amp; Physics</a:t>
              </a:r>
            </a:p>
            <a:p>
              <a:pPr lvl="0">
                <a:lnSpc>
                  <a:spcPct val="120000"/>
                </a:lnSpc>
                <a:defRPr sz="1800"/>
              </a:pPr>
              <a:r>
                <a:rPr sz="1200">
                  <a:solidFill>
                    <a:srgbClr val="133455"/>
                  </a:solidFill>
                </a:rPr>
                <a:t>Waterford Institute of Technology</a:t>
              </a:r>
            </a:p>
          </p:txBody>
        </p:sp>
        <p:sp>
          <p:nvSpPr>
            <p:cNvPr id="16" name="Shape 16"/>
            <p:cNvSpPr/>
            <p:nvPr/>
          </p:nvSpPr>
          <p:spPr>
            <a:xfrm>
              <a:off x="0" y="500174"/>
              <a:ext cx="977494" cy="2381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900">
                  <a:hlinkClick r:id="rId4"/>
                </a:defRPr>
              </a:lvl1pPr>
            </a:lstStyle>
            <a:p>
              <a:pPr lvl="0">
                <a:defRPr sz="1800"/>
              </a:pPr>
              <a:r>
                <a:rPr sz="900">
                  <a:hlinkClick r:id="rId4"/>
                </a:rPr>
                <a:t>http://www.wit.ie</a:t>
              </a:r>
            </a:p>
          </p:txBody>
        </p:sp>
        <p:sp>
          <p:nvSpPr>
            <p:cNvPr id="17" name="Shape 17"/>
            <p:cNvSpPr/>
            <p:nvPr/>
          </p:nvSpPr>
          <p:spPr>
            <a:xfrm>
              <a:off x="0" y="714486"/>
              <a:ext cx="1191578" cy="2381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900">
                  <a:hlinkClick r:id="rId4"/>
                </a:defRPr>
              </a:lvl1pPr>
            </a:lstStyle>
            <a:p>
              <a:pPr lvl="0">
                <a:defRPr sz="1800"/>
              </a:pPr>
              <a:r>
                <a:rPr sz="900">
                  <a:hlinkClick r:id="rId4"/>
                </a:rPr>
                <a:t>http://elearning.wit.ie</a:t>
              </a:r>
            </a:p>
          </p:txBody>
        </p:sp>
      </p:grpSp>
      <p:sp>
        <p:nvSpPr>
          <p:cNvPr id="19" name="Shape 19"/>
          <p:cNvSpPr>
            <a:spLocks noGrp="1"/>
          </p:cNvSpPr>
          <p:nvPr>
            <p:ph type="title"/>
          </p:nvPr>
        </p:nvSpPr>
        <p:spPr>
          <a:xfrm>
            <a:off x="622300" y="1665386"/>
            <a:ext cx="7899400" cy="723901"/>
          </a:xfrm>
          <a:prstGeom prst="rect">
            <a:avLst/>
          </a:prstGeom>
        </p:spPr>
        <p:txBody>
          <a:bodyPr/>
          <a:lstStyle>
            <a:lvl1pPr marL="0" marR="0" algn="l" defTabSz="406400">
              <a:defRPr sz="3200">
                <a:uFillTx/>
              </a:defRPr>
            </a:lvl1pPr>
          </a:lstStyle>
          <a:p>
            <a:pPr lvl="0">
              <a:defRPr sz="1800"/>
            </a:pPr>
            <a:r>
              <a:rPr sz="3200"/>
              <a:t>Title Text</a:t>
            </a:r>
          </a:p>
        </p:txBody>
      </p:sp>
      <p:sp>
        <p:nvSpPr>
          <p:cNvPr id="20" name="Shape 20"/>
          <p:cNvSpPr>
            <a:spLocks noGrp="1"/>
          </p:cNvSpPr>
          <p:nvPr>
            <p:ph type="body" idx="1"/>
          </p:nvPr>
        </p:nvSpPr>
        <p:spPr>
          <a:xfrm>
            <a:off x="2620863" y="3327400"/>
            <a:ext cx="4064001" cy="1397000"/>
          </a:xfrm>
          <a:prstGeom prst="rect">
            <a:avLst/>
          </a:prstGeom>
        </p:spPr>
        <p:txBody>
          <a:bodyPr/>
          <a:lstStyle>
            <a:lvl1pPr marL="0" marR="0" indent="0" defTabSz="406400">
              <a:lnSpc>
                <a:spcPct val="120000"/>
              </a:lnSpc>
              <a:spcBef>
                <a:spcPts val="0"/>
              </a:spcBef>
              <a:buSzTx/>
              <a:buFontTx/>
              <a:buNone/>
              <a:defRPr sz="1400">
                <a:uFillTx/>
                <a:latin typeface="+mn-lt"/>
                <a:ea typeface="+mn-ea"/>
                <a:cs typeface="+mn-cs"/>
                <a:sym typeface="Helvetica Neue"/>
              </a:defRPr>
            </a:lvl1pPr>
            <a:lvl2pPr marL="0" marR="0" indent="0" defTabSz="406400">
              <a:lnSpc>
                <a:spcPct val="120000"/>
              </a:lnSpc>
              <a:spcBef>
                <a:spcPts val="0"/>
              </a:spcBef>
              <a:buSzTx/>
              <a:buFontTx/>
              <a:buNone/>
              <a:defRPr sz="1400">
                <a:uFillTx/>
                <a:latin typeface="+mn-lt"/>
                <a:ea typeface="+mn-ea"/>
                <a:cs typeface="+mn-cs"/>
                <a:sym typeface="Helvetica Neue"/>
              </a:defRPr>
            </a:lvl2pPr>
            <a:lvl3pPr marL="0" marR="0" indent="0" defTabSz="406400">
              <a:lnSpc>
                <a:spcPct val="120000"/>
              </a:lnSpc>
              <a:spcBef>
                <a:spcPts val="0"/>
              </a:spcBef>
              <a:buSzTx/>
              <a:buFontTx/>
              <a:buNone/>
              <a:defRPr sz="1400">
                <a:uFillTx/>
                <a:latin typeface="+mn-lt"/>
                <a:ea typeface="+mn-ea"/>
                <a:cs typeface="+mn-cs"/>
                <a:sym typeface="Helvetica Neue"/>
              </a:defRPr>
            </a:lvl3pPr>
            <a:lvl4pPr marL="0" marR="0" indent="0" defTabSz="406400">
              <a:lnSpc>
                <a:spcPct val="120000"/>
              </a:lnSpc>
              <a:spcBef>
                <a:spcPts val="0"/>
              </a:spcBef>
              <a:buSzTx/>
              <a:buFontTx/>
              <a:buNone/>
              <a:defRPr sz="1400">
                <a:uFillTx/>
                <a:latin typeface="+mn-lt"/>
                <a:ea typeface="+mn-ea"/>
                <a:cs typeface="+mn-cs"/>
                <a:sym typeface="Helvetica Neue"/>
              </a:defRPr>
            </a:lvl4pPr>
            <a:lvl5pPr marL="0" marR="0" indent="0" defTabSz="406400">
              <a:lnSpc>
                <a:spcPct val="120000"/>
              </a:lnSpc>
              <a:spcBef>
                <a:spcPts val="0"/>
              </a:spcBef>
              <a:buSzTx/>
              <a:buFontTx/>
              <a:buNone/>
              <a:defRPr sz="1400">
                <a:uFillTx/>
                <a:latin typeface="+mn-lt"/>
                <a:ea typeface="+mn-ea"/>
                <a:cs typeface="+mn-cs"/>
                <a:sym typeface="Helvetica Neue"/>
              </a:defRPr>
            </a:lvl5pPr>
          </a:lstStyle>
          <a:p>
            <a:pPr lvl="0">
              <a:defRPr sz="1800"/>
            </a:pPr>
            <a:r>
              <a:rPr sz="1400"/>
              <a:t>Body Level One</a:t>
            </a:r>
          </a:p>
          <a:p>
            <a:pPr lvl="1">
              <a:defRPr sz="1800"/>
            </a:pPr>
            <a:r>
              <a:rPr sz="1400"/>
              <a:t>Body Level Two</a:t>
            </a:r>
          </a:p>
          <a:p>
            <a:pPr lvl="2">
              <a:defRPr sz="1800"/>
            </a:pPr>
            <a:r>
              <a:rPr sz="1400"/>
              <a:t>Body Level Three</a:t>
            </a:r>
          </a:p>
          <a:p>
            <a:pPr lvl="3">
              <a:defRPr sz="1800"/>
            </a:pPr>
            <a:r>
              <a:rPr sz="1400"/>
              <a:t>Body Level Four</a:t>
            </a:r>
          </a:p>
          <a:p>
            <a:pPr lvl="4">
              <a:defRPr sz="1800"/>
            </a:pPr>
            <a:r>
              <a:rPr sz="1400"/>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Final &amp; CC">
    <p:spTree>
      <p:nvGrpSpPr>
        <p:cNvPr id="1" name=""/>
        <p:cNvGrpSpPr/>
        <p:nvPr/>
      </p:nvGrpSpPr>
      <p:grpSpPr>
        <a:xfrm>
          <a:off x="0" y="0"/>
          <a:ext cx="0" cy="0"/>
          <a:chOff x="0" y="0"/>
          <a:chExt cx="0" cy="0"/>
        </a:xfrm>
      </p:grpSpPr>
      <p:pic>
        <p:nvPicPr>
          <p:cNvPr id="22" name="WIT_logo.png"/>
          <p:cNvPicPr/>
          <p:nvPr/>
        </p:nvPicPr>
        <p:blipFill>
          <a:blip r:embed="rId2">
            <a:extLst/>
          </a:blip>
          <a:stretch>
            <a:fillRect/>
          </a:stretch>
        </p:blipFill>
        <p:spPr>
          <a:xfrm>
            <a:off x="647700" y="6134100"/>
            <a:ext cx="2259135" cy="469900"/>
          </a:xfrm>
          <a:prstGeom prst="rect">
            <a:avLst/>
          </a:prstGeom>
          <a:ln w="12700">
            <a:miter lim="400000"/>
          </a:ln>
        </p:spPr>
      </p:pic>
      <p:pic>
        <p:nvPicPr>
          <p:cNvPr id="23" name="esu-logo.png"/>
          <p:cNvPicPr/>
          <p:nvPr/>
        </p:nvPicPr>
        <p:blipFill>
          <a:blip r:embed="rId3">
            <a:extLst/>
          </a:blip>
          <a:stretch>
            <a:fillRect/>
          </a:stretch>
        </p:blipFill>
        <p:spPr>
          <a:xfrm>
            <a:off x="7175500" y="6210300"/>
            <a:ext cx="1342572" cy="317500"/>
          </a:xfrm>
          <a:prstGeom prst="rect">
            <a:avLst/>
          </a:prstGeom>
          <a:ln w="12700">
            <a:miter lim="400000"/>
          </a:ln>
        </p:spPr>
      </p:pic>
      <p:grpSp>
        <p:nvGrpSpPr>
          <p:cNvPr id="26" name="Group 26"/>
          <p:cNvGrpSpPr/>
          <p:nvPr/>
        </p:nvGrpSpPr>
        <p:grpSpPr>
          <a:xfrm>
            <a:off x="3111500" y="2256862"/>
            <a:ext cx="2997200" cy="2019127"/>
            <a:chOff x="0" y="0"/>
            <a:chExt cx="2997200" cy="2019126"/>
          </a:xfrm>
        </p:grpSpPr>
        <p:pic>
          <p:nvPicPr>
            <p:cNvPr id="24" name="by-nc.eu.png"/>
            <p:cNvPicPr/>
            <p:nvPr/>
          </p:nvPicPr>
          <p:blipFill>
            <a:blip r:embed="rId4">
              <a:extLst/>
            </a:blip>
            <a:stretch>
              <a:fillRect/>
            </a:stretch>
          </p:blipFill>
          <p:spPr>
            <a:xfrm>
              <a:off x="38100" y="0"/>
              <a:ext cx="2082800" cy="728722"/>
            </a:xfrm>
            <a:prstGeom prst="rect">
              <a:avLst/>
            </a:prstGeom>
            <a:ln w="12700" cap="flat">
              <a:noFill/>
              <a:miter lim="400000"/>
            </a:ln>
            <a:effectLst/>
          </p:spPr>
        </p:pic>
        <p:sp>
          <p:nvSpPr>
            <p:cNvPr id="25" name="Shape 25"/>
            <p:cNvSpPr/>
            <p:nvPr/>
          </p:nvSpPr>
          <p:spPr>
            <a:xfrm>
              <a:off x="0" y="858549"/>
              <a:ext cx="2997200" cy="11605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p>
              <a:pPr lvl="0">
                <a:lnSpc>
                  <a:spcPct val="120000"/>
                </a:lnSpc>
                <a:defRPr sz="1800"/>
              </a:pPr>
              <a:r>
                <a:rPr sz="1100"/>
                <a:t>Except where otherwise noted, this content is licensed under a </a:t>
              </a:r>
              <a:r>
                <a:rPr sz="1100">
                  <a:hlinkClick r:id="rId5"/>
                </a:rPr>
                <a:t>Creative Commons Attribution-NonCommercial 3.0 License</a:t>
              </a:r>
              <a:r>
                <a:rPr sz="1100"/>
                <a:t>. </a:t>
              </a:r>
            </a:p>
            <a:p>
              <a:pPr lvl="0">
                <a:lnSpc>
                  <a:spcPct val="120000"/>
                </a:lnSpc>
                <a:defRPr sz="1800"/>
              </a:pPr>
              <a:endParaRPr sz="1100"/>
            </a:p>
            <a:p>
              <a:pPr lvl="0">
                <a:lnSpc>
                  <a:spcPct val="120000"/>
                </a:lnSpc>
                <a:defRPr sz="1800"/>
              </a:pPr>
              <a:r>
                <a:rPr sz="1100"/>
                <a:t>For more information, please see </a:t>
              </a:r>
              <a:r>
                <a:rPr sz="1100">
                  <a:hlinkClick r:id="rId5"/>
                </a:rPr>
                <a:t>http://creativecommons.org/licenses/by-nc/3.0/</a:t>
              </a:r>
            </a:p>
          </p:txBody>
        </p:sp>
      </p:gr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1041400" y="914400"/>
            <a:ext cx="7145338" cy="1588"/>
          </a:xfrm>
          <a:prstGeom prst="line">
            <a:avLst/>
          </a:prstGeom>
          <a:ln w="12700">
            <a:solidFill/>
            <a:miter lim="400000"/>
          </a:ln>
        </p:spPr>
        <p:txBody>
          <a:bodyPr lIns="0" tIns="0" rIns="0" bIns="0" anchor="ctr"/>
          <a:lstStyle/>
          <a:p>
            <a:pPr lvl="0" defTabSz="457200">
              <a:defRPr sz="1200">
                <a:latin typeface="Helvetica"/>
                <a:ea typeface="Helvetica"/>
                <a:cs typeface="Helvetica"/>
                <a:sym typeface="Helvetica"/>
              </a:defRPr>
            </a:pPr>
            <a:endParaRPr/>
          </a:p>
        </p:txBody>
      </p:sp>
      <p:sp>
        <p:nvSpPr>
          <p:cNvPr id="3" name="Shape 3"/>
          <p:cNvSpPr>
            <a:spLocks noGrp="1"/>
          </p:cNvSpPr>
          <p:nvPr>
            <p:ph type="title"/>
          </p:nvPr>
        </p:nvSpPr>
        <p:spPr>
          <a:xfrm>
            <a:off x="457200" y="0"/>
            <a:ext cx="8229600" cy="108743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p>
            <a:pPr lvl="0">
              <a:defRPr sz="1800">
                <a:uFillTx/>
              </a:defRPr>
            </a:pPr>
            <a:r>
              <a:rPr sz="3600">
                <a:uFill>
                  <a:solidFill/>
                </a:uFill>
              </a:rPr>
              <a:t>Title Text</a:t>
            </a:r>
          </a:p>
        </p:txBody>
      </p:sp>
      <p:sp>
        <p:nvSpPr>
          <p:cNvPr id="4" name="Shape 4"/>
          <p:cNvSpPr>
            <a:spLocks noGrp="1"/>
          </p:cNvSpPr>
          <p:nvPr>
            <p:ph type="body" idx="1"/>
          </p:nvPr>
        </p:nvSpPr>
        <p:spPr>
          <a:xfrm>
            <a:off x="457200" y="1355725"/>
            <a:ext cx="8229600" cy="5502275"/>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2pPr marL="783590" indent="-285750">
              <a:spcBef>
                <a:spcPts val="500"/>
              </a:spcBef>
              <a:defRPr sz="2400"/>
            </a:lvl2pPr>
            <a:lvl3pPr marL="1183639" indent="-228600">
              <a:spcBef>
                <a:spcPts val="400"/>
              </a:spcBef>
              <a:buFontTx/>
              <a:defRPr sz="2000"/>
            </a:lvl3pPr>
            <a:lvl4pPr marL="1640839" indent="-228600">
              <a:spcBef>
                <a:spcPts val="400"/>
              </a:spcBef>
              <a:defRPr sz="2000"/>
            </a:lvl4pPr>
            <a:lvl5pPr marL="2098039" indent="-228600">
              <a:spcBef>
                <a:spcPts val="400"/>
              </a:spcBef>
              <a:defRPr sz="2000"/>
            </a:lvl5pPr>
          </a:lstStyle>
          <a:p>
            <a:pPr lvl="0">
              <a:defRPr sz="1800">
                <a:uFillTx/>
              </a:defRPr>
            </a:pPr>
            <a:r>
              <a:rPr sz="2800">
                <a:uFill>
                  <a:solidFill/>
                </a:uFill>
              </a:rPr>
              <a:t>Body Level One</a:t>
            </a:r>
          </a:p>
          <a:p>
            <a:pPr lvl="1">
              <a:defRPr sz="1800">
                <a:uFillTx/>
              </a:defRPr>
            </a:pPr>
            <a:r>
              <a:rPr sz="2400">
                <a:uFill>
                  <a:solidFill/>
                </a:uFill>
              </a:rPr>
              <a:t>Body Level Two</a:t>
            </a:r>
          </a:p>
          <a:p>
            <a:pPr lvl="2">
              <a:defRPr sz="1800">
                <a:uFillTx/>
              </a:defRPr>
            </a:pPr>
            <a:r>
              <a:rPr sz="2000">
                <a:uFill>
                  <a:solidFill/>
                </a:uFill>
              </a:rPr>
              <a:t>Body Level Three</a:t>
            </a:r>
          </a:p>
          <a:p>
            <a:pPr lvl="3">
              <a:defRPr sz="1800">
                <a:uFillTx/>
              </a:defRPr>
            </a:pPr>
            <a:r>
              <a:rPr sz="2000">
                <a:uFill>
                  <a:solidFill/>
                </a:uFill>
              </a:rPr>
              <a:t>Body Level Four</a:t>
            </a:r>
          </a:p>
          <a:p>
            <a:pPr lvl="4">
              <a:defRPr sz="1800">
                <a:uFillTx/>
              </a:defRPr>
            </a:pPr>
            <a:r>
              <a:rPr sz="2000">
                <a:uFill>
                  <a:solidFill/>
                </a:uFill>
              </a:rPr>
              <a:t>Body Level Five</a:t>
            </a:r>
          </a:p>
        </p:txBody>
      </p:sp>
      <p:sp>
        <p:nvSpPr>
          <p:cNvPr id="5" name="Shape 5"/>
          <p:cNvSpPr>
            <a:spLocks noGrp="1"/>
          </p:cNvSpPr>
          <p:nvPr>
            <p:ph type="sldNum" sz="quarter" idx="2"/>
          </p:nvPr>
        </p:nvSpPr>
        <p:spPr>
          <a:xfrm>
            <a:off x="7591786" y="6342062"/>
            <a:ext cx="312015" cy="300002"/>
          </a:xfrm>
          <a:prstGeom prst="rect">
            <a:avLst/>
          </a:prstGeom>
          <a:ln w="12700">
            <a:miter lim="400000"/>
          </a:ln>
        </p:spPr>
        <p:txBody>
          <a:bodyPr wrap="none" lIns="0" tIns="0" rIns="0" bIns="0">
            <a:spAutoFit/>
          </a:bodyPr>
          <a:lstStyle>
            <a:lvl1pPr algn="ctr" defTabSz="457200">
              <a:defRPr sz="1400">
                <a:uFill>
                  <a:solidFill/>
                </a:uFill>
                <a:latin typeface="Helvetica Neue UltraLight"/>
                <a:ea typeface="Helvetica Neue UltraLight"/>
                <a:cs typeface="Helvetica Neue UltraLight"/>
                <a:sym typeface="Helvetica Neue UltraLight"/>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marL="40639" marR="40639" algn="ctr">
        <a:defRPr sz="3600">
          <a:uFill>
            <a:solidFill/>
          </a:uFill>
          <a:latin typeface="+mn-lt"/>
          <a:ea typeface="+mn-ea"/>
          <a:cs typeface="+mn-cs"/>
          <a:sym typeface="Helvetica Neue"/>
        </a:defRPr>
      </a:lvl1pPr>
      <a:lvl2pPr marL="40639" marR="40639" indent="228600" algn="ctr">
        <a:defRPr sz="3600">
          <a:uFill>
            <a:solidFill/>
          </a:uFill>
          <a:latin typeface="+mn-lt"/>
          <a:ea typeface="+mn-ea"/>
          <a:cs typeface="+mn-cs"/>
          <a:sym typeface="Helvetica Neue"/>
        </a:defRPr>
      </a:lvl2pPr>
      <a:lvl3pPr marL="40639" marR="40639" indent="457200" algn="ctr">
        <a:defRPr sz="3600">
          <a:uFill>
            <a:solidFill/>
          </a:uFill>
          <a:latin typeface="+mn-lt"/>
          <a:ea typeface="+mn-ea"/>
          <a:cs typeface="+mn-cs"/>
          <a:sym typeface="Helvetica Neue"/>
        </a:defRPr>
      </a:lvl3pPr>
      <a:lvl4pPr marL="40639" marR="40639" indent="685800" algn="ctr">
        <a:defRPr sz="3600">
          <a:uFill>
            <a:solidFill/>
          </a:uFill>
          <a:latin typeface="+mn-lt"/>
          <a:ea typeface="+mn-ea"/>
          <a:cs typeface="+mn-cs"/>
          <a:sym typeface="Helvetica Neue"/>
        </a:defRPr>
      </a:lvl4pPr>
      <a:lvl5pPr marL="40639" marR="40639" indent="914400" algn="ctr">
        <a:defRPr sz="3600">
          <a:uFill>
            <a:solidFill/>
          </a:uFill>
          <a:latin typeface="+mn-lt"/>
          <a:ea typeface="+mn-ea"/>
          <a:cs typeface="+mn-cs"/>
          <a:sym typeface="Helvetica Neue"/>
        </a:defRPr>
      </a:lvl5pPr>
      <a:lvl6pPr marL="40639" marR="40639" indent="1143000" algn="ctr">
        <a:defRPr sz="3600">
          <a:uFill>
            <a:solidFill/>
          </a:uFill>
          <a:latin typeface="+mn-lt"/>
          <a:ea typeface="+mn-ea"/>
          <a:cs typeface="+mn-cs"/>
          <a:sym typeface="Helvetica Neue"/>
        </a:defRPr>
      </a:lvl6pPr>
      <a:lvl7pPr marL="40639" marR="40639" indent="1371600" algn="ctr">
        <a:defRPr sz="3600">
          <a:uFill>
            <a:solidFill/>
          </a:uFill>
          <a:latin typeface="+mn-lt"/>
          <a:ea typeface="+mn-ea"/>
          <a:cs typeface="+mn-cs"/>
          <a:sym typeface="Helvetica Neue"/>
        </a:defRPr>
      </a:lvl7pPr>
      <a:lvl8pPr marL="40639" marR="40639" indent="1600200" algn="ctr">
        <a:defRPr sz="3600">
          <a:uFill>
            <a:solidFill/>
          </a:uFill>
          <a:latin typeface="+mn-lt"/>
          <a:ea typeface="+mn-ea"/>
          <a:cs typeface="+mn-cs"/>
          <a:sym typeface="Helvetica Neue"/>
        </a:defRPr>
      </a:lvl8pPr>
      <a:lvl9pPr marL="40639" marR="40639" indent="1828800" algn="ctr">
        <a:defRPr sz="3600">
          <a:uFill>
            <a:solidFill/>
          </a:uFill>
          <a:latin typeface="+mn-lt"/>
          <a:ea typeface="+mn-ea"/>
          <a:cs typeface="+mn-cs"/>
          <a:sym typeface="Helvetica Neue"/>
        </a:defRPr>
      </a:lvl9pPr>
    </p:titleStyle>
    <p:bodyStyle>
      <a:lvl1pPr marL="383540" marR="40639" indent="-342900">
        <a:spcBef>
          <a:spcPts val="600"/>
        </a:spcBef>
        <a:buSzPct val="100000"/>
        <a:buFont typeface="Lucida Grande"/>
        <a:buChar char="•"/>
        <a:defRPr sz="2800">
          <a:uFill>
            <a:solidFill/>
          </a:uFill>
          <a:latin typeface="Helvetica Neue Light"/>
          <a:ea typeface="Helvetica Neue Light"/>
          <a:cs typeface="Helvetica Neue Light"/>
          <a:sym typeface="Helvetica Neue Light"/>
        </a:defRPr>
      </a:lvl1pPr>
      <a:lvl2pPr marL="831214" marR="40639" indent="-333374">
        <a:spcBef>
          <a:spcPts val="600"/>
        </a:spcBef>
        <a:buSzPct val="100000"/>
        <a:buFont typeface="Lucida Grande"/>
        <a:buChar char="•"/>
        <a:defRPr sz="2800">
          <a:uFill>
            <a:solidFill/>
          </a:uFill>
          <a:latin typeface="Helvetica Neue Light"/>
          <a:ea typeface="Helvetica Neue Light"/>
          <a:cs typeface="Helvetica Neue Light"/>
          <a:sym typeface="Helvetica Neue Light"/>
        </a:defRPr>
      </a:lvl2pPr>
      <a:lvl3pPr marL="1275079" marR="40639" indent="-320039">
        <a:spcBef>
          <a:spcPts val="600"/>
        </a:spcBef>
        <a:buSzPct val="100000"/>
        <a:buFont typeface="Lucida Grande"/>
        <a:buChar char="•"/>
        <a:defRPr sz="2800">
          <a:uFill>
            <a:solidFill/>
          </a:uFill>
          <a:latin typeface="Helvetica Neue Light"/>
          <a:ea typeface="Helvetica Neue Light"/>
          <a:cs typeface="Helvetica Neue Light"/>
          <a:sym typeface="Helvetica Neue Light"/>
        </a:defRPr>
      </a:lvl3pPr>
      <a:lvl4pPr marL="1732279" marR="40639" indent="-320039">
        <a:spcBef>
          <a:spcPts val="600"/>
        </a:spcBef>
        <a:buSzPct val="100000"/>
        <a:buFont typeface="Lucida Grande"/>
        <a:buChar char="•"/>
        <a:defRPr sz="2800">
          <a:uFill>
            <a:solidFill/>
          </a:uFill>
          <a:latin typeface="Helvetica Neue Light"/>
          <a:ea typeface="Helvetica Neue Light"/>
          <a:cs typeface="Helvetica Neue Light"/>
          <a:sym typeface="Helvetica Neue Light"/>
        </a:defRPr>
      </a:lvl4pPr>
      <a:lvl5pPr marL="2189479" marR="40639" indent="-320039">
        <a:spcBef>
          <a:spcPts val="600"/>
        </a:spcBef>
        <a:buSzPct val="100000"/>
        <a:buFont typeface="Lucida Grande"/>
        <a:buChar char="•"/>
        <a:defRPr sz="2800">
          <a:uFill>
            <a:solidFill/>
          </a:uFill>
          <a:latin typeface="Helvetica Neue Light"/>
          <a:ea typeface="Helvetica Neue Light"/>
          <a:cs typeface="Helvetica Neue Light"/>
          <a:sym typeface="Helvetica Neue Light"/>
        </a:defRPr>
      </a:lvl5pPr>
      <a:lvl6pPr marL="2189479" marR="40639" indent="-320039">
        <a:spcBef>
          <a:spcPts val="600"/>
        </a:spcBef>
        <a:buSzPct val="100000"/>
        <a:buFont typeface="Lucida Grande"/>
        <a:buChar char="•"/>
        <a:defRPr sz="2800">
          <a:uFill>
            <a:solidFill/>
          </a:uFill>
          <a:latin typeface="Helvetica Neue Light"/>
          <a:ea typeface="Helvetica Neue Light"/>
          <a:cs typeface="Helvetica Neue Light"/>
          <a:sym typeface="Helvetica Neue Light"/>
        </a:defRPr>
      </a:lvl6pPr>
      <a:lvl7pPr marL="2189479" marR="40639" indent="-320039">
        <a:spcBef>
          <a:spcPts val="600"/>
        </a:spcBef>
        <a:buSzPct val="100000"/>
        <a:buFont typeface="Lucida Grande"/>
        <a:buChar char="•"/>
        <a:defRPr sz="2800">
          <a:uFill>
            <a:solidFill/>
          </a:uFill>
          <a:latin typeface="Helvetica Neue Light"/>
          <a:ea typeface="Helvetica Neue Light"/>
          <a:cs typeface="Helvetica Neue Light"/>
          <a:sym typeface="Helvetica Neue Light"/>
        </a:defRPr>
      </a:lvl7pPr>
      <a:lvl8pPr marL="2189479" marR="40639" indent="-320039">
        <a:spcBef>
          <a:spcPts val="600"/>
        </a:spcBef>
        <a:buSzPct val="100000"/>
        <a:buFont typeface="Lucida Grande"/>
        <a:buChar char="•"/>
        <a:defRPr sz="2800">
          <a:uFill>
            <a:solidFill/>
          </a:uFill>
          <a:latin typeface="Helvetica Neue Light"/>
          <a:ea typeface="Helvetica Neue Light"/>
          <a:cs typeface="Helvetica Neue Light"/>
          <a:sym typeface="Helvetica Neue Light"/>
        </a:defRPr>
      </a:lvl8pPr>
      <a:lvl9pPr marL="2189479" marR="40639" indent="-320039">
        <a:spcBef>
          <a:spcPts val="600"/>
        </a:spcBef>
        <a:buSzPct val="100000"/>
        <a:buFont typeface="Lucida Grande"/>
        <a:buChar char="•"/>
        <a:defRPr sz="2800">
          <a:uFill>
            <a:solidFill/>
          </a:uFill>
          <a:latin typeface="Helvetica Neue Light"/>
          <a:ea typeface="Helvetica Neue Light"/>
          <a:cs typeface="Helvetica Neue Light"/>
          <a:sym typeface="Helvetica Neue Light"/>
        </a:defRPr>
      </a:lvl9pPr>
    </p:bodyStyle>
    <p:otherStyle>
      <a:lvl1pPr algn="ctr" defTabSz="457200">
        <a:defRPr sz="1400">
          <a:solidFill>
            <a:schemeClr val="tx1"/>
          </a:solidFill>
          <a:uFill>
            <a:solidFill/>
          </a:uFill>
          <a:latin typeface="+mn-lt"/>
          <a:ea typeface="+mn-ea"/>
          <a:cs typeface="+mn-cs"/>
          <a:sym typeface="Helvetica Neue UltraLight"/>
        </a:defRPr>
      </a:lvl1pPr>
      <a:lvl2pPr indent="228600" algn="ctr" defTabSz="457200">
        <a:defRPr sz="1400">
          <a:solidFill>
            <a:schemeClr val="tx1"/>
          </a:solidFill>
          <a:uFill>
            <a:solidFill/>
          </a:uFill>
          <a:latin typeface="+mn-lt"/>
          <a:ea typeface="+mn-ea"/>
          <a:cs typeface="+mn-cs"/>
          <a:sym typeface="Helvetica Neue UltraLight"/>
        </a:defRPr>
      </a:lvl2pPr>
      <a:lvl3pPr indent="457200" algn="ctr" defTabSz="457200">
        <a:defRPr sz="1400">
          <a:solidFill>
            <a:schemeClr val="tx1"/>
          </a:solidFill>
          <a:uFill>
            <a:solidFill/>
          </a:uFill>
          <a:latin typeface="+mn-lt"/>
          <a:ea typeface="+mn-ea"/>
          <a:cs typeface="+mn-cs"/>
          <a:sym typeface="Helvetica Neue UltraLight"/>
        </a:defRPr>
      </a:lvl3pPr>
      <a:lvl4pPr indent="685800" algn="ctr" defTabSz="457200">
        <a:defRPr sz="1400">
          <a:solidFill>
            <a:schemeClr val="tx1"/>
          </a:solidFill>
          <a:uFill>
            <a:solidFill/>
          </a:uFill>
          <a:latin typeface="+mn-lt"/>
          <a:ea typeface="+mn-ea"/>
          <a:cs typeface="+mn-cs"/>
          <a:sym typeface="Helvetica Neue UltraLight"/>
        </a:defRPr>
      </a:lvl4pPr>
      <a:lvl5pPr indent="914400" algn="ctr" defTabSz="457200">
        <a:defRPr sz="1400">
          <a:solidFill>
            <a:schemeClr val="tx1"/>
          </a:solidFill>
          <a:uFill>
            <a:solidFill/>
          </a:uFill>
          <a:latin typeface="+mn-lt"/>
          <a:ea typeface="+mn-ea"/>
          <a:cs typeface="+mn-cs"/>
          <a:sym typeface="Helvetica Neue UltraLight"/>
        </a:defRPr>
      </a:lvl5pPr>
      <a:lvl6pPr indent="1143000" algn="ctr" defTabSz="457200">
        <a:defRPr sz="1400">
          <a:solidFill>
            <a:schemeClr val="tx1"/>
          </a:solidFill>
          <a:uFill>
            <a:solidFill/>
          </a:uFill>
          <a:latin typeface="+mn-lt"/>
          <a:ea typeface="+mn-ea"/>
          <a:cs typeface="+mn-cs"/>
          <a:sym typeface="Helvetica Neue UltraLight"/>
        </a:defRPr>
      </a:lvl6pPr>
      <a:lvl7pPr indent="1371600" algn="ctr" defTabSz="457200">
        <a:defRPr sz="1400">
          <a:solidFill>
            <a:schemeClr val="tx1"/>
          </a:solidFill>
          <a:uFill>
            <a:solidFill/>
          </a:uFill>
          <a:latin typeface="+mn-lt"/>
          <a:ea typeface="+mn-ea"/>
          <a:cs typeface="+mn-cs"/>
          <a:sym typeface="Helvetica Neue UltraLight"/>
        </a:defRPr>
      </a:lvl7pPr>
      <a:lvl8pPr indent="1600200" algn="ctr" defTabSz="457200">
        <a:defRPr sz="1400">
          <a:solidFill>
            <a:schemeClr val="tx1"/>
          </a:solidFill>
          <a:uFill>
            <a:solidFill/>
          </a:uFill>
          <a:latin typeface="+mn-lt"/>
          <a:ea typeface="+mn-ea"/>
          <a:cs typeface="+mn-cs"/>
          <a:sym typeface="Helvetica Neue UltraLight"/>
        </a:defRPr>
      </a:lvl8pPr>
      <a:lvl9pPr indent="1828800" algn="ctr" defTabSz="457200">
        <a:defRPr sz="1400">
          <a:solidFill>
            <a:schemeClr val="tx1"/>
          </a:solidFill>
          <a:uFill>
            <a:solidFill/>
          </a:uFill>
          <a:latin typeface="+mn-lt"/>
          <a:ea typeface="+mn-ea"/>
          <a:cs typeface="+mn-cs"/>
          <a:sym typeface="Helvetica Neue Ultra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edeleastar@wit.ie"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alvinalexander.com/blog/post/java/java-faq-what-is-classnotfoundexception" TargetMode="External"/><Relationship Id="rId2" Type="http://schemas.openxmlformats.org/officeDocument/2006/relationships/hyperlink" Target="http://codeinventions.blogspot.in/2014/10/NoSuchMethodException-vs-NoSuchMethodError.html"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hyperlink" Target="http://www.mindview.net/Etc/Discussions/CheckedExceptions" TargetMode="Externa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java.sun.com/docs/books/tutorial/essential/exceptions/declaring.html" TargetMode="External"/><Relationship Id="rId2" Type="http://schemas.openxmlformats.org/officeDocument/2006/relationships/hyperlink" Target="http://java.sun.com/docs/books/tutorial/essential/exceptions/handling.html"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30"/>
          <p:cNvSpPr/>
          <p:nvPr/>
        </p:nvSpPr>
        <p:spPr>
          <a:xfrm>
            <a:off x="629542" y="2429255"/>
            <a:ext cx="7899401" cy="39929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2000">
                <a:solidFill>
                  <a:srgbClr val="606060"/>
                </a:solidFill>
              </a:defRPr>
            </a:lvl1pPr>
          </a:lstStyle>
          <a:p>
            <a:pPr lvl="0">
              <a:defRPr sz="1800">
                <a:solidFill>
                  <a:srgbClr val="000000"/>
                </a:solidFill>
              </a:defRPr>
            </a:pPr>
            <a:r>
              <a:rPr sz="2000">
                <a:solidFill>
                  <a:srgbClr val="606060"/>
                </a:solidFill>
              </a:rPr>
              <a:t>Introduction to the Java Programming Language</a:t>
            </a:r>
          </a:p>
        </p:txBody>
      </p:sp>
      <p:sp>
        <p:nvSpPr>
          <p:cNvPr id="31" name="Shape 31"/>
          <p:cNvSpPr>
            <a:spLocks noGrp="1"/>
          </p:cNvSpPr>
          <p:nvPr>
            <p:ph type="title"/>
          </p:nvPr>
        </p:nvSpPr>
        <p:spPr>
          <a:prstGeom prst="rect">
            <a:avLst/>
          </a:prstGeom>
        </p:spPr>
        <p:txBody>
          <a:bodyPr/>
          <a:lstStyle/>
          <a:p>
            <a:pPr lvl="0">
              <a:defRPr sz="1800"/>
            </a:pPr>
            <a:r>
              <a:rPr sz="3200" dirty="0"/>
              <a:t>Exceptions</a:t>
            </a:r>
          </a:p>
        </p:txBody>
      </p:sp>
      <p:sp>
        <p:nvSpPr>
          <p:cNvPr id="32" name="Shape 32"/>
          <p:cNvSpPr>
            <a:spLocks noGrp="1"/>
          </p:cNvSpPr>
          <p:nvPr>
            <p:ph type="body" idx="1"/>
          </p:nvPr>
        </p:nvSpPr>
        <p:spPr>
          <a:prstGeom prst="rect">
            <a:avLst/>
          </a:prstGeom>
        </p:spPr>
        <p:txBody>
          <a:bodyPr/>
          <a:lstStyle/>
          <a:p>
            <a:pPr lvl="0">
              <a:defRPr sz="1800"/>
            </a:pPr>
            <a:r>
              <a:rPr sz="1400"/>
              <a:t>Eamonn de Leastar</a:t>
            </a:r>
          </a:p>
          <a:p>
            <a:pPr lvl="0">
              <a:defRPr sz="1800"/>
            </a:pPr>
            <a:r>
              <a:rPr sz="1400">
                <a:hlinkClick r:id="rId2"/>
              </a:rPr>
              <a:t>edeleastar@wit.ie</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hape 71"/>
          <p:cNvSpPr/>
          <p:nvPr/>
        </p:nvSpPr>
        <p:spPr>
          <a:xfrm>
            <a:off x="1041400" y="914400"/>
            <a:ext cx="7145338" cy="1588"/>
          </a:xfrm>
          <a:prstGeom prst="line">
            <a:avLst/>
          </a:prstGeom>
          <a:ln w="12700">
            <a:solidFill/>
            <a:miter lim="400000"/>
          </a:ln>
        </p:spPr>
        <p:txBody>
          <a:bodyPr lIns="0" tIns="0" rIns="0" bIns="0" anchor="ctr"/>
          <a:lstStyle/>
          <a:p>
            <a:pPr lvl="0" defTabSz="457200">
              <a:defRPr sz="1200">
                <a:latin typeface="Helvetica"/>
                <a:ea typeface="Helvetica"/>
                <a:cs typeface="Helvetica"/>
                <a:sym typeface="Helvetica"/>
              </a:defRPr>
            </a:pPr>
            <a:endParaRPr/>
          </a:p>
        </p:txBody>
      </p:sp>
      <p:sp>
        <p:nvSpPr>
          <p:cNvPr id="72" name="Shape 72"/>
          <p:cNvSpPr/>
          <p:nvPr/>
        </p:nvSpPr>
        <p:spPr>
          <a:xfrm>
            <a:off x="6592887" y="6380162"/>
            <a:ext cx="2387601" cy="3175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marL="40639" marR="40639" algn="r" defTabSz="914400">
              <a:buClr>
                <a:srgbClr val="000000"/>
              </a:buClr>
              <a:buFont typeface="Helvetica"/>
              <a:defRPr sz="1400">
                <a:uFill>
                  <a:solidFill/>
                </a:uFill>
                <a:latin typeface="Helvetica Neue Light"/>
                <a:ea typeface="Helvetica Neue Light"/>
                <a:cs typeface="Helvetica Neue Light"/>
                <a:sym typeface="Helvetica Neue Light"/>
              </a:defRPr>
            </a:lvl1pPr>
          </a:lstStyle>
          <a:p>
            <a:pPr lvl="0">
              <a:defRPr sz="1800">
                <a:uFillTx/>
              </a:defRPr>
            </a:pPr>
            <a:r>
              <a:rPr sz="1400">
                <a:uFill>
                  <a:solidFill/>
                </a:uFill>
              </a:rPr>
              <a:t>4</a:t>
            </a:r>
          </a:p>
        </p:txBody>
      </p:sp>
      <p:sp>
        <p:nvSpPr>
          <p:cNvPr id="73" name="Shape 73"/>
          <p:cNvSpPr>
            <a:spLocks noGrp="1"/>
          </p:cNvSpPr>
          <p:nvPr>
            <p:ph type="title"/>
          </p:nvPr>
        </p:nvSpPr>
        <p:spPr>
          <a:prstGeom prst="rect">
            <a:avLst/>
          </a:prstGeom>
        </p:spPr>
        <p:txBody>
          <a:bodyPr/>
          <a:lstStyle>
            <a:lvl1pPr>
              <a:defRPr>
                <a:latin typeface="Helvetica Neue Light"/>
                <a:ea typeface="Helvetica Neue Light"/>
                <a:cs typeface="Helvetica Neue Light"/>
                <a:sym typeface="Helvetica Neue Light"/>
              </a:defRPr>
            </a:lvl1pPr>
          </a:lstStyle>
          <a:p>
            <a:pPr lvl="0">
              <a:defRPr sz="1800">
                <a:uFillTx/>
              </a:defRPr>
            </a:pPr>
            <a:r>
              <a:rPr sz="3600">
                <a:uFill>
                  <a:solidFill/>
                </a:uFill>
              </a:rPr>
              <a:t>Three Kinds of Exception in Java</a:t>
            </a:r>
          </a:p>
        </p:txBody>
      </p:sp>
      <p:sp>
        <p:nvSpPr>
          <p:cNvPr id="74" name="Shape 74"/>
          <p:cNvSpPr>
            <a:spLocks noGrp="1"/>
          </p:cNvSpPr>
          <p:nvPr>
            <p:ph type="body" idx="1"/>
          </p:nvPr>
        </p:nvSpPr>
        <p:spPr>
          <a:xfrm>
            <a:off x="533400" y="1025525"/>
            <a:ext cx="8394700" cy="5740400"/>
          </a:xfrm>
          <a:prstGeom prst="rect">
            <a:avLst/>
          </a:prstGeom>
        </p:spPr>
        <p:txBody>
          <a:bodyPr/>
          <a:lstStyle/>
          <a:p>
            <a:pPr marL="285750" lvl="1">
              <a:buFontTx/>
              <a:buAutoNum type="arabicPeriod"/>
              <a:defRPr sz="1800">
                <a:uFillTx/>
              </a:defRPr>
            </a:pPr>
            <a:r>
              <a:rPr sz="2200" b="1" dirty="0">
                <a:uFill>
                  <a:solidFill/>
                </a:uFill>
              </a:rPr>
              <a:t>Checked Exception</a:t>
            </a:r>
            <a:r>
              <a:rPr sz="2200" dirty="0">
                <a:uFill>
                  <a:solidFill/>
                </a:uFill>
              </a:rPr>
              <a:t>: Exceptional conditions that a well-written application should anticipate and recover from</a:t>
            </a:r>
          </a:p>
          <a:p>
            <a:pPr marL="0" lvl="2" indent="228600">
              <a:buSzTx/>
              <a:buNone/>
              <a:defRPr sz="1800">
                <a:uFillTx/>
              </a:defRPr>
            </a:pPr>
            <a:r>
              <a:rPr lang="en-IE" sz="2200" dirty="0" smtClean="0">
                <a:uFill>
                  <a:solidFill/>
                </a:uFill>
              </a:rPr>
              <a:t> 	</a:t>
            </a:r>
            <a:r>
              <a:rPr sz="2200" dirty="0" smtClean="0">
                <a:uFill>
                  <a:solidFill/>
                </a:uFill>
              </a:rPr>
              <a:t>e.g</a:t>
            </a:r>
            <a:r>
              <a:rPr sz="2200" dirty="0">
                <a:uFill>
                  <a:solidFill/>
                </a:uFill>
              </a:rPr>
              <a:t>. attempt to open non-existent file</a:t>
            </a:r>
          </a:p>
          <a:p>
            <a:pPr marL="0" lvl="2" indent="228600">
              <a:buSzTx/>
              <a:buNone/>
              <a:defRPr sz="1800">
                <a:uFillTx/>
              </a:defRPr>
            </a:pPr>
            <a:r>
              <a:rPr lang="en-IE" sz="2200" dirty="0" smtClean="0">
                <a:uFill>
                  <a:solidFill/>
                </a:uFill>
              </a:rPr>
              <a:t> </a:t>
            </a:r>
            <a:r>
              <a:rPr sz="2200" dirty="0" smtClean="0">
                <a:uFill>
                  <a:solidFill/>
                </a:uFill>
              </a:rPr>
              <a:t>Checked </a:t>
            </a:r>
            <a:r>
              <a:rPr sz="2200" dirty="0">
                <a:uFill>
                  <a:solidFill/>
                </a:uFill>
              </a:rPr>
              <a:t>exceptions</a:t>
            </a:r>
            <a:r>
              <a:rPr sz="2200" i="1" dirty="0">
                <a:uFill>
                  <a:solidFill/>
                </a:uFill>
              </a:rPr>
              <a:t> </a:t>
            </a:r>
            <a:r>
              <a:rPr sz="2200" i="1" u="sng" dirty="0">
                <a:uFill>
                  <a:solidFill/>
                </a:uFill>
              </a:rPr>
              <a:t>are</a:t>
            </a:r>
            <a:r>
              <a:rPr sz="2200" i="1" dirty="0">
                <a:uFill>
                  <a:solidFill/>
                </a:uFill>
              </a:rPr>
              <a:t> </a:t>
            </a:r>
            <a:r>
              <a:rPr sz="2200" dirty="0">
                <a:uFill>
                  <a:solidFill/>
                </a:uFill>
              </a:rPr>
              <a:t>subject to the Catch or </a:t>
            </a:r>
            <a:r>
              <a:rPr sz="2200" dirty="0" smtClean="0">
                <a:uFill>
                  <a:solidFill/>
                </a:uFill>
              </a:rPr>
              <a:t>Specify</a:t>
            </a:r>
            <a:r>
              <a:rPr lang="en-IE" sz="2200" dirty="0"/>
              <a:t/>
            </a:r>
            <a:br>
              <a:rPr lang="en-IE" sz="2200" dirty="0"/>
            </a:br>
            <a:r>
              <a:rPr lang="en-IE" sz="2200" dirty="0" smtClean="0"/>
              <a:t>    </a:t>
            </a:r>
            <a:r>
              <a:rPr lang="en-IE" sz="2200" dirty="0" smtClean="0">
                <a:uFill>
                  <a:solidFill/>
                </a:uFill>
              </a:rPr>
              <a:t>Requirement</a:t>
            </a:r>
            <a:endParaRPr sz="2200" dirty="0">
              <a:uFill>
                <a:solidFill/>
              </a:uFill>
            </a:endParaRPr>
          </a:p>
          <a:p>
            <a:pPr marL="285750" lvl="1">
              <a:buFontTx/>
              <a:buAutoNum type="arabicPeriod" startAt="2"/>
              <a:defRPr sz="1800">
                <a:uFillTx/>
              </a:defRPr>
            </a:pPr>
            <a:r>
              <a:rPr sz="2200" b="1" dirty="0">
                <a:uFill>
                  <a:solidFill/>
                </a:uFill>
              </a:rPr>
              <a:t>Errors</a:t>
            </a:r>
            <a:r>
              <a:rPr sz="2200" dirty="0">
                <a:uFill>
                  <a:solidFill/>
                </a:uFill>
              </a:rPr>
              <a:t>: Exceptional conditions that are external to the application, and that the application usually cannot anticipate or recover from </a:t>
            </a:r>
          </a:p>
          <a:p>
            <a:pPr marL="0" lvl="2" indent="228600">
              <a:buSzTx/>
              <a:buNone/>
              <a:defRPr sz="1800">
                <a:uFillTx/>
              </a:defRPr>
            </a:pPr>
            <a:r>
              <a:rPr lang="en-IE" sz="2200" dirty="0" smtClean="0">
                <a:uFill>
                  <a:solidFill/>
                </a:uFill>
              </a:rPr>
              <a:t> 	</a:t>
            </a:r>
            <a:r>
              <a:rPr sz="2200" dirty="0" smtClean="0">
                <a:uFill>
                  <a:solidFill/>
                </a:uFill>
              </a:rPr>
              <a:t>e.g</a:t>
            </a:r>
            <a:r>
              <a:rPr sz="2200" dirty="0">
                <a:uFill>
                  <a:solidFill/>
                </a:uFill>
              </a:rPr>
              <a:t>. hardware malfunction</a:t>
            </a:r>
          </a:p>
          <a:p>
            <a:pPr marL="0" lvl="2" indent="228600">
              <a:buSzTx/>
              <a:buNone/>
              <a:defRPr sz="1800">
                <a:uFillTx/>
              </a:defRPr>
            </a:pPr>
            <a:r>
              <a:rPr lang="en-IE" sz="2200" dirty="0" smtClean="0">
                <a:uFill>
                  <a:solidFill/>
                </a:uFill>
              </a:rPr>
              <a:t> </a:t>
            </a:r>
            <a:r>
              <a:rPr sz="2200" dirty="0" smtClean="0">
                <a:uFill>
                  <a:solidFill/>
                </a:uFill>
              </a:rPr>
              <a:t>Errors </a:t>
            </a:r>
            <a:r>
              <a:rPr sz="2200" i="1" u="sng" dirty="0" smtClean="0">
                <a:uFill>
                  <a:solidFill/>
                </a:uFill>
              </a:rPr>
              <a:t>are not</a:t>
            </a:r>
            <a:r>
              <a:rPr sz="2200" dirty="0" smtClean="0">
                <a:uFill>
                  <a:solidFill/>
                </a:uFill>
              </a:rPr>
              <a:t> </a:t>
            </a:r>
            <a:r>
              <a:rPr sz="2200" dirty="0">
                <a:uFill>
                  <a:solidFill/>
                </a:uFill>
              </a:rPr>
              <a:t>subject to the Catch or Specify Requirement</a:t>
            </a:r>
          </a:p>
          <a:p>
            <a:pPr marL="285750" lvl="1">
              <a:buFontTx/>
              <a:buAutoNum type="arabicPeriod" startAt="3"/>
              <a:defRPr sz="1800">
                <a:uFillTx/>
              </a:defRPr>
            </a:pPr>
            <a:r>
              <a:rPr sz="2200" b="1" dirty="0">
                <a:uFill>
                  <a:solidFill/>
                </a:uFill>
              </a:rPr>
              <a:t>Runtime Exceptions: </a:t>
            </a:r>
            <a:r>
              <a:rPr sz="2200" dirty="0">
                <a:uFill>
                  <a:solidFill/>
                </a:uFill>
              </a:rPr>
              <a:t>These are exceptional conditions that are internal to the application, and that the application usually cannot anticipate or recover from</a:t>
            </a:r>
          </a:p>
          <a:p>
            <a:pPr marL="0" lvl="2" indent="0">
              <a:buSzTx/>
              <a:buNone/>
              <a:defRPr sz="1800">
                <a:uFillTx/>
              </a:defRPr>
            </a:pPr>
            <a:r>
              <a:rPr lang="en-IE" sz="2200" dirty="0" smtClean="0">
                <a:uFill>
                  <a:solidFill/>
                </a:uFill>
              </a:rPr>
              <a:t> </a:t>
            </a:r>
            <a:r>
              <a:rPr sz="2200" dirty="0" smtClean="0">
                <a:uFill>
                  <a:solidFill/>
                </a:uFill>
              </a:rPr>
              <a:t>   </a:t>
            </a:r>
            <a:r>
              <a:rPr lang="en-IE" sz="2200" dirty="0" smtClean="0">
                <a:uFill>
                  <a:solidFill/>
                </a:uFill>
              </a:rPr>
              <a:t>	</a:t>
            </a:r>
            <a:r>
              <a:rPr sz="2200" dirty="0" smtClean="0">
                <a:uFill>
                  <a:solidFill/>
                </a:uFill>
              </a:rPr>
              <a:t>e.g</a:t>
            </a:r>
            <a:r>
              <a:rPr sz="2200" dirty="0">
                <a:uFill>
                  <a:solidFill/>
                </a:uFill>
              </a:rPr>
              <a:t>. API misuse (supply null in place of file name)</a:t>
            </a:r>
          </a:p>
          <a:p>
            <a:pPr marL="0" lvl="2" indent="228600">
              <a:buSzTx/>
              <a:buNone/>
              <a:defRPr sz="1800">
                <a:uFillTx/>
              </a:defRPr>
            </a:pPr>
            <a:r>
              <a:rPr lang="en-IE" sz="2200" dirty="0" smtClean="0">
                <a:uFill>
                  <a:solidFill/>
                </a:uFill>
              </a:rPr>
              <a:t> Runtime exceptions </a:t>
            </a:r>
            <a:r>
              <a:rPr sz="2200" i="1" u="sng" dirty="0" smtClean="0">
                <a:uFill>
                  <a:solidFill/>
                </a:uFill>
              </a:rPr>
              <a:t>are </a:t>
            </a:r>
            <a:r>
              <a:rPr sz="2200" i="1" u="sng" dirty="0">
                <a:uFill>
                  <a:solidFill/>
                </a:uFill>
              </a:rPr>
              <a:t>not</a:t>
            </a:r>
            <a:r>
              <a:rPr sz="2200" dirty="0">
                <a:uFill>
                  <a:solidFill/>
                </a:uFill>
              </a:rPr>
              <a:t> subject to the Catch or Specify </a:t>
            </a:r>
            <a:r>
              <a:rPr lang="en-IE" sz="2200" dirty="0" smtClean="0">
                <a:uFill>
                  <a:solidFill/>
                </a:uFill>
              </a:rPr>
              <a:t/>
            </a:r>
            <a:br>
              <a:rPr lang="en-IE" sz="2200" dirty="0" smtClean="0">
                <a:uFill>
                  <a:solidFill/>
                </a:uFill>
              </a:rPr>
            </a:br>
            <a:r>
              <a:rPr lang="en-IE" sz="2200" dirty="0" smtClean="0">
                <a:uFill>
                  <a:solidFill/>
                </a:uFill>
              </a:rPr>
              <a:t>    </a:t>
            </a:r>
            <a:r>
              <a:rPr sz="2200" dirty="0" smtClean="0">
                <a:uFill>
                  <a:solidFill/>
                </a:uFill>
              </a:rPr>
              <a:t>Requirement</a:t>
            </a:r>
            <a:endParaRPr sz="2200" dirty="0">
              <a:uFill>
                <a:solidFill/>
              </a:uFill>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hape 34"/>
          <p:cNvSpPr/>
          <p:nvPr/>
        </p:nvSpPr>
        <p:spPr>
          <a:xfrm>
            <a:off x="1041400" y="914400"/>
            <a:ext cx="7145338" cy="1588"/>
          </a:xfrm>
          <a:prstGeom prst="line">
            <a:avLst/>
          </a:prstGeom>
          <a:ln w="12700">
            <a:solidFill/>
            <a:miter lim="400000"/>
          </a:ln>
        </p:spPr>
        <p:txBody>
          <a:bodyPr lIns="0" tIns="0" rIns="0" bIns="0" anchor="ctr"/>
          <a:lstStyle/>
          <a:p>
            <a:pPr lvl="0" defTabSz="457200">
              <a:defRPr sz="1200">
                <a:latin typeface="Helvetica"/>
                <a:ea typeface="Helvetica"/>
                <a:cs typeface="Helvetica"/>
                <a:sym typeface="Helvetica"/>
              </a:defRPr>
            </a:pPr>
            <a:endParaRPr/>
          </a:p>
        </p:txBody>
      </p:sp>
      <p:sp>
        <p:nvSpPr>
          <p:cNvPr id="35" name="Shape 35"/>
          <p:cNvSpPr/>
          <p:nvPr/>
        </p:nvSpPr>
        <p:spPr>
          <a:xfrm>
            <a:off x="6554787" y="6342062"/>
            <a:ext cx="2387601" cy="3175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marL="40639" marR="40639" algn="r" defTabSz="914400">
              <a:buClr>
                <a:srgbClr val="000000"/>
              </a:buClr>
              <a:buFont typeface="Helvetica"/>
              <a:defRPr sz="1400">
                <a:uFill>
                  <a:solidFill/>
                </a:uFill>
                <a:latin typeface="Helvetica Neue Light"/>
                <a:ea typeface="Helvetica Neue Light"/>
                <a:cs typeface="Helvetica Neue Light"/>
                <a:sym typeface="Helvetica Neue Light"/>
              </a:defRPr>
            </a:lvl1pPr>
          </a:lstStyle>
          <a:p>
            <a:pPr lvl="0">
              <a:defRPr sz="1800">
                <a:uFillTx/>
              </a:defRPr>
            </a:pPr>
            <a:r>
              <a:rPr sz="1400">
                <a:uFill>
                  <a:solidFill/>
                </a:uFill>
              </a:rPr>
              <a:t>2</a:t>
            </a:r>
          </a:p>
        </p:txBody>
      </p:sp>
      <p:sp>
        <p:nvSpPr>
          <p:cNvPr id="36" name="Shape 36"/>
          <p:cNvSpPr>
            <a:spLocks noGrp="1"/>
          </p:cNvSpPr>
          <p:nvPr>
            <p:ph type="title"/>
          </p:nvPr>
        </p:nvSpPr>
        <p:spPr>
          <a:prstGeom prst="rect">
            <a:avLst/>
          </a:prstGeom>
        </p:spPr>
        <p:txBody>
          <a:bodyPr/>
          <a:lstStyle>
            <a:lvl1pPr>
              <a:defRPr>
                <a:latin typeface="Helvetica Neue Light"/>
                <a:ea typeface="Helvetica Neue Light"/>
                <a:cs typeface="Helvetica Neue Light"/>
                <a:sym typeface="Helvetica Neue Light"/>
              </a:defRPr>
            </a:lvl1pPr>
          </a:lstStyle>
          <a:p>
            <a:pPr lvl="0">
              <a:defRPr sz="1800">
                <a:uFillTx/>
              </a:defRPr>
            </a:pPr>
            <a:r>
              <a:rPr sz="3600">
                <a:uFill>
                  <a:solidFill/>
                </a:uFill>
              </a:rPr>
              <a:t>Exceptions</a:t>
            </a:r>
          </a:p>
        </p:txBody>
      </p:sp>
      <p:sp>
        <p:nvSpPr>
          <p:cNvPr id="37" name="Shape 37"/>
          <p:cNvSpPr/>
          <p:nvPr/>
        </p:nvSpPr>
        <p:spPr>
          <a:xfrm>
            <a:off x="228599" y="1316037"/>
            <a:ext cx="8610601" cy="297004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L="650875" marR="41275" lvl="0" indent="-609600" defTabSz="914400">
              <a:spcBef>
                <a:spcPts val="500"/>
              </a:spcBef>
              <a:buClr>
                <a:srgbClr val="000000"/>
              </a:buClr>
              <a:buSzPct val="100000"/>
              <a:buFont typeface="Wingdings"/>
              <a:buChar char=""/>
              <a:defRPr sz="1800"/>
            </a:pPr>
            <a:r>
              <a:rPr sz="2400" dirty="0" smtClean="0">
                <a:uFill>
                  <a:solidFill/>
                </a:uFill>
                <a:latin typeface="Helvetica Neue Light"/>
                <a:ea typeface="Helvetica Neue Light"/>
                <a:cs typeface="Helvetica Neue Light"/>
                <a:sym typeface="Helvetica Neue Light"/>
              </a:rPr>
              <a:t>Definition</a:t>
            </a:r>
            <a:r>
              <a:rPr lang="en-IE" sz="2400" dirty="0" smtClean="0">
                <a:uFill>
                  <a:solidFill/>
                </a:uFill>
                <a:latin typeface="Helvetica Neue Light"/>
                <a:ea typeface="Helvetica Neue Light"/>
                <a:cs typeface="Helvetica Neue Light"/>
                <a:sym typeface="Helvetica Neue Light"/>
              </a:rPr>
              <a:t> / Motivation</a:t>
            </a:r>
            <a:endParaRPr sz="2400" dirty="0">
              <a:uFill>
                <a:solidFill/>
              </a:uFill>
              <a:latin typeface="Helvetica Neue Light"/>
              <a:ea typeface="Helvetica Neue Light"/>
              <a:cs typeface="Helvetica Neue Light"/>
              <a:sym typeface="Helvetica Neue Light"/>
            </a:endParaRPr>
          </a:p>
          <a:p>
            <a:pPr marL="650875" marR="41275" lvl="0" indent="-609600" defTabSz="914400">
              <a:spcBef>
                <a:spcPts val="500"/>
              </a:spcBef>
              <a:buClr>
                <a:srgbClr val="000000"/>
              </a:buClr>
              <a:buSzPct val="100000"/>
              <a:buFont typeface="Wingdings"/>
              <a:buChar char=""/>
              <a:defRPr sz="1800"/>
            </a:pPr>
            <a:r>
              <a:rPr sz="2400" dirty="0">
                <a:uFill>
                  <a:solidFill/>
                </a:uFill>
                <a:latin typeface="Helvetica Neue Light"/>
                <a:ea typeface="Helvetica Neue Light"/>
                <a:cs typeface="Helvetica Neue Light"/>
                <a:sym typeface="Helvetica Neue Light"/>
              </a:rPr>
              <a:t>Exception types</a:t>
            </a:r>
          </a:p>
          <a:p>
            <a:pPr marL="650875" marR="41275" lvl="0" indent="-609600" defTabSz="914400">
              <a:spcBef>
                <a:spcPts val="500"/>
              </a:spcBef>
              <a:buClr>
                <a:srgbClr val="000000"/>
              </a:buClr>
              <a:buSzPct val="100000"/>
              <a:buFont typeface="Wingdings"/>
              <a:buChar char=""/>
              <a:defRPr sz="1800"/>
            </a:pPr>
            <a:r>
              <a:rPr sz="2400" dirty="0">
                <a:uFill>
                  <a:solidFill/>
                </a:uFill>
                <a:latin typeface="Helvetica Neue Light"/>
                <a:ea typeface="Helvetica Neue Light"/>
                <a:cs typeface="Helvetica Neue Light"/>
                <a:sym typeface="Helvetica Neue Light"/>
              </a:rPr>
              <a:t>Exception Hierarchy</a:t>
            </a:r>
          </a:p>
          <a:p>
            <a:pPr marL="650875" marR="41275" lvl="0" indent="-609600" defTabSz="914400">
              <a:spcBef>
                <a:spcPts val="500"/>
              </a:spcBef>
              <a:buClr>
                <a:srgbClr val="000000"/>
              </a:buClr>
              <a:buSzPct val="100000"/>
              <a:buFont typeface="Wingdings"/>
              <a:buChar char=""/>
              <a:defRPr sz="1800"/>
            </a:pPr>
            <a:r>
              <a:rPr sz="2400" dirty="0">
                <a:uFill>
                  <a:solidFill/>
                </a:uFill>
                <a:latin typeface="Helvetica Neue Light"/>
                <a:ea typeface="Helvetica Neue Light"/>
                <a:cs typeface="Helvetica Neue Light"/>
                <a:sym typeface="Helvetica Neue Light"/>
              </a:rPr>
              <a:t>Catching exceptions</a:t>
            </a:r>
          </a:p>
          <a:p>
            <a:pPr marL="650875" marR="41275" lvl="0" indent="-609600" defTabSz="914400">
              <a:spcBef>
                <a:spcPts val="500"/>
              </a:spcBef>
              <a:buClr>
                <a:srgbClr val="000000"/>
              </a:buClr>
              <a:buSzPct val="100000"/>
              <a:buFont typeface="Wingdings"/>
              <a:buChar char=""/>
              <a:defRPr sz="1800"/>
            </a:pPr>
            <a:r>
              <a:rPr sz="2400" dirty="0">
                <a:uFill>
                  <a:solidFill/>
                </a:uFill>
                <a:latin typeface="Helvetica Neue Light"/>
                <a:ea typeface="Helvetica Neue Light"/>
                <a:cs typeface="Helvetica Neue Light"/>
                <a:sym typeface="Helvetica Neue Light"/>
              </a:rPr>
              <a:t>Throwing exceptions</a:t>
            </a:r>
          </a:p>
          <a:p>
            <a:pPr marL="650875" marR="41275" lvl="0" indent="-609600" defTabSz="914400">
              <a:spcBef>
                <a:spcPts val="500"/>
              </a:spcBef>
              <a:buClr>
                <a:srgbClr val="000000"/>
              </a:buClr>
              <a:buSzPct val="100000"/>
              <a:buFont typeface="Wingdings"/>
              <a:buChar char=""/>
              <a:defRPr sz="1800"/>
            </a:pPr>
            <a:r>
              <a:rPr sz="2400" dirty="0">
                <a:uFill>
                  <a:solidFill/>
                </a:uFill>
                <a:latin typeface="Helvetica Neue Light"/>
                <a:ea typeface="Helvetica Neue Light"/>
                <a:cs typeface="Helvetica Neue Light"/>
                <a:sym typeface="Helvetica Neue Light"/>
              </a:rPr>
              <a:t>Defining exceptions</a:t>
            </a:r>
          </a:p>
          <a:p>
            <a:pPr marL="650875" marR="41275" lvl="0" indent="-609600" defTabSz="914400">
              <a:spcBef>
                <a:spcPts val="500"/>
              </a:spcBef>
              <a:buClr>
                <a:srgbClr val="000000"/>
              </a:buClr>
              <a:buSzPct val="100000"/>
              <a:buFont typeface="Wingdings"/>
              <a:buChar char=""/>
              <a:defRPr sz="1800"/>
            </a:pPr>
            <a:r>
              <a:rPr sz="2400" dirty="0">
                <a:uFill>
                  <a:solidFill/>
                </a:uFill>
                <a:latin typeface="Helvetica Neue Light"/>
                <a:ea typeface="Helvetica Neue Light"/>
                <a:cs typeface="Helvetica Neue Light"/>
                <a:sym typeface="Helvetica Neue Light"/>
              </a:rPr>
              <a:t>Common exceptions and errors</a:t>
            </a:r>
          </a:p>
        </p:txBody>
      </p:sp>
      <p:sp>
        <p:nvSpPr>
          <p:cNvPr id="3" name="Rectangle 2"/>
          <p:cNvSpPr/>
          <p:nvPr/>
        </p:nvSpPr>
        <p:spPr>
          <a:xfrm>
            <a:off x="755576" y="2132856"/>
            <a:ext cx="3168352" cy="468000"/>
          </a:xfrm>
          <a:prstGeom prst="rect">
            <a:avLst/>
          </a:prstGeom>
          <a:noFill/>
          <a:ln/>
        </p:spPr>
        <p:style>
          <a:lnRef idx="2">
            <a:schemeClr val="accent5"/>
          </a:lnRef>
          <a:fillRef idx="1">
            <a:schemeClr val="lt1"/>
          </a:fillRef>
          <a:effectRef idx="0">
            <a:schemeClr val="accent5"/>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406400" rtl="0" fontAlgn="auto" latinLnBrk="1" hangingPunct="0">
              <a:lnSpc>
                <a:spcPct val="100000"/>
              </a:lnSpc>
              <a:spcBef>
                <a:spcPts val="0"/>
              </a:spcBef>
              <a:spcAft>
                <a:spcPts val="0"/>
              </a:spcAft>
              <a:buClrTx/>
              <a:buSzTx/>
              <a:buFontTx/>
              <a:buNone/>
              <a:tabLst/>
            </a:pPr>
            <a:endParaRPr kumimoji="0" lang="en-IE" sz="28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endParaRPr>
          </a:p>
        </p:txBody>
      </p:sp>
    </p:spTree>
    <p:extLst>
      <p:ext uri="{BB962C8B-B14F-4D97-AF65-F5344CB8AC3E}">
        <p14:creationId xmlns:p14="http://schemas.microsoft.com/office/powerpoint/2010/main" val="1263204131"/>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p:nvPr/>
        </p:nvSpPr>
        <p:spPr>
          <a:xfrm>
            <a:off x="1041400" y="914400"/>
            <a:ext cx="7145338" cy="1588"/>
          </a:xfrm>
          <a:prstGeom prst="line">
            <a:avLst/>
          </a:prstGeom>
          <a:ln w="12700">
            <a:solidFill/>
            <a:miter lim="400000"/>
          </a:ln>
        </p:spPr>
        <p:txBody>
          <a:bodyPr lIns="0" tIns="0" rIns="0" bIns="0" anchor="ctr"/>
          <a:lstStyle/>
          <a:p>
            <a:pPr lvl="0" defTabSz="457200">
              <a:defRPr sz="1200">
                <a:latin typeface="Helvetica"/>
                <a:ea typeface="Helvetica"/>
                <a:cs typeface="Helvetica"/>
                <a:sym typeface="Helvetica"/>
              </a:defRPr>
            </a:pPr>
            <a:endParaRPr/>
          </a:p>
        </p:txBody>
      </p:sp>
      <p:sp>
        <p:nvSpPr>
          <p:cNvPr id="77" name="Shape 77"/>
          <p:cNvSpPr/>
          <p:nvPr/>
        </p:nvSpPr>
        <p:spPr>
          <a:xfrm>
            <a:off x="6554787" y="6342062"/>
            <a:ext cx="2387601" cy="3175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marL="40639" marR="40639" algn="r" defTabSz="914400">
              <a:buClr>
                <a:srgbClr val="000000"/>
              </a:buClr>
              <a:buFont typeface="Helvetica"/>
              <a:defRPr sz="1400">
                <a:uFill>
                  <a:solidFill/>
                </a:uFill>
                <a:latin typeface="Helvetica Neue Light"/>
                <a:ea typeface="Helvetica Neue Light"/>
                <a:cs typeface="Helvetica Neue Light"/>
                <a:sym typeface="Helvetica Neue Light"/>
              </a:defRPr>
            </a:lvl1pPr>
          </a:lstStyle>
          <a:p>
            <a:pPr lvl="0">
              <a:defRPr sz="1800">
                <a:uFillTx/>
              </a:defRPr>
            </a:pPr>
            <a:r>
              <a:rPr sz="1400">
                <a:uFill>
                  <a:solidFill/>
                </a:uFill>
              </a:rPr>
              <a:t>5</a:t>
            </a:r>
          </a:p>
        </p:txBody>
      </p:sp>
      <p:sp>
        <p:nvSpPr>
          <p:cNvPr id="78" name="Shape 78"/>
          <p:cNvSpPr>
            <a:spLocks noGrp="1"/>
          </p:cNvSpPr>
          <p:nvPr>
            <p:ph type="title"/>
          </p:nvPr>
        </p:nvSpPr>
        <p:spPr>
          <a:prstGeom prst="rect">
            <a:avLst/>
          </a:prstGeom>
        </p:spPr>
        <p:txBody>
          <a:bodyPr/>
          <a:lstStyle>
            <a:lvl1pPr>
              <a:defRPr>
                <a:latin typeface="Helvetica Neue Light"/>
                <a:ea typeface="Helvetica Neue Light"/>
                <a:cs typeface="Helvetica Neue Light"/>
                <a:sym typeface="Helvetica Neue Light"/>
              </a:defRPr>
            </a:lvl1pPr>
          </a:lstStyle>
          <a:p>
            <a:pPr lvl="0">
              <a:defRPr sz="1800">
                <a:uFillTx/>
              </a:defRPr>
            </a:pPr>
            <a:r>
              <a:rPr sz="3600">
                <a:uFill>
                  <a:solidFill/>
                </a:uFill>
              </a:rPr>
              <a:t>Exception Hierarchy…</a:t>
            </a:r>
          </a:p>
        </p:txBody>
      </p:sp>
      <p:grpSp>
        <p:nvGrpSpPr>
          <p:cNvPr id="81" name="Group 81"/>
          <p:cNvGrpSpPr/>
          <p:nvPr/>
        </p:nvGrpSpPr>
        <p:grpSpPr>
          <a:xfrm>
            <a:off x="3429000" y="1524000"/>
            <a:ext cx="2133600" cy="685800"/>
            <a:chOff x="0" y="0"/>
            <a:chExt cx="2133600" cy="685800"/>
          </a:xfrm>
        </p:grpSpPr>
        <p:sp>
          <p:nvSpPr>
            <p:cNvPr id="79" name="Shape 79"/>
            <p:cNvSpPr/>
            <p:nvPr/>
          </p:nvSpPr>
          <p:spPr>
            <a:xfrm>
              <a:off x="0" y="0"/>
              <a:ext cx="2133600" cy="685800"/>
            </a:xfrm>
            <a:prstGeom prst="rect">
              <a:avLst/>
            </a:prstGeom>
            <a:solidFill>
              <a:srgbClr val="D4FEFF">
                <a:alpha val="50195"/>
              </a:srgbClr>
            </a:solidFill>
            <a:ln w="25400" cap="flat">
              <a:solidFill>
                <a:srgbClr val="000000"/>
              </a:solidFill>
              <a:prstDash val="solid"/>
              <a:miter lim="400000"/>
            </a:ln>
            <a:effectLst/>
          </p:spPr>
          <p:txBody>
            <a:bodyPr wrap="square" lIns="0" tIns="0" rIns="0" bIns="0" numCol="1" anchor="ctr">
              <a:noAutofit/>
            </a:bodyPr>
            <a:lstStyle/>
            <a:p>
              <a:pPr marL="40639" marR="40639" lvl="0" defTabSz="914400">
                <a:defRPr sz="1800">
                  <a:uFill>
                    <a:solidFill/>
                  </a:uFill>
                  <a:latin typeface="Arial"/>
                  <a:ea typeface="Arial"/>
                  <a:cs typeface="Arial"/>
                  <a:sym typeface="Arial"/>
                </a:defRPr>
              </a:pPr>
              <a:endParaRPr/>
            </a:p>
          </p:txBody>
        </p:sp>
        <p:sp>
          <p:nvSpPr>
            <p:cNvPr id="80" name="Shape 80"/>
            <p:cNvSpPr/>
            <p:nvPr/>
          </p:nvSpPr>
          <p:spPr>
            <a:xfrm>
              <a:off x="305968" y="112370"/>
              <a:ext cx="1521664" cy="4610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marL="40639" marR="40639" algn="ctr" defTabSz="914400">
                <a:buClr>
                  <a:srgbClr val="000000"/>
                </a:buClr>
                <a:buFont typeface="Helvetica"/>
                <a:defRPr>
                  <a:uFill>
                    <a:solidFill/>
                  </a:uFill>
                  <a:latin typeface="Helvetica Neue Light"/>
                  <a:ea typeface="Helvetica Neue Light"/>
                  <a:cs typeface="Helvetica Neue Light"/>
                  <a:sym typeface="Helvetica Neue Light"/>
                </a:defRPr>
              </a:lvl1pPr>
            </a:lstStyle>
            <a:p>
              <a:pPr lvl="0">
                <a:defRPr sz="1800">
                  <a:uFillTx/>
                </a:defRPr>
              </a:pPr>
              <a:r>
                <a:rPr sz="2400">
                  <a:uFill>
                    <a:solidFill/>
                  </a:uFill>
                </a:rPr>
                <a:t>Throwable</a:t>
              </a:r>
            </a:p>
          </p:txBody>
        </p:sp>
      </p:grpSp>
      <p:grpSp>
        <p:nvGrpSpPr>
          <p:cNvPr id="84" name="Group 84"/>
          <p:cNvGrpSpPr/>
          <p:nvPr/>
        </p:nvGrpSpPr>
        <p:grpSpPr>
          <a:xfrm>
            <a:off x="4343089" y="2209800"/>
            <a:ext cx="303835" cy="304800"/>
            <a:chOff x="23501" y="0"/>
            <a:chExt cx="303834" cy="304800"/>
          </a:xfrm>
        </p:grpSpPr>
        <p:sp>
          <p:nvSpPr>
            <p:cNvPr id="82" name="Shape 82"/>
            <p:cNvSpPr/>
            <p:nvPr/>
          </p:nvSpPr>
          <p:spPr>
            <a:xfrm>
              <a:off x="23501" y="0"/>
              <a:ext cx="303835" cy="228600"/>
            </a:xfrm>
            <a:prstGeom prst="triangle">
              <a:avLst/>
            </a:prstGeom>
            <a:noFill/>
            <a:ln w="25400" cap="flat">
              <a:solidFill>
                <a:srgbClr val="000000"/>
              </a:solidFill>
              <a:prstDash val="solid"/>
              <a:miter lim="400000"/>
            </a:ln>
            <a:effectLst/>
          </p:spPr>
          <p:txBody>
            <a:bodyPr wrap="square" lIns="0" tIns="0" rIns="0" bIns="0" numCol="1" anchor="ctr">
              <a:noAutofit/>
            </a:bodyPr>
            <a:lstStyle/>
            <a:p>
              <a:pPr marL="40639" marR="40639" lvl="0" defTabSz="914400">
                <a:defRPr sz="1800">
                  <a:uFill>
                    <a:solidFill/>
                  </a:uFill>
                  <a:latin typeface="Arial"/>
                  <a:ea typeface="Arial"/>
                  <a:cs typeface="Arial"/>
                  <a:sym typeface="Arial"/>
                </a:defRPr>
              </a:pPr>
              <a:endParaRPr/>
            </a:p>
          </p:txBody>
        </p:sp>
        <p:sp>
          <p:nvSpPr>
            <p:cNvPr id="83" name="Shape 83"/>
            <p:cNvSpPr/>
            <p:nvPr/>
          </p:nvSpPr>
          <p:spPr>
            <a:xfrm>
              <a:off x="87709" y="152400"/>
              <a:ext cx="175420" cy="152400"/>
            </a:xfrm>
            <a:prstGeom prst="rect">
              <a:avLst/>
            </a:prstGeom>
            <a:noFill/>
            <a:ln w="12700" cap="flat">
              <a:noFill/>
              <a:miter lim="400000"/>
            </a:ln>
            <a:effectLst/>
          </p:spPr>
          <p:txBody>
            <a:bodyPr wrap="square" lIns="25400" tIns="25400" rIns="25400" bIns="25400" numCol="1" anchor="ctr">
              <a:noAutofit/>
            </a:bodyPr>
            <a:lstStyle/>
            <a:p>
              <a:pPr marL="43180" marR="43180" lvl="0" defTabSz="914400">
                <a:buClr>
                  <a:srgbClr val="000000"/>
                </a:buClr>
                <a:buFont typeface="Arial"/>
                <a:defRPr sz="1800">
                  <a:uFill>
                    <a:solidFill/>
                  </a:uFill>
                  <a:latin typeface="Arial"/>
                  <a:ea typeface="Arial"/>
                  <a:cs typeface="Arial"/>
                  <a:sym typeface="Arial"/>
                </a:defRPr>
              </a:pPr>
              <a:endParaRPr/>
            </a:p>
          </p:txBody>
        </p:sp>
      </p:grpSp>
      <p:sp>
        <p:nvSpPr>
          <p:cNvPr id="85" name="Shape 85"/>
          <p:cNvSpPr/>
          <p:nvPr/>
        </p:nvSpPr>
        <p:spPr>
          <a:xfrm>
            <a:off x="4495800" y="2438400"/>
            <a:ext cx="1588" cy="457200"/>
          </a:xfrm>
          <a:prstGeom prst="line">
            <a:avLst/>
          </a:prstGeom>
          <a:ln w="25400">
            <a:solidFill/>
            <a:miter lim="400000"/>
          </a:ln>
        </p:spPr>
        <p:txBody>
          <a:bodyPr lIns="50800" tIns="50800" rIns="50800" bIns="50800" anchor="ctr"/>
          <a:lstStyle/>
          <a:p>
            <a:pPr lvl="0" defTabSz="457200">
              <a:defRPr sz="1200">
                <a:latin typeface="Helvetica"/>
                <a:ea typeface="Helvetica"/>
                <a:cs typeface="Helvetica"/>
                <a:sym typeface="Helvetica"/>
              </a:defRPr>
            </a:pPr>
            <a:endParaRPr/>
          </a:p>
        </p:txBody>
      </p:sp>
      <p:grpSp>
        <p:nvGrpSpPr>
          <p:cNvPr id="88" name="Group 88"/>
          <p:cNvGrpSpPr/>
          <p:nvPr/>
        </p:nvGrpSpPr>
        <p:grpSpPr>
          <a:xfrm>
            <a:off x="1600200" y="3352800"/>
            <a:ext cx="1828800" cy="677863"/>
            <a:chOff x="0" y="0"/>
            <a:chExt cx="1828800" cy="677862"/>
          </a:xfrm>
        </p:grpSpPr>
        <p:sp>
          <p:nvSpPr>
            <p:cNvPr id="86" name="Shape 86"/>
            <p:cNvSpPr/>
            <p:nvPr/>
          </p:nvSpPr>
          <p:spPr>
            <a:xfrm>
              <a:off x="0" y="0"/>
              <a:ext cx="1828800" cy="677863"/>
            </a:xfrm>
            <a:prstGeom prst="rect">
              <a:avLst/>
            </a:prstGeom>
            <a:solidFill>
              <a:srgbClr val="D4FEFF">
                <a:alpha val="50195"/>
              </a:srgbClr>
            </a:solidFill>
            <a:ln w="25400" cap="flat">
              <a:solidFill>
                <a:srgbClr val="000000"/>
              </a:solidFill>
              <a:prstDash val="solid"/>
              <a:miter lim="400000"/>
            </a:ln>
            <a:effectLst/>
          </p:spPr>
          <p:txBody>
            <a:bodyPr wrap="square" lIns="0" tIns="0" rIns="0" bIns="0" numCol="1" anchor="ctr">
              <a:noAutofit/>
            </a:bodyPr>
            <a:lstStyle/>
            <a:p>
              <a:pPr marL="40639" marR="40639" lvl="0" defTabSz="914400">
                <a:defRPr sz="1800">
                  <a:uFill>
                    <a:solidFill/>
                  </a:uFill>
                  <a:latin typeface="Arial"/>
                  <a:ea typeface="Arial"/>
                  <a:cs typeface="Arial"/>
                  <a:sym typeface="Arial"/>
                </a:defRPr>
              </a:pPr>
              <a:endParaRPr/>
            </a:p>
          </p:txBody>
        </p:sp>
        <p:sp>
          <p:nvSpPr>
            <p:cNvPr id="87" name="Shape 87"/>
            <p:cNvSpPr/>
            <p:nvPr/>
          </p:nvSpPr>
          <p:spPr>
            <a:xfrm>
              <a:off x="187705" y="108401"/>
              <a:ext cx="1453389" cy="4610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marL="40639" marR="40639" algn="ctr" defTabSz="914400">
                <a:buClr>
                  <a:srgbClr val="000000"/>
                </a:buClr>
                <a:buFont typeface="Helvetica"/>
                <a:defRPr>
                  <a:uFill>
                    <a:solidFill/>
                  </a:uFill>
                  <a:latin typeface="Helvetica Neue Light"/>
                  <a:ea typeface="Helvetica Neue Light"/>
                  <a:cs typeface="Helvetica Neue Light"/>
                  <a:sym typeface="Helvetica Neue Light"/>
                </a:defRPr>
              </a:lvl1pPr>
            </a:lstStyle>
            <a:p>
              <a:pPr lvl="0">
                <a:defRPr sz="1800">
                  <a:uFillTx/>
                </a:defRPr>
              </a:pPr>
              <a:r>
                <a:rPr sz="2400">
                  <a:uFill>
                    <a:solidFill/>
                  </a:uFill>
                </a:rPr>
                <a:t>Exception</a:t>
              </a:r>
            </a:p>
          </p:txBody>
        </p:sp>
      </p:grpSp>
      <p:grpSp>
        <p:nvGrpSpPr>
          <p:cNvPr id="91" name="Group 91"/>
          <p:cNvGrpSpPr/>
          <p:nvPr/>
        </p:nvGrpSpPr>
        <p:grpSpPr>
          <a:xfrm>
            <a:off x="5486400" y="3352800"/>
            <a:ext cx="1828800" cy="677863"/>
            <a:chOff x="0" y="0"/>
            <a:chExt cx="1828800" cy="677862"/>
          </a:xfrm>
        </p:grpSpPr>
        <p:sp>
          <p:nvSpPr>
            <p:cNvPr id="89" name="Shape 89"/>
            <p:cNvSpPr/>
            <p:nvPr/>
          </p:nvSpPr>
          <p:spPr>
            <a:xfrm>
              <a:off x="0" y="0"/>
              <a:ext cx="1828800" cy="677863"/>
            </a:xfrm>
            <a:prstGeom prst="rect">
              <a:avLst/>
            </a:prstGeom>
            <a:solidFill>
              <a:srgbClr val="D4FEFF">
                <a:alpha val="50195"/>
              </a:srgbClr>
            </a:solidFill>
            <a:ln w="25400" cap="flat">
              <a:solidFill>
                <a:srgbClr val="000000"/>
              </a:solidFill>
              <a:prstDash val="solid"/>
              <a:miter lim="400000"/>
            </a:ln>
            <a:effectLst/>
          </p:spPr>
          <p:txBody>
            <a:bodyPr wrap="square" lIns="0" tIns="0" rIns="0" bIns="0" numCol="1" anchor="ctr">
              <a:noAutofit/>
            </a:bodyPr>
            <a:lstStyle/>
            <a:p>
              <a:pPr marL="40639" marR="40639" lvl="0" defTabSz="914400">
                <a:defRPr sz="1800">
                  <a:uFill>
                    <a:solidFill/>
                  </a:uFill>
                  <a:latin typeface="Arial"/>
                  <a:ea typeface="Arial"/>
                  <a:cs typeface="Arial"/>
                  <a:sym typeface="Arial"/>
                </a:defRPr>
              </a:pPr>
              <a:endParaRPr/>
            </a:p>
          </p:txBody>
        </p:sp>
        <p:sp>
          <p:nvSpPr>
            <p:cNvPr id="90" name="Shape 90"/>
            <p:cNvSpPr/>
            <p:nvPr/>
          </p:nvSpPr>
          <p:spPr>
            <a:xfrm>
              <a:off x="520547" y="108401"/>
              <a:ext cx="787706" cy="4610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marL="40639" marR="40639" algn="ctr" defTabSz="914400">
                <a:buClr>
                  <a:srgbClr val="000000"/>
                </a:buClr>
                <a:buFont typeface="Helvetica"/>
                <a:defRPr>
                  <a:uFill>
                    <a:solidFill/>
                  </a:uFill>
                  <a:latin typeface="Helvetica Neue Light"/>
                  <a:ea typeface="Helvetica Neue Light"/>
                  <a:cs typeface="Helvetica Neue Light"/>
                  <a:sym typeface="Helvetica Neue Light"/>
                </a:defRPr>
              </a:lvl1pPr>
            </a:lstStyle>
            <a:p>
              <a:pPr lvl="0">
                <a:defRPr sz="1800">
                  <a:uFillTx/>
                </a:defRPr>
              </a:pPr>
              <a:r>
                <a:rPr sz="2400">
                  <a:uFill>
                    <a:solidFill/>
                  </a:uFill>
                </a:rPr>
                <a:t>Error</a:t>
              </a:r>
            </a:p>
          </p:txBody>
        </p:sp>
      </p:grpSp>
      <p:grpSp>
        <p:nvGrpSpPr>
          <p:cNvPr id="94" name="Group 94"/>
          <p:cNvGrpSpPr/>
          <p:nvPr/>
        </p:nvGrpSpPr>
        <p:grpSpPr>
          <a:xfrm>
            <a:off x="990600" y="4724400"/>
            <a:ext cx="2971801" cy="754063"/>
            <a:chOff x="0" y="0"/>
            <a:chExt cx="2971800" cy="754062"/>
          </a:xfrm>
        </p:grpSpPr>
        <p:sp>
          <p:nvSpPr>
            <p:cNvPr id="92" name="Shape 92"/>
            <p:cNvSpPr/>
            <p:nvPr/>
          </p:nvSpPr>
          <p:spPr>
            <a:xfrm>
              <a:off x="0" y="0"/>
              <a:ext cx="2971801" cy="754063"/>
            </a:xfrm>
            <a:prstGeom prst="rect">
              <a:avLst/>
            </a:prstGeom>
            <a:solidFill>
              <a:srgbClr val="D4FEFF">
                <a:alpha val="50195"/>
              </a:srgbClr>
            </a:solidFill>
            <a:ln w="25400" cap="flat">
              <a:solidFill>
                <a:srgbClr val="000000"/>
              </a:solidFill>
              <a:prstDash val="solid"/>
              <a:miter lim="400000"/>
            </a:ln>
            <a:effectLst/>
          </p:spPr>
          <p:txBody>
            <a:bodyPr wrap="square" lIns="0" tIns="0" rIns="0" bIns="0" numCol="1" anchor="ctr">
              <a:noAutofit/>
            </a:bodyPr>
            <a:lstStyle/>
            <a:p>
              <a:pPr marL="40639" marR="40639" lvl="0" defTabSz="914400">
                <a:defRPr sz="1800">
                  <a:uFill>
                    <a:solidFill/>
                  </a:uFill>
                  <a:latin typeface="Arial"/>
                  <a:ea typeface="Arial"/>
                  <a:cs typeface="Arial"/>
                  <a:sym typeface="Arial"/>
                </a:defRPr>
              </a:pPr>
              <a:endParaRPr/>
            </a:p>
          </p:txBody>
        </p:sp>
        <p:sp>
          <p:nvSpPr>
            <p:cNvPr id="93" name="Shape 93"/>
            <p:cNvSpPr/>
            <p:nvPr/>
          </p:nvSpPr>
          <p:spPr>
            <a:xfrm>
              <a:off x="214528" y="146501"/>
              <a:ext cx="2542744" cy="4610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marL="40639" marR="40639" algn="ctr" defTabSz="914400">
                <a:buClr>
                  <a:srgbClr val="000000"/>
                </a:buClr>
                <a:buFont typeface="Helvetica"/>
                <a:defRPr>
                  <a:uFill>
                    <a:solidFill/>
                  </a:uFill>
                  <a:latin typeface="Helvetica Neue Light"/>
                  <a:ea typeface="Helvetica Neue Light"/>
                  <a:cs typeface="Helvetica Neue Light"/>
                  <a:sym typeface="Helvetica Neue Light"/>
                </a:defRPr>
              </a:lvl1pPr>
            </a:lstStyle>
            <a:p>
              <a:pPr lvl="0">
                <a:defRPr sz="1800">
                  <a:uFillTx/>
                </a:defRPr>
              </a:pPr>
              <a:r>
                <a:rPr sz="2400">
                  <a:uFill>
                    <a:solidFill/>
                  </a:uFill>
                </a:rPr>
                <a:t>RuntimeException</a:t>
              </a:r>
            </a:p>
          </p:txBody>
        </p:sp>
      </p:grpSp>
      <p:grpSp>
        <p:nvGrpSpPr>
          <p:cNvPr id="97" name="Group 97"/>
          <p:cNvGrpSpPr/>
          <p:nvPr/>
        </p:nvGrpSpPr>
        <p:grpSpPr>
          <a:xfrm>
            <a:off x="2285689" y="4038600"/>
            <a:ext cx="303835" cy="304800"/>
            <a:chOff x="23501" y="0"/>
            <a:chExt cx="303834" cy="304800"/>
          </a:xfrm>
        </p:grpSpPr>
        <p:sp>
          <p:nvSpPr>
            <p:cNvPr id="95" name="Shape 95"/>
            <p:cNvSpPr/>
            <p:nvPr/>
          </p:nvSpPr>
          <p:spPr>
            <a:xfrm>
              <a:off x="23501" y="0"/>
              <a:ext cx="303835" cy="228600"/>
            </a:xfrm>
            <a:prstGeom prst="triangle">
              <a:avLst/>
            </a:prstGeom>
            <a:noFill/>
            <a:ln w="25400" cap="flat">
              <a:solidFill>
                <a:srgbClr val="000000"/>
              </a:solidFill>
              <a:prstDash val="solid"/>
              <a:miter lim="400000"/>
            </a:ln>
            <a:effectLst/>
          </p:spPr>
          <p:txBody>
            <a:bodyPr wrap="square" lIns="0" tIns="0" rIns="0" bIns="0" numCol="1" anchor="ctr">
              <a:noAutofit/>
            </a:bodyPr>
            <a:lstStyle/>
            <a:p>
              <a:pPr marL="40639" marR="40639" lvl="0" defTabSz="914400">
                <a:defRPr sz="1800">
                  <a:uFill>
                    <a:solidFill/>
                  </a:uFill>
                  <a:latin typeface="Arial"/>
                  <a:ea typeface="Arial"/>
                  <a:cs typeface="Arial"/>
                  <a:sym typeface="Arial"/>
                </a:defRPr>
              </a:pPr>
              <a:endParaRPr/>
            </a:p>
          </p:txBody>
        </p:sp>
        <p:sp>
          <p:nvSpPr>
            <p:cNvPr id="96" name="Shape 96"/>
            <p:cNvSpPr/>
            <p:nvPr/>
          </p:nvSpPr>
          <p:spPr>
            <a:xfrm>
              <a:off x="87709" y="152400"/>
              <a:ext cx="175420" cy="152400"/>
            </a:xfrm>
            <a:prstGeom prst="rect">
              <a:avLst/>
            </a:prstGeom>
            <a:noFill/>
            <a:ln w="12700" cap="flat">
              <a:noFill/>
              <a:miter lim="400000"/>
            </a:ln>
            <a:effectLst/>
          </p:spPr>
          <p:txBody>
            <a:bodyPr wrap="square" lIns="25400" tIns="25400" rIns="25400" bIns="25400" numCol="1" anchor="ctr">
              <a:noAutofit/>
            </a:bodyPr>
            <a:lstStyle/>
            <a:p>
              <a:pPr marL="43180" marR="43180" lvl="0" defTabSz="914400">
                <a:buClr>
                  <a:srgbClr val="000000"/>
                </a:buClr>
                <a:buFont typeface="Arial"/>
                <a:defRPr sz="1800">
                  <a:uFill>
                    <a:solidFill/>
                  </a:uFill>
                  <a:latin typeface="Arial"/>
                  <a:ea typeface="Arial"/>
                  <a:cs typeface="Arial"/>
                  <a:sym typeface="Arial"/>
                </a:defRPr>
              </a:pPr>
              <a:endParaRPr/>
            </a:p>
          </p:txBody>
        </p:sp>
      </p:grpSp>
      <p:sp>
        <p:nvSpPr>
          <p:cNvPr id="98" name="Shape 98"/>
          <p:cNvSpPr/>
          <p:nvPr/>
        </p:nvSpPr>
        <p:spPr>
          <a:xfrm>
            <a:off x="2438400" y="4267200"/>
            <a:ext cx="1588" cy="457200"/>
          </a:xfrm>
          <a:prstGeom prst="line">
            <a:avLst/>
          </a:prstGeom>
          <a:ln w="25400">
            <a:solidFill/>
            <a:miter lim="400000"/>
          </a:ln>
        </p:spPr>
        <p:txBody>
          <a:bodyPr lIns="50800" tIns="50800" rIns="50800" bIns="50800" anchor="ctr"/>
          <a:lstStyle/>
          <a:p>
            <a:pPr lvl="0" defTabSz="457200">
              <a:defRPr sz="1200">
                <a:latin typeface="Helvetica"/>
                <a:ea typeface="Helvetica"/>
                <a:cs typeface="Helvetica"/>
                <a:sym typeface="Helvetica"/>
              </a:defRPr>
            </a:pPr>
            <a:endParaRPr/>
          </a:p>
        </p:txBody>
      </p:sp>
      <p:sp>
        <p:nvSpPr>
          <p:cNvPr id="99" name="Shape 99"/>
          <p:cNvSpPr/>
          <p:nvPr/>
        </p:nvSpPr>
        <p:spPr>
          <a:xfrm>
            <a:off x="2438400" y="2895600"/>
            <a:ext cx="1588" cy="457200"/>
          </a:xfrm>
          <a:prstGeom prst="line">
            <a:avLst/>
          </a:prstGeom>
          <a:ln w="25400">
            <a:solidFill/>
            <a:miter lim="400000"/>
          </a:ln>
        </p:spPr>
        <p:txBody>
          <a:bodyPr lIns="50800" tIns="50800" rIns="50800" bIns="50800" anchor="ctr"/>
          <a:lstStyle/>
          <a:p>
            <a:pPr lvl="0" defTabSz="457200">
              <a:defRPr sz="1200">
                <a:latin typeface="Helvetica"/>
                <a:ea typeface="Helvetica"/>
                <a:cs typeface="Helvetica"/>
                <a:sym typeface="Helvetica"/>
              </a:defRPr>
            </a:pPr>
            <a:endParaRPr/>
          </a:p>
        </p:txBody>
      </p:sp>
      <p:sp>
        <p:nvSpPr>
          <p:cNvPr id="100" name="Shape 100"/>
          <p:cNvSpPr/>
          <p:nvPr/>
        </p:nvSpPr>
        <p:spPr>
          <a:xfrm>
            <a:off x="6400800" y="2895600"/>
            <a:ext cx="1588" cy="457200"/>
          </a:xfrm>
          <a:prstGeom prst="line">
            <a:avLst/>
          </a:prstGeom>
          <a:ln w="25400">
            <a:solidFill/>
            <a:miter lim="400000"/>
          </a:ln>
        </p:spPr>
        <p:txBody>
          <a:bodyPr lIns="50800" tIns="50800" rIns="50800" bIns="50800" anchor="ctr"/>
          <a:lstStyle/>
          <a:p>
            <a:pPr lvl="0" defTabSz="457200">
              <a:defRPr sz="1200">
                <a:latin typeface="Helvetica"/>
                <a:ea typeface="Helvetica"/>
                <a:cs typeface="Helvetica"/>
                <a:sym typeface="Helvetica"/>
              </a:defRPr>
            </a:pPr>
            <a:endParaRPr/>
          </a:p>
        </p:txBody>
      </p:sp>
      <p:sp>
        <p:nvSpPr>
          <p:cNvPr id="101" name="Shape 101"/>
          <p:cNvSpPr/>
          <p:nvPr/>
        </p:nvSpPr>
        <p:spPr>
          <a:xfrm>
            <a:off x="2438400" y="2895600"/>
            <a:ext cx="3962400" cy="1588"/>
          </a:xfrm>
          <a:prstGeom prst="line">
            <a:avLst/>
          </a:prstGeom>
          <a:ln w="25400">
            <a:solidFill/>
            <a:miter lim="400000"/>
          </a:ln>
        </p:spPr>
        <p:txBody>
          <a:bodyPr lIns="50800" tIns="50800" rIns="50800" bIns="50800" anchor="ctr"/>
          <a:lstStyle/>
          <a:p>
            <a:pPr lvl="0" defTabSz="457200">
              <a:defRPr sz="1200">
                <a:latin typeface="Helvetica"/>
                <a:ea typeface="Helvetica"/>
                <a:cs typeface="Helvetica"/>
                <a:sym typeface="Helvetica"/>
              </a:defRPr>
            </a:pPr>
            <a:endParaRPr/>
          </a:p>
        </p:txBody>
      </p:sp>
      <p:sp>
        <p:nvSpPr>
          <p:cNvPr id="102" name="Shape 102"/>
          <p:cNvSpPr/>
          <p:nvPr/>
        </p:nvSpPr>
        <p:spPr>
          <a:xfrm>
            <a:off x="5562600" y="5334000"/>
            <a:ext cx="1804998" cy="838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marL="40639" marR="40639" defTabSz="914400">
              <a:buClr>
                <a:srgbClr val="000000"/>
              </a:buClr>
              <a:buFont typeface="Tahoma"/>
              <a:defRPr>
                <a:uFill>
                  <a:solidFill/>
                </a:uFill>
                <a:latin typeface="Tahoma"/>
                <a:ea typeface="Tahoma"/>
                <a:cs typeface="Tahoma"/>
                <a:sym typeface="Tahoma"/>
              </a:defRPr>
            </a:lvl1pPr>
          </a:lstStyle>
          <a:p>
            <a:pPr lvl="0">
              <a:defRPr sz="1800">
                <a:uFillTx/>
              </a:defRPr>
            </a:pPr>
            <a:r>
              <a:rPr sz="2400">
                <a:uFill>
                  <a:solidFill/>
                </a:uFill>
              </a:rPr>
              <a:t>Unchecked </a:t>
            </a:r>
          </a:p>
        </p:txBody>
      </p:sp>
      <p:sp>
        <p:nvSpPr>
          <p:cNvPr id="103" name="Shape 103"/>
          <p:cNvSpPr/>
          <p:nvPr/>
        </p:nvSpPr>
        <p:spPr>
          <a:xfrm>
            <a:off x="304800" y="1524000"/>
            <a:ext cx="1287076" cy="4699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marL="40639" marR="40639" defTabSz="914400">
              <a:buClr>
                <a:srgbClr val="000000"/>
              </a:buClr>
              <a:buFont typeface="Tahoma"/>
              <a:defRPr>
                <a:uFill>
                  <a:solidFill/>
                </a:uFill>
                <a:latin typeface="Tahoma"/>
                <a:ea typeface="Tahoma"/>
                <a:cs typeface="Tahoma"/>
                <a:sym typeface="Tahoma"/>
              </a:defRPr>
            </a:lvl1pPr>
          </a:lstStyle>
          <a:p>
            <a:pPr lvl="0">
              <a:defRPr sz="1800">
                <a:uFillTx/>
              </a:defRPr>
            </a:pPr>
            <a:r>
              <a:rPr sz="2400">
                <a:uFill>
                  <a:solidFill/>
                </a:uFill>
              </a:rPr>
              <a:t>Checked</a:t>
            </a:r>
          </a:p>
        </p:txBody>
      </p:sp>
      <p:sp>
        <p:nvSpPr>
          <p:cNvPr id="104" name="Shape 104"/>
          <p:cNvSpPr/>
          <p:nvPr/>
        </p:nvSpPr>
        <p:spPr>
          <a:xfrm>
            <a:off x="990600" y="2362200"/>
            <a:ext cx="762000" cy="914400"/>
          </a:xfrm>
          <a:prstGeom prst="line">
            <a:avLst/>
          </a:prstGeom>
          <a:ln w="25400">
            <a:solidFill>
              <a:srgbClr val="00A8AA"/>
            </a:solidFill>
            <a:miter lim="400000"/>
            <a:tailEnd type="triangle"/>
          </a:ln>
        </p:spPr>
        <p:txBody>
          <a:bodyPr lIns="0" tIns="0" rIns="0" bIns="0" anchor="ctr"/>
          <a:lstStyle/>
          <a:p>
            <a:pPr lvl="0" defTabSz="457200">
              <a:defRPr sz="1200">
                <a:latin typeface="Helvetica"/>
                <a:ea typeface="Helvetica"/>
                <a:cs typeface="Helvetica"/>
                <a:sym typeface="Helvetica"/>
              </a:defRPr>
            </a:pPr>
            <a:endParaRPr/>
          </a:p>
        </p:txBody>
      </p:sp>
      <p:sp>
        <p:nvSpPr>
          <p:cNvPr id="105" name="Shape 105"/>
          <p:cNvSpPr/>
          <p:nvPr/>
        </p:nvSpPr>
        <p:spPr>
          <a:xfrm flipV="1">
            <a:off x="6324600" y="4038600"/>
            <a:ext cx="152400" cy="1219200"/>
          </a:xfrm>
          <a:prstGeom prst="line">
            <a:avLst/>
          </a:prstGeom>
          <a:ln w="25400">
            <a:solidFill>
              <a:srgbClr val="00A8AA"/>
            </a:solidFill>
            <a:miter lim="400000"/>
            <a:tailEnd type="triangle"/>
          </a:ln>
        </p:spPr>
        <p:txBody>
          <a:bodyPr lIns="0" tIns="0" rIns="0" bIns="0" anchor="ctr"/>
          <a:lstStyle/>
          <a:p>
            <a:pPr lvl="0" defTabSz="457200">
              <a:defRPr sz="1200">
                <a:latin typeface="Helvetica"/>
                <a:ea typeface="Helvetica"/>
                <a:cs typeface="Helvetica"/>
                <a:sym typeface="Helvetica"/>
              </a:defRPr>
            </a:pPr>
            <a:endParaRPr/>
          </a:p>
        </p:txBody>
      </p:sp>
      <p:sp>
        <p:nvSpPr>
          <p:cNvPr id="106" name="Shape 106"/>
          <p:cNvSpPr/>
          <p:nvPr/>
        </p:nvSpPr>
        <p:spPr>
          <a:xfrm flipH="1" flipV="1">
            <a:off x="3962400" y="4953000"/>
            <a:ext cx="2362200" cy="304801"/>
          </a:xfrm>
          <a:prstGeom prst="line">
            <a:avLst/>
          </a:prstGeom>
          <a:ln w="25400">
            <a:solidFill>
              <a:srgbClr val="00A8AA"/>
            </a:solidFill>
            <a:miter lim="400000"/>
            <a:tailEnd type="triangle"/>
          </a:ln>
        </p:spPr>
        <p:txBody>
          <a:bodyPr lIns="0" tIns="0" rIns="0" bIns="0" anchor="ctr"/>
          <a:lstStyle/>
          <a:p>
            <a:pPr lvl="0" defTabSz="457200">
              <a:defRPr sz="1200">
                <a:latin typeface="Helvetica"/>
                <a:ea typeface="Helvetica"/>
                <a:cs typeface="Helvetica"/>
                <a:sym typeface="Helvetica"/>
              </a:defRPr>
            </a:pPr>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Shape 108"/>
          <p:cNvSpPr/>
          <p:nvPr/>
        </p:nvSpPr>
        <p:spPr>
          <a:xfrm>
            <a:off x="1041400" y="914400"/>
            <a:ext cx="7145338" cy="1588"/>
          </a:xfrm>
          <a:prstGeom prst="line">
            <a:avLst/>
          </a:prstGeom>
          <a:ln w="12700">
            <a:solidFill/>
            <a:miter lim="400000"/>
          </a:ln>
        </p:spPr>
        <p:txBody>
          <a:bodyPr lIns="0" tIns="0" rIns="0" bIns="0" anchor="ctr"/>
          <a:lstStyle/>
          <a:p>
            <a:pPr lvl="0" defTabSz="457200">
              <a:defRPr sz="1200">
                <a:latin typeface="Helvetica"/>
                <a:ea typeface="Helvetica"/>
                <a:cs typeface="Helvetica"/>
                <a:sym typeface="Helvetica"/>
              </a:defRPr>
            </a:pPr>
            <a:endParaRPr/>
          </a:p>
        </p:txBody>
      </p:sp>
      <p:sp>
        <p:nvSpPr>
          <p:cNvPr id="109" name="Shape 109"/>
          <p:cNvSpPr/>
          <p:nvPr/>
        </p:nvSpPr>
        <p:spPr>
          <a:xfrm>
            <a:off x="6554787" y="6342062"/>
            <a:ext cx="2387601" cy="3175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marL="40639" marR="40639" algn="r" defTabSz="914400">
              <a:buClr>
                <a:srgbClr val="000000"/>
              </a:buClr>
              <a:buFont typeface="Helvetica"/>
              <a:defRPr sz="1400">
                <a:uFill>
                  <a:solidFill/>
                </a:uFill>
                <a:latin typeface="Helvetica Neue Light"/>
                <a:ea typeface="Helvetica Neue Light"/>
                <a:cs typeface="Helvetica Neue Light"/>
                <a:sym typeface="Helvetica Neue Light"/>
              </a:defRPr>
            </a:lvl1pPr>
          </a:lstStyle>
          <a:p>
            <a:pPr lvl="0">
              <a:defRPr sz="1800">
                <a:uFillTx/>
              </a:defRPr>
            </a:pPr>
            <a:r>
              <a:rPr sz="1400">
                <a:uFill>
                  <a:solidFill/>
                </a:uFill>
              </a:rPr>
              <a:t>6</a:t>
            </a:r>
          </a:p>
        </p:txBody>
      </p:sp>
      <p:sp>
        <p:nvSpPr>
          <p:cNvPr id="110" name="Shape 110"/>
          <p:cNvSpPr>
            <a:spLocks noGrp="1"/>
          </p:cNvSpPr>
          <p:nvPr>
            <p:ph type="title"/>
          </p:nvPr>
        </p:nvSpPr>
        <p:spPr>
          <a:prstGeom prst="rect">
            <a:avLst/>
          </a:prstGeom>
        </p:spPr>
        <p:txBody>
          <a:bodyPr/>
          <a:lstStyle>
            <a:lvl1pPr>
              <a:defRPr>
                <a:latin typeface="Helvetica Neue Light"/>
                <a:ea typeface="Helvetica Neue Light"/>
                <a:cs typeface="Helvetica Neue Light"/>
                <a:sym typeface="Helvetica Neue Light"/>
              </a:defRPr>
            </a:lvl1pPr>
          </a:lstStyle>
          <a:p>
            <a:pPr lvl="0">
              <a:defRPr sz="1800">
                <a:uFillTx/>
              </a:defRPr>
            </a:pPr>
            <a:r>
              <a:rPr sz="3600">
                <a:uFill>
                  <a:solidFill/>
                </a:uFill>
              </a:rPr>
              <a:t>…Exception Hierarchy</a:t>
            </a:r>
          </a:p>
        </p:txBody>
      </p:sp>
      <p:graphicFrame>
        <p:nvGraphicFramePr>
          <p:cNvPr id="2" name="Table 1"/>
          <p:cNvGraphicFramePr>
            <a:graphicFrameLocks noGrp="1"/>
          </p:cNvGraphicFramePr>
          <p:nvPr>
            <p:extLst>
              <p:ext uri="{D42A27DB-BD31-4B8C-83A1-F6EECF244321}">
                <p14:modId xmlns:p14="http://schemas.microsoft.com/office/powerpoint/2010/main" val="1156292402"/>
              </p:ext>
            </p:extLst>
          </p:nvPr>
        </p:nvGraphicFramePr>
        <p:xfrm>
          <a:off x="611560" y="1340768"/>
          <a:ext cx="7940460" cy="4328160"/>
        </p:xfrm>
        <a:graphic>
          <a:graphicData uri="http://schemas.openxmlformats.org/drawingml/2006/table">
            <a:tbl>
              <a:tblPr firstRow="1" bandRow="1">
                <a:tableStyleId>{5940675A-B579-460E-94D1-54222C63F5DA}</a:tableStyleId>
              </a:tblPr>
              <a:tblGrid>
                <a:gridCol w="2323836"/>
                <a:gridCol w="5616624"/>
              </a:tblGrid>
              <a:tr h="370840">
                <a:tc>
                  <a:txBody>
                    <a:bodyPr/>
                    <a:lstStyle/>
                    <a:p>
                      <a:pPr algn="l">
                        <a:spcBef>
                          <a:spcPts val="300"/>
                        </a:spcBef>
                        <a:spcAft>
                          <a:spcPts val="300"/>
                        </a:spcAft>
                      </a:pPr>
                      <a:r>
                        <a:rPr lang="en-IE" sz="2000" dirty="0" err="1" smtClean="0">
                          <a:uFill>
                            <a:solidFill/>
                          </a:uFill>
                        </a:rPr>
                        <a:t>Throwable</a:t>
                      </a:r>
                      <a:r>
                        <a:rPr lang="en-IE" sz="2000" dirty="0" smtClean="0">
                          <a:uFill>
                            <a:solidFill/>
                          </a:uFill>
                        </a:rPr>
                        <a:t> </a:t>
                      </a:r>
                      <a:endParaRPr lang="en-IE" sz="2000" dirty="0"/>
                    </a:p>
                  </a:txBody>
                  <a:tcPr/>
                </a:tc>
                <a:tc>
                  <a:txBody>
                    <a:bodyPr/>
                    <a:lstStyle/>
                    <a:p>
                      <a:pPr algn="l">
                        <a:spcBef>
                          <a:spcPts val="300"/>
                        </a:spcBef>
                        <a:spcAft>
                          <a:spcPts val="300"/>
                        </a:spcAft>
                      </a:pPr>
                      <a:r>
                        <a:rPr lang="en-IE" sz="2000" dirty="0" smtClean="0">
                          <a:uFill>
                            <a:solidFill/>
                          </a:uFill>
                        </a:rPr>
                        <a:t>Top of the exception hierarchy in Java, all exceptions are of this type.</a:t>
                      </a:r>
                      <a:endParaRPr lang="en-IE" sz="2000" dirty="0"/>
                    </a:p>
                  </a:txBody>
                  <a:tcPr/>
                </a:tc>
              </a:tr>
              <a:tr h="370840">
                <a:tc>
                  <a:txBody>
                    <a:bodyPr/>
                    <a:lstStyle/>
                    <a:p>
                      <a:pPr algn="l">
                        <a:spcBef>
                          <a:spcPts val="300"/>
                        </a:spcBef>
                        <a:spcAft>
                          <a:spcPts val="300"/>
                        </a:spcAft>
                      </a:pPr>
                      <a:r>
                        <a:rPr lang="en-IE" sz="2000" dirty="0" smtClean="0">
                          <a:uFill>
                            <a:solidFill/>
                          </a:uFill>
                        </a:rPr>
                        <a:t>Error</a:t>
                      </a:r>
                    </a:p>
                    <a:p>
                      <a:pPr lvl="1" algn="l">
                        <a:spcBef>
                          <a:spcPts val="300"/>
                        </a:spcBef>
                        <a:spcAft>
                          <a:spcPts val="300"/>
                        </a:spcAft>
                      </a:pPr>
                      <a:r>
                        <a:rPr lang="en-IE" sz="2000" dirty="0" smtClean="0">
                          <a:solidFill>
                            <a:schemeClr val="tx1">
                              <a:lumMod val="50000"/>
                              <a:lumOff val="50000"/>
                            </a:schemeClr>
                          </a:solidFill>
                          <a:uFill>
                            <a:solidFill/>
                          </a:uFill>
                        </a:rPr>
                        <a:t>(unchecked</a:t>
                      </a:r>
                      <a:br>
                        <a:rPr lang="en-IE" sz="2000" dirty="0" smtClean="0">
                          <a:solidFill>
                            <a:schemeClr val="tx1">
                              <a:lumMod val="50000"/>
                              <a:lumOff val="50000"/>
                            </a:schemeClr>
                          </a:solidFill>
                          <a:uFill>
                            <a:solidFill/>
                          </a:uFill>
                        </a:rPr>
                      </a:br>
                      <a:r>
                        <a:rPr lang="en-IE" sz="2000" baseline="0" dirty="0" smtClean="0">
                          <a:solidFill>
                            <a:schemeClr val="tx1">
                              <a:lumMod val="50000"/>
                              <a:lumOff val="50000"/>
                            </a:schemeClr>
                          </a:solidFill>
                          <a:uFill>
                            <a:solidFill/>
                          </a:uFill>
                        </a:rPr>
                        <a:t>    </a:t>
                      </a:r>
                      <a:r>
                        <a:rPr lang="en-IE" sz="2000" dirty="0" smtClean="0">
                          <a:solidFill>
                            <a:schemeClr val="tx1">
                              <a:lumMod val="50000"/>
                              <a:lumOff val="50000"/>
                            </a:schemeClr>
                          </a:solidFill>
                          <a:uFill>
                            <a:solidFill/>
                          </a:uFill>
                        </a:rPr>
                        <a:t>exception)</a:t>
                      </a:r>
                      <a:endParaRPr lang="en-IE" sz="2000" dirty="0">
                        <a:solidFill>
                          <a:schemeClr val="tx1">
                            <a:lumMod val="50000"/>
                            <a:lumOff val="50000"/>
                          </a:schemeClr>
                        </a:solidFill>
                      </a:endParaRPr>
                    </a:p>
                  </a:txBody>
                  <a:tcPr/>
                </a:tc>
                <a:tc>
                  <a:txBody>
                    <a:bodyPr/>
                    <a:lstStyle/>
                    <a:p>
                      <a:pPr marL="0" marR="0" lvl="0" indent="0" algn="l" defTabSz="457200" eaLnBrk="1" fontAlgn="auto" latinLnBrk="0" hangingPunct="1">
                        <a:lnSpc>
                          <a:spcPct val="100000"/>
                        </a:lnSpc>
                        <a:spcBef>
                          <a:spcPts val="300"/>
                        </a:spcBef>
                        <a:spcAft>
                          <a:spcPts val="300"/>
                        </a:spcAft>
                        <a:buClrTx/>
                        <a:buSzTx/>
                        <a:buFontTx/>
                        <a:buNone/>
                        <a:tabLst/>
                        <a:defRPr/>
                      </a:pPr>
                      <a:r>
                        <a:rPr lang="en-IE" sz="2000" dirty="0" smtClean="0">
                          <a:uFill>
                            <a:solidFill/>
                          </a:uFill>
                        </a:rPr>
                        <a:t>Represents serious problems in program, that usually cannot be covered from</a:t>
                      </a:r>
                      <a:r>
                        <a:rPr lang="en-IE" sz="2000" baseline="0" dirty="0" smtClean="0">
                          <a:uFill>
                            <a:solidFill/>
                          </a:uFill>
                        </a:rPr>
                        <a:t> </a:t>
                      </a:r>
                      <a:r>
                        <a:rPr lang="en-IE" sz="2000" baseline="0" dirty="0" err="1" smtClean="0">
                          <a:uFill>
                            <a:solidFill/>
                          </a:uFill>
                        </a:rPr>
                        <a:t>e.g</a:t>
                      </a:r>
                      <a:r>
                        <a:rPr lang="en-IE" sz="2000" baseline="0" dirty="0" smtClean="0">
                          <a:uFill>
                            <a:solidFill/>
                          </a:uFill>
                        </a:rPr>
                        <a:t> hardware malfunction.</a:t>
                      </a:r>
                    </a:p>
                  </a:txBody>
                  <a:tcPr/>
                </a:tc>
              </a:tr>
              <a:tr h="370840">
                <a:tc>
                  <a:txBody>
                    <a:bodyPr/>
                    <a:lstStyle/>
                    <a:p>
                      <a:pPr algn="l">
                        <a:spcBef>
                          <a:spcPts val="300"/>
                        </a:spcBef>
                        <a:spcAft>
                          <a:spcPts val="300"/>
                        </a:spcAft>
                      </a:pPr>
                      <a:r>
                        <a:rPr lang="en-IE" sz="2000" dirty="0" smtClean="0">
                          <a:uFill>
                            <a:solidFill/>
                          </a:uFill>
                        </a:rPr>
                        <a:t>Exception </a:t>
                      </a:r>
                    </a:p>
                    <a:p>
                      <a:pPr lvl="1" algn="l">
                        <a:spcBef>
                          <a:spcPts val="300"/>
                        </a:spcBef>
                        <a:spcAft>
                          <a:spcPts val="300"/>
                        </a:spcAft>
                      </a:pPr>
                      <a:r>
                        <a:rPr lang="en-IE" sz="2000" dirty="0" smtClean="0">
                          <a:solidFill>
                            <a:schemeClr val="tx1">
                              <a:lumMod val="50000"/>
                              <a:lumOff val="50000"/>
                            </a:schemeClr>
                          </a:solidFill>
                          <a:uFill>
                            <a:solidFill/>
                          </a:uFill>
                        </a:rPr>
                        <a:t>(checked </a:t>
                      </a:r>
                      <a:br>
                        <a:rPr lang="en-IE" sz="2000" dirty="0" smtClean="0">
                          <a:solidFill>
                            <a:schemeClr val="tx1">
                              <a:lumMod val="50000"/>
                              <a:lumOff val="50000"/>
                            </a:schemeClr>
                          </a:solidFill>
                          <a:uFill>
                            <a:solidFill/>
                          </a:uFill>
                        </a:rPr>
                      </a:br>
                      <a:r>
                        <a:rPr lang="en-IE" sz="2000" dirty="0" smtClean="0">
                          <a:solidFill>
                            <a:schemeClr val="tx1">
                              <a:lumMod val="50000"/>
                              <a:lumOff val="50000"/>
                            </a:schemeClr>
                          </a:solidFill>
                          <a:uFill>
                            <a:solidFill/>
                          </a:uFill>
                        </a:rPr>
                        <a:t>    exception)</a:t>
                      </a:r>
                      <a:endParaRPr lang="en-IE" sz="2000" dirty="0">
                        <a:solidFill>
                          <a:schemeClr val="tx1">
                            <a:lumMod val="50000"/>
                            <a:lumOff val="50000"/>
                          </a:schemeClr>
                        </a:solidFill>
                      </a:endParaRPr>
                    </a:p>
                  </a:txBody>
                  <a:tcPr/>
                </a:tc>
                <a:tc>
                  <a:txBody>
                    <a:bodyPr/>
                    <a:lstStyle/>
                    <a:p>
                      <a:pPr marL="0" marR="0" lvl="0" indent="0" algn="l" defTabSz="457200" eaLnBrk="1" fontAlgn="auto" latinLnBrk="0" hangingPunct="1">
                        <a:lnSpc>
                          <a:spcPct val="100000"/>
                        </a:lnSpc>
                        <a:spcBef>
                          <a:spcPts val="300"/>
                        </a:spcBef>
                        <a:spcAft>
                          <a:spcPts val="300"/>
                        </a:spcAft>
                        <a:buClrTx/>
                        <a:buSzTx/>
                        <a:buFontTx/>
                        <a:buNone/>
                        <a:tabLst/>
                        <a:defRPr/>
                      </a:pPr>
                      <a:r>
                        <a:rPr lang="en-IE" sz="2000" dirty="0" smtClean="0">
                          <a:uFill>
                            <a:solidFill/>
                          </a:uFill>
                        </a:rPr>
                        <a:t>Superclass for all exceptions including user-defined exceptions. Users extend from this class exceptions that can be recovered from.</a:t>
                      </a:r>
                    </a:p>
                  </a:txBody>
                  <a:tcPr/>
                </a:tc>
              </a:tr>
              <a:tr h="370840">
                <a:tc>
                  <a:txBody>
                    <a:bodyPr/>
                    <a:lstStyle/>
                    <a:p>
                      <a:pPr algn="l">
                        <a:spcBef>
                          <a:spcPts val="300"/>
                        </a:spcBef>
                        <a:spcAft>
                          <a:spcPts val="300"/>
                        </a:spcAft>
                      </a:pPr>
                      <a:r>
                        <a:rPr lang="en-IE" sz="2000" dirty="0" err="1" smtClean="0">
                          <a:uFill>
                            <a:solidFill/>
                          </a:uFill>
                        </a:rPr>
                        <a:t>RuntimeException</a:t>
                      </a:r>
                      <a:endParaRPr lang="en-IE" sz="2000" dirty="0" smtClean="0">
                        <a:uFill>
                          <a:solidFill/>
                        </a:uFill>
                      </a:endParaRPr>
                    </a:p>
                    <a:p>
                      <a:pPr marL="0" marR="0" lvl="3" indent="0" algn="l" defTabSz="457200" eaLnBrk="1" fontAlgn="auto" latinLnBrk="0" hangingPunct="1">
                        <a:lnSpc>
                          <a:spcPct val="100000"/>
                        </a:lnSpc>
                        <a:spcBef>
                          <a:spcPts val="300"/>
                        </a:spcBef>
                        <a:spcAft>
                          <a:spcPts val="300"/>
                        </a:spcAft>
                        <a:buClrTx/>
                        <a:buSzTx/>
                        <a:buFontTx/>
                        <a:buNone/>
                        <a:tabLst/>
                        <a:defRPr/>
                      </a:pPr>
                      <a:r>
                        <a:rPr lang="en-IE" sz="2000" dirty="0" smtClean="0">
                          <a:solidFill>
                            <a:schemeClr val="tx1">
                              <a:lumMod val="50000"/>
                              <a:lumOff val="50000"/>
                            </a:schemeClr>
                          </a:solidFill>
                          <a:uFill>
                            <a:solidFill/>
                          </a:uFill>
                        </a:rPr>
                        <a:t>   (unchecked </a:t>
                      </a:r>
                      <a:br>
                        <a:rPr lang="en-IE" sz="2000" dirty="0" smtClean="0">
                          <a:solidFill>
                            <a:schemeClr val="tx1">
                              <a:lumMod val="50000"/>
                              <a:lumOff val="50000"/>
                            </a:schemeClr>
                          </a:solidFill>
                          <a:uFill>
                            <a:solidFill/>
                          </a:uFill>
                        </a:rPr>
                      </a:br>
                      <a:r>
                        <a:rPr lang="en-IE" sz="2000" dirty="0" smtClean="0">
                          <a:solidFill>
                            <a:schemeClr val="tx1">
                              <a:lumMod val="50000"/>
                              <a:lumOff val="50000"/>
                            </a:schemeClr>
                          </a:solidFill>
                          <a:uFill>
                            <a:solidFill/>
                          </a:uFill>
                        </a:rPr>
                        <a:t>    exception)</a:t>
                      </a:r>
                      <a:endParaRPr lang="en-IE" sz="2000" dirty="0" smtClean="0">
                        <a:solidFill>
                          <a:schemeClr val="tx1">
                            <a:lumMod val="50000"/>
                            <a:lumOff val="50000"/>
                          </a:schemeClr>
                        </a:solidFill>
                      </a:endParaRPr>
                    </a:p>
                    <a:p>
                      <a:pPr algn="l">
                        <a:spcBef>
                          <a:spcPts val="300"/>
                        </a:spcBef>
                        <a:spcAft>
                          <a:spcPts val="300"/>
                        </a:spcAft>
                      </a:pPr>
                      <a:endParaRPr lang="en-IE" sz="2000" dirty="0"/>
                    </a:p>
                  </a:txBody>
                  <a:tcPr/>
                </a:tc>
                <a:tc>
                  <a:txBody>
                    <a:bodyPr/>
                    <a:lstStyle/>
                    <a:p>
                      <a:pPr marL="0" marR="0" lvl="0" indent="0" algn="l" defTabSz="457200" eaLnBrk="1" fontAlgn="auto" latinLnBrk="0" hangingPunct="1">
                        <a:lnSpc>
                          <a:spcPct val="100000"/>
                        </a:lnSpc>
                        <a:spcBef>
                          <a:spcPts val="300"/>
                        </a:spcBef>
                        <a:spcAft>
                          <a:spcPts val="300"/>
                        </a:spcAft>
                        <a:buClrTx/>
                        <a:buSzTx/>
                        <a:buFontTx/>
                        <a:buNone/>
                        <a:tabLst/>
                        <a:defRPr/>
                      </a:pPr>
                      <a:r>
                        <a:rPr lang="en-IE" sz="2000" dirty="0" smtClean="0">
                          <a:uFill>
                            <a:solidFill/>
                          </a:uFill>
                        </a:rPr>
                        <a:t>Generally caused by illegal operations, bad API usage etc... These exceptions indicate serious bug that cannot be recovered from and should be eliminated from application.</a:t>
                      </a:r>
                    </a:p>
                  </a:txBody>
                  <a:tcPr/>
                </a:tc>
              </a:tr>
            </a:tbl>
          </a:graphicData>
        </a:graphic>
      </p:graphicFrame>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hape 34"/>
          <p:cNvSpPr/>
          <p:nvPr/>
        </p:nvSpPr>
        <p:spPr>
          <a:xfrm>
            <a:off x="1041400" y="914400"/>
            <a:ext cx="7145338" cy="1588"/>
          </a:xfrm>
          <a:prstGeom prst="line">
            <a:avLst/>
          </a:prstGeom>
          <a:ln w="12700">
            <a:solidFill/>
            <a:miter lim="400000"/>
          </a:ln>
        </p:spPr>
        <p:txBody>
          <a:bodyPr lIns="0" tIns="0" rIns="0" bIns="0" anchor="ctr"/>
          <a:lstStyle/>
          <a:p>
            <a:pPr lvl="0" defTabSz="457200">
              <a:defRPr sz="1200">
                <a:latin typeface="Helvetica"/>
                <a:ea typeface="Helvetica"/>
                <a:cs typeface="Helvetica"/>
                <a:sym typeface="Helvetica"/>
              </a:defRPr>
            </a:pPr>
            <a:endParaRPr/>
          </a:p>
        </p:txBody>
      </p:sp>
      <p:sp>
        <p:nvSpPr>
          <p:cNvPr id="35" name="Shape 35"/>
          <p:cNvSpPr/>
          <p:nvPr/>
        </p:nvSpPr>
        <p:spPr>
          <a:xfrm>
            <a:off x="6554787" y="6342062"/>
            <a:ext cx="2387601" cy="3175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marL="40639" marR="40639" algn="r" defTabSz="914400">
              <a:buClr>
                <a:srgbClr val="000000"/>
              </a:buClr>
              <a:buFont typeface="Helvetica"/>
              <a:defRPr sz="1400">
                <a:uFill>
                  <a:solidFill/>
                </a:uFill>
                <a:latin typeface="Helvetica Neue Light"/>
                <a:ea typeface="Helvetica Neue Light"/>
                <a:cs typeface="Helvetica Neue Light"/>
                <a:sym typeface="Helvetica Neue Light"/>
              </a:defRPr>
            </a:lvl1pPr>
          </a:lstStyle>
          <a:p>
            <a:pPr lvl="0">
              <a:defRPr sz="1800">
                <a:uFillTx/>
              </a:defRPr>
            </a:pPr>
            <a:r>
              <a:rPr sz="1400">
                <a:uFill>
                  <a:solidFill/>
                </a:uFill>
              </a:rPr>
              <a:t>2</a:t>
            </a:r>
          </a:p>
        </p:txBody>
      </p:sp>
      <p:sp>
        <p:nvSpPr>
          <p:cNvPr id="36" name="Shape 36"/>
          <p:cNvSpPr>
            <a:spLocks noGrp="1"/>
          </p:cNvSpPr>
          <p:nvPr>
            <p:ph type="title"/>
          </p:nvPr>
        </p:nvSpPr>
        <p:spPr>
          <a:prstGeom prst="rect">
            <a:avLst/>
          </a:prstGeom>
        </p:spPr>
        <p:txBody>
          <a:bodyPr/>
          <a:lstStyle>
            <a:lvl1pPr>
              <a:defRPr>
                <a:latin typeface="Helvetica Neue Light"/>
                <a:ea typeface="Helvetica Neue Light"/>
                <a:cs typeface="Helvetica Neue Light"/>
                <a:sym typeface="Helvetica Neue Light"/>
              </a:defRPr>
            </a:lvl1pPr>
          </a:lstStyle>
          <a:p>
            <a:pPr lvl="0">
              <a:defRPr sz="1800">
                <a:uFillTx/>
              </a:defRPr>
            </a:pPr>
            <a:r>
              <a:rPr sz="3600">
                <a:uFill>
                  <a:solidFill/>
                </a:uFill>
              </a:rPr>
              <a:t>Exceptions</a:t>
            </a:r>
          </a:p>
        </p:txBody>
      </p:sp>
      <p:sp>
        <p:nvSpPr>
          <p:cNvPr id="37" name="Shape 37"/>
          <p:cNvSpPr/>
          <p:nvPr/>
        </p:nvSpPr>
        <p:spPr>
          <a:xfrm>
            <a:off x="228599" y="1316037"/>
            <a:ext cx="8610601" cy="297004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L="650875" marR="41275" lvl="0" indent="-609600" defTabSz="914400">
              <a:spcBef>
                <a:spcPts val="500"/>
              </a:spcBef>
              <a:buClr>
                <a:srgbClr val="000000"/>
              </a:buClr>
              <a:buSzPct val="100000"/>
              <a:buFont typeface="Wingdings"/>
              <a:buChar char=""/>
              <a:defRPr sz="1800"/>
            </a:pPr>
            <a:r>
              <a:rPr sz="2400" dirty="0" smtClean="0">
                <a:uFill>
                  <a:solidFill/>
                </a:uFill>
                <a:latin typeface="Helvetica Neue Light"/>
                <a:ea typeface="Helvetica Neue Light"/>
                <a:cs typeface="Helvetica Neue Light"/>
                <a:sym typeface="Helvetica Neue Light"/>
              </a:rPr>
              <a:t>Definition</a:t>
            </a:r>
            <a:r>
              <a:rPr lang="en-IE" sz="2400" dirty="0" smtClean="0">
                <a:uFill>
                  <a:solidFill/>
                </a:uFill>
                <a:latin typeface="Helvetica Neue Light"/>
                <a:ea typeface="Helvetica Neue Light"/>
                <a:cs typeface="Helvetica Neue Light"/>
                <a:sym typeface="Helvetica Neue Light"/>
              </a:rPr>
              <a:t> / Motivation</a:t>
            </a:r>
            <a:endParaRPr sz="2400" dirty="0">
              <a:uFill>
                <a:solidFill/>
              </a:uFill>
              <a:latin typeface="Helvetica Neue Light"/>
              <a:ea typeface="Helvetica Neue Light"/>
              <a:cs typeface="Helvetica Neue Light"/>
              <a:sym typeface="Helvetica Neue Light"/>
            </a:endParaRPr>
          </a:p>
          <a:p>
            <a:pPr marL="650875" marR="41275" lvl="0" indent="-609600" defTabSz="914400">
              <a:spcBef>
                <a:spcPts val="500"/>
              </a:spcBef>
              <a:buClr>
                <a:srgbClr val="000000"/>
              </a:buClr>
              <a:buSzPct val="100000"/>
              <a:buFont typeface="Wingdings"/>
              <a:buChar char=""/>
              <a:defRPr sz="1800"/>
            </a:pPr>
            <a:r>
              <a:rPr sz="2400" dirty="0">
                <a:uFill>
                  <a:solidFill/>
                </a:uFill>
                <a:latin typeface="Helvetica Neue Light"/>
                <a:ea typeface="Helvetica Neue Light"/>
                <a:cs typeface="Helvetica Neue Light"/>
                <a:sym typeface="Helvetica Neue Light"/>
              </a:rPr>
              <a:t>Exception types</a:t>
            </a:r>
          </a:p>
          <a:p>
            <a:pPr marL="650875" marR="41275" lvl="0" indent="-609600" defTabSz="914400">
              <a:spcBef>
                <a:spcPts val="500"/>
              </a:spcBef>
              <a:buClr>
                <a:srgbClr val="000000"/>
              </a:buClr>
              <a:buSzPct val="100000"/>
              <a:buFont typeface="Wingdings"/>
              <a:buChar char=""/>
              <a:defRPr sz="1800"/>
            </a:pPr>
            <a:r>
              <a:rPr sz="2400" dirty="0">
                <a:uFill>
                  <a:solidFill/>
                </a:uFill>
                <a:latin typeface="Helvetica Neue Light"/>
                <a:ea typeface="Helvetica Neue Light"/>
                <a:cs typeface="Helvetica Neue Light"/>
                <a:sym typeface="Helvetica Neue Light"/>
              </a:rPr>
              <a:t>Exception Hierarchy</a:t>
            </a:r>
          </a:p>
          <a:p>
            <a:pPr marL="650875" marR="41275" lvl="0" indent="-609600" defTabSz="914400">
              <a:spcBef>
                <a:spcPts val="500"/>
              </a:spcBef>
              <a:buClr>
                <a:srgbClr val="000000"/>
              </a:buClr>
              <a:buSzPct val="100000"/>
              <a:buFont typeface="Wingdings"/>
              <a:buChar char=""/>
              <a:defRPr sz="1800"/>
            </a:pPr>
            <a:r>
              <a:rPr sz="2400" dirty="0">
                <a:uFill>
                  <a:solidFill/>
                </a:uFill>
                <a:latin typeface="Helvetica Neue Light"/>
                <a:ea typeface="Helvetica Neue Light"/>
                <a:cs typeface="Helvetica Neue Light"/>
                <a:sym typeface="Helvetica Neue Light"/>
              </a:rPr>
              <a:t>Catching exceptions</a:t>
            </a:r>
          </a:p>
          <a:p>
            <a:pPr marL="650875" marR="41275" lvl="0" indent="-609600" defTabSz="914400">
              <a:spcBef>
                <a:spcPts val="500"/>
              </a:spcBef>
              <a:buClr>
                <a:srgbClr val="000000"/>
              </a:buClr>
              <a:buSzPct val="100000"/>
              <a:buFont typeface="Wingdings"/>
              <a:buChar char=""/>
              <a:defRPr sz="1800"/>
            </a:pPr>
            <a:r>
              <a:rPr sz="2400" dirty="0">
                <a:uFill>
                  <a:solidFill/>
                </a:uFill>
                <a:latin typeface="Helvetica Neue Light"/>
                <a:ea typeface="Helvetica Neue Light"/>
                <a:cs typeface="Helvetica Neue Light"/>
                <a:sym typeface="Helvetica Neue Light"/>
              </a:rPr>
              <a:t>Throwing exceptions</a:t>
            </a:r>
          </a:p>
          <a:p>
            <a:pPr marL="650875" marR="41275" lvl="0" indent="-609600" defTabSz="914400">
              <a:spcBef>
                <a:spcPts val="500"/>
              </a:spcBef>
              <a:buClr>
                <a:srgbClr val="000000"/>
              </a:buClr>
              <a:buSzPct val="100000"/>
              <a:buFont typeface="Wingdings"/>
              <a:buChar char=""/>
              <a:defRPr sz="1800"/>
            </a:pPr>
            <a:r>
              <a:rPr sz="2400" dirty="0">
                <a:uFill>
                  <a:solidFill/>
                </a:uFill>
                <a:latin typeface="Helvetica Neue Light"/>
                <a:ea typeface="Helvetica Neue Light"/>
                <a:cs typeface="Helvetica Neue Light"/>
                <a:sym typeface="Helvetica Neue Light"/>
              </a:rPr>
              <a:t>Defining exceptions</a:t>
            </a:r>
          </a:p>
          <a:p>
            <a:pPr marL="650875" marR="41275" lvl="0" indent="-609600" defTabSz="914400">
              <a:spcBef>
                <a:spcPts val="500"/>
              </a:spcBef>
              <a:buClr>
                <a:srgbClr val="000000"/>
              </a:buClr>
              <a:buSzPct val="100000"/>
              <a:buFont typeface="Wingdings"/>
              <a:buChar char=""/>
              <a:defRPr sz="1800"/>
            </a:pPr>
            <a:r>
              <a:rPr sz="2400" dirty="0">
                <a:uFill>
                  <a:solidFill/>
                </a:uFill>
                <a:latin typeface="Helvetica Neue Light"/>
                <a:ea typeface="Helvetica Neue Light"/>
                <a:cs typeface="Helvetica Neue Light"/>
                <a:sym typeface="Helvetica Neue Light"/>
              </a:rPr>
              <a:t>Common exceptions and errors</a:t>
            </a:r>
          </a:p>
        </p:txBody>
      </p:sp>
      <p:sp>
        <p:nvSpPr>
          <p:cNvPr id="3" name="Rectangle 2"/>
          <p:cNvSpPr/>
          <p:nvPr/>
        </p:nvSpPr>
        <p:spPr>
          <a:xfrm>
            <a:off x="755576" y="2564904"/>
            <a:ext cx="3168352" cy="864000"/>
          </a:xfrm>
          <a:prstGeom prst="rect">
            <a:avLst/>
          </a:prstGeom>
          <a:noFill/>
          <a:ln/>
        </p:spPr>
        <p:style>
          <a:lnRef idx="2">
            <a:schemeClr val="accent5"/>
          </a:lnRef>
          <a:fillRef idx="1">
            <a:schemeClr val="lt1"/>
          </a:fillRef>
          <a:effectRef idx="0">
            <a:schemeClr val="accent5"/>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406400" rtl="0" fontAlgn="auto" latinLnBrk="1" hangingPunct="0">
              <a:lnSpc>
                <a:spcPct val="100000"/>
              </a:lnSpc>
              <a:spcBef>
                <a:spcPts val="0"/>
              </a:spcBef>
              <a:spcAft>
                <a:spcPts val="0"/>
              </a:spcAft>
              <a:buClrTx/>
              <a:buSzTx/>
              <a:buFontTx/>
              <a:buNone/>
              <a:tabLst/>
            </a:pPr>
            <a:endParaRPr kumimoji="0" lang="en-IE" sz="28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endParaRPr>
          </a:p>
        </p:txBody>
      </p:sp>
    </p:spTree>
    <p:extLst>
      <p:ext uri="{BB962C8B-B14F-4D97-AF65-F5344CB8AC3E}">
        <p14:creationId xmlns:p14="http://schemas.microsoft.com/office/powerpoint/2010/main" val="1263204131"/>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Shape 113"/>
          <p:cNvSpPr/>
          <p:nvPr/>
        </p:nvSpPr>
        <p:spPr>
          <a:xfrm>
            <a:off x="1041400" y="914400"/>
            <a:ext cx="7145338" cy="1588"/>
          </a:xfrm>
          <a:prstGeom prst="line">
            <a:avLst/>
          </a:prstGeom>
          <a:ln w="12700">
            <a:solidFill/>
            <a:miter lim="400000"/>
          </a:ln>
        </p:spPr>
        <p:txBody>
          <a:bodyPr lIns="0" tIns="0" rIns="0" bIns="0" anchor="ctr"/>
          <a:lstStyle/>
          <a:p>
            <a:pPr lvl="0" defTabSz="457200">
              <a:defRPr sz="1200">
                <a:latin typeface="Helvetica"/>
                <a:ea typeface="Helvetica"/>
                <a:cs typeface="Helvetica"/>
                <a:sym typeface="Helvetica"/>
              </a:defRPr>
            </a:pPr>
            <a:endParaRPr/>
          </a:p>
        </p:txBody>
      </p:sp>
      <p:sp>
        <p:nvSpPr>
          <p:cNvPr id="114" name="Shape 114"/>
          <p:cNvSpPr/>
          <p:nvPr/>
        </p:nvSpPr>
        <p:spPr>
          <a:xfrm>
            <a:off x="6554787" y="6342062"/>
            <a:ext cx="2387601" cy="3175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marL="40639" marR="40639" algn="r" defTabSz="914400">
              <a:buClr>
                <a:srgbClr val="000000"/>
              </a:buClr>
              <a:buFont typeface="Helvetica"/>
              <a:defRPr sz="1400">
                <a:uFill>
                  <a:solidFill/>
                </a:uFill>
                <a:latin typeface="Helvetica Neue Light"/>
                <a:ea typeface="Helvetica Neue Light"/>
                <a:cs typeface="Helvetica Neue Light"/>
                <a:sym typeface="Helvetica Neue Light"/>
              </a:defRPr>
            </a:lvl1pPr>
          </a:lstStyle>
          <a:p>
            <a:pPr lvl="0">
              <a:defRPr sz="1800">
                <a:uFillTx/>
              </a:defRPr>
            </a:pPr>
            <a:r>
              <a:rPr sz="1400">
                <a:uFill>
                  <a:solidFill/>
                </a:uFill>
              </a:rPr>
              <a:t>8</a:t>
            </a:r>
          </a:p>
        </p:txBody>
      </p:sp>
      <p:sp>
        <p:nvSpPr>
          <p:cNvPr id="115" name="Shape 115"/>
          <p:cNvSpPr>
            <a:spLocks noGrp="1"/>
          </p:cNvSpPr>
          <p:nvPr>
            <p:ph type="title"/>
          </p:nvPr>
        </p:nvSpPr>
        <p:spPr>
          <a:prstGeom prst="rect">
            <a:avLst/>
          </a:prstGeom>
        </p:spPr>
        <p:txBody>
          <a:bodyPr/>
          <a:lstStyle>
            <a:lvl1pPr>
              <a:defRPr>
                <a:latin typeface="Helvetica Neue Light"/>
                <a:ea typeface="Helvetica Neue Light"/>
                <a:cs typeface="Helvetica Neue Light"/>
                <a:sym typeface="Helvetica Neue Light"/>
              </a:defRPr>
            </a:lvl1pPr>
          </a:lstStyle>
          <a:p>
            <a:pPr lvl="0">
              <a:defRPr sz="1800">
                <a:uFillTx/>
              </a:defRPr>
            </a:pPr>
            <a:r>
              <a:rPr sz="3600">
                <a:uFill>
                  <a:solidFill/>
                </a:uFill>
              </a:rPr>
              <a:t>Handling Exceptions in Java</a:t>
            </a:r>
          </a:p>
        </p:txBody>
      </p:sp>
      <p:sp>
        <p:nvSpPr>
          <p:cNvPr id="116" name="Shape 116"/>
          <p:cNvSpPr>
            <a:spLocks noGrp="1"/>
          </p:cNvSpPr>
          <p:nvPr>
            <p:ph type="body" idx="1"/>
          </p:nvPr>
        </p:nvSpPr>
        <p:spPr>
          <a:prstGeom prst="rect">
            <a:avLst/>
          </a:prstGeom>
        </p:spPr>
        <p:txBody>
          <a:bodyPr/>
          <a:lstStyle/>
          <a:p>
            <a:pPr lvl="0">
              <a:buClr>
                <a:srgbClr val="000000"/>
              </a:buClr>
              <a:buFont typeface="Wingdings"/>
              <a:buChar char=""/>
              <a:defRPr sz="1800">
                <a:uFillTx/>
              </a:defRPr>
            </a:pPr>
            <a:r>
              <a:rPr sz="2400" dirty="0">
                <a:uFill>
                  <a:solidFill/>
                </a:uFill>
              </a:rPr>
              <a:t>There are two different mechanisms for handling Java exceptions:</a:t>
            </a:r>
          </a:p>
          <a:p>
            <a:pPr marL="497840" lvl="1" indent="0">
              <a:buClr>
                <a:srgbClr val="000000"/>
              </a:buClr>
              <a:buNone/>
              <a:defRPr sz="1800">
                <a:uFillTx/>
              </a:defRPr>
            </a:pPr>
            <a:endParaRPr lang="en-IE" sz="2000" dirty="0" smtClean="0">
              <a:uFill>
                <a:solidFill/>
              </a:uFill>
            </a:endParaRPr>
          </a:p>
          <a:p>
            <a:pPr lvl="1">
              <a:buClr>
                <a:srgbClr val="000000"/>
              </a:buClr>
              <a:buFont typeface="Wingdings"/>
              <a:buChar char=""/>
              <a:defRPr sz="1800">
                <a:uFillTx/>
              </a:defRPr>
            </a:pPr>
            <a:r>
              <a:rPr sz="2000" dirty="0" smtClean="0">
                <a:uFill>
                  <a:solidFill/>
                </a:uFill>
              </a:rPr>
              <a:t>Handling </a:t>
            </a:r>
            <a:r>
              <a:rPr sz="2000" dirty="0">
                <a:uFill>
                  <a:solidFill/>
                </a:uFill>
              </a:rPr>
              <a:t>exceptions </a:t>
            </a:r>
            <a:r>
              <a:rPr lang="en-IE" sz="2000" dirty="0" smtClean="0">
                <a:uFill>
                  <a:solidFill/>
                </a:uFill>
              </a:rPr>
              <a:t>directly </a:t>
            </a:r>
            <a:r>
              <a:rPr sz="2000" dirty="0" smtClean="0">
                <a:uFill>
                  <a:solidFill/>
                </a:uFill>
              </a:rPr>
              <a:t>in </a:t>
            </a:r>
            <a:r>
              <a:rPr lang="en-IE" sz="2000" dirty="0" smtClean="0">
                <a:uFill>
                  <a:solidFill/>
                </a:uFill>
              </a:rPr>
              <a:t>the</a:t>
            </a:r>
            <a:r>
              <a:rPr sz="2000" dirty="0" smtClean="0">
                <a:uFill>
                  <a:solidFill/>
                </a:uFill>
              </a:rPr>
              <a:t> </a:t>
            </a:r>
            <a:r>
              <a:rPr sz="2000" dirty="0">
                <a:uFill>
                  <a:solidFill/>
                </a:uFill>
              </a:rPr>
              <a:t>method where they are </a:t>
            </a:r>
            <a:r>
              <a:rPr sz="2000" dirty="0" smtClean="0">
                <a:uFill>
                  <a:solidFill/>
                </a:uFill>
              </a:rPr>
              <a:t>caught</a:t>
            </a:r>
            <a:r>
              <a:rPr lang="en-IE" sz="2000" dirty="0" smtClean="0">
                <a:uFill>
                  <a:solidFill/>
                </a:uFill>
              </a:rPr>
              <a:t>.</a:t>
            </a:r>
            <a:endParaRPr sz="2000" dirty="0">
              <a:uFill>
                <a:solidFill/>
              </a:uFill>
            </a:endParaRPr>
          </a:p>
          <a:p>
            <a:pPr lvl="1">
              <a:buClr>
                <a:srgbClr val="000000"/>
              </a:buClr>
              <a:buFont typeface="Wingdings"/>
              <a:buChar char=""/>
              <a:defRPr sz="1800">
                <a:uFillTx/>
              </a:defRPr>
            </a:pPr>
            <a:r>
              <a:rPr sz="2000" dirty="0">
                <a:uFill>
                  <a:solidFill/>
                </a:uFill>
              </a:rPr>
              <a:t>Propagating exceptions </a:t>
            </a:r>
            <a:r>
              <a:rPr lang="en-IE" sz="2000" dirty="0" smtClean="0">
                <a:uFill>
                  <a:solidFill/>
                </a:uFill>
              </a:rPr>
              <a:t>up the call stack </a:t>
            </a:r>
            <a:r>
              <a:rPr sz="2000" dirty="0" smtClean="0">
                <a:uFill>
                  <a:solidFill/>
                </a:uFill>
              </a:rPr>
              <a:t>to </a:t>
            </a:r>
            <a:r>
              <a:rPr sz="2000" dirty="0">
                <a:uFill>
                  <a:solidFill/>
                </a:uFill>
              </a:rPr>
              <a:t>the calling method</a:t>
            </a:r>
          </a:p>
          <a:p>
            <a:pPr lvl="2">
              <a:buClr>
                <a:srgbClr val="000000"/>
              </a:buClr>
              <a:buFont typeface="Wingdings"/>
              <a:buChar char=""/>
              <a:defRPr sz="1800">
                <a:uFillTx/>
              </a:defRPr>
            </a:pPr>
            <a:r>
              <a:rPr lang="en-IE" dirty="0" smtClean="0">
                <a:uFill>
                  <a:solidFill/>
                </a:uFill>
              </a:rPr>
              <a:t>The c</a:t>
            </a:r>
            <a:r>
              <a:rPr dirty="0" err="1" smtClean="0">
                <a:uFill>
                  <a:solidFill/>
                </a:uFill>
              </a:rPr>
              <a:t>alling</a:t>
            </a:r>
            <a:r>
              <a:rPr dirty="0" smtClean="0">
                <a:uFill>
                  <a:solidFill/>
                </a:uFill>
              </a:rPr>
              <a:t> </a:t>
            </a:r>
            <a:r>
              <a:rPr dirty="0">
                <a:uFill>
                  <a:solidFill/>
                </a:uFill>
              </a:rPr>
              <a:t>method </a:t>
            </a:r>
            <a:r>
              <a:rPr lang="en-IE" dirty="0" smtClean="0">
                <a:uFill>
                  <a:solidFill/>
                </a:uFill>
              </a:rPr>
              <a:t>then </a:t>
            </a:r>
            <a:r>
              <a:rPr dirty="0" smtClean="0">
                <a:uFill>
                  <a:solidFill/>
                </a:uFill>
              </a:rPr>
              <a:t>handles </a:t>
            </a:r>
            <a:r>
              <a:rPr dirty="0">
                <a:uFill>
                  <a:solidFill/>
                </a:uFill>
              </a:rPr>
              <a:t>the </a:t>
            </a:r>
            <a:r>
              <a:rPr dirty="0" smtClean="0">
                <a:uFill>
                  <a:solidFill/>
                </a:uFill>
              </a:rPr>
              <a:t>exceptions</a:t>
            </a:r>
            <a:endParaRPr lang="en-IE" dirty="0" smtClean="0">
              <a:uFill>
                <a:solidFill/>
              </a:uFill>
            </a:endParaRPr>
          </a:p>
          <a:p>
            <a:pPr marL="955039" lvl="2" indent="0">
              <a:buClr>
                <a:srgbClr val="000000"/>
              </a:buClr>
              <a:buNone/>
              <a:defRPr sz="1800">
                <a:uFillTx/>
              </a:defRPr>
            </a:pPr>
            <a:endParaRPr lang="en-IE" dirty="0" smtClean="0">
              <a:uFill>
                <a:solidFill/>
              </a:uFill>
            </a:endParaRPr>
          </a:p>
          <a:p>
            <a:pPr marL="955039" lvl="2" indent="0">
              <a:buClr>
                <a:srgbClr val="000000"/>
              </a:buClr>
              <a:buNone/>
              <a:defRPr sz="1800">
                <a:uFillTx/>
              </a:defRPr>
            </a:pPr>
            <a:endParaRPr lang="en-IE" dirty="0" smtClean="0">
              <a:uFill>
                <a:solidFill/>
              </a:uFill>
            </a:endParaRPr>
          </a:p>
          <a:p>
            <a:pPr lvl="0">
              <a:buClr>
                <a:srgbClr val="000000"/>
              </a:buClr>
              <a:buFont typeface="Wingdings"/>
              <a:buChar char=""/>
              <a:defRPr sz="1800">
                <a:uFillTx/>
              </a:defRPr>
            </a:pPr>
            <a:r>
              <a:rPr sz="2400" dirty="0" smtClean="0">
                <a:uFill>
                  <a:solidFill/>
                </a:uFill>
              </a:rPr>
              <a:t>Which </a:t>
            </a:r>
            <a:r>
              <a:rPr sz="2400" dirty="0">
                <a:uFill>
                  <a:solidFill/>
                </a:uFill>
              </a:rPr>
              <a:t>way you will handle exceptions depend on the overall design of the </a:t>
            </a:r>
            <a:r>
              <a:rPr sz="2400" dirty="0" smtClean="0">
                <a:uFill>
                  <a:solidFill/>
                </a:uFill>
              </a:rPr>
              <a:t>system</a:t>
            </a:r>
            <a:r>
              <a:rPr lang="en-IE" sz="2400" dirty="0" smtClean="0">
                <a:uFill>
                  <a:solidFill/>
                </a:uFill>
              </a:rPr>
              <a:t>.</a:t>
            </a:r>
            <a:endParaRPr sz="2400" dirty="0">
              <a:uFill>
                <a:solidFill/>
              </a:uFill>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Shape 118"/>
          <p:cNvSpPr/>
          <p:nvPr/>
        </p:nvSpPr>
        <p:spPr>
          <a:xfrm>
            <a:off x="1041400" y="914400"/>
            <a:ext cx="7145338" cy="1588"/>
          </a:xfrm>
          <a:prstGeom prst="line">
            <a:avLst/>
          </a:prstGeom>
          <a:ln w="12700">
            <a:solidFill/>
            <a:miter lim="400000"/>
          </a:ln>
        </p:spPr>
        <p:txBody>
          <a:bodyPr lIns="0" tIns="0" rIns="0" bIns="0" anchor="ctr"/>
          <a:lstStyle/>
          <a:p>
            <a:pPr lvl="0" defTabSz="457200">
              <a:defRPr sz="1200">
                <a:latin typeface="Helvetica"/>
                <a:ea typeface="Helvetica"/>
                <a:cs typeface="Helvetica"/>
                <a:sym typeface="Helvetica"/>
              </a:defRPr>
            </a:pPr>
            <a:endParaRPr/>
          </a:p>
        </p:txBody>
      </p:sp>
      <p:sp>
        <p:nvSpPr>
          <p:cNvPr id="119" name="Shape 119"/>
          <p:cNvSpPr/>
          <p:nvPr/>
        </p:nvSpPr>
        <p:spPr>
          <a:xfrm>
            <a:off x="6554787" y="6342062"/>
            <a:ext cx="2387601" cy="3175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marL="40639" marR="40639" algn="r" defTabSz="914400">
              <a:buClr>
                <a:srgbClr val="000000"/>
              </a:buClr>
              <a:buFont typeface="Helvetica"/>
              <a:defRPr sz="1400">
                <a:uFill>
                  <a:solidFill/>
                </a:uFill>
                <a:latin typeface="Helvetica Neue Light"/>
                <a:ea typeface="Helvetica Neue Light"/>
                <a:cs typeface="Helvetica Neue Light"/>
                <a:sym typeface="Helvetica Neue Light"/>
              </a:defRPr>
            </a:lvl1pPr>
          </a:lstStyle>
          <a:p>
            <a:pPr lvl="0">
              <a:defRPr sz="1800">
                <a:uFillTx/>
              </a:defRPr>
            </a:pPr>
            <a:r>
              <a:rPr sz="1400">
                <a:uFill>
                  <a:solidFill/>
                </a:uFill>
              </a:rPr>
              <a:t>9</a:t>
            </a:r>
          </a:p>
        </p:txBody>
      </p:sp>
      <p:sp>
        <p:nvSpPr>
          <p:cNvPr id="120" name="Shape 120"/>
          <p:cNvSpPr>
            <a:spLocks noGrp="1"/>
          </p:cNvSpPr>
          <p:nvPr>
            <p:ph type="title"/>
          </p:nvPr>
        </p:nvSpPr>
        <p:spPr>
          <a:xfrm>
            <a:off x="457200" y="20637"/>
            <a:ext cx="8229600" cy="1046163"/>
          </a:xfrm>
          <a:prstGeom prst="rect">
            <a:avLst/>
          </a:prstGeom>
        </p:spPr>
        <p:txBody>
          <a:bodyPr/>
          <a:lstStyle/>
          <a:p>
            <a:pPr lvl="0">
              <a:defRPr sz="1800">
                <a:uFillTx/>
              </a:defRPr>
            </a:pPr>
            <a:r>
              <a:rPr sz="3600">
                <a:uFill>
                  <a:solidFill/>
                </a:uFill>
                <a:latin typeface="Helvetica Neue Light"/>
                <a:ea typeface="Helvetica Neue Light"/>
                <a:cs typeface="Helvetica Neue Light"/>
                <a:sym typeface="Helvetica Neue Light"/>
              </a:rPr>
              <a:t>try-catch block</a:t>
            </a:r>
          </a:p>
        </p:txBody>
      </p:sp>
      <p:sp>
        <p:nvSpPr>
          <p:cNvPr id="121" name="Shape 121"/>
          <p:cNvSpPr>
            <a:spLocks noGrp="1"/>
          </p:cNvSpPr>
          <p:nvPr>
            <p:ph type="body" idx="1"/>
          </p:nvPr>
        </p:nvSpPr>
        <p:spPr>
          <a:xfrm>
            <a:off x="304800" y="1066800"/>
            <a:ext cx="8650288" cy="3500438"/>
          </a:xfrm>
          <a:prstGeom prst="rect">
            <a:avLst/>
          </a:prstGeom>
        </p:spPr>
        <p:txBody>
          <a:bodyPr/>
          <a:lstStyle/>
          <a:p>
            <a:pPr marL="334554" lvl="0" indent="-293914">
              <a:buClr>
                <a:srgbClr val="000000"/>
              </a:buClr>
              <a:buFont typeface="Wingdings"/>
              <a:buChar char=""/>
              <a:defRPr sz="1800">
                <a:uFillTx/>
              </a:defRPr>
            </a:pPr>
            <a:r>
              <a:rPr sz="2400">
                <a:uFill>
                  <a:solidFill/>
                </a:uFill>
              </a:rPr>
              <a:t>Exceptions are handled in a try-catch block</a:t>
            </a:r>
          </a:p>
          <a:p>
            <a:pPr marL="735965" lvl="1" indent="-238125">
              <a:buClr>
                <a:srgbClr val="000000"/>
              </a:buClr>
              <a:buFont typeface="Wingdings"/>
              <a:buChar char=""/>
              <a:defRPr sz="1800">
                <a:uFillTx/>
              </a:defRPr>
            </a:pPr>
            <a:r>
              <a:rPr sz="2000">
                <a:uFill>
                  <a:solidFill/>
                </a:uFill>
              </a:rPr>
              <a:t>Checked exceptions can be wrapped in a try-catch block unless they are propagated to a calling method</a:t>
            </a:r>
          </a:p>
          <a:p>
            <a:pPr marL="735965" lvl="1" indent="-238125">
              <a:buClr>
                <a:srgbClr val="000000"/>
              </a:buClr>
              <a:buFont typeface="Wingdings"/>
              <a:buChar char=""/>
              <a:defRPr sz="1800">
                <a:uFillTx/>
              </a:defRPr>
            </a:pPr>
            <a:r>
              <a:rPr sz="2000">
                <a:uFill>
                  <a:solidFill/>
                </a:uFill>
              </a:rPr>
              <a:t>Exceptions in a catch block can be any exception of Throwable type</a:t>
            </a:r>
          </a:p>
        </p:txBody>
      </p:sp>
      <p:grpSp>
        <p:nvGrpSpPr>
          <p:cNvPr id="124" name="Group 124"/>
          <p:cNvGrpSpPr/>
          <p:nvPr/>
        </p:nvGrpSpPr>
        <p:grpSpPr>
          <a:xfrm>
            <a:off x="1692275" y="2997200"/>
            <a:ext cx="5949950" cy="3097213"/>
            <a:chOff x="0" y="0"/>
            <a:chExt cx="5949950" cy="3097212"/>
          </a:xfrm>
        </p:grpSpPr>
        <p:sp>
          <p:nvSpPr>
            <p:cNvPr id="122" name="Shape 122"/>
            <p:cNvSpPr/>
            <p:nvPr/>
          </p:nvSpPr>
          <p:spPr>
            <a:xfrm>
              <a:off x="0" y="0"/>
              <a:ext cx="5949950" cy="3097213"/>
            </a:xfrm>
            <a:prstGeom prst="rect">
              <a:avLst/>
            </a:prstGeom>
            <a:solidFill>
              <a:srgbClr val="FFFED5">
                <a:alpha val="50195"/>
              </a:srgbClr>
            </a:solidFill>
            <a:ln w="12700" cap="flat">
              <a:solidFill>
                <a:srgbClr val="000000"/>
              </a:solidFill>
              <a:prstDash val="solid"/>
              <a:miter lim="400000"/>
            </a:ln>
            <a:effectLst/>
          </p:spPr>
          <p:txBody>
            <a:bodyPr wrap="square" lIns="0" tIns="0" rIns="0" bIns="0" numCol="1" anchor="ctr">
              <a:noAutofit/>
            </a:bodyPr>
            <a:lstStyle/>
            <a:p>
              <a:pPr marL="40639" marR="40639" lvl="0" defTabSz="914400">
                <a:defRPr sz="1800">
                  <a:uFill>
                    <a:solidFill/>
                  </a:uFill>
                  <a:latin typeface="Arial"/>
                  <a:ea typeface="Arial"/>
                  <a:cs typeface="Arial"/>
                  <a:sym typeface="Arial"/>
                </a:defRPr>
              </a:pPr>
              <a:endParaRPr/>
            </a:p>
          </p:txBody>
        </p:sp>
        <p:sp>
          <p:nvSpPr>
            <p:cNvPr id="123" name="Shape 123"/>
            <p:cNvSpPr/>
            <p:nvPr/>
          </p:nvSpPr>
          <p:spPr>
            <a:xfrm>
              <a:off x="0" y="0"/>
              <a:ext cx="5943600" cy="28956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p>
              <a:pPr marL="383540" marR="40639" lvl="0" indent="-342900" defTabSz="914400">
                <a:buClr>
                  <a:srgbClr val="931A68"/>
                </a:buClr>
                <a:buFont typeface="Courier New"/>
                <a:defRPr sz="1800"/>
              </a:pPr>
              <a:r>
                <a:rPr b="1">
                  <a:solidFill>
                    <a:srgbClr val="931A68"/>
                  </a:solidFill>
                  <a:uFill>
                    <a:solidFill>
                      <a:srgbClr val="931A68"/>
                    </a:solidFill>
                  </a:uFill>
                  <a:latin typeface="Courier New"/>
                  <a:ea typeface="Courier New"/>
                  <a:cs typeface="Courier New"/>
                  <a:sym typeface="Courier New"/>
                </a:rPr>
                <a:t>public void </a:t>
              </a:r>
              <a:r>
                <a:rPr>
                  <a:uFill>
                    <a:solidFill/>
                  </a:uFill>
                  <a:latin typeface="Courier New"/>
                  <a:ea typeface="Courier New"/>
                  <a:cs typeface="Courier New"/>
                  <a:sym typeface="Courier New"/>
                </a:rPr>
                <a:t>myMethod()</a:t>
              </a:r>
            </a:p>
            <a:p>
              <a:pPr marL="383540" marR="40639" lvl="0" indent="-342900" defTabSz="914400">
                <a:buClr>
                  <a:srgbClr val="000000"/>
                </a:buClr>
                <a:buFont typeface="Courier New"/>
                <a:defRPr sz="1800"/>
              </a:pPr>
              <a:r>
                <a:rPr>
                  <a:uFill>
                    <a:solidFill/>
                  </a:uFill>
                  <a:latin typeface="Courier New"/>
                  <a:ea typeface="Courier New"/>
                  <a:cs typeface="Courier New"/>
                  <a:sym typeface="Courier New"/>
                </a:rPr>
                <a:t>{</a:t>
              </a:r>
            </a:p>
            <a:p>
              <a:pPr marL="383540" marR="40639" lvl="0" indent="-342900" defTabSz="914400">
                <a:buClr>
                  <a:srgbClr val="931A68"/>
                </a:buClr>
                <a:buFont typeface="Courier New"/>
                <a:defRPr sz="1800"/>
              </a:pPr>
              <a:r>
                <a:rPr b="1">
                  <a:solidFill>
                    <a:srgbClr val="931A68"/>
                  </a:solidFill>
                  <a:uFill>
                    <a:solidFill>
                      <a:srgbClr val="931A68"/>
                    </a:solidFill>
                  </a:uFill>
                  <a:latin typeface="Courier New"/>
                  <a:ea typeface="Courier New"/>
                  <a:cs typeface="Courier New"/>
                  <a:sym typeface="Courier New"/>
                </a:rPr>
                <a:t>  try</a:t>
              </a:r>
            </a:p>
            <a:p>
              <a:pPr marL="383540" marR="40639" lvl="0" indent="-342900" defTabSz="914400">
                <a:buClr>
                  <a:srgbClr val="000000"/>
                </a:buClr>
                <a:buFont typeface="Courier New"/>
                <a:defRPr sz="1800"/>
              </a:pPr>
              <a:r>
                <a:rPr>
                  <a:uFill>
                    <a:solidFill/>
                  </a:uFill>
                  <a:latin typeface="Courier New"/>
                  <a:ea typeface="Courier New"/>
                  <a:cs typeface="Courier New"/>
                  <a:sym typeface="Courier New"/>
                </a:rPr>
                <a:t>  {</a:t>
              </a:r>
            </a:p>
            <a:p>
              <a:pPr marL="383540" marR="40639" lvl="0" indent="-342900" defTabSz="914400">
                <a:buClr>
                  <a:srgbClr val="000000"/>
                </a:buClr>
                <a:buFont typeface="Courier New"/>
                <a:defRPr sz="1800"/>
              </a:pPr>
              <a:r>
                <a:rPr>
                  <a:uFill>
                    <a:solidFill/>
                  </a:uFill>
                  <a:latin typeface="Courier New"/>
                  <a:ea typeface="Courier New"/>
                  <a:cs typeface="Courier New"/>
                  <a:sym typeface="Courier New"/>
                </a:rPr>
                <a:t>	  </a:t>
              </a:r>
              <a:r>
                <a:rPr>
                  <a:solidFill>
                    <a:srgbClr val="4E9072"/>
                  </a:solidFill>
                  <a:uFill>
                    <a:solidFill>
                      <a:srgbClr val="4E9072"/>
                    </a:solidFill>
                  </a:uFill>
                  <a:latin typeface="Courier New"/>
                  <a:ea typeface="Courier New"/>
                  <a:cs typeface="Courier New"/>
                  <a:sym typeface="Courier New"/>
                </a:rPr>
                <a:t>//code that throws exception e</a:t>
              </a:r>
            </a:p>
            <a:p>
              <a:pPr marL="383540" marR="40639" lvl="0" indent="-342900" defTabSz="914400">
                <a:buClr>
                  <a:srgbClr val="000000"/>
                </a:buClr>
                <a:buFont typeface="Courier New"/>
                <a:defRPr sz="1800"/>
              </a:pPr>
              <a:r>
                <a:rPr>
                  <a:uFill>
                    <a:solidFill/>
                  </a:uFill>
                  <a:latin typeface="Courier New"/>
                  <a:ea typeface="Courier New"/>
                  <a:cs typeface="Courier New"/>
                  <a:sym typeface="Courier New"/>
                </a:rPr>
                <a:t>  }</a:t>
              </a:r>
            </a:p>
            <a:p>
              <a:pPr marL="383540" marR="40639" lvl="0" indent="-342900" defTabSz="914400">
                <a:buClr>
                  <a:srgbClr val="931A68"/>
                </a:buClr>
                <a:buFont typeface="Courier New"/>
                <a:defRPr sz="1800"/>
              </a:pPr>
              <a:r>
                <a:rPr b="1">
                  <a:solidFill>
                    <a:srgbClr val="931A68"/>
                  </a:solidFill>
                  <a:uFill>
                    <a:solidFill>
                      <a:srgbClr val="931A68"/>
                    </a:solidFill>
                  </a:uFill>
                  <a:latin typeface="Courier New"/>
                  <a:ea typeface="Courier New"/>
                  <a:cs typeface="Courier New"/>
                  <a:sym typeface="Courier New"/>
                </a:rPr>
                <a:t>  catch </a:t>
              </a:r>
              <a:r>
                <a:rPr>
                  <a:uFill>
                    <a:solidFill/>
                  </a:uFill>
                  <a:latin typeface="Courier New"/>
                  <a:ea typeface="Courier New"/>
                  <a:cs typeface="Courier New"/>
                  <a:sym typeface="Courier New"/>
                </a:rPr>
                <a:t>(Exception e)</a:t>
              </a:r>
            </a:p>
            <a:p>
              <a:pPr marL="383540" marR="40639" lvl="0" indent="-342900" defTabSz="914400">
                <a:buClr>
                  <a:srgbClr val="000000"/>
                </a:buClr>
                <a:buFont typeface="Courier New"/>
                <a:defRPr sz="1800"/>
              </a:pPr>
              <a:r>
                <a:rPr>
                  <a:uFill>
                    <a:solidFill/>
                  </a:uFill>
                  <a:latin typeface="Courier New"/>
                  <a:ea typeface="Courier New"/>
                  <a:cs typeface="Courier New"/>
                  <a:sym typeface="Courier New"/>
                </a:rPr>
                <a:t>  {</a:t>
              </a:r>
            </a:p>
            <a:p>
              <a:pPr marL="383540" marR="40639" lvl="0" indent="-342900" defTabSz="914400">
                <a:buClr>
                  <a:srgbClr val="000000"/>
                </a:buClr>
                <a:buFont typeface="Courier New"/>
                <a:defRPr sz="1800"/>
              </a:pPr>
              <a:r>
                <a:rPr>
                  <a:uFill>
                    <a:solidFill/>
                  </a:uFill>
                  <a:latin typeface="Courier New"/>
                  <a:ea typeface="Courier New"/>
                  <a:cs typeface="Courier New"/>
                  <a:sym typeface="Courier New"/>
                </a:rPr>
                <a:t>	  </a:t>
              </a:r>
              <a:r>
                <a:rPr>
                  <a:solidFill>
                    <a:srgbClr val="4E9072"/>
                  </a:solidFill>
                  <a:uFill>
                    <a:solidFill>
                      <a:srgbClr val="4E9072"/>
                    </a:solidFill>
                  </a:uFill>
                  <a:latin typeface="Courier New"/>
                  <a:ea typeface="Courier New"/>
                  <a:cs typeface="Courier New"/>
                  <a:sym typeface="Courier New"/>
                </a:rPr>
                <a:t>//code that handles exception e</a:t>
              </a:r>
            </a:p>
            <a:p>
              <a:pPr marL="383540" marR="40639" lvl="0" indent="-342900" defTabSz="914400">
                <a:buClr>
                  <a:srgbClr val="000000"/>
                </a:buClr>
                <a:buFont typeface="Courier New"/>
                <a:defRPr sz="1800"/>
              </a:pPr>
              <a:r>
                <a:rPr>
                  <a:solidFill>
                    <a:srgbClr val="4E9072"/>
                  </a:solidFill>
                  <a:uFill>
                    <a:solidFill>
                      <a:srgbClr val="4E9072"/>
                    </a:solidFill>
                  </a:uFill>
                  <a:latin typeface="Courier New"/>
                  <a:ea typeface="Courier New"/>
                  <a:cs typeface="Courier New"/>
                  <a:sym typeface="Courier New"/>
                </a:rPr>
                <a:t>	</a:t>
              </a:r>
              <a:r>
                <a:rPr>
                  <a:uFill>
                    <a:solidFill/>
                  </a:uFill>
                  <a:latin typeface="Courier New"/>
                  <a:ea typeface="Courier New"/>
                  <a:cs typeface="Courier New"/>
                  <a:sym typeface="Courier New"/>
                </a:rPr>
                <a:t>}</a:t>
              </a:r>
            </a:p>
            <a:p>
              <a:pPr marL="383540" marR="40639" lvl="0" indent="-342900" defTabSz="914400">
                <a:buClr>
                  <a:srgbClr val="000000"/>
                </a:buClr>
                <a:buFont typeface="Courier New"/>
                <a:defRPr sz="1800"/>
              </a:pPr>
              <a:r>
                <a:rPr>
                  <a:uFill>
                    <a:solidFill/>
                  </a:uFill>
                  <a:latin typeface="Courier New"/>
                  <a:ea typeface="Courier New"/>
                  <a:cs typeface="Courier New"/>
                  <a:sym typeface="Courier New"/>
                </a:rPr>
                <a:t>}</a:t>
              </a:r>
            </a:p>
          </p:txBody>
        </p:sp>
      </p:gr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1041400" y="914400"/>
            <a:ext cx="7145338" cy="1588"/>
          </a:xfrm>
          <a:prstGeom prst="line">
            <a:avLst/>
          </a:prstGeom>
          <a:ln w="12700">
            <a:solidFill/>
            <a:miter lim="400000"/>
          </a:ln>
        </p:spPr>
        <p:txBody>
          <a:bodyPr lIns="0" tIns="0" rIns="0" bIns="0" anchor="ctr"/>
          <a:lstStyle/>
          <a:p>
            <a:pPr lvl="0" defTabSz="457200">
              <a:defRPr sz="1200">
                <a:latin typeface="Helvetica"/>
                <a:ea typeface="Helvetica"/>
                <a:cs typeface="Helvetica"/>
                <a:sym typeface="Helvetica"/>
              </a:defRPr>
            </a:pPr>
            <a:endParaRPr/>
          </a:p>
        </p:txBody>
      </p:sp>
      <p:sp>
        <p:nvSpPr>
          <p:cNvPr id="129" name="Shape 129"/>
          <p:cNvSpPr/>
          <p:nvPr/>
        </p:nvSpPr>
        <p:spPr>
          <a:xfrm>
            <a:off x="6554787" y="6342062"/>
            <a:ext cx="2387601" cy="3175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marL="40639" marR="40639" algn="r" defTabSz="914400">
              <a:buClr>
                <a:srgbClr val="000000"/>
              </a:buClr>
              <a:buFont typeface="Helvetica"/>
              <a:defRPr sz="1400">
                <a:uFill>
                  <a:solidFill/>
                </a:uFill>
                <a:latin typeface="Helvetica Neue Light"/>
                <a:ea typeface="Helvetica Neue Light"/>
                <a:cs typeface="Helvetica Neue Light"/>
                <a:sym typeface="Helvetica Neue Light"/>
              </a:defRPr>
            </a:lvl1pPr>
          </a:lstStyle>
          <a:p>
            <a:pPr lvl="0">
              <a:defRPr sz="1800">
                <a:uFillTx/>
              </a:defRPr>
            </a:pPr>
            <a:r>
              <a:rPr sz="1400">
                <a:uFill>
                  <a:solidFill/>
                </a:uFill>
              </a:rPr>
              <a:t>10</a:t>
            </a:r>
          </a:p>
        </p:txBody>
      </p:sp>
      <p:sp>
        <p:nvSpPr>
          <p:cNvPr id="130" name="Shape 130"/>
          <p:cNvSpPr>
            <a:spLocks noGrp="1"/>
          </p:cNvSpPr>
          <p:nvPr>
            <p:ph type="title"/>
          </p:nvPr>
        </p:nvSpPr>
        <p:spPr>
          <a:xfrm>
            <a:off x="457200" y="34925"/>
            <a:ext cx="8229600" cy="1017588"/>
          </a:xfrm>
          <a:prstGeom prst="rect">
            <a:avLst/>
          </a:prstGeom>
        </p:spPr>
        <p:txBody>
          <a:bodyPr/>
          <a:lstStyle>
            <a:lvl1pPr>
              <a:defRPr>
                <a:latin typeface="Helvetica Neue Light"/>
                <a:ea typeface="Helvetica Neue Light"/>
                <a:cs typeface="Helvetica Neue Light"/>
                <a:sym typeface="Helvetica Neue Light"/>
              </a:defRPr>
            </a:lvl1pPr>
          </a:lstStyle>
          <a:p>
            <a:pPr lvl="0">
              <a:defRPr sz="1800">
                <a:uFillTx/>
              </a:defRPr>
            </a:pPr>
            <a:r>
              <a:rPr sz="3600">
                <a:uFill>
                  <a:solidFill/>
                </a:uFill>
              </a:rPr>
              <a:t>Catching Multiple Exceptions</a:t>
            </a:r>
          </a:p>
        </p:txBody>
      </p:sp>
      <p:sp>
        <p:nvSpPr>
          <p:cNvPr id="131" name="Shape 131"/>
          <p:cNvSpPr>
            <a:spLocks noGrp="1"/>
          </p:cNvSpPr>
          <p:nvPr>
            <p:ph type="body" idx="1"/>
          </p:nvPr>
        </p:nvSpPr>
        <p:spPr>
          <a:xfrm>
            <a:off x="468312" y="1052512"/>
            <a:ext cx="8229601" cy="3154363"/>
          </a:xfrm>
          <a:prstGeom prst="rect">
            <a:avLst/>
          </a:prstGeom>
        </p:spPr>
        <p:txBody>
          <a:bodyPr/>
          <a:lstStyle/>
          <a:p>
            <a:pPr marL="334554" lvl="0" indent="-293914">
              <a:buClr>
                <a:srgbClr val="000000"/>
              </a:buClr>
              <a:buFont typeface="Wingdings"/>
              <a:buChar char=""/>
              <a:defRPr sz="1800">
                <a:uFillTx/>
              </a:defRPr>
            </a:pPr>
            <a:r>
              <a:rPr sz="2400" dirty="0">
                <a:uFill>
                  <a:solidFill/>
                </a:uFill>
              </a:rPr>
              <a:t>It is possible to catch multiple exceptions in a catch block</a:t>
            </a:r>
          </a:p>
          <a:p>
            <a:pPr lvl="0">
              <a:buClr>
                <a:srgbClr val="000000"/>
              </a:buClr>
              <a:buFont typeface="Wingdings"/>
              <a:buChar char=""/>
              <a:defRPr sz="1800">
                <a:uFillTx/>
              </a:defRPr>
            </a:pPr>
            <a:r>
              <a:rPr sz="2400" dirty="0">
                <a:uFill>
                  <a:solidFill/>
                </a:uFill>
              </a:rPr>
              <a:t>Order of exceptions is important as more generic exceptions should be handled at the end</a:t>
            </a:r>
          </a:p>
        </p:txBody>
      </p:sp>
      <p:grpSp>
        <p:nvGrpSpPr>
          <p:cNvPr id="134" name="Group 134"/>
          <p:cNvGrpSpPr/>
          <p:nvPr/>
        </p:nvGrpSpPr>
        <p:grpSpPr>
          <a:xfrm>
            <a:off x="395287" y="2874962"/>
            <a:ext cx="5549901" cy="3527426"/>
            <a:chOff x="0" y="0"/>
            <a:chExt cx="5549900" cy="3527425"/>
          </a:xfrm>
        </p:grpSpPr>
        <p:sp>
          <p:nvSpPr>
            <p:cNvPr id="132" name="Shape 132"/>
            <p:cNvSpPr/>
            <p:nvPr/>
          </p:nvSpPr>
          <p:spPr>
            <a:xfrm>
              <a:off x="0" y="0"/>
              <a:ext cx="5545138" cy="3527425"/>
            </a:xfrm>
            <a:prstGeom prst="rect">
              <a:avLst/>
            </a:prstGeom>
            <a:solidFill>
              <a:srgbClr val="FFFED5">
                <a:alpha val="50195"/>
              </a:srgbClr>
            </a:solidFill>
            <a:ln w="12700" cap="flat">
              <a:solidFill>
                <a:srgbClr val="000000"/>
              </a:solidFill>
              <a:prstDash val="solid"/>
              <a:miter lim="400000"/>
            </a:ln>
            <a:effectLst/>
          </p:spPr>
          <p:txBody>
            <a:bodyPr wrap="square" lIns="0" tIns="0" rIns="0" bIns="0" numCol="1" anchor="ctr">
              <a:noAutofit/>
            </a:bodyPr>
            <a:lstStyle/>
            <a:p>
              <a:pPr marL="40639" marR="40639" lvl="0" defTabSz="914400">
                <a:defRPr sz="1800">
                  <a:uFill>
                    <a:solidFill/>
                  </a:uFill>
                  <a:latin typeface="Arial"/>
                  <a:ea typeface="Arial"/>
                  <a:cs typeface="Arial"/>
                  <a:sym typeface="Arial"/>
                </a:defRPr>
              </a:pPr>
              <a:endParaRPr/>
            </a:p>
          </p:txBody>
        </p:sp>
        <p:sp>
          <p:nvSpPr>
            <p:cNvPr id="133" name="Shape 133"/>
            <p:cNvSpPr/>
            <p:nvPr/>
          </p:nvSpPr>
          <p:spPr>
            <a:xfrm>
              <a:off x="0" y="0"/>
              <a:ext cx="5549900" cy="33528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p>
              <a:pPr marL="383540" marR="40639" lvl="0" indent="-342900" defTabSz="914400">
                <a:buClr>
                  <a:srgbClr val="931A68"/>
                </a:buClr>
                <a:buFont typeface="Courier New"/>
                <a:defRPr sz="1800"/>
              </a:pPr>
              <a:r>
                <a:rPr sz="1400" b="1" dirty="0">
                  <a:solidFill>
                    <a:srgbClr val="931A68"/>
                  </a:solidFill>
                  <a:uFill>
                    <a:solidFill>
                      <a:srgbClr val="931A68"/>
                    </a:solidFill>
                  </a:uFill>
                  <a:latin typeface="Courier New"/>
                  <a:ea typeface="Courier New"/>
                  <a:cs typeface="Courier New"/>
                  <a:sym typeface="Courier New"/>
                </a:rPr>
                <a:t>public void </a:t>
              </a:r>
              <a:r>
                <a:rPr sz="1400" dirty="0" err="1">
                  <a:uFill>
                    <a:solidFill/>
                  </a:uFill>
                  <a:latin typeface="Courier New"/>
                  <a:ea typeface="Courier New"/>
                  <a:cs typeface="Courier New"/>
                  <a:sym typeface="Courier New"/>
                </a:rPr>
                <a:t>myMethod</a:t>
              </a:r>
              <a:r>
                <a:rPr sz="1400" dirty="0">
                  <a:uFill>
                    <a:solidFill/>
                  </a:uFill>
                  <a:latin typeface="Courier New"/>
                  <a:ea typeface="Courier New"/>
                  <a:cs typeface="Courier New"/>
                  <a:sym typeface="Courier New"/>
                </a:rPr>
                <a:t>()</a:t>
              </a:r>
            </a:p>
            <a:p>
              <a:pPr marL="383540" marR="40639" lvl="0" indent="-342900" defTabSz="914400">
                <a:buClr>
                  <a:srgbClr val="000000"/>
                </a:buClr>
                <a:buFont typeface="Courier New"/>
                <a:defRPr sz="1800"/>
              </a:pPr>
              <a:r>
                <a:rPr sz="1400" dirty="0">
                  <a:uFill>
                    <a:solidFill/>
                  </a:uFill>
                  <a:latin typeface="Courier New"/>
                  <a:ea typeface="Courier New"/>
                  <a:cs typeface="Courier New"/>
                  <a:sym typeface="Courier New"/>
                </a:rPr>
                <a:t>{</a:t>
              </a:r>
            </a:p>
            <a:p>
              <a:pPr marL="383540" marR="40639" lvl="0" indent="-342900" defTabSz="914400">
                <a:buClr>
                  <a:srgbClr val="931A68"/>
                </a:buClr>
                <a:buFont typeface="Courier New"/>
                <a:defRPr sz="1800"/>
              </a:pPr>
              <a:r>
                <a:rPr sz="1400" b="1" dirty="0">
                  <a:solidFill>
                    <a:srgbClr val="931A68"/>
                  </a:solidFill>
                  <a:uFill>
                    <a:solidFill>
                      <a:srgbClr val="931A68"/>
                    </a:solidFill>
                  </a:uFill>
                  <a:latin typeface="Courier New"/>
                  <a:ea typeface="Courier New"/>
                  <a:cs typeface="Courier New"/>
                  <a:sym typeface="Courier New"/>
                </a:rPr>
                <a:t>  try</a:t>
              </a:r>
            </a:p>
            <a:p>
              <a:pPr marL="383540" marR="40639" lvl="0" indent="-342900" defTabSz="914400">
                <a:buClr>
                  <a:srgbClr val="931A68"/>
                </a:buClr>
                <a:buFont typeface="Courier New"/>
                <a:defRPr sz="1800"/>
              </a:pPr>
              <a:r>
                <a:rPr sz="1400" b="1" dirty="0">
                  <a:solidFill>
                    <a:srgbClr val="931A68"/>
                  </a:solidFill>
                  <a:uFill>
                    <a:solidFill>
                      <a:srgbClr val="931A68"/>
                    </a:solidFill>
                  </a:uFill>
                  <a:latin typeface="Courier New"/>
                  <a:ea typeface="Courier New"/>
                  <a:cs typeface="Courier New"/>
                  <a:sym typeface="Courier New"/>
                </a:rPr>
                <a:t>  </a:t>
              </a:r>
              <a:r>
                <a:rPr sz="1400" dirty="0">
                  <a:uFill>
                    <a:solidFill/>
                  </a:uFill>
                  <a:latin typeface="Courier New"/>
                  <a:ea typeface="Courier New"/>
                  <a:cs typeface="Courier New"/>
                  <a:sym typeface="Courier New"/>
                </a:rPr>
                <a:t>{</a:t>
              </a:r>
            </a:p>
            <a:p>
              <a:pPr marL="383540" marR="40639" lvl="0" indent="-342900" defTabSz="914400">
                <a:buClr>
                  <a:srgbClr val="000000"/>
                </a:buClr>
                <a:buFont typeface="Courier New"/>
                <a:defRPr sz="1800"/>
              </a:pPr>
              <a:r>
                <a:rPr sz="1400" dirty="0">
                  <a:uFill>
                    <a:solidFill/>
                  </a:uFill>
                  <a:latin typeface="Courier New"/>
                  <a:ea typeface="Courier New"/>
                  <a:cs typeface="Courier New"/>
                  <a:sym typeface="Courier New"/>
                </a:rPr>
                <a:t>	  </a:t>
              </a:r>
              <a:r>
                <a:rPr sz="1400" dirty="0">
                  <a:solidFill>
                    <a:srgbClr val="4E9072"/>
                  </a:solidFill>
                  <a:uFill>
                    <a:solidFill>
                      <a:srgbClr val="4E9072"/>
                    </a:solidFill>
                  </a:uFill>
                  <a:latin typeface="Courier New"/>
                  <a:ea typeface="Courier New"/>
                  <a:cs typeface="Courier New"/>
                  <a:sym typeface="Courier New"/>
                </a:rPr>
                <a:t>//code that throws exception e1</a:t>
              </a:r>
            </a:p>
            <a:p>
              <a:pPr marL="383540" marR="40639" lvl="0" indent="-342900" defTabSz="914400">
                <a:buClr>
                  <a:srgbClr val="4E9072"/>
                </a:buClr>
                <a:buFont typeface="Courier New"/>
                <a:defRPr sz="1800"/>
              </a:pPr>
              <a:r>
                <a:rPr sz="1400" dirty="0">
                  <a:solidFill>
                    <a:srgbClr val="4E9072"/>
                  </a:solidFill>
                  <a:uFill>
                    <a:solidFill>
                      <a:srgbClr val="4E9072"/>
                    </a:solidFill>
                  </a:uFill>
                  <a:latin typeface="Courier New"/>
                  <a:ea typeface="Courier New"/>
                  <a:cs typeface="Courier New"/>
                  <a:sym typeface="Courier New"/>
                </a:rPr>
                <a:t>	  //code that throws exception e2</a:t>
              </a:r>
            </a:p>
            <a:p>
              <a:pPr marL="383540" marR="40639" lvl="0" indent="-342900" defTabSz="914400">
                <a:buClr>
                  <a:srgbClr val="000000"/>
                </a:buClr>
                <a:buFont typeface="Courier New"/>
                <a:defRPr sz="1800"/>
              </a:pPr>
              <a:r>
                <a:rPr sz="1400" dirty="0">
                  <a:uFill>
                    <a:solidFill/>
                  </a:uFill>
                  <a:latin typeface="Courier New"/>
                  <a:ea typeface="Courier New"/>
                  <a:cs typeface="Courier New"/>
                  <a:sym typeface="Courier New"/>
                </a:rPr>
                <a:t>  }</a:t>
              </a:r>
            </a:p>
            <a:p>
              <a:pPr marL="383540" marR="40639" lvl="0" indent="-342900" defTabSz="914400">
                <a:buClr>
                  <a:srgbClr val="000000"/>
                </a:buClr>
                <a:buFont typeface="Courier New"/>
                <a:defRPr sz="1800"/>
              </a:pPr>
              <a:r>
                <a:rPr sz="1400" dirty="0">
                  <a:uFill>
                    <a:solidFill/>
                  </a:uFill>
                  <a:latin typeface="Courier New"/>
                  <a:ea typeface="Courier New"/>
                  <a:cs typeface="Courier New"/>
                  <a:sym typeface="Courier New"/>
                </a:rPr>
                <a:t>  </a:t>
              </a:r>
              <a:r>
                <a:rPr sz="1400" b="1" dirty="0">
                  <a:solidFill>
                    <a:srgbClr val="931A68"/>
                  </a:solidFill>
                  <a:uFill>
                    <a:solidFill>
                      <a:srgbClr val="931A68"/>
                    </a:solidFill>
                  </a:uFill>
                  <a:latin typeface="Courier New"/>
                  <a:ea typeface="Courier New"/>
                  <a:cs typeface="Courier New"/>
                  <a:sym typeface="Courier New"/>
                </a:rPr>
                <a:t>catch</a:t>
              </a:r>
              <a:r>
                <a:rPr sz="1400" dirty="0">
                  <a:uFill>
                    <a:solidFill/>
                  </a:uFill>
                  <a:latin typeface="Courier New"/>
                  <a:ea typeface="Courier New"/>
                  <a:cs typeface="Courier New"/>
                  <a:sym typeface="Courier New"/>
                </a:rPr>
                <a:t>(</a:t>
              </a:r>
              <a:r>
                <a:rPr sz="1400" dirty="0" err="1">
                  <a:uFill>
                    <a:solidFill/>
                  </a:uFill>
                  <a:latin typeface="Courier New"/>
                  <a:ea typeface="Courier New"/>
                  <a:cs typeface="Courier New"/>
                  <a:sym typeface="Courier New"/>
                </a:rPr>
                <a:t>MyException</a:t>
              </a:r>
              <a:r>
                <a:rPr sz="1400" dirty="0">
                  <a:uFill>
                    <a:solidFill/>
                  </a:uFill>
                  <a:latin typeface="Courier New"/>
                  <a:ea typeface="Courier New"/>
                  <a:cs typeface="Courier New"/>
                  <a:sym typeface="Courier New"/>
                </a:rPr>
                <a:t> e1)</a:t>
              </a:r>
            </a:p>
            <a:p>
              <a:pPr marL="383540" marR="40639" lvl="0" indent="-342900" defTabSz="914400">
                <a:buClr>
                  <a:srgbClr val="000000"/>
                </a:buClr>
                <a:buFont typeface="Courier New"/>
                <a:defRPr sz="1800"/>
              </a:pPr>
              <a:r>
                <a:rPr sz="1400" dirty="0">
                  <a:uFill>
                    <a:solidFill/>
                  </a:uFill>
                  <a:latin typeface="Courier New"/>
                  <a:ea typeface="Courier New"/>
                  <a:cs typeface="Courier New"/>
                  <a:sym typeface="Courier New"/>
                </a:rPr>
                <a:t>  {</a:t>
              </a:r>
            </a:p>
            <a:p>
              <a:pPr marL="383540" marR="40639" lvl="0" indent="-342900" defTabSz="914400">
                <a:buClr>
                  <a:srgbClr val="000000"/>
                </a:buClr>
                <a:buFont typeface="Courier New"/>
                <a:defRPr sz="1800"/>
              </a:pPr>
              <a:r>
                <a:rPr sz="1400" dirty="0">
                  <a:uFill>
                    <a:solidFill/>
                  </a:uFill>
                  <a:latin typeface="Courier New"/>
                  <a:ea typeface="Courier New"/>
                  <a:cs typeface="Courier New"/>
                  <a:sym typeface="Courier New"/>
                </a:rPr>
                <a:t>	  </a:t>
              </a:r>
              <a:r>
                <a:rPr sz="1400" dirty="0">
                  <a:solidFill>
                    <a:srgbClr val="4E9072"/>
                  </a:solidFill>
                  <a:uFill>
                    <a:solidFill>
                      <a:srgbClr val="4E9072"/>
                    </a:solidFill>
                  </a:uFill>
                  <a:latin typeface="Courier New"/>
                  <a:ea typeface="Courier New"/>
                  <a:cs typeface="Courier New"/>
                  <a:sym typeface="Courier New"/>
                </a:rPr>
                <a:t>//code that handles exception e1</a:t>
              </a:r>
            </a:p>
            <a:p>
              <a:pPr marL="383540" marR="40639" lvl="0" indent="-342900" defTabSz="914400">
                <a:buClr>
                  <a:srgbClr val="000000"/>
                </a:buClr>
                <a:buFont typeface="Courier New"/>
                <a:defRPr sz="1800"/>
              </a:pPr>
              <a:r>
                <a:rPr sz="1400" dirty="0">
                  <a:uFill>
                    <a:solidFill/>
                  </a:uFill>
                  <a:latin typeface="Courier New"/>
                  <a:ea typeface="Courier New"/>
                  <a:cs typeface="Courier New"/>
                  <a:sym typeface="Courier New"/>
                </a:rPr>
                <a:t>  }</a:t>
              </a:r>
            </a:p>
            <a:p>
              <a:pPr marL="383540" marR="40639" lvl="0" indent="-342900" defTabSz="914400">
                <a:buClr>
                  <a:srgbClr val="000000"/>
                </a:buClr>
                <a:buFont typeface="Courier New"/>
                <a:defRPr sz="1800"/>
              </a:pPr>
              <a:r>
                <a:rPr sz="1400" dirty="0">
                  <a:uFill>
                    <a:solidFill/>
                  </a:uFill>
                  <a:latin typeface="Courier New"/>
                  <a:ea typeface="Courier New"/>
                  <a:cs typeface="Courier New"/>
                  <a:sym typeface="Courier New"/>
                </a:rPr>
                <a:t>  </a:t>
              </a:r>
              <a:r>
                <a:rPr sz="1400" b="1" dirty="0">
                  <a:solidFill>
                    <a:srgbClr val="931A68"/>
                  </a:solidFill>
                  <a:uFill>
                    <a:solidFill>
                      <a:srgbClr val="931A68"/>
                    </a:solidFill>
                  </a:uFill>
                  <a:latin typeface="Courier New"/>
                  <a:ea typeface="Courier New"/>
                  <a:cs typeface="Courier New"/>
                  <a:sym typeface="Courier New"/>
                </a:rPr>
                <a:t>catch</a:t>
              </a:r>
              <a:r>
                <a:rPr sz="1400" dirty="0">
                  <a:uFill>
                    <a:solidFill/>
                  </a:uFill>
                  <a:latin typeface="Courier New"/>
                  <a:ea typeface="Courier New"/>
                  <a:cs typeface="Courier New"/>
                  <a:sym typeface="Courier New"/>
                </a:rPr>
                <a:t>(Exception e2)</a:t>
              </a:r>
            </a:p>
            <a:p>
              <a:pPr marL="383540" marR="40639" lvl="0" indent="-342900" defTabSz="914400">
                <a:buClr>
                  <a:srgbClr val="000000"/>
                </a:buClr>
                <a:buFont typeface="Courier New"/>
                <a:defRPr sz="1800"/>
              </a:pPr>
              <a:r>
                <a:rPr sz="1400" dirty="0">
                  <a:uFill>
                    <a:solidFill/>
                  </a:uFill>
                  <a:latin typeface="Courier New"/>
                  <a:ea typeface="Courier New"/>
                  <a:cs typeface="Courier New"/>
                  <a:sym typeface="Courier New"/>
                </a:rPr>
                <a:t>  {</a:t>
              </a:r>
            </a:p>
            <a:p>
              <a:pPr marL="383540" marR="40639" lvl="0" indent="-342900" defTabSz="914400">
                <a:buClr>
                  <a:srgbClr val="000000"/>
                </a:buClr>
                <a:buFont typeface="Courier New"/>
                <a:defRPr sz="1800"/>
              </a:pPr>
              <a:r>
                <a:rPr sz="1400" dirty="0">
                  <a:uFill>
                    <a:solidFill/>
                  </a:uFill>
                  <a:latin typeface="Courier New"/>
                  <a:ea typeface="Courier New"/>
                  <a:cs typeface="Courier New"/>
                  <a:sym typeface="Courier New"/>
                </a:rPr>
                <a:t>	  </a:t>
              </a:r>
              <a:r>
                <a:rPr sz="1400" dirty="0">
                  <a:solidFill>
                    <a:srgbClr val="4E9072"/>
                  </a:solidFill>
                  <a:uFill>
                    <a:solidFill>
                      <a:srgbClr val="4E9072"/>
                    </a:solidFill>
                  </a:uFill>
                  <a:latin typeface="Courier New"/>
                  <a:ea typeface="Courier New"/>
                  <a:cs typeface="Courier New"/>
                  <a:sym typeface="Courier New"/>
                </a:rPr>
                <a:t>//code that handles exception e2</a:t>
              </a:r>
            </a:p>
            <a:p>
              <a:pPr marL="383540" marR="40639" lvl="0" indent="-342900" defTabSz="914400">
                <a:buClr>
                  <a:srgbClr val="000000"/>
                </a:buClr>
                <a:buFont typeface="Courier New"/>
                <a:defRPr sz="1800"/>
              </a:pPr>
              <a:r>
                <a:rPr sz="1400" dirty="0">
                  <a:uFill>
                    <a:solidFill/>
                  </a:uFill>
                  <a:latin typeface="Courier New"/>
                  <a:ea typeface="Courier New"/>
                  <a:cs typeface="Courier New"/>
                  <a:sym typeface="Courier New"/>
                </a:rPr>
                <a:t>  }</a:t>
              </a:r>
            </a:p>
            <a:p>
              <a:pPr marL="383540" marR="40639" lvl="0" indent="-342900" defTabSz="914400">
                <a:buClr>
                  <a:srgbClr val="000000"/>
                </a:buClr>
                <a:buFont typeface="Courier New"/>
                <a:defRPr sz="1800"/>
              </a:pPr>
              <a:r>
                <a:rPr sz="1400" dirty="0">
                  <a:uFill>
                    <a:solidFill/>
                  </a:uFill>
                  <a:latin typeface="Courier New"/>
                  <a:ea typeface="Courier New"/>
                  <a:cs typeface="Courier New"/>
                  <a:sym typeface="Courier New"/>
                </a:rPr>
                <a:t>}</a:t>
              </a:r>
            </a:p>
          </p:txBody>
        </p:sp>
      </p:grpSp>
      <p:grpSp>
        <p:nvGrpSpPr>
          <p:cNvPr id="137" name="Group 137"/>
          <p:cNvGrpSpPr/>
          <p:nvPr/>
        </p:nvGrpSpPr>
        <p:grpSpPr>
          <a:xfrm>
            <a:off x="6553200" y="3505200"/>
            <a:ext cx="1828800" cy="677863"/>
            <a:chOff x="0" y="0"/>
            <a:chExt cx="1828800" cy="677862"/>
          </a:xfrm>
        </p:grpSpPr>
        <p:sp>
          <p:nvSpPr>
            <p:cNvPr id="135" name="Shape 135"/>
            <p:cNvSpPr/>
            <p:nvPr/>
          </p:nvSpPr>
          <p:spPr>
            <a:xfrm>
              <a:off x="0" y="0"/>
              <a:ext cx="1828800" cy="677863"/>
            </a:xfrm>
            <a:prstGeom prst="rect">
              <a:avLst/>
            </a:prstGeom>
            <a:solidFill>
              <a:srgbClr val="D4FEFF">
                <a:alpha val="50195"/>
              </a:srgbClr>
            </a:solidFill>
            <a:ln w="25400" cap="flat">
              <a:solidFill>
                <a:srgbClr val="000000"/>
              </a:solidFill>
              <a:prstDash val="solid"/>
              <a:miter lim="400000"/>
            </a:ln>
            <a:effectLst/>
          </p:spPr>
          <p:txBody>
            <a:bodyPr wrap="square" lIns="0" tIns="0" rIns="0" bIns="0" numCol="1" anchor="ctr">
              <a:noAutofit/>
            </a:bodyPr>
            <a:lstStyle/>
            <a:p>
              <a:pPr marL="40639" marR="40639" lvl="0" defTabSz="914400">
                <a:defRPr sz="1800">
                  <a:uFill>
                    <a:solidFill/>
                  </a:uFill>
                  <a:latin typeface="Arial"/>
                  <a:ea typeface="Arial"/>
                  <a:cs typeface="Arial"/>
                  <a:sym typeface="Arial"/>
                </a:defRPr>
              </a:pPr>
              <a:endParaRPr/>
            </a:p>
          </p:txBody>
        </p:sp>
        <p:sp>
          <p:nvSpPr>
            <p:cNvPr id="136" name="Shape 136"/>
            <p:cNvSpPr/>
            <p:nvPr/>
          </p:nvSpPr>
          <p:spPr>
            <a:xfrm>
              <a:off x="187706" y="108401"/>
              <a:ext cx="1453389" cy="4610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marL="40639" marR="40639" algn="ctr" defTabSz="914400">
                <a:buClr>
                  <a:srgbClr val="000000"/>
                </a:buClr>
                <a:buFont typeface="Helvetica"/>
                <a:defRPr>
                  <a:uFill>
                    <a:solidFill/>
                  </a:uFill>
                  <a:latin typeface="Helvetica Neue Light"/>
                  <a:ea typeface="Helvetica Neue Light"/>
                  <a:cs typeface="Helvetica Neue Light"/>
                  <a:sym typeface="Helvetica Neue Light"/>
                </a:defRPr>
              </a:lvl1pPr>
            </a:lstStyle>
            <a:p>
              <a:pPr lvl="0">
                <a:defRPr sz="1800">
                  <a:uFillTx/>
                </a:defRPr>
              </a:pPr>
              <a:r>
                <a:rPr sz="2400">
                  <a:uFill>
                    <a:solidFill/>
                  </a:uFill>
                </a:rPr>
                <a:t>Exception</a:t>
              </a:r>
            </a:p>
          </p:txBody>
        </p:sp>
      </p:grpSp>
      <p:grpSp>
        <p:nvGrpSpPr>
          <p:cNvPr id="140" name="Group 140"/>
          <p:cNvGrpSpPr/>
          <p:nvPr/>
        </p:nvGrpSpPr>
        <p:grpSpPr>
          <a:xfrm>
            <a:off x="6172200" y="4876800"/>
            <a:ext cx="2438400" cy="609600"/>
            <a:chOff x="0" y="0"/>
            <a:chExt cx="2438400" cy="609600"/>
          </a:xfrm>
        </p:grpSpPr>
        <p:sp>
          <p:nvSpPr>
            <p:cNvPr id="138" name="Shape 138"/>
            <p:cNvSpPr/>
            <p:nvPr/>
          </p:nvSpPr>
          <p:spPr>
            <a:xfrm>
              <a:off x="0" y="0"/>
              <a:ext cx="2438400" cy="609600"/>
            </a:xfrm>
            <a:prstGeom prst="rect">
              <a:avLst/>
            </a:prstGeom>
            <a:solidFill>
              <a:srgbClr val="D4FEFF">
                <a:alpha val="50195"/>
              </a:srgbClr>
            </a:solidFill>
            <a:ln w="25400" cap="flat">
              <a:solidFill>
                <a:srgbClr val="000000"/>
              </a:solidFill>
              <a:prstDash val="solid"/>
              <a:miter lim="400000"/>
            </a:ln>
            <a:effectLst/>
          </p:spPr>
          <p:txBody>
            <a:bodyPr wrap="square" lIns="0" tIns="0" rIns="0" bIns="0" numCol="1" anchor="ctr">
              <a:noAutofit/>
            </a:bodyPr>
            <a:lstStyle/>
            <a:p>
              <a:pPr marL="40639" marR="40639" lvl="0" defTabSz="914400">
                <a:defRPr sz="1800">
                  <a:uFill>
                    <a:solidFill/>
                  </a:uFill>
                  <a:latin typeface="Arial"/>
                  <a:ea typeface="Arial"/>
                  <a:cs typeface="Arial"/>
                  <a:sym typeface="Arial"/>
                </a:defRPr>
              </a:pPr>
              <a:endParaRPr/>
            </a:p>
          </p:txBody>
        </p:sp>
        <p:sp>
          <p:nvSpPr>
            <p:cNvPr id="139" name="Shape 139"/>
            <p:cNvSpPr/>
            <p:nvPr/>
          </p:nvSpPr>
          <p:spPr>
            <a:xfrm>
              <a:off x="296824" y="74270"/>
              <a:ext cx="1844752" cy="4610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marL="40639" marR="40639" algn="ctr" defTabSz="914400">
                <a:buClr>
                  <a:srgbClr val="000000"/>
                </a:buClr>
                <a:buFont typeface="Helvetica"/>
                <a:defRPr>
                  <a:uFill>
                    <a:solidFill/>
                  </a:uFill>
                  <a:latin typeface="Helvetica Neue Light"/>
                  <a:ea typeface="Helvetica Neue Light"/>
                  <a:cs typeface="Helvetica Neue Light"/>
                  <a:sym typeface="Helvetica Neue Light"/>
                </a:defRPr>
              </a:lvl1pPr>
            </a:lstStyle>
            <a:p>
              <a:pPr lvl="0">
                <a:defRPr sz="1800">
                  <a:uFillTx/>
                </a:defRPr>
              </a:pPr>
              <a:r>
                <a:rPr sz="2400">
                  <a:uFill>
                    <a:solidFill/>
                  </a:uFill>
                </a:rPr>
                <a:t>MyException</a:t>
              </a:r>
            </a:p>
          </p:txBody>
        </p:sp>
      </p:grpSp>
      <p:grpSp>
        <p:nvGrpSpPr>
          <p:cNvPr id="143" name="Group 143"/>
          <p:cNvGrpSpPr/>
          <p:nvPr/>
        </p:nvGrpSpPr>
        <p:grpSpPr>
          <a:xfrm>
            <a:off x="7238689" y="4191000"/>
            <a:ext cx="303835" cy="304800"/>
            <a:chOff x="23501" y="0"/>
            <a:chExt cx="303834" cy="304800"/>
          </a:xfrm>
        </p:grpSpPr>
        <p:sp>
          <p:nvSpPr>
            <p:cNvPr id="141" name="Shape 141"/>
            <p:cNvSpPr/>
            <p:nvPr/>
          </p:nvSpPr>
          <p:spPr>
            <a:xfrm>
              <a:off x="23501" y="0"/>
              <a:ext cx="303835" cy="228600"/>
            </a:xfrm>
            <a:prstGeom prst="triangle">
              <a:avLst/>
            </a:prstGeom>
            <a:noFill/>
            <a:ln w="25400" cap="flat">
              <a:solidFill>
                <a:srgbClr val="000000"/>
              </a:solidFill>
              <a:prstDash val="solid"/>
              <a:miter lim="400000"/>
            </a:ln>
            <a:effectLst/>
          </p:spPr>
          <p:txBody>
            <a:bodyPr wrap="square" lIns="0" tIns="0" rIns="0" bIns="0" numCol="1" anchor="ctr">
              <a:noAutofit/>
            </a:bodyPr>
            <a:lstStyle/>
            <a:p>
              <a:pPr marL="40639" marR="40639" lvl="0" defTabSz="914400">
                <a:defRPr sz="1800">
                  <a:uFill>
                    <a:solidFill/>
                  </a:uFill>
                  <a:latin typeface="Arial"/>
                  <a:ea typeface="Arial"/>
                  <a:cs typeface="Arial"/>
                  <a:sym typeface="Arial"/>
                </a:defRPr>
              </a:pPr>
              <a:endParaRPr/>
            </a:p>
          </p:txBody>
        </p:sp>
        <p:sp>
          <p:nvSpPr>
            <p:cNvPr id="142" name="Shape 142"/>
            <p:cNvSpPr/>
            <p:nvPr/>
          </p:nvSpPr>
          <p:spPr>
            <a:xfrm>
              <a:off x="87709" y="152400"/>
              <a:ext cx="175420" cy="152400"/>
            </a:xfrm>
            <a:prstGeom prst="rect">
              <a:avLst/>
            </a:prstGeom>
            <a:noFill/>
            <a:ln w="12700" cap="flat">
              <a:noFill/>
              <a:miter lim="400000"/>
            </a:ln>
            <a:effectLst/>
          </p:spPr>
          <p:txBody>
            <a:bodyPr wrap="square" lIns="25400" tIns="25400" rIns="25400" bIns="25400" numCol="1" anchor="ctr">
              <a:noAutofit/>
            </a:bodyPr>
            <a:lstStyle/>
            <a:p>
              <a:pPr marL="43180" marR="43180" lvl="0" defTabSz="914400">
                <a:buClr>
                  <a:srgbClr val="000000"/>
                </a:buClr>
                <a:buFont typeface="Arial"/>
                <a:defRPr sz="1800">
                  <a:uFill>
                    <a:solidFill/>
                  </a:uFill>
                  <a:latin typeface="Arial"/>
                  <a:ea typeface="Arial"/>
                  <a:cs typeface="Arial"/>
                  <a:sym typeface="Arial"/>
                </a:defRPr>
              </a:pPr>
              <a:endParaRPr/>
            </a:p>
          </p:txBody>
        </p:sp>
      </p:grpSp>
      <p:sp>
        <p:nvSpPr>
          <p:cNvPr id="144" name="Shape 144"/>
          <p:cNvSpPr/>
          <p:nvPr/>
        </p:nvSpPr>
        <p:spPr>
          <a:xfrm>
            <a:off x="7391400" y="4419600"/>
            <a:ext cx="1588" cy="457200"/>
          </a:xfrm>
          <a:prstGeom prst="line">
            <a:avLst/>
          </a:prstGeom>
          <a:ln w="25400">
            <a:solidFill/>
            <a:miter lim="400000"/>
          </a:ln>
        </p:spPr>
        <p:txBody>
          <a:bodyPr lIns="50800" tIns="50800" rIns="50800" bIns="50800" anchor="ctr"/>
          <a:lstStyle/>
          <a:p>
            <a:pPr lvl="0" defTabSz="457200">
              <a:defRPr sz="1200">
                <a:latin typeface="Helvetica"/>
                <a:ea typeface="Helvetica"/>
                <a:cs typeface="Helvetica"/>
                <a:sym typeface="Helvetica"/>
              </a:defRPr>
            </a:pPr>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p:nvPr/>
        </p:nvSpPr>
        <p:spPr>
          <a:xfrm>
            <a:off x="1041400" y="914400"/>
            <a:ext cx="7145338" cy="1588"/>
          </a:xfrm>
          <a:prstGeom prst="line">
            <a:avLst/>
          </a:prstGeom>
          <a:ln w="12700">
            <a:solidFill/>
            <a:miter lim="400000"/>
          </a:ln>
        </p:spPr>
        <p:txBody>
          <a:bodyPr lIns="0" tIns="0" rIns="0" bIns="0" anchor="ctr"/>
          <a:lstStyle/>
          <a:p>
            <a:pPr lvl="0" defTabSz="457200">
              <a:defRPr sz="1200">
                <a:latin typeface="Helvetica"/>
                <a:ea typeface="Helvetica"/>
                <a:cs typeface="Helvetica"/>
                <a:sym typeface="Helvetica"/>
              </a:defRPr>
            </a:pPr>
            <a:endParaRPr/>
          </a:p>
        </p:txBody>
      </p:sp>
      <p:sp>
        <p:nvSpPr>
          <p:cNvPr id="147" name="Shape 147"/>
          <p:cNvSpPr/>
          <p:nvPr/>
        </p:nvSpPr>
        <p:spPr>
          <a:xfrm>
            <a:off x="6554787" y="6342062"/>
            <a:ext cx="2387601" cy="3175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marL="40639" marR="40639" algn="r" defTabSz="914400">
              <a:buClr>
                <a:srgbClr val="000000"/>
              </a:buClr>
              <a:buFont typeface="Helvetica"/>
              <a:defRPr sz="1400">
                <a:uFill>
                  <a:solidFill/>
                </a:uFill>
                <a:latin typeface="Helvetica Neue Light"/>
                <a:ea typeface="Helvetica Neue Light"/>
                <a:cs typeface="Helvetica Neue Light"/>
                <a:sym typeface="Helvetica Neue Light"/>
              </a:defRPr>
            </a:lvl1pPr>
          </a:lstStyle>
          <a:p>
            <a:pPr lvl="0">
              <a:defRPr sz="1800">
                <a:uFillTx/>
              </a:defRPr>
            </a:pPr>
            <a:r>
              <a:rPr sz="1400">
                <a:uFill>
                  <a:solidFill/>
                </a:uFill>
              </a:rPr>
              <a:t>11</a:t>
            </a:r>
          </a:p>
        </p:txBody>
      </p:sp>
      <p:sp>
        <p:nvSpPr>
          <p:cNvPr id="148" name="Shape 148"/>
          <p:cNvSpPr>
            <a:spLocks noGrp="1"/>
          </p:cNvSpPr>
          <p:nvPr>
            <p:ph type="title"/>
          </p:nvPr>
        </p:nvSpPr>
        <p:spPr>
          <a:xfrm>
            <a:off x="457200" y="96837"/>
            <a:ext cx="8229600" cy="893763"/>
          </a:xfrm>
          <a:prstGeom prst="rect">
            <a:avLst/>
          </a:prstGeom>
        </p:spPr>
        <p:txBody>
          <a:bodyPr/>
          <a:lstStyle/>
          <a:p>
            <a:pPr lvl="0">
              <a:defRPr sz="1800">
                <a:uFillTx/>
              </a:defRPr>
            </a:pPr>
            <a:r>
              <a:rPr sz="3600">
                <a:uFill>
                  <a:solidFill/>
                </a:uFill>
                <a:latin typeface="Helvetica Neue Light"/>
                <a:ea typeface="Helvetica Neue Light"/>
                <a:cs typeface="Helvetica Neue Light"/>
                <a:sym typeface="Helvetica Neue Light"/>
              </a:rPr>
              <a:t>finally block</a:t>
            </a:r>
          </a:p>
        </p:txBody>
      </p:sp>
      <p:sp>
        <p:nvSpPr>
          <p:cNvPr id="149" name="Shape 149"/>
          <p:cNvSpPr>
            <a:spLocks noGrp="1"/>
          </p:cNvSpPr>
          <p:nvPr>
            <p:ph type="body" idx="1"/>
          </p:nvPr>
        </p:nvSpPr>
        <p:spPr>
          <a:xfrm>
            <a:off x="304800" y="990600"/>
            <a:ext cx="8650288" cy="3000375"/>
          </a:xfrm>
          <a:prstGeom prst="rect">
            <a:avLst/>
          </a:prstGeom>
        </p:spPr>
        <p:txBody>
          <a:bodyPr/>
          <a:lstStyle/>
          <a:p>
            <a:pPr marL="334554" lvl="0" indent="-293914">
              <a:buClr>
                <a:srgbClr val="000000"/>
              </a:buClr>
              <a:buFont typeface="Wingdings"/>
              <a:buChar char=""/>
              <a:defRPr sz="1800">
                <a:uFillTx/>
              </a:defRPr>
            </a:pPr>
            <a:r>
              <a:rPr sz="2400">
                <a:uFill>
                  <a:solidFill/>
                </a:uFill>
              </a:rPr>
              <a:t>Executes always at the end after the last catch block</a:t>
            </a:r>
          </a:p>
          <a:p>
            <a:pPr lvl="0">
              <a:buClr>
                <a:srgbClr val="000000"/>
              </a:buClr>
              <a:buFont typeface="Wingdings"/>
              <a:buChar char=""/>
              <a:defRPr sz="1800">
                <a:uFillTx/>
              </a:defRPr>
            </a:pPr>
            <a:r>
              <a:rPr sz="2400">
                <a:uFill>
                  <a:solidFill/>
                </a:uFill>
              </a:rPr>
              <a:t>Commonly used for cleaning up resources (closing files, streams, etc.)</a:t>
            </a:r>
          </a:p>
        </p:txBody>
      </p:sp>
      <p:grpSp>
        <p:nvGrpSpPr>
          <p:cNvPr id="152" name="Group 152"/>
          <p:cNvGrpSpPr/>
          <p:nvPr/>
        </p:nvGrpSpPr>
        <p:grpSpPr>
          <a:xfrm>
            <a:off x="2043112" y="2336800"/>
            <a:ext cx="4610101" cy="4267200"/>
            <a:chOff x="0" y="0"/>
            <a:chExt cx="4610100" cy="4267200"/>
          </a:xfrm>
        </p:grpSpPr>
        <p:sp>
          <p:nvSpPr>
            <p:cNvPr id="150" name="Shape 150"/>
            <p:cNvSpPr/>
            <p:nvPr/>
          </p:nvSpPr>
          <p:spPr>
            <a:xfrm>
              <a:off x="0" y="0"/>
              <a:ext cx="4608513" cy="4267200"/>
            </a:xfrm>
            <a:prstGeom prst="rect">
              <a:avLst/>
            </a:prstGeom>
            <a:solidFill>
              <a:srgbClr val="FFFED5">
                <a:alpha val="50195"/>
              </a:srgbClr>
            </a:solidFill>
            <a:ln w="12700" cap="flat">
              <a:solidFill>
                <a:srgbClr val="000000"/>
              </a:solidFill>
              <a:prstDash val="solid"/>
              <a:miter lim="400000"/>
            </a:ln>
            <a:effectLst/>
          </p:spPr>
          <p:txBody>
            <a:bodyPr wrap="square" lIns="0" tIns="0" rIns="0" bIns="0" numCol="1" anchor="ctr">
              <a:noAutofit/>
            </a:bodyPr>
            <a:lstStyle/>
            <a:p>
              <a:pPr marL="40639" marR="40639" lvl="0" defTabSz="914400">
                <a:defRPr sz="1800">
                  <a:uFill>
                    <a:solidFill/>
                  </a:uFill>
                  <a:latin typeface="Arial"/>
                  <a:ea typeface="Arial"/>
                  <a:cs typeface="Arial"/>
                  <a:sym typeface="Arial"/>
                </a:defRPr>
              </a:pPr>
              <a:endParaRPr/>
            </a:p>
          </p:txBody>
        </p:sp>
        <p:sp>
          <p:nvSpPr>
            <p:cNvPr id="151" name="Shape 151"/>
            <p:cNvSpPr/>
            <p:nvPr/>
          </p:nvSpPr>
          <p:spPr>
            <a:xfrm>
              <a:off x="0" y="0"/>
              <a:ext cx="4610100" cy="41656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p>
              <a:pPr marL="383540" marR="40639" lvl="0" indent="-342900" defTabSz="914400">
                <a:buClr>
                  <a:srgbClr val="931A68"/>
                </a:buClr>
                <a:buFont typeface="Courier New"/>
                <a:defRPr sz="1800"/>
              </a:pPr>
              <a:r>
                <a:rPr sz="1400" b="1">
                  <a:solidFill>
                    <a:srgbClr val="931A68"/>
                  </a:solidFill>
                  <a:uFill>
                    <a:solidFill>
                      <a:srgbClr val="931A68"/>
                    </a:solidFill>
                  </a:uFill>
                  <a:latin typeface="Courier New"/>
                  <a:ea typeface="Courier New"/>
                  <a:cs typeface="Courier New"/>
                  <a:sym typeface="Courier New"/>
                </a:rPr>
                <a:t>public void </a:t>
              </a:r>
              <a:r>
                <a:rPr sz="1400">
                  <a:uFill>
                    <a:solidFill/>
                  </a:uFill>
                  <a:latin typeface="Courier New"/>
                  <a:ea typeface="Courier New"/>
                  <a:cs typeface="Courier New"/>
                  <a:sym typeface="Courier New"/>
                </a:rPr>
                <a:t>myMethod()</a:t>
              </a:r>
            </a:p>
            <a:p>
              <a:pPr marL="383540" marR="40639" lvl="0" indent="-342900" defTabSz="914400">
                <a:buClr>
                  <a:srgbClr val="000000"/>
                </a:buClr>
                <a:buFont typeface="Courier New"/>
                <a:defRPr sz="1800"/>
              </a:pPr>
              <a:r>
                <a:rPr sz="1400">
                  <a:uFill>
                    <a:solidFill/>
                  </a:uFill>
                  <a:latin typeface="Courier New"/>
                  <a:ea typeface="Courier New"/>
                  <a:cs typeface="Courier New"/>
                  <a:sym typeface="Courier New"/>
                </a:rPr>
                <a:t>{</a:t>
              </a:r>
            </a:p>
            <a:p>
              <a:pPr marL="383540" marR="40639" lvl="0" indent="-342900" defTabSz="914400">
                <a:buClr>
                  <a:srgbClr val="931A68"/>
                </a:buClr>
                <a:buFont typeface="Courier New"/>
                <a:defRPr sz="1800"/>
              </a:pPr>
              <a:r>
                <a:rPr sz="1400" b="1">
                  <a:solidFill>
                    <a:srgbClr val="931A68"/>
                  </a:solidFill>
                  <a:uFill>
                    <a:solidFill>
                      <a:srgbClr val="931A68"/>
                    </a:solidFill>
                  </a:uFill>
                  <a:latin typeface="Courier New"/>
                  <a:ea typeface="Courier New"/>
                  <a:cs typeface="Courier New"/>
                  <a:sym typeface="Courier New"/>
                </a:rPr>
                <a:t>  try</a:t>
              </a:r>
            </a:p>
            <a:p>
              <a:pPr marL="383540" marR="40639" lvl="0" indent="-342900" defTabSz="914400">
                <a:buClr>
                  <a:srgbClr val="931A68"/>
                </a:buClr>
                <a:buFont typeface="Courier New"/>
                <a:defRPr sz="1800"/>
              </a:pPr>
              <a:r>
                <a:rPr sz="1400" b="1">
                  <a:solidFill>
                    <a:srgbClr val="931A68"/>
                  </a:solidFill>
                  <a:uFill>
                    <a:solidFill>
                      <a:srgbClr val="931A68"/>
                    </a:solidFill>
                  </a:uFill>
                  <a:latin typeface="Courier New"/>
                  <a:ea typeface="Courier New"/>
                  <a:cs typeface="Courier New"/>
                  <a:sym typeface="Courier New"/>
                </a:rPr>
                <a:t>  </a:t>
              </a:r>
              <a:r>
                <a:rPr sz="1400">
                  <a:uFill>
                    <a:solidFill/>
                  </a:uFill>
                  <a:latin typeface="Courier New"/>
                  <a:ea typeface="Courier New"/>
                  <a:cs typeface="Courier New"/>
                  <a:sym typeface="Courier New"/>
                </a:rPr>
                <a:t>{</a:t>
              </a:r>
            </a:p>
            <a:p>
              <a:pPr marL="383540" marR="40639" lvl="0" indent="-342900" defTabSz="914400">
                <a:buClr>
                  <a:srgbClr val="4E9072"/>
                </a:buClr>
                <a:buFont typeface="Courier New"/>
                <a:defRPr sz="1800"/>
              </a:pPr>
              <a:r>
                <a:rPr sz="1400">
                  <a:solidFill>
                    <a:srgbClr val="4E9072"/>
                  </a:solidFill>
                  <a:uFill>
                    <a:solidFill>
                      <a:srgbClr val="4E9072"/>
                    </a:solidFill>
                  </a:uFill>
                  <a:latin typeface="Courier New"/>
                  <a:ea typeface="Courier New"/>
                  <a:cs typeface="Courier New"/>
                  <a:sym typeface="Courier New"/>
                </a:rPr>
                <a:t>    //code that throws exception e1</a:t>
              </a:r>
            </a:p>
            <a:p>
              <a:pPr marL="383540" marR="40639" lvl="0" indent="-342900" defTabSz="914400">
                <a:buClr>
                  <a:srgbClr val="4E9072"/>
                </a:buClr>
                <a:buFont typeface="Courier New"/>
                <a:defRPr sz="1800"/>
              </a:pPr>
              <a:r>
                <a:rPr sz="1400">
                  <a:solidFill>
                    <a:srgbClr val="4E9072"/>
                  </a:solidFill>
                  <a:uFill>
                    <a:solidFill>
                      <a:srgbClr val="4E9072"/>
                    </a:solidFill>
                  </a:uFill>
                  <a:latin typeface="Courier New"/>
                  <a:ea typeface="Courier New"/>
                  <a:cs typeface="Courier New"/>
                  <a:sym typeface="Courier New"/>
                </a:rPr>
                <a:t>    //code that throws exception e2</a:t>
              </a:r>
            </a:p>
            <a:p>
              <a:pPr marL="383540" marR="40639" lvl="0" indent="-342900" defTabSz="914400">
                <a:buClr>
                  <a:srgbClr val="000000"/>
                </a:buClr>
                <a:buFont typeface="Courier New"/>
                <a:defRPr sz="1800"/>
              </a:pPr>
              <a:r>
                <a:rPr sz="1400">
                  <a:uFill>
                    <a:solidFill/>
                  </a:uFill>
                  <a:latin typeface="Courier New"/>
                  <a:ea typeface="Courier New"/>
                  <a:cs typeface="Courier New"/>
                  <a:sym typeface="Courier New"/>
                </a:rPr>
                <a:t>  }</a:t>
              </a:r>
            </a:p>
            <a:p>
              <a:pPr marL="383540" marR="40639" lvl="0" indent="-342900" defTabSz="914400">
                <a:buClr>
                  <a:srgbClr val="000000"/>
                </a:buClr>
                <a:buFont typeface="Courier New"/>
                <a:defRPr sz="1800"/>
              </a:pPr>
              <a:r>
                <a:rPr sz="1400">
                  <a:uFill>
                    <a:solidFill/>
                  </a:uFill>
                  <a:latin typeface="Courier New"/>
                  <a:ea typeface="Courier New"/>
                  <a:cs typeface="Courier New"/>
                  <a:sym typeface="Courier New"/>
                </a:rPr>
                <a:t>  </a:t>
              </a:r>
              <a:r>
                <a:rPr sz="1400" b="1">
                  <a:solidFill>
                    <a:srgbClr val="931A68"/>
                  </a:solidFill>
                  <a:uFill>
                    <a:solidFill>
                      <a:srgbClr val="931A68"/>
                    </a:solidFill>
                  </a:uFill>
                  <a:latin typeface="Courier New"/>
                  <a:ea typeface="Courier New"/>
                  <a:cs typeface="Courier New"/>
                  <a:sym typeface="Courier New"/>
                </a:rPr>
                <a:t>catch </a:t>
              </a:r>
              <a:r>
                <a:rPr sz="1400">
                  <a:uFill>
                    <a:solidFill/>
                  </a:uFill>
                  <a:latin typeface="Courier New"/>
                  <a:ea typeface="Courier New"/>
                  <a:cs typeface="Courier New"/>
                  <a:sym typeface="Courier New"/>
                </a:rPr>
                <a:t>(MyException e1)</a:t>
              </a:r>
            </a:p>
            <a:p>
              <a:pPr marL="383540" marR="40639" lvl="0" indent="-342900" defTabSz="914400">
                <a:buClr>
                  <a:srgbClr val="000000"/>
                </a:buClr>
                <a:buFont typeface="Courier New"/>
                <a:defRPr sz="1800"/>
              </a:pPr>
              <a:r>
                <a:rPr sz="1400">
                  <a:uFill>
                    <a:solidFill/>
                  </a:uFill>
                  <a:latin typeface="Courier New"/>
                  <a:ea typeface="Courier New"/>
                  <a:cs typeface="Courier New"/>
                  <a:sym typeface="Courier New"/>
                </a:rPr>
                <a:t>  {</a:t>
              </a:r>
            </a:p>
            <a:p>
              <a:pPr marL="383540" marR="40639" lvl="0" indent="-342900" defTabSz="914400">
                <a:buClr>
                  <a:srgbClr val="4E9072"/>
                </a:buClr>
                <a:buFont typeface="Courier New"/>
                <a:defRPr sz="1800"/>
              </a:pPr>
              <a:r>
                <a:rPr sz="1400">
                  <a:solidFill>
                    <a:srgbClr val="4E9072"/>
                  </a:solidFill>
                  <a:uFill>
                    <a:solidFill>
                      <a:srgbClr val="4E9072"/>
                    </a:solidFill>
                  </a:uFill>
                  <a:latin typeface="Courier New"/>
                  <a:ea typeface="Courier New"/>
                  <a:cs typeface="Courier New"/>
                  <a:sym typeface="Courier New"/>
                </a:rPr>
                <a:t>    //code that handles exception e1</a:t>
              </a:r>
            </a:p>
            <a:p>
              <a:pPr marL="383540" marR="40639" lvl="0" indent="-342900" defTabSz="914400">
                <a:buClr>
                  <a:srgbClr val="000000"/>
                </a:buClr>
                <a:buFont typeface="Courier New"/>
                <a:defRPr sz="1800"/>
              </a:pPr>
              <a:r>
                <a:rPr sz="1400">
                  <a:uFill>
                    <a:solidFill/>
                  </a:uFill>
                  <a:latin typeface="Courier New"/>
                  <a:ea typeface="Courier New"/>
                  <a:cs typeface="Courier New"/>
                  <a:sym typeface="Courier New"/>
                </a:rPr>
                <a:t>  }</a:t>
              </a:r>
            </a:p>
            <a:p>
              <a:pPr marL="383540" marR="40639" lvl="0" indent="-342900" defTabSz="914400">
                <a:buClr>
                  <a:srgbClr val="000000"/>
                </a:buClr>
                <a:buFont typeface="Courier New"/>
                <a:defRPr sz="1800"/>
              </a:pPr>
              <a:r>
                <a:rPr sz="1400">
                  <a:uFill>
                    <a:solidFill/>
                  </a:uFill>
                  <a:latin typeface="Courier New"/>
                  <a:ea typeface="Courier New"/>
                  <a:cs typeface="Courier New"/>
                  <a:sym typeface="Courier New"/>
                </a:rPr>
                <a:t>  </a:t>
              </a:r>
              <a:r>
                <a:rPr sz="1400" b="1">
                  <a:solidFill>
                    <a:srgbClr val="931A68"/>
                  </a:solidFill>
                  <a:uFill>
                    <a:solidFill>
                      <a:srgbClr val="931A68"/>
                    </a:solidFill>
                  </a:uFill>
                  <a:latin typeface="Courier New"/>
                  <a:ea typeface="Courier New"/>
                  <a:cs typeface="Courier New"/>
                  <a:sym typeface="Courier New"/>
                </a:rPr>
                <a:t>catch </a:t>
              </a:r>
              <a:r>
                <a:rPr sz="1400">
                  <a:uFill>
                    <a:solidFill/>
                  </a:uFill>
                  <a:latin typeface="Courier New"/>
                  <a:ea typeface="Courier New"/>
                  <a:cs typeface="Courier New"/>
                  <a:sym typeface="Courier New"/>
                </a:rPr>
                <a:t>(Exception e2)</a:t>
              </a:r>
            </a:p>
            <a:p>
              <a:pPr marL="383540" marR="40639" lvl="0" indent="-342900" defTabSz="914400">
                <a:buClr>
                  <a:srgbClr val="000000"/>
                </a:buClr>
                <a:buFont typeface="Courier New"/>
                <a:defRPr sz="1800"/>
              </a:pPr>
              <a:r>
                <a:rPr sz="1400">
                  <a:uFill>
                    <a:solidFill/>
                  </a:uFill>
                  <a:latin typeface="Courier New"/>
                  <a:ea typeface="Courier New"/>
                  <a:cs typeface="Courier New"/>
                  <a:sym typeface="Courier New"/>
                </a:rPr>
                <a:t>  {</a:t>
              </a:r>
            </a:p>
            <a:p>
              <a:pPr marL="383540" marR="40639" lvl="0" indent="-342900" defTabSz="914400">
                <a:buClr>
                  <a:srgbClr val="4E9072"/>
                </a:buClr>
                <a:buFont typeface="Courier New"/>
                <a:defRPr sz="1800"/>
              </a:pPr>
              <a:r>
                <a:rPr sz="1400">
                  <a:solidFill>
                    <a:srgbClr val="4E9072"/>
                  </a:solidFill>
                  <a:uFill>
                    <a:solidFill>
                      <a:srgbClr val="4E9072"/>
                    </a:solidFill>
                  </a:uFill>
                  <a:latin typeface="Courier New"/>
                  <a:ea typeface="Courier New"/>
                  <a:cs typeface="Courier New"/>
                  <a:sym typeface="Courier New"/>
                </a:rPr>
                <a:t>    //code that handles exception e2</a:t>
              </a:r>
            </a:p>
            <a:p>
              <a:pPr marL="383540" marR="40639" lvl="0" indent="-342900" defTabSz="914400">
                <a:buClr>
                  <a:srgbClr val="000000"/>
                </a:buClr>
                <a:buFont typeface="Courier New"/>
                <a:defRPr sz="1800"/>
              </a:pPr>
              <a:r>
                <a:rPr sz="1400">
                  <a:uFill>
                    <a:solidFill/>
                  </a:uFill>
                  <a:latin typeface="Courier New"/>
                  <a:ea typeface="Courier New"/>
                  <a:cs typeface="Courier New"/>
                  <a:sym typeface="Courier New"/>
                </a:rPr>
                <a:t>  }</a:t>
              </a:r>
            </a:p>
            <a:p>
              <a:pPr marL="383540" marR="40639" lvl="0" indent="-342900" defTabSz="914400">
                <a:buClr>
                  <a:srgbClr val="000000"/>
                </a:buClr>
                <a:buFont typeface="Courier New"/>
                <a:defRPr sz="1800"/>
              </a:pPr>
              <a:r>
                <a:rPr sz="1400">
                  <a:uFill>
                    <a:solidFill/>
                  </a:uFill>
                  <a:latin typeface="Courier New"/>
                  <a:ea typeface="Courier New"/>
                  <a:cs typeface="Courier New"/>
                  <a:sym typeface="Courier New"/>
                </a:rPr>
                <a:t>  </a:t>
              </a:r>
              <a:r>
                <a:rPr sz="1400" b="1">
                  <a:solidFill>
                    <a:srgbClr val="931A68"/>
                  </a:solidFill>
                  <a:uFill>
                    <a:solidFill>
                      <a:srgbClr val="931A68"/>
                    </a:solidFill>
                  </a:uFill>
                  <a:latin typeface="Courier New"/>
                  <a:ea typeface="Courier New"/>
                  <a:cs typeface="Courier New"/>
                  <a:sym typeface="Courier New"/>
                </a:rPr>
                <a:t>finally</a:t>
              </a:r>
            </a:p>
            <a:p>
              <a:pPr marL="383540" marR="40639" lvl="0" indent="-342900" defTabSz="914400">
                <a:buClr>
                  <a:srgbClr val="931A68"/>
                </a:buClr>
                <a:buFont typeface="Courier New"/>
                <a:defRPr sz="1800"/>
              </a:pPr>
              <a:r>
                <a:rPr sz="1400" b="1">
                  <a:solidFill>
                    <a:srgbClr val="931A68"/>
                  </a:solidFill>
                  <a:uFill>
                    <a:solidFill>
                      <a:srgbClr val="931A68"/>
                    </a:solidFill>
                  </a:uFill>
                  <a:latin typeface="Courier New"/>
                  <a:ea typeface="Courier New"/>
                  <a:cs typeface="Courier New"/>
                  <a:sym typeface="Courier New"/>
                </a:rPr>
                <a:t>  </a:t>
              </a:r>
              <a:r>
                <a:rPr sz="1400">
                  <a:uFill>
                    <a:solidFill/>
                  </a:uFill>
                  <a:latin typeface="Courier New"/>
                  <a:ea typeface="Courier New"/>
                  <a:cs typeface="Courier New"/>
                  <a:sym typeface="Courier New"/>
                </a:rPr>
                <a:t>{</a:t>
              </a:r>
            </a:p>
            <a:p>
              <a:pPr marL="383540" marR="40639" lvl="0" indent="-342900" defTabSz="914400">
                <a:buClr>
                  <a:srgbClr val="4E9072"/>
                </a:buClr>
                <a:buFont typeface="Courier New"/>
                <a:defRPr sz="1800"/>
              </a:pPr>
              <a:r>
                <a:rPr sz="1400">
                  <a:solidFill>
                    <a:srgbClr val="4E9072"/>
                  </a:solidFill>
                  <a:uFill>
                    <a:solidFill>
                      <a:srgbClr val="4E9072"/>
                    </a:solidFill>
                  </a:uFill>
                  <a:latin typeface="Courier New"/>
                  <a:ea typeface="Courier New"/>
                  <a:cs typeface="Courier New"/>
                  <a:sym typeface="Courier New"/>
                </a:rPr>
                <a:t>    //clean up code, close resources</a:t>
              </a:r>
            </a:p>
            <a:p>
              <a:pPr marL="383540" marR="40639" lvl="0" indent="-342900" defTabSz="914400">
                <a:buClr>
                  <a:srgbClr val="000000"/>
                </a:buClr>
                <a:buFont typeface="Courier New"/>
                <a:defRPr sz="1800"/>
              </a:pPr>
              <a:r>
                <a:rPr sz="1400">
                  <a:uFill>
                    <a:solidFill/>
                  </a:uFill>
                  <a:latin typeface="Courier New"/>
                  <a:ea typeface="Courier New"/>
                  <a:cs typeface="Courier New"/>
                  <a:sym typeface="Courier New"/>
                </a:rPr>
                <a:t>  }</a:t>
              </a:r>
            </a:p>
            <a:p>
              <a:pPr marL="383540" marR="40639" lvl="0" indent="-342900" defTabSz="914400">
                <a:buClr>
                  <a:srgbClr val="000000"/>
                </a:buClr>
                <a:buFont typeface="Courier New"/>
                <a:defRPr sz="1800"/>
              </a:pPr>
              <a:r>
                <a:rPr sz="1400">
                  <a:uFill>
                    <a:solidFill/>
                  </a:uFill>
                  <a:latin typeface="Courier New"/>
                  <a:ea typeface="Courier New"/>
                  <a:cs typeface="Courier New"/>
                  <a:sym typeface="Courier New"/>
                </a:rPr>
                <a:t>}</a:t>
              </a:r>
            </a:p>
          </p:txBody>
        </p:sp>
      </p:gr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dirty="0" smtClean="0"/>
              <a:t>The try-with-resources statement (1)</a:t>
            </a:r>
            <a:endParaRPr lang="en-IE" dirty="0"/>
          </a:p>
        </p:txBody>
      </p:sp>
      <p:sp>
        <p:nvSpPr>
          <p:cNvPr id="5" name="Text Placeholder 4"/>
          <p:cNvSpPr>
            <a:spLocks noGrp="1"/>
          </p:cNvSpPr>
          <p:nvPr>
            <p:ph type="body" idx="1"/>
          </p:nvPr>
        </p:nvSpPr>
        <p:spPr/>
        <p:txBody>
          <a:bodyPr/>
          <a:lstStyle/>
          <a:p>
            <a:r>
              <a:rPr lang="en-IE" dirty="0" smtClean="0"/>
              <a:t>Introduced in Java 7.</a:t>
            </a:r>
          </a:p>
          <a:p>
            <a:endParaRPr lang="en-IE" dirty="0" smtClean="0"/>
          </a:p>
          <a:p>
            <a:r>
              <a:rPr lang="en-IE" dirty="0" smtClean="0"/>
              <a:t>The</a:t>
            </a:r>
            <a:r>
              <a:rPr lang="en-IE" dirty="0"/>
              <a:t> </a:t>
            </a:r>
            <a:r>
              <a:rPr lang="en-IE" dirty="0"/>
              <a:t>try</a:t>
            </a:r>
            <a:r>
              <a:rPr lang="en-IE" dirty="0"/>
              <a:t>-with-resources statement is a </a:t>
            </a:r>
            <a:r>
              <a:rPr lang="en-IE" dirty="0"/>
              <a:t>try</a:t>
            </a:r>
            <a:r>
              <a:rPr lang="en-IE" dirty="0"/>
              <a:t> statement that declares one or more resources. </a:t>
            </a:r>
            <a:r>
              <a:rPr lang="en-IE" dirty="0"/>
              <a:t> </a:t>
            </a:r>
            <a:r>
              <a:rPr lang="en-IE" dirty="0" smtClean="0"/>
              <a:t>A</a:t>
            </a:r>
            <a:r>
              <a:rPr lang="en-IE" dirty="0"/>
              <a:t> </a:t>
            </a:r>
            <a:r>
              <a:rPr lang="en-IE" i="1" dirty="0"/>
              <a:t>resource</a:t>
            </a:r>
            <a:r>
              <a:rPr lang="en-IE" dirty="0"/>
              <a:t> is an object that must be closed after the program is finished with it.</a:t>
            </a:r>
            <a:endParaRPr lang="en-IE" dirty="0" smtClean="0"/>
          </a:p>
          <a:p>
            <a:endParaRPr lang="en-IE" dirty="0" smtClean="0"/>
          </a:p>
          <a:p>
            <a:r>
              <a:rPr lang="en-IE" dirty="0" smtClean="0"/>
              <a:t>The</a:t>
            </a:r>
            <a:r>
              <a:rPr lang="en-IE" dirty="0"/>
              <a:t> </a:t>
            </a:r>
            <a:r>
              <a:rPr lang="en-IE" dirty="0"/>
              <a:t>try</a:t>
            </a:r>
            <a:r>
              <a:rPr lang="en-IE" dirty="0"/>
              <a:t>-with-resources statement ensures that each resource is closed at the end of the statement. </a:t>
            </a:r>
            <a:endParaRPr lang="en-IE" dirty="0" smtClean="0"/>
          </a:p>
        </p:txBody>
      </p:sp>
    </p:spTree>
    <p:extLst>
      <p:ext uri="{BB962C8B-B14F-4D97-AF65-F5344CB8AC3E}">
        <p14:creationId xmlns:p14="http://schemas.microsoft.com/office/powerpoint/2010/main" val="232143951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hape 34"/>
          <p:cNvSpPr/>
          <p:nvPr/>
        </p:nvSpPr>
        <p:spPr>
          <a:xfrm>
            <a:off x="1041400" y="914400"/>
            <a:ext cx="7145338" cy="1588"/>
          </a:xfrm>
          <a:prstGeom prst="line">
            <a:avLst/>
          </a:prstGeom>
          <a:ln w="12700">
            <a:solidFill/>
            <a:miter lim="400000"/>
          </a:ln>
        </p:spPr>
        <p:txBody>
          <a:bodyPr lIns="0" tIns="0" rIns="0" bIns="0" anchor="ctr"/>
          <a:lstStyle/>
          <a:p>
            <a:pPr lvl="0" defTabSz="457200">
              <a:defRPr sz="1200">
                <a:latin typeface="Helvetica"/>
                <a:ea typeface="Helvetica"/>
                <a:cs typeface="Helvetica"/>
                <a:sym typeface="Helvetica"/>
              </a:defRPr>
            </a:pPr>
            <a:endParaRPr/>
          </a:p>
        </p:txBody>
      </p:sp>
      <p:sp>
        <p:nvSpPr>
          <p:cNvPr id="35" name="Shape 35"/>
          <p:cNvSpPr/>
          <p:nvPr/>
        </p:nvSpPr>
        <p:spPr>
          <a:xfrm>
            <a:off x="6554787" y="6342062"/>
            <a:ext cx="2387601" cy="3175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marL="40639" marR="40639" algn="r" defTabSz="914400">
              <a:buClr>
                <a:srgbClr val="000000"/>
              </a:buClr>
              <a:buFont typeface="Helvetica"/>
              <a:defRPr sz="1400">
                <a:uFill>
                  <a:solidFill/>
                </a:uFill>
                <a:latin typeface="Helvetica Neue Light"/>
                <a:ea typeface="Helvetica Neue Light"/>
                <a:cs typeface="Helvetica Neue Light"/>
                <a:sym typeface="Helvetica Neue Light"/>
              </a:defRPr>
            </a:lvl1pPr>
          </a:lstStyle>
          <a:p>
            <a:pPr lvl="0">
              <a:defRPr sz="1800">
                <a:uFillTx/>
              </a:defRPr>
            </a:pPr>
            <a:r>
              <a:rPr sz="1400">
                <a:uFill>
                  <a:solidFill/>
                </a:uFill>
              </a:rPr>
              <a:t>2</a:t>
            </a:r>
          </a:p>
        </p:txBody>
      </p:sp>
      <p:sp>
        <p:nvSpPr>
          <p:cNvPr id="36" name="Shape 36"/>
          <p:cNvSpPr>
            <a:spLocks noGrp="1"/>
          </p:cNvSpPr>
          <p:nvPr>
            <p:ph type="title"/>
          </p:nvPr>
        </p:nvSpPr>
        <p:spPr>
          <a:prstGeom prst="rect">
            <a:avLst/>
          </a:prstGeom>
        </p:spPr>
        <p:txBody>
          <a:bodyPr/>
          <a:lstStyle>
            <a:lvl1pPr>
              <a:defRPr>
                <a:latin typeface="Helvetica Neue Light"/>
                <a:ea typeface="Helvetica Neue Light"/>
                <a:cs typeface="Helvetica Neue Light"/>
                <a:sym typeface="Helvetica Neue Light"/>
              </a:defRPr>
            </a:lvl1pPr>
          </a:lstStyle>
          <a:p>
            <a:pPr lvl="0">
              <a:defRPr sz="1800">
                <a:uFillTx/>
              </a:defRPr>
            </a:pPr>
            <a:r>
              <a:rPr sz="3600">
                <a:uFill>
                  <a:solidFill/>
                </a:uFill>
              </a:rPr>
              <a:t>Exceptions</a:t>
            </a:r>
          </a:p>
        </p:txBody>
      </p:sp>
      <p:sp>
        <p:nvSpPr>
          <p:cNvPr id="37" name="Shape 37"/>
          <p:cNvSpPr/>
          <p:nvPr/>
        </p:nvSpPr>
        <p:spPr>
          <a:xfrm>
            <a:off x="228599" y="1316037"/>
            <a:ext cx="8610601" cy="297004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L="650875" marR="41275" lvl="0" indent="-609600" defTabSz="914400">
              <a:spcBef>
                <a:spcPts val="500"/>
              </a:spcBef>
              <a:buClr>
                <a:srgbClr val="000000"/>
              </a:buClr>
              <a:buSzPct val="100000"/>
              <a:buFont typeface="Wingdings"/>
              <a:buChar char=""/>
              <a:defRPr sz="1800"/>
            </a:pPr>
            <a:r>
              <a:rPr sz="2400" dirty="0" smtClean="0">
                <a:uFill>
                  <a:solidFill/>
                </a:uFill>
                <a:latin typeface="Helvetica Neue Light"/>
                <a:ea typeface="Helvetica Neue Light"/>
                <a:cs typeface="Helvetica Neue Light"/>
                <a:sym typeface="Helvetica Neue Light"/>
              </a:rPr>
              <a:t>Definition</a:t>
            </a:r>
            <a:r>
              <a:rPr lang="en-IE" sz="2400" dirty="0" smtClean="0">
                <a:uFill>
                  <a:solidFill/>
                </a:uFill>
                <a:latin typeface="Helvetica Neue Light"/>
                <a:ea typeface="Helvetica Neue Light"/>
                <a:cs typeface="Helvetica Neue Light"/>
                <a:sym typeface="Helvetica Neue Light"/>
              </a:rPr>
              <a:t> / Motivation</a:t>
            </a:r>
            <a:endParaRPr sz="2400" dirty="0">
              <a:uFill>
                <a:solidFill/>
              </a:uFill>
              <a:latin typeface="Helvetica Neue Light"/>
              <a:ea typeface="Helvetica Neue Light"/>
              <a:cs typeface="Helvetica Neue Light"/>
              <a:sym typeface="Helvetica Neue Light"/>
            </a:endParaRPr>
          </a:p>
          <a:p>
            <a:pPr marL="650875" marR="41275" lvl="0" indent="-609600" defTabSz="914400">
              <a:spcBef>
                <a:spcPts val="500"/>
              </a:spcBef>
              <a:buClr>
                <a:srgbClr val="000000"/>
              </a:buClr>
              <a:buSzPct val="100000"/>
              <a:buFont typeface="Wingdings"/>
              <a:buChar char=""/>
              <a:defRPr sz="1800"/>
            </a:pPr>
            <a:r>
              <a:rPr sz="2400" dirty="0">
                <a:uFill>
                  <a:solidFill/>
                </a:uFill>
                <a:latin typeface="Helvetica Neue Light"/>
                <a:ea typeface="Helvetica Neue Light"/>
                <a:cs typeface="Helvetica Neue Light"/>
                <a:sym typeface="Helvetica Neue Light"/>
              </a:rPr>
              <a:t>Exception types</a:t>
            </a:r>
          </a:p>
          <a:p>
            <a:pPr marL="650875" marR="41275" lvl="0" indent="-609600" defTabSz="914400">
              <a:spcBef>
                <a:spcPts val="500"/>
              </a:spcBef>
              <a:buClr>
                <a:srgbClr val="000000"/>
              </a:buClr>
              <a:buSzPct val="100000"/>
              <a:buFont typeface="Wingdings"/>
              <a:buChar char=""/>
              <a:defRPr sz="1800"/>
            </a:pPr>
            <a:r>
              <a:rPr sz="2400" dirty="0">
                <a:uFill>
                  <a:solidFill/>
                </a:uFill>
                <a:latin typeface="Helvetica Neue Light"/>
                <a:ea typeface="Helvetica Neue Light"/>
                <a:cs typeface="Helvetica Neue Light"/>
                <a:sym typeface="Helvetica Neue Light"/>
              </a:rPr>
              <a:t>Exception Hierarchy</a:t>
            </a:r>
          </a:p>
          <a:p>
            <a:pPr marL="650875" marR="41275" lvl="0" indent="-609600" defTabSz="914400">
              <a:spcBef>
                <a:spcPts val="500"/>
              </a:spcBef>
              <a:buClr>
                <a:srgbClr val="000000"/>
              </a:buClr>
              <a:buSzPct val="100000"/>
              <a:buFont typeface="Wingdings"/>
              <a:buChar char=""/>
              <a:defRPr sz="1800"/>
            </a:pPr>
            <a:r>
              <a:rPr sz="2400" dirty="0">
                <a:uFill>
                  <a:solidFill/>
                </a:uFill>
                <a:latin typeface="Helvetica Neue Light"/>
                <a:ea typeface="Helvetica Neue Light"/>
                <a:cs typeface="Helvetica Neue Light"/>
                <a:sym typeface="Helvetica Neue Light"/>
              </a:rPr>
              <a:t>Catching exceptions</a:t>
            </a:r>
          </a:p>
          <a:p>
            <a:pPr marL="650875" marR="41275" lvl="0" indent="-609600" defTabSz="914400">
              <a:spcBef>
                <a:spcPts val="500"/>
              </a:spcBef>
              <a:buClr>
                <a:srgbClr val="000000"/>
              </a:buClr>
              <a:buSzPct val="100000"/>
              <a:buFont typeface="Wingdings"/>
              <a:buChar char=""/>
              <a:defRPr sz="1800"/>
            </a:pPr>
            <a:r>
              <a:rPr sz="2400" dirty="0">
                <a:uFill>
                  <a:solidFill/>
                </a:uFill>
                <a:latin typeface="Helvetica Neue Light"/>
                <a:ea typeface="Helvetica Neue Light"/>
                <a:cs typeface="Helvetica Neue Light"/>
                <a:sym typeface="Helvetica Neue Light"/>
              </a:rPr>
              <a:t>Throwing exceptions</a:t>
            </a:r>
          </a:p>
          <a:p>
            <a:pPr marL="650875" marR="41275" lvl="0" indent="-609600" defTabSz="914400">
              <a:spcBef>
                <a:spcPts val="500"/>
              </a:spcBef>
              <a:buClr>
                <a:srgbClr val="000000"/>
              </a:buClr>
              <a:buSzPct val="100000"/>
              <a:buFont typeface="Wingdings"/>
              <a:buChar char=""/>
              <a:defRPr sz="1800"/>
            </a:pPr>
            <a:r>
              <a:rPr sz="2400" dirty="0">
                <a:uFill>
                  <a:solidFill/>
                </a:uFill>
                <a:latin typeface="Helvetica Neue Light"/>
                <a:ea typeface="Helvetica Neue Light"/>
                <a:cs typeface="Helvetica Neue Light"/>
                <a:sym typeface="Helvetica Neue Light"/>
              </a:rPr>
              <a:t>Defining exceptions</a:t>
            </a:r>
          </a:p>
          <a:p>
            <a:pPr marL="650875" marR="41275" lvl="0" indent="-609600" defTabSz="914400">
              <a:spcBef>
                <a:spcPts val="500"/>
              </a:spcBef>
              <a:buClr>
                <a:srgbClr val="000000"/>
              </a:buClr>
              <a:buSzPct val="100000"/>
              <a:buFont typeface="Wingdings"/>
              <a:buChar char=""/>
              <a:defRPr sz="1800"/>
            </a:pPr>
            <a:r>
              <a:rPr sz="2400" dirty="0">
                <a:uFill>
                  <a:solidFill/>
                </a:uFill>
                <a:latin typeface="Helvetica Neue Light"/>
                <a:ea typeface="Helvetica Neue Light"/>
                <a:cs typeface="Helvetica Neue Light"/>
                <a:sym typeface="Helvetica Neue Light"/>
              </a:rPr>
              <a:t>Common exceptions and errors</a:t>
            </a:r>
          </a:p>
        </p:txBody>
      </p:sp>
      <p:sp>
        <p:nvSpPr>
          <p:cNvPr id="3" name="Rectangle 2"/>
          <p:cNvSpPr/>
          <p:nvPr/>
        </p:nvSpPr>
        <p:spPr>
          <a:xfrm>
            <a:off x="755576" y="1268760"/>
            <a:ext cx="3168352" cy="468000"/>
          </a:xfrm>
          <a:prstGeom prst="rect">
            <a:avLst/>
          </a:prstGeom>
          <a:noFill/>
          <a:ln/>
        </p:spPr>
        <p:style>
          <a:lnRef idx="2">
            <a:schemeClr val="accent5"/>
          </a:lnRef>
          <a:fillRef idx="1">
            <a:schemeClr val="lt1"/>
          </a:fillRef>
          <a:effectRef idx="0">
            <a:schemeClr val="accent5"/>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406400" rtl="0" fontAlgn="auto" latinLnBrk="1" hangingPunct="0">
              <a:lnSpc>
                <a:spcPct val="100000"/>
              </a:lnSpc>
              <a:spcBef>
                <a:spcPts val="0"/>
              </a:spcBef>
              <a:spcAft>
                <a:spcPts val="0"/>
              </a:spcAft>
              <a:buClrTx/>
              <a:buSzTx/>
              <a:buFontTx/>
              <a:buNone/>
              <a:tabLst/>
            </a:pPr>
            <a:endParaRPr kumimoji="0" lang="en-IE" sz="28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endParaRPr>
          </a:p>
        </p:txBody>
      </p:sp>
    </p:spTree>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dirty="0" smtClean="0"/>
              <a:t>The try-with-resources statement (2)</a:t>
            </a:r>
            <a:endParaRPr lang="en-IE" dirty="0"/>
          </a:p>
        </p:txBody>
      </p:sp>
      <p:sp>
        <p:nvSpPr>
          <p:cNvPr id="3" name="Rectangle 1"/>
          <p:cNvSpPr>
            <a:spLocks noChangeArrowheads="1"/>
          </p:cNvSpPr>
          <p:nvPr/>
        </p:nvSpPr>
        <p:spPr bwMode="auto">
          <a:xfrm>
            <a:off x="395536" y="4448146"/>
            <a:ext cx="8352928" cy="2031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Unicode MS" pitchFamily="34" charset="-128"/>
                <a:cs typeface="Arial" pitchFamily="34" charset="0"/>
              </a:rPr>
              <a:t>static String </a:t>
            </a:r>
            <a:r>
              <a:rPr kumimoji="0" lang="en-US" altLang="en-US" sz="1800" b="0" i="0" u="none" strike="noStrike" cap="none" normalizeH="0" baseline="0" dirty="0" err="1" smtClean="0">
                <a:ln>
                  <a:noFill/>
                </a:ln>
                <a:solidFill>
                  <a:srgbClr val="000000"/>
                </a:solidFill>
                <a:effectLst/>
                <a:latin typeface="Arial Unicode MS" pitchFamily="34" charset="-128"/>
                <a:cs typeface="Arial" pitchFamily="34" charset="0"/>
              </a:rPr>
              <a:t>readFirstLineFromFile</a:t>
            </a:r>
            <a:r>
              <a:rPr kumimoji="0" lang="en-US" altLang="en-US" sz="1800" b="0" i="0" u="none" strike="noStrike" cap="none" normalizeH="0" baseline="0" dirty="0" smtClean="0">
                <a:ln>
                  <a:noFill/>
                </a:ln>
                <a:solidFill>
                  <a:srgbClr val="000000"/>
                </a:solidFill>
                <a:effectLst/>
                <a:latin typeface="Arial Unicode MS" pitchFamily="34" charset="-128"/>
                <a:cs typeface="Arial" pitchFamily="34" charset="0"/>
              </a:rPr>
              <a:t>(String path) throws </a:t>
            </a:r>
            <a:r>
              <a:rPr kumimoji="0" lang="en-US" altLang="en-US" sz="1800" b="0" i="0" u="none" strike="noStrike" cap="none" normalizeH="0" baseline="0" dirty="0" err="1" smtClean="0">
                <a:ln>
                  <a:noFill/>
                </a:ln>
                <a:solidFill>
                  <a:srgbClr val="000000"/>
                </a:solidFill>
                <a:effectLst/>
                <a:latin typeface="Arial Unicode MS" pitchFamily="34" charset="-128"/>
                <a:cs typeface="Arial" pitchFamily="34" charset="0"/>
              </a:rPr>
              <a:t>IOException</a:t>
            </a:r>
            <a:r>
              <a:rPr kumimoji="0" lang="en-US" altLang="en-US" sz="1800" b="0" i="0" u="none" strike="noStrike" cap="none" normalizeH="0" baseline="0" dirty="0" smtClean="0">
                <a:ln>
                  <a:noFill/>
                </a:ln>
                <a:solidFill>
                  <a:srgbClr val="000000"/>
                </a:solidFill>
                <a:effectLst/>
                <a:latin typeface="Arial Unicode MS" pitchFamily="34" charset="-128"/>
                <a:cs typeface="Arial" pitchFamily="34" charset="0"/>
              </a:rPr>
              <a:t> {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i="0" u="none" strike="noStrike" cap="none" normalizeH="0" baseline="0" dirty="0" smtClean="0">
                <a:ln>
                  <a:noFill/>
                </a:ln>
                <a:solidFill>
                  <a:srgbClr val="000000"/>
                </a:solidFill>
                <a:effectLst/>
                <a:latin typeface="Arial Unicode MS" pitchFamily="34" charset="-128"/>
                <a:cs typeface="Arial" pitchFamily="34" charset="0"/>
              </a:rPr>
              <a:t>     </a:t>
            </a:r>
            <a:r>
              <a:rPr kumimoji="0" lang="en-US" altLang="en-US" sz="1800" i="0" u="none" strike="noStrike" cap="none" normalizeH="0" baseline="0" dirty="0" smtClean="0">
                <a:ln>
                  <a:noFill/>
                </a:ln>
                <a:solidFill>
                  <a:srgbClr val="FF0000"/>
                </a:solidFill>
                <a:effectLst/>
                <a:latin typeface="Arial Unicode MS" pitchFamily="34" charset="-128"/>
                <a:cs typeface="Arial" pitchFamily="34" charset="0"/>
              </a:rPr>
              <a:t>//try-with-resources,</a:t>
            </a:r>
            <a:r>
              <a:rPr kumimoji="0" lang="en-US" altLang="en-US" sz="1800" i="0" u="none" strike="noStrike" cap="none" normalizeH="0" dirty="0" smtClean="0">
                <a:ln>
                  <a:noFill/>
                </a:ln>
                <a:solidFill>
                  <a:srgbClr val="FF0000"/>
                </a:solidFill>
                <a:effectLst/>
                <a:latin typeface="Arial Unicode MS" pitchFamily="34" charset="-128"/>
                <a:cs typeface="Arial" pitchFamily="34" charset="0"/>
              </a:rPr>
              <a:t> Java 7.  </a:t>
            </a:r>
            <a:r>
              <a:rPr lang="en-US" altLang="en-US" sz="1800" baseline="0" dirty="0" err="1" smtClean="0">
                <a:solidFill>
                  <a:srgbClr val="FF0000"/>
                </a:solidFill>
                <a:latin typeface="Arial Unicode MS" pitchFamily="34" charset="-128"/>
                <a:cs typeface="Arial" pitchFamily="34" charset="0"/>
              </a:rPr>
              <a:t>br</a:t>
            </a:r>
            <a:r>
              <a:rPr lang="en-US" altLang="en-US" sz="1800" dirty="0" smtClean="0">
                <a:solidFill>
                  <a:srgbClr val="FF0000"/>
                </a:solidFill>
                <a:latin typeface="Arial Unicode MS" pitchFamily="34" charset="-128"/>
                <a:cs typeface="Arial" pitchFamily="34" charset="0"/>
              </a:rPr>
              <a:t> </a:t>
            </a:r>
            <a:r>
              <a:rPr lang="en-IE" sz="1800" dirty="0" smtClean="0">
                <a:solidFill>
                  <a:srgbClr val="FF0000"/>
                </a:solidFill>
              </a:rPr>
              <a:t>will </a:t>
            </a:r>
            <a:r>
              <a:rPr lang="en-IE" sz="1800" dirty="0">
                <a:solidFill>
                  <a:srgbClr val="FF0000"/>
                </a:solidFill>
              </a:rPr>
              <a:t>be closed regardless of </a:t>
            </a:r>
            <a:endParaRPr lang="en-IE" sz="1800" dirty="0" smtClean="0">
              <a:solidFill>
                <a:srgbClr val="FF0000"/>
              </a:solidFill>
            </a:endParaRPr>
          </a:p>
          <a:p>
            <a:pPr marL="0" marR="0" lvl="0" indent="0" algn="just" defTabSz="914400" rtl="0" eaLnBrk="1" fontAlgn="base" latinLnBrk="0" hangingPunct="1">
              <a:lnSpc>
                <a:spcPct val="100000"/>
              </a:lnSpc>
              <a:spcBef>
                <a:spcPct val="0"/>
              </a:spcBef>
              <a:spcAft>
                <a:spcPct val="0"/>
              </a:spcAft>
              <a:buClrTx/>
              <a:buSzTx/>
              <a:buFontTx/>
              <a:buNone/>
              <a:tabLst/>
            </a:pPr>
            <a:r>
              <a:rPr lang="en-IE" sz="1800" dirty="0">
                <a:solidFill>
                  <a:srgbClr val="FF0000"/>
                </a:solidFill>
              </a:rPr>
              <a:t> </a:t>
            </a:r>
            <a:r>
              <a:rPr lang="en-IE" sz="1800" dirty="0" smtClean="0">
                <a:solidFill>
                  <a:srgbClr val="FF0000"/>
                </a:solidFill>
              </a:rPr>
              <a:t>    //whether </a:t>
            </a:r>
            <a:r>
              <a:rPr lang="en-IE" sz="1800" dirty="0">
                <a:solidFill>
                  <a:srgbClr val="FF0000"/>
                </a:solidFill>
              </a:rPr>
              <a:t>the </a:t>
            </a:r>
            <a:r>
              <a:rPr lang="en-IE" sz="1800" dirty="0">
                <a:solidFill>
                  <a:srgbClr val="FF0000"/>
                </a:solidFill>
              </a:rPr>
              <a:t>try</a:t>
            </a:r>
            <a:r>
              <a:rPr lang="en-IE" sz="1800" dirty="0">
                <a:solidFill>
                  <a:srgbClr val="FF0000"/>
                </a:solidFill>
              </a:rPr>
              <a:t> statement completes normally or abruptly </a:t>
            </a:r>
            <a:endParaRPr kumimoji="0" lang="en-US" altLang="en-US" sz="1800" i="0" u="none" strike="noStrike" cap="none" normalizeH="0" baseline="0" dirty="0" smtClean="0">
              <a:ln>
                <a:noFill/>
              </a:ln>
              <a:solidFill>
                <a:srgbClr val="FF0000"/>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b="1" dirty="0">
                <a:solidFill>
                  <a:srgbClr val="FF0000"/>
                </a:solidFill>
                <a:latin typeface="Arial Unicode MS" pitchFamily="34" charset="-128"/>
                <a:cs typeface="Arial" pitchFamily="34" charset="0"/>
              </a:rPr>
              <a:t> </a:t>
            </a:r>
            <a:r>
              <a:rPr lang="en-US" altLang="en-US" sz="1800" b="1" dirty="0" smtClean="0">
                <a:solidFill>
                  <a:srgbClr val="FF0000"/>
                </a:solidFill>
                <a:latin typeface="Arial Unicode MS" pitchFamily="34" charset="-128"/>
                <a:cs typeface="Arial" pitchFamily="34" charset="0"/>
              </a:rPr>
              <a:t>    </a:t>
            </a:r>
            <a:r>
              <a:rPr kumimoji="0" lang="en-US" altLang="en-US" sz="1800" b="1" i="0" u="none" strike="noStrike" cap="none" normalizeH="0" baseline="0" dirty="0" smtClean="0">
                <a:ln>
                  <a:noFill/>
                </a:ln>
                <a:solidFill>
                  <a:srgbClr val="000000"/>
                </a:solidFill>
                <a:effectLst/>
                <a:latin typeface="Arial Unicode MS" pitchFamily="34" charset="-128"/>
                <a:cs typeface="Arial" pitchFamily="34" charset="0"/>
              </a:rPr>
              <a:t>try (</a:t>
            </a:r>
            <a:r>
              <a:rPr kumimoji="0" lang="en-US" altLang="en-US" sz="1800" b="1" i="0" u="none" strike="noStrike" cap="none" normalizeH="0" baseline="0" dirty="0" err="1" smtClean="0">
                <a:ln>
                  <a:noFill/>
                </a:ln>
                <a:solidFill>
                  <a:srgbClr val="000000"/>
                </a:solidFill>
                <a:effectLst/>
                <a:latin typeface="Arial Unicode MS" pitchFamily="34" charset="-128"/>
                <a:cs typeface="Arial" pitchFamily="34" charset="0"/>
              </a:rPr>
              <a:t>BufferedReader</a:t>
            </a:r>
            <a:r>
              <a:rPr kumimoji="0" lang="en-US" altLang="en-US" sz="1800" b="1" i="0" u="none" strike="noStrike" cap="none" normalizeH="0" baseline="0" dirty="0" smtClean="0">
                <a:ln>
                  <a:noFill/>
                </a:ln>
                <a:solidFill>
                  <a:srgbClr val="000000"/>
                </a:solidFill>
                <a:effectLst/>
                <a:latin typeface="Arial Unicode MS" pitchFamily="34" charset="-128"/>
                <a:cs typeface="Arial" pitchFamily="34" charset="0"/>
              </a:rPr>
              <a:t> </a:t>
            </a:r>
            <a:r>
              <a:rPr kumimoji="0" lang="en-US" altLang="en-US" sz="1800" b="1" i="0" u="none" strike="noStrike" cap="none" normalizeH="0" baseline="0" dirty="0" err="1" smtClean="0">
                <a:ln>
                  <a:noFill/>
                </a:ln>
                <a:solidFill>
                  <a:srgbClr val="000000"/>
                </a:solidFill>
                <a:effectLst/>
                <a:latin typeface="Arial Unicode MS" pitchFamily="34" charset="-128"/>
                <a:cs typeface="Arial" pitchFamily="34" charset="0"/>
              </a:rPr>
              <a:t>br</a:t>
            </a:r>
            <a:r>
              <a:rPr kumimoji="0" lang="en-US" altLang="en-US" sz="1800" b="1" i="0" u="none" strike="noStrike" cap="none" normalizeH="0" baseline="0" dirty="0" smtClean="0">
                <a:ln>
                  <a:noFill/>
                </a:ln>
                <a:solidFill>
                  <a:srgbClr val="000000"/>
                </a:solidFill>
                <a:effectLst/>
                <a:latin typeface="Arial Unicode MS" pitchFamily="34" charset="-128"/>
                <a:cs typeface="Arial" pitchFamily="34" charset="0"/>
              </a:rPr>
              <a:t> = new </a:t>
            </a:r>
            <a:r>
              <a:rPr kumimoji="0" lang="en-US" altLang="en-US" sz="1800" b="1" i="0" u="none" strike="noStrike" cap="none" normalizeH="0" baseline="0" dirty="0" err="1" smtClean="0">
                <a:ln>
                  <a:noFill/>
                </a:ln>
                <a:solidFill>
                  <a:srgbClr val="000000"/>
                </a:solidFill>
                <a:effectLst/>
                <a:latin typeface="Arial Unicode MS" pitchFamily="34" charset="-128"/>
                <a:cs typeface="Arial" pitchFamily="34" charset="0"/>
              </a:rPr>
              <a:t>BufferedReader</a:t>
            </a:r>
            <a:r>
              <a:rPr kumimoji="0" lang="en-US" altLang="en-US" sz="1800" b="1" i="0" u="none" strike="noStrike" cap="none" normalizeH="0" baseline="0" dirty="0" smtClean="0">
                <a:ln>
                  <a:noFill/>
                </a:ln>
                <a:solidFill>
                  <a:srgbClr val="000000"/>
                </a:solidFill>
                <a:effectLst/>
                <a:latin typeface="Arial Unicode MS" pitchFamily="34" charset="-128"/>
                <a:cs typeface="Arial" pitchFamily="34" charset="0"/>
              </a:rPr>
              <a:t>(new </a:t>
            </a:r>
            <a:r>
              <a:rPr kumimoji="0" lang="en-US" altLang="en-US" sz="1800" b="1" i="0" u="none" strike="noStrike" cap="none" normalizeH="0" baseline="0" dirty="0" err="1" smtClean="0">
                <a:ln>
                  <a:noFill/>
                </a:ln>
                <a:solidFill>
                  <a:srgbClr val="000000"/>
                </a:solidFill>
                <a:effectLst/>
                <a:latin typeface="Arial Unicode MS" pitchFamily="34" charset="-128"/>
                <a:cs typeface="Arial" pitchFamily="34" charset="0"/>
              </a:rPr>
              <a:t>FileReader</a:t>
            </a:r>
            <a:r>
              <a:rPr kumimoji="0" lang="en-US" altLang="en-US" sz="1800" b="1" i="0" u="none" strike="noStrike" cap="none" normalizeH="0" baseline="0" dirty="0" smtClean="0">
                <a:ln>
                  <a:noFill/>
                </a:ln>
                <a:solidFill>
                  <a:srgbClr val="000000"/>
                </a:solidFill>
                <a:effectLst/>
                <a:latin typeface="Arial Unicode MS" pitchFamily="34" charset="-128"/>
                <a:cs typeface="Arial" pitchFamily="34" charset="0"/>
              </a:rPr>
              <a:t>(path)))</a:t>
            </a:r>
            <a:r>
              <a:rPr kumimoji="0" lang="en-US" altLang="en-US" sz="1800" b="0" i="0" u="none" strike="noStrike" cap="none" normalizeH="0" baseline="0" dirty="0" smtClean="0">
                <a:ln>
                  <a:noFill/>
                </a:ln>
                <a:solidFill>
                  <a:srgbClr val="000000"/>
                </a:solidFill>
                <a:effectLst/>
                <a:latin typeface="Arial Unicode MS" pitchFamily="34" charset="-128"/>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solidFill>
                  <a:srgbClr val="000000"/>
                </a:solidFill>
                <a:latin typeface="Arial Unicode MS" pitchFamily="34" charset="-128"/>
                <a:cs typeface="Arial" pitchFamily="34" charset="0"/>
              </a:rPr>
              <a:t> </a:t>
            </a:r>
            <a:r>
              <a:rPr lang="en-US" altLang="en-US" sz="1800" dirty="0" smtClean="0">
                <a:solidFill>
                  <a:srgbClr val="000000"/>
                </a:solidFill>
                <a:latin typeface="Arial Unicode MS" pitchFamily="34" charset="-128"/>
                <a:cs typeface="Arial" pitchFamily="34" charset="0"/>
              </a:rPr>
              <a:t>          </a:t>
            </a:r>
            <a:r>
              <a:rPr kumimoji="0" lang="en-US" altLang="en-US" sz="1800" b="0" i="0" u="none" strike="noStrike" cap="none" normalizeH="0" baseline="0" dirty="0" smtClean="0">
                <a:ln>
                  <a:noFill/>
                </a:ln>
                <a:solidFill>
                  <a:srgbClr val="000000"/>
                </a:solidFill>
                <a:effectLst/>
                <a:latin typeface="Arial Unicode MS" pitchFamily="34" charset="-128"/>
                <a:cs typeface="Arial" pitchFamily="34" charset="0"/>
              </a:rPr>
              <a:t>return </a:t>
            </a:r>
            <a:r>
              <a:rPr kumimoji="0" lang="en-US" altLang="en-US" sz="1800" b="0" i="0" u="none" strike="noStrike" cap="none" normalizeH="0" baseline="0" dirty="0" err="1" smtClean="0">
                <a:ln>
                  <a:noFill/>
                </a:ln>
                <a:solidFill>
                  <a:srgbClr val="000000"/>
                </a:solidFill>
                <a:effectLst/>
                <a:latin typeface="Arial Unicode MS" pitchFamily="34" charset="-128"/>
                <a:cs typeface="Arial" pitchFamily="34" charset="0"/>
              </a:rPr>
              <a:t>br.readLine</a:t>
            </a:r>
            <a:r>
              <a:rPr kumimoji="0" lang="en-US" altLang="en-US" sz="1800" b="0" i="0" u="none" strike="noStrike" cap="none" normalizeH="0" baseline="0" dirty="0" smtClean="0">
                <a:ln>
                  <a:noFill/>
                </a:ln>
                <a:solidFill>
                  <a:srgbClr val="000000"/>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solidFill>
                  <a:srgbClr val="000000"/>
                </a:solidFill>
                <a:latin typeface="Arial Unicode MS" pitchFamily="34" charset="-128"/>
                <a:cs typeface="Arial" pitchFamily="34" charset="0"/>
              </a:rPr>
              <a:t> </a:t>
            </a:r>
            <a:r>
              <a:rPr lang="en-US" altLang="en-US" sz="1800" dirty="0" smtClean="0">
                <a:solidFill>
                  <a:srgbClr val="000000"/>
                </a:solidFill>
                <a:latin typeface="Arial Unicode MS" pitchFamily="34" charset="-128"/>
                <a:cs typeface="Arial" pitchFamily="34" charset="0"/>
              </a:rPr>
              <a:t>     </a:t>
            </a:r>
            <a:r>
              <a:rPr kumimoji="0" lang="en-US" altLang="en-US" sz="180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Unicode MS" pitchFamily="34" charset="-128"/>
                <a:cs typeface="Arial" pitchFamily="34" charset="0"/>
              </a:rPr>
              <a:t>}</a:t>
            </a:r>
            <a:r>
              <a:rPr kumimoji="0" lang="en-US" altLang="en-US" sz="1600" b="0" i="0" u="none" strike="noStrike" cap="none" normalizeH="0" baseline="0" dirty="0" smtClean="0">
                <a:ln>
                  <a:noFill/>
                </a:ln>
                <a:solidFill>
                  <a:schemeClr val="tx1"/>
                </a:solidFill>
                <a:effectLst/>
                <a:latin typeface="Arial" pitchFamily="34" charset="0"/>
                <a:cs typeface="Arial" pitchFamily="34" charset="0"/>
              </a:rPr>
              <a:t> </a:t>
            </a:r>
            <a:endParaRPr kumimoji="0" lang="en-US" altLang="en-US" sz="44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2"/>
          <p:cNvSpPr>
            <a:spLocks noChangeArrowheads="1"/>
          </p:cNvSpPr>
          <p:nvPr/>
        </p:nvSpPr>
        <p:spPr bwMode="auto">
          <a:xfrm>
            <a:off x="379443" y="1211273"/>
            <a:ext cx="8369021" cy="31393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Unicode MS" pitchFamily="34" charset="-128"/>
                <a:cs typeface="Arial" pitchFamily="34" charset="0"/>
              </a:rPr>
              <a:t>static String </a:t>
            </a:r>
            <a:r>
              <a:rPr kumimoji="0" lang="en-US" altLang="en-US" sz="1800" b="0" i="0" u="none" strike="noStrike" cap="none" normalizeH="0" baseline="0" dirty="0" err="1" smtClean="0">
                <a:ln>
                  <a:noFill/>
                </a:ln>
                <a:solidFill>
                  <a:srgbClr val="000000"/>
                </a:solidFill>
                <a:effectLst/>
                <a:latin typeface="Arial Unicode MS" pitchFamily="34" charset="-128"/>
                <a:cs typeface="Arial" pitchFamily="34" charset="0"/>
              </a:rPr>
              <a:t>readFirstLineFromFile</a:t>
            </a:r>
            <a:r>
              <a:rPr kumimoji="0" lang="en-US" altLang="en-US" sz="1800" b="0" i="0" u="none" strike="noStrike" cap="none" normalizeH="0" baseline="0" dirty="0" smtClean="0">
                <a:ln>
                  <a:noFill/>
                </a:ln>
                <a:solidFill>
                  <a:srgbClr val="000000"/>
                </a:solidFill>
                <a:effectLst/>
                <a:latin typeface="Arial Unicode MS" pitchFamily="34" charset="-128"/>
                <a:cs typeface="Arial" pitchFamily="34" charset="0"/>
              </a:rPr>
              <a:t>(String path) throws </a:t>
            </a:r>
            <a:r>
              <a:rPr kumimoji="0" lang="en-US" altLang="en-US" sz="1800" b="0" i="0" u="none" strike="noStrike" cap="none" normalizeH="0" baseline="0" dirty="0" err="1" smtClean="0">
                <a:ln>
                  <a:noFill/>
                </a:ln>
                <a:solidFill>
                  <a:srgbClr val="000000"/>
                </a:solidFill>
                <a:effectLst/>
                <a:latin typeface="Arial Unicode MS" pitchFamily="34" charset="-128"/>
                <a:cs typeface="Arial" pitchFamily="34" charset="0"/>
              </a:rPr>
              <a:t>IOException</a:t>
            </a:r>
            <a:r>
              <a:rPr kumimoji="0" lang="en-US" altLang="en-US" sz="1800" b="0" i="0" u="none" strike="noStrike" cap="none" normalizeH="0" baseline="0" dirty="0" smtClean="0">
                <a:ln>
                  <a:noFill/>
                </a:ln>
                <a:solidFill>
                  <a:srgbClr val="000000"/>
                </a:solidFill>
                <a:effectLst/>
                <a:latin typeface="Arial Unicode MS" pitchFamily="34" charset="-128"/>
                <a:cs typeface="Arial" pitchFamily="34" charset="0"/>
              </a:rPr>
              <a:t> {     </a:t>
            </a:r>
            <a:endParaRPr lang="en-US" altLang="en-US" sz="1800" dirty="0">
              <a:solidFill>
                <a:srgbClr val="000000"/>
              </a:solidFill>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Unicode MS" pitchFamily="34" charset="-128"/>
                <a:cs typeface="Arial" pitchFamily="34" charset="0"/>
              </a:rPr>
              <a:t>     </a:t>
            </a:r>
            <a:r>
              <a:rPr kumimoji="0" lang="en-US" altLang="en-US" sz="1800" b="0" i="0" u="none" strike="noStrike" cap="none" normalizeH="0" baseline="0" dirty="0" err="1" smtClean="0">
                <a:ln>
                  <a:noFill/>
                </a:ln>
                <a:solidFill>
                  <a:srgbClr val="000000"/>
                </a:solidFill>
                <a:effectLst/>
                <a:latin typeface="Arial Unicode MS" pitchFamily="34" charset="-128"/>
                <a:cs typeface="Arial" pitchFamily="34" charset="0"/>
              </a:rPr>
              <a:t>BufferedReader</a:t>
            </a:r>
            <a:r>
              <a:rPr kumimoji="0" lang="en-US" altLang="en-US" sz="1800" b="0" i="0" u="none" strike="noStrike" cap="none" normalizeH="0" baseline="0" dirty="0" smtClean="0">
                <a:ln>
                  <a:noFill/>
                </a:ln>
                <a:solidFill>
                  <a:srgbClr val="000000"/>
                </a:solidFill>
                <a:effectLst/>
                <a:latin typeface="Arial Unicode MS" pitchFamily="34" charset="-128"/>
                <a:cs typeface="Arial" pitchFamily="34" charset="0"/>
              </a:rPr>
              <a:t> </a:t>
            </a:r>
            <a:r>
              <a:rPr kumimoji="0" lang="en-US" altLang="en-US" sz="1800" b="0" i="0" u="none" strike="noStrike" cap="none" normalizeH="0" baseline="0" dirty="0" err="1" smtClean="0">
                <a:ln>
                  <a:noFill/>
                </a:ln>
                <a:solidFill>
                  <a:srgbClr val="000000"/>
                </a:solidFill>
                <a:effectLst/>
                <a:latin typeface="Arial Unicode MS" pitchFamily="34" charset="-128"/>
                <a:cs typeface="Arial" pitchFamily="34" charset="0"/>
              </a:rPr>
              <a:t>br</a:t>
            </a:r>
            <a:r>
              <a:rPr kumimoji="0" lang="en-US" altLang="en-US" sz="1800" b="0" i="0" u="none" strike="noStrike" cap="none" normalizeH="0" baseline="0" dirty="0" smtClean="0">
                <a:ln>
                  <a:noFill/>
                </a:ln>
                <a:solidFill>
                  <a:srgbClr val="000000"/>
                </a:solidFill>
                <a:effectLst/>
                <a:latin typeface="Arial Unicode MS" pitchFamily="34" charset="-128"/>
                <a:cs typeface="Arial" pitchFamily="34" charset="0"/>
              </a:rPr>
              <a:t> = new </a:t>
            </a:r>
            <a:r>
              <a:rPr kumimoji="0" lang="en-US" altLang="en-US" sz="1800" b="0" i="0" u="none" strike="noStrike" cap="none" normalizeH="0" baseline="0" dirty="0" err="1" smtClean="0">
                <a:ln>
                  <a:noFill/>
                </a:ln>
                <a:solidFill>
                  <a:srgbClr val="000000"/>
                </a:solidFill>
                <a:effectLst/>
                <a:latin typeface="Arial Unicode MS" pitchFamily="34" charset="-128"/>
                <a:cs typeface="Arial" pitchFamily="34" charset="0"/>
              </a:rPr>
              <a:t>BufferedReader</a:t>
            </a:r>
            <a:r>
              <a:rPr kumimoji="0" lang="en-US" altLang="en-US" sz="1800" b="0" i="0" u="none" strike="noStrike" cap="none" normalizeH="0" baseline="0" dirty="0" smtClean="0">
                <a:ln>
                  <a:noFill/>
                </a:ln>
                <a:solidFill>
                  <a:srgbClr val="000000"/>
                </a:solidFill>
                <a:effectLst/>
                <a:latin typeface="Arial Unicode MS" pitchFamily="34" charset="-128"/>
                <a:cs typeface="Arial" pitchFamily="34" charset="0"/>
              </a:rPr>
              <a:t>(new </a:t>
            </a:r>
            <a:r>
              <a:rPr kumimoji="0" lang="en-US" altLang="en-US" sz="1800" b="0" i="0" u="none" strike="noStrike" cap="none" normalizeH="0" baseline="0" dirty="0" err="1" smtClean="0">
                <a:ln>
                  <a:noFill/>
                </a:ln>
                <a:solidFill>
                  <a:srgbClr val="000000"/>
                </a:solidFill>
                <a:effectLst/>
                <a:latin typeface="Arial Unicode MS" pitchFamily="34" charset="-128"/>
                <a:cs typeface="Arial" pitchFamily="34" charset="0"/>
              </a:rPr>
              <a:t>FileReader</a:t>
            </a:r>
            <a:r>
              <a:rPr kumimoji="0" lang="en-US" altLang="en-US" sz="1800" b="0" i="0" u="none" strike="noStrike" cap="none" normalizeH="0" baseline="0" dirty="0" smtClean="0">
                <a:ln>
                  <a:noFill/>
                </a:ln>
                <a:solidFill>
                  <a:srgbClr val="000000"/>
                </a:solidFill>
                <a:effectLst/>
                <a:latin typeface="Arial Unicode MS" pitchFamily="34" charset="-128"/>
                <a:cs typeface="Arial" pitchFamily="34" charset="0"/>
              </a:rPr>
              <a:t>(path));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solidFill>
                  <a:srgbClr val="FF0000"/>
                </a:solidFill>
                <a:latin typeface="Arial Unicode MS" pitchFamily="34" charset="-128"/>
                <a:cs typeface="Arial" pitchFamily="34" charset="0"/>
              </a:rPr>
              <a:t> </a:t>
            </a:r>
            <a:r>
              <a:rPr lang="en-US" altLang="en-US" sz="1800" dirty="0" smtClean="0">
                <a:solidFill>
                  <a:srgbClr val="FF0000"/>
                </a:solidFill>
                <a:latin typeface="Arial Unicode MS" pitchFamily="34" charset="-128"/>
                <a:cs typeface="Arial" pitchFamily="34" charset="0"/>
              </a:rPr>
              <a:t>    //try with a finally block, pre Java 7.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Unicode MS" pitchFamily="34" charset="-128"/>
                <a:cs typeface="Arial" pitchFamily="34" charset="0"/>
              </a:rPr>
              <a:t> </a:t>
            </a:r>
            <a:r>
              <a:rPr kumimoji="0" lang="en-US" altLang="en-US" sz="1800" b="0" i="0" u="none" strike="noStrike" cap="none" normalizeH="0" baseline="0" dirty="0" smtClean="0">
                <a:ln>
                  <a:noFill/>
                </a:ln>
                <a:solidFill>
                  <a:srgbClr val="000000"/>
                </a:solidFill>
                <a:effectLst/>
                <a:latin typeface="Arial Unicode MS" pitchFamily="34" charset="-128"/>
                <a:cs typeface="Arial" pitchFamily="34" charset="0"/>
              </a:rPr>
              <a:t>    try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solidFill>
                  <a:srgbClr val="000000"/>
                </a:solidFill>
                <a:latin typeface="Arial Unicode MS" pitchFamily="34" charset="-128"/>
                <a:cs typeface="Arial" pitchFamily="34" charset="0"/>
              </a:rPr>
              <a:t> </a:t>
            </a:r>
            <a:r>
              <a:rPr lang="en-US" altLang="en-US" sz="1800" dirty="0" smtClean="0">
                <a:solidFill>
                  <a:srgbClr val="000000"/>
                </a:solidFill>
                <a:latin typeface="Arial Unicode MS" pitchFamily="34" charset="-128"/>
                <a:cs typeface="Arial" pitchFamily="34" charset="0"/>
              </a:rPr>
              <a:t>          </a:t>
            </a:r>
            <a:r>
              <a:rPr kumimoji="0" lang="en-US" altLang="en-US" sz="1800" b="0" i="0" u="none" strike="noStrike" cap="none" normalizeH="0" baseline="0" dirty="0" smtClean="0">
                <a:ln>
                  <a:noFill/>
                </a:ln>
                <a:solidFill>
                  <a:srgbClr val="000000"/>
                </a:solidFill>
                <a:effectLst/>
                <a:latin typeface="Arial Unicode MS" pitchFamily="34" charset="-128"/>
                <a:cs typeface="Arial" pitchFamily="34" charset="0"/>
              </a:rPr>
              <a:t>return </a:t>
            </a:r>
            <a:r>
              <a:rPr kumimoji="0" lang="en-US" altLang="en-US" sz="1800" b="0" i="0" u="none" strike="noStrike" cap="none" normalizeH="0" baseline="0" dirty="0" err="1" smtClean="0">
                <a:ln>
                  <a:noFill/>
                </a:ln>
                <a:solidFill>
                  <a:srgbClr val="000000"/>
                </a:solidFill>
                <a:effectLst/>
                <a:latin typeface="Arial Unicode MS" pitchFamily="34" charset="-128"/>
                <a:cs typeface="Arial" pitchFamily="34" charset="0"/>
              </a:rPr>
              <a:t>br.readLine</a:t>
            </a:r>
            <a:r>
              <a:rPr kumimoji="0" lang="en-US" altLang="en-US" sz="1800" b="0" i="0" u="none" strike="noStrike" cap="none" normalizeH="0" baseline="0" dirty="0" smtClean="0">
                <a:ln>
                  <a:noFill/>
                </a:ln>
                <a:solidFill>
                  <a:srgbClr val="000000"/>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solidFill>
                  <a:srgbClr val="000000"/>
                </a:solidFill>
                <a:latin typeface="Arial Unicode MS" pitchFamily="34" charset="-128"/>
                <a:cs typeface="Arial" pitchFamily="34" charset="0"/>
              </a:rPr>
              <a:t> </a:t>
            </a:r>
            <a:r>
              <a:rPr lang="en-US" altLang="en-US" sz="1800" dirty="0" smtClean="0">
                <a:solidFill>
                  <a:srgbClr val="000000"/>
                </a:solidFill>
                <a:latin typeface="Arial Unicode MS" pitchFamily="34" charset="-128"/>
                <a:cs typeface="Arial" pitchFamily="34" charset="0"/>
              </a:rPr>
              <a:t>    </a:t>
            </a:r>
            <a:r>
              <a:rPr kumimoji="0" lang="en-US" altLang="en-US" sz="1800" b="0" i="0" u="none" strike="noStrike" cap="none" normalizeH="0" baseline="0" dirty="0" smtClean="0">
                <a:ln>
                  <a:noFill/>
                </a:ln>
                <a:solidFill>
                  <a:srgbClr val="000000"/>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solidFill>
                  <a:srgbClr val="000000"/>
                </a:solidFill>
                <a:latin typeface="Arial Unicode MS" pitchFamily="34" charset="-128"/>
                <a:cs typeface="Arial" pitchFamily="34" charset="0"/>
              </a:rPr>
              <a:t> </a:t>
            </a:r>
            <a:r>
              <a:rPr lang="en-US" altLang="en-US" sz="1800" dirty="0" smtClean="0">
                <a:solidFill>
                  <a:srgbClr val="000000"/>
                </a:solidFill>
                <a:latin typeface="Arial Unicode MS" pitchFamily="34" charset="-128"/>
                <a:cs typeface="Arial" pitchFamily="34" charset="0"/>
              </a:rPr>
              <a:t>    </a:t>
            </a:r>
            <a:r>
              <a:rPr kumimoji="0" lang="en-US" altLang="en-US" sz="1800" b="0" i="0" u="none" strike="noStrike" cap="none" normalizeH="0" baseline="0" dirty="0" smtClean="0">
                <a:ln>
                  <a:noFill/>
                </a:ln>
                <a:solidFill>
                  <a:srgbClr val="000000"/>
                </a:solidFill>
                <a:effectLst/>
                <a:latin typeface="Arial Unicode MS" pitchFamily="34" charset="-128"/>
                <a:cs typeface="Arial" pitchFamily="34" charset="0"/>
              </a:rPr>
              <a:t>finally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solidFill>
                  <a:srgbClr val="000000"/>
                </a:solidFill>
                <a:latin typeface="Arial Unicode MS" pitchFamily="34" charset="-128"/>
                <a:cs typeface="Arial" pitchFamily="34" charset="0"/>
              </a:rPr>
              <a:t> </a:t>
            </a:r>
            <a:r>
              <a:rPr lang="en-US" altLang="en-US" sz="1800" dirty="0" smtClean="0">
                <a:solidFill>
                  <a:srgbClr val="000000"/>
                </a:solidFill>
                <a:latin typeface="Arial Unicode MS" pitchFamily="34" charset="-128"/>
                <a:cs typeface="Arial" pitchFamily="34" charset="0"/>
              </a:rPr>
              <a:t>         </a:t>
            </a:r>
            <a:r>
              <a:rPr kumimoji="0" lang="en-US" altLang="en-US" sz="1800" b="0" i="0" u="none" strike="noStrike" cap="none" normalizeH="0" baseline="0" dirty="0" smtClean="0">
                <a:ln>
                  <a:noFill/>
                </a:ln>
                <a:solidFill>
                  <a:srgbClr val="000000"/>
                </a:solidFill>
                <a:effectLst/>
                <a:latin typeface="Arial Unicode MS" pitchFamily="34" charset="-128"/>
                <a:cs typeface="Arial" pitchFamily="34" charset="0"/>
              </a:rPr>
              <a:t>if (</a:t>
            </a:r>
            <a:r>
              <a:rPr kumimoji="0" lang="en-US" altLang="en-US" sz="1800" b="0" i="0" u="none" strike="noStrike" cap="none" normalizeH="0" baseline="0" dirty="0" err="1" smtClean="0">
                <a:ln>
                  <a:noFill/>
                </a:ln>
                <a:solidFill>
                  <a:srgbClr val="000000"/>
                </a:solidFill>
                <a:effectLst/>
                <a:latin typeface="Arial Unicode MS" pitchFamily="34" charset="-128"/>
                <a:cs typeface="Arial" pitchFamily="34" charset="0"/>
              </a:rPr>
              <a:t>br</a:t>
            </a:r>
            <a:r>
              <a:rPr kumimoji="0" lang="en-US" altLang="en-US" sz="1800" b="0" i="0" u="none" strike="noStrike" cap="none" normalizeH="0" baseline="0" dirty="0" smtClean="0">
                <a:ln>
                  <a:noFill/>
                </a:ln>
                <a:solidFill>
                  <a:srgbClr val="000000"/>
                </a:solidFill>
                <a:effectLst/>
                <a:latin typeface="Arial Unicode MS" pitchFamily="34" charset="-128"/>
                <a:cs typeface="Arial" pitchFamily="34" charset="0"/>
              </a:rPr>
              <a:t> != null)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solidFill>
                  <a:srgbClr val="000000"/>
                </a:solidFill>
                <a:latin typeface="Arial Unicode MS" pitchFamily="34" charset="-128"/>
                <a:cs typeface="Arial" pitchFamily="34" charset="0"/>
              </a:rPr>
              <a:t> </a:t>
            </a:r>
            <a:r>
              <a:rPr lang="en-US" altLang="en-US" sz="1800" dirty="0" smtClean="0">
                <a:solidFill>
                  <a:srgbClr val="000000"/>
                </a:solidFill>
                <a:latin typeface="Arial Unicode MS" pitchFamily="34" charset="-128"/>
                <a:cs typeface="Arial" pitchFamily="34" charset="0"/>
              </a:rPr>
              <a:t>              </a:t>
            </a:r>
            <a:r>
              <a:rPr kumimoji="0" lang="en-US" altLang="en-US" sz="1800" b="0" i="0" u="none" strike="noStrike" cap="none" normalizeH="0" baseline="0" dirty="0" err="1" smtClean="0">
                <a:ln>
                  <a:noFill/>
                </a:ln>
                <a:solidFill>
                  <a:srgbClr val="000000"/>
                </a:solidFill>
                <a:effectLst/>
                <a:latin typeface="Arial Unicode MS" pitchFamily="34" charset="-128"/>
                <a:cs typeface="Arial" pitchFamily="34" charset="0"/>
              </a:rPr>
              <a:t>br.close</a:t>
            </a:r>
            <a:r>
              <a:rPr kumimoji="0" lang="en-US" altLang="en-US" sz="1800" b="0" i="0" u="none" strike="noStrike" cap="none" normalizeH="0" baseline="0" dirty="0" smtClean="0">
                <a:ln>
                  <a:noFill/>
                </a:ln>
                <a:solidFill>
                  <a:srgbClr val="000000"/>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smtClean="0">
                <a:solidFill>
                  <a:srgbClr val="000000"/>
                </a:solidFill>
                <a:latin typeface="Arial Unicode MS" pitchFamily="34" charset="-128"/>
                <a:cs typeface="Arial" pitchFamily="34" charset="0"/>
              </a:rPr>
              <a:t>    </a:t>
            </a:r>
            <a:r>
              <a:rPr kumimoji="0" lang="en-US" altLang="en-US" sz="1800" b="0" i="0" u="none" strike="noStrike" cap="none" normalizeH="0" baseline="0" dirty="0" smtClean="0">
                <a:ln>
                  <a:noFill/>
                </a:ln>
                <a:solidFill>
                  <a:srgbClr val="000000"/>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Unicode MS" pitchFamily="34" charset="-128"/>
                <a:cs typeface="Arial" pitchFamily="34" charset="0"/>
              </a:rPr>
              <a:t>}</a:t>
            </a:r>
            <a:r>
              <a:rPr kumimoji="0" lang="en-US" altLang="en-US" sz="1600" b="0" i="0" u="none" strike="noStrike" cap="none" normalizeH="0" baseline="0" dirty="0" smtClean="0">
                <a:ln>
                  <a:noFill/>
                </a:ln>
                <a:solidFill>
                  <a:schemeClr val="tx1"/>
                </a:solidFill>
                <a:effectLst/>
                <a:latin typeface="Arial" pitchFamily="34" charset="0"/>
                <a:cs typeface="Arial" pitchFamily="34" charset="0"/>
              </a:rPr>
              <a:t> </a:t>
            </a:r>
            <a:endParaRPr kumimoji="0" lang="en-US" altLang="en-US" sz="44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25467148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dirty="0" smtClean="0"/>
              <a:t>The try-with-resources statement (3)</a:t>
            </a:r>
            <a:endParaRPr lang="en-IE" dirty="0"/>
          </a:p>
        </p:txBody>
      </p:sp>
      <p:sp>
        <p:nvSpPr>
          <p:cNvPr id="5" name="Text Placeholder 4"/>
          <p:cNvSpPr>
            <a:spLocks noGrp="1"/>
          </p:cNvSpPr>
          <p:nvPr>
            <p:ph type="body" idx="1"/>
          </p:nvPr>
        </p:nvSpPr>
        <p:spPr/>
        <p:txBody>
          <a:bodyPr/>
          <a:lstStyle/>
          <a:p>
            <a:r>
              <a:rPr lang="en-IE" dirty="0"/>
              <a:t>A </a:t>
            </a:r>
            <a:r>
              <a:rPr lang="en-IE" dirty="0"/>
              <a:t>try</a:t>
            </a:r>
            <a:r>
              <a:rPr lang="en-IE" dirty="0"/>
              <a:t>-with-resources statement can have </a:t>
            </a:r>
            <a:r>
              <a:rPr lang="en-IE" dirty="0"/>
              <a:t>catch</a:t>
            </a:r>
            <a:r>
              <a:rPr lang="en-IE" dirty="0"/>
              <a:t> and </a:t>
            </a:r>
            <a:r>
              <a:rPr lang="en-IE" dirty="0"/>
              <a:t>finally</a:t>
            </a:r>
            <a:r>
              <a:rPr lang="en-IE" dirty="0"/>
              <a:t> blocks just like an ordinary </a:t>
            </a:r>
            <a:r>
              <a:rPr lang="en-IE" dirty="0"/>
              <a:t>try</a:t>
            </a:r>
            <a:r>
              <a:rPr lang="en-IE" dirty="0"/>
              <a:t> statement. </a:t>
            </a:r>
            <a:endParaRPr lang="en-IE" dirty="0" smtClean="0"/>
          </a:p>
          <a:p>
            <a:endParaRPr lang="en-IE" dirty="0"/>
          </a:p>
          <a:p>
            <a:r>
              <a:rPr lang="en-IE" dirty="0" smtClean="0"/>
              <a:t>In </a:t>
            </a:r>
            <a:r>
              <a:rPr lang="en-IE" dirty="0"/>
              <a:t>a </a:t>
            </a:r>
            <a:r>
              <a:rPr lang="en-IE" dirty="0"/>
              <a:t>try</a:t>
            </a:r>
            <a:r>
              <a:rPr lang="en-IE" dirty="0"/>
              <a:t>-with-resources statement, any </a:t>
            </a:r>
            <a:r>
              <a:rPr lang="en-IE" dirty="0"/>
              <a:t>catch</a:t>
            </a:r>
            <a:r>
              <a:rPr lang="en-IE" dirty="0"/>
              <a:t> or </a:t>
            </a:r>
            <a:r>
              <a:rPr lang="en-IE" dirty="0"/>
              <a:t>finally</a:t>
            </a:r>
            <a:r>
              <a:rPr lang="en-IE" dirty="0"/>
              <a:t> block is run </a:t>
            </a:r>
            <a:r>
              <a:rPr lang="en-IE" u="sng" dirty="0" smtClean="0"/>
              <a:t>after</a:t>
            </a:r>
            <a:r>
              <a:rPr lang="en-IE" dirty="0" smtClean="0"/>
              <a:t> the </a:t>
            </a:r>
            <a:r>
              <a:rPr lang="en-IE" dirty="0"/>
              <a:t>resources declared have been closed.</a:t>
            </a:r>
            <a:endParaRPr lang="en-IE" dirty="0" smtClean="0"/>
          </a:p>
        </p:txBody>
      </p:sp>
    </p:spTree>
    <p:extLst>
      <p:ext uri="{BB962C8B-B14F-4D97-AF65-F5344CB8AC3E}">
        <p14:creationId xmlns:p14="http://schemas.microsoft.com/office/powerpoint/2010/main" val="1061241492"/>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dirty="0" smtClean="0"/>
              <a:t>Multiple Exception Handling</a:t>
            </a:r>
            <a:endParaRPr lang="en-IE" dirty="0"/>
          </a:p>
        </p:txBody>
      </p:sp>
      <p:sp>
        <p:nvSpPr>
          <p:cNvPr id="5" name="Text Placeholder 4"/>
          <p:cNvSpPr>
            <a:spLocks noGrp="1"/>
          </p:cNvSpPr>
          <p:nvPr>
            <p:ph type="body" idx="1"/>
          </p:nvPr>
        </p:nvSpPr>
        <p:spPr/>
        <p:txBody>
          <a:bodyPr/>
          <a:lstStyle/>
          <a:p>
            <a:r>
              <a:rPr lang="en-IE" sz="2400" dirty="0" smtClean="0"/>
              <a:t>In Java </a:t>
            </a:r>
            <a:r>
              <a:rPr lang="en-IE" sz="2400" dirty="0"/>
              <a:t>7 and later, </a:t>
            </a:r>
            <a:r>
              <a:rPr lang="en-IE" sz="2400" dirty="0" smtClean="0"/>
              <a:t>you can catch </a:t>
            </a:r>
            <a:r>
              <a:rPr lang="en-IE" sz="2400" dirty="0"/>
              <a:t>m</a:t>
            </a:r>
            <a:r>
              <a:rPr lang="en-IE" sz="2400" dirty="0" smtClean="0"/>
              <a:t>ore </a:t>
            </a:r>
            <a:r>
              <a:rPr lang="en-IE" sz="2400" dirty="0"/>
              <a:t>t</a:t>
            </a:r>
            <a:r>
              <a:rPr lang="en-IE" sz="2400" dirty="0" smtClean="0"/>
              <a:t>han </a:t>
            </a:r>
            <a:r>
              <a:rPr lang="en-IE" sz="2400" dirty="0"/>
              <a:t>o</a:t>
            </a:r>
            <a:r>
              <a:rPr lang="en-IE" sz="2400" dirty="0" smtClean="0"/>
              <a:t>ne </a:t>
            </a:r>
            <a:r>
              <a:rPr lang="en-IE" sz="2400" dirty="0"/>
              <a:t>t</a:t>
            </a:r>
            <a:r>
              <a:rPr lang="en-IE" sz="2400" dirty="0" smtClean="0"/>
              <a:t>ype </a:t>
            </a:r>
            <a:r>
              <a:rPr lang="en-IE" sz="2400" dirty="0"/>
              <a:t>of </a:t>
            </a:r>
            <a:r>
              <a:rPr lang="en-IE" sz="2400" dirty="0" smtClean="0"/>
              <a:t>exception </a:t>
            </a:r>
            <a:r>
              <a:rPr lang="en-IE" sz="2400" dirty="0"/>
              <a:t>with </a:t>
            </a:r>
            <a:r>
              <a:rPr lang="en-IE" sz="2400" dirty="0" smtClean="0"/>
              <a:t>one </a:t>
            </a:r>
            <a:r>
              <a:rPr lang="en-IE" sz="2400" dirty="0"/>
              <a:t>e</a:t>
            </a:r>
            <a:r>
              <a:rPr lang="en-IE" sz="2400" dirty="0" smtClean="0"/>
              <a:t>xception handler i.e. </a:t>
            </a:r>
            <a:endParaRPr lang="en-IE" sz="2400" dirty="0"/>
          </a:p>
          <a:p>
            <a:pPr lvl="1"/>
            <a:r>
              <a:rPr lang="en-IE" sz="2000" dirty="0" smtClean="0"/>
              <a:t>A </a:t>
            </a:r>
            <a:r>
              <a:rPr lang="en-IE" sz="2000" dirty="0"/>
              <a:t>single catch block can handle more than one type of exception. This feature can reduce code duplication and lessen the temptation to catch an overly broad exception</a:t>
            </a:r>
            <a:r>
              <a:rPr lang="en-IE" sz="2000" dirty="0" smtClean="0"/>
              <a:t>.</a:t>
            </a:r>
          </a:p>
          <a:p>
            <a:pPr lvl="1"/>
            <a:endParaRPr lang="en-IE" sz="2000" dirty="0"/>
          </a:p>
          <a:p>
            <a:r>
              <a:rPr lang="en-IE" sz="2400" dirty="0"/>
              <a:t>In the catch clause, specify the types of exceptions that block can handle, and separate each exception type with a vertical bar </a:t>
            </a:r>
            <a:r>
              <a:rPr lang="en-IE" sz="2400" dirty="0" smtClean="0"/>
              <a:t>(|).</a:t>
            </a:r>
            <a:endParaRPr lang="en-IE" sz="2400" dirty="0"/>
          </a:p>
          <a:p>
            <a:endParaRPr lang="en-IE" dirty="0"/>
          </a:p>
        </p:txBody>
      </p:sp>
      <p:sp>
        <p:nvSpPr>
          <p:cNvPr id="6" name="Rectangle 5"/>
          <p:cNvSpPr/>
          <p:nvPr/>
        </p:nvSpPr>
        <p:spPr>
          <a:xfrm>
            <a:off x="1403648" y="4725144"/>
            <a:ext cx="6336704" cy="15696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E" dirty="0"/>
              <a:t>catch (</a:t>
            </a:r>
            <a:r>
              <a:rPr lang="en-IE" dirty="0" err="1"/>
              <a:t>IOException|SQLException</a:t>
            </a:r>
            <a:r>
              <a:rPr lang="en-IE" dirty="0"/>
              <a:t> ex) { </a:t>
            </a:r>
            <a:r>
              <a:rPr lang="en-IE" dirty="0" smtClean="0"/>
              <a:t>    </a:t>
            </a:r>
          </a:p>
          <a:p>
            <a:r>
              <a:rPr lang="en-IE" dirty="0"/>
              <a:t> </a:t>
            </a:r>
            <a:r>
              <a:rPr lang="en-IE" dirty="0" smtClean="0"/>
              <a:t>    logger.log(ex</a:t>
            </a:r>
            <a:r>
              <a:rPr lang="en-IE" dirty="0"/>
              <a:t>); </a:t>
            </a:r>
            <a:endParaRPr lang="en-IE" dirty="0" smtClean="0"/>
          </a:p>
          <a:p>
            <a:r>
              <a:rPr lang="en-IE" dirty="0"/>
              <a:t> </a:t>
            </a:r>
            <a:r>
              <a:rPr lang="en-IE" dirty="0" smtClean="0"/>
              <a:t>    throw </a:t>
            </a:r>
            <a:r>
              <a:rPr lang="en-IE" dirty="0"/>
              <a:t>ex; </a:t>
            </a:r>
            <a:endParaRPr lang="en-IE" dirty="0" smtClean="0"/>
          </a:p>
          <a:p>
            <a:r>
              <a:rPr lang="en-IE" dirty="0" smtClean="0"/>
              <a:t>}</a:t>
            </a:r>
            <a:endParaRPr lang="en-IE" dirty="0"/>
          </a:p>
        </p:txBody>
      </p:sp>
    </p:spTree>
    <p:extLst>
      <p:ext uri="{BB962C8B-B14F-4D97-AF65-F5344CB8AC3E}">
        <p14:creationId xmlns:p14="http://schemas.microsoft.com/office/powerpoint/2010/main" val="11996343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hape 154"/>
          <p:cNvSpPr/>
          <p:nvPr/>
        </p:nvSpPr>
        <p:spPr>
          <a:xfrm>
            <a:off x="1041400" y="914400"/>
            <a:ext cx="7145338" cy="1588"/>
          </a:xfrm>
          <a:prstGeom prst="line">
            <a:avLst/>
          </a:prstGeom>
          <a:ln w="12700">
            <a:solidFill/>
            <a:miter lim="400000"/>
          </a:ln>
        </p:spPr>
        <p:txBody>
          <a:bodyPr lIns="0" tIns="0" rIns="0" bIns="0" anchor="ctr"/>
          <a:lstStyle/>
          <a:p>
            <a:pPr lvl="0" defTabSz="457200">
              <a:defRPr sz="1200">
                <a:latin typeface="Helvetica"/>
                <a:ea typeface="Helvetica"/>
                <a:cs typeface="Helvetica"/>
                <a:sym typeface="Helvetica"/>
              </a:defRPr>
            </a:pPr>
            <a:endParaRPr/>
          </a:p>
        </p:txBody>
      </p:sp>
      <p:sp>
        <p:nvSpPr>
          <p:cNvPr id="155" name="Shape 155"/>
          <p:cNvSpPr/>
          <p:nvPr/>
        </p:nvSpPr>
        <p:spPr>
          <a:xfrm>
            <a:off x="6554787" y="6342062"/>
            <a:ext cx="2387601" cy="3175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marL="40639" marR="40639" algn="r" defTabSz="914400">
              <a:buClr>
                <a:srgbClr val="000000"/>
              </a:buClr>
              <a:buFont typeface="Helvetica"/>
              <a:defRPr sz="1400">
                <a:uFill>
                  <a:solidFill/>
                </a:uFill>
                <a:latin typeface="Helvetica Neue Light"/>
                <a:ea typeface="Helvetica Neue Light"/>
                <a:cs typeface="Helvetica Neue Light"/>
                <a:sym typeface="Helvetica Neue Light"/>
              </a:defRPr>
            </a:lvl1pPr>
          </a:lstStyle>
          <a:p>
            <a:pPr lvl="0">
              <a:defRPr sz="1800">
                <a:uFillTx/>
              </a:defRPr>
            </a:pPr>
            <a:r>
              <a:rPr sz="1400">
                <a:uFill>
                  <a:solidFill/>
                </a:uFill>
              </a:rPr>
              <a:t>12</a:t>
            </a:r>
          </a:p>
        </p:txBody>
      </p:sp>
      <p:sp>
        <p:nvSpPr>
          <p:cNvPr id="156" name="Shape 156"/>
          <p:cNvSpPr>
            <a:spLocks noGrp="1"/>
          </p:cNvSpPr>
          <p:nvPr>
            <p:ph type="title"/>
          </p:nvPr>
        </p:nvSpPr>
        <p:spPr>
          <a:prstGeom prst="rect">
            <a:avLst/>
          </a:prstGeom>
        </p:spPr>
        <p:txBody>
          <a:bodyPr/>
          <a:lstStyle>
            <a:lvl1pPr>
              <a:defRPr>
                <a:latin typeface="Helvetica Neue Light"/>
                <a:ea typeface="Helvetica Neue Light"/>
                <a:cs typeface="Helvetica Neue Light"/>
                <a:sym typeface="Helvetica Neue Light"/>
              </a:defRPr>
            </a:lvl1pPr>
          </a:lstStyle>
          <a:p>
            <a:pPr lvl="0">
              <a:defRPr sz="1800">
                <a:uFillTx/>
              </a:defRPr>
            </a:pPr>
            <a:r>
              <a:rPr sz="3600">
                <a:uFill>
                  <a:solidFill/>
                </a:uFill>
              </a:rPr>
              <a:t>Propagating Exceptions</a:t>
            </a:r>
          </a:p>
        </p:txBody>
      </p:sp>
      <p:sp>
        <p:nvSpPr>
          <p:cNvPr id="157" name="Shape 157"/>
          <p:cNvSpPr>
            <a:spLocks noGrp="1"/>
          </p:cNvSpPr>
          <p:nvPr>
            <p:ph type="body" idx="1"/>
          </p:nvPr>
        </p:nvSpPr>
        <p:spPr>
          <a:xfrm>
            <a:off x="457200" y="1355725"/>
            <a:ext cx="8229600" cy="4075113"/>
          </a:xfrm>
          <a:prstGeom prst="rect">
            <a:avLst/>
          </a:prstGeom>
        </p:spPr>
        <p:txBody>
          <a:bodyPr/>
          <a:lstStyle/>
          <a:p>
            <a:pPr marL="334554" lvl="0" indent="-293914">
              <a:buClr>
                <a:srgbClr val="000000"/>
              </a:buClr>
              <a:buFont typeface="Wingdings"/>
              <a:buChar char=""/>
              <a:defRPr sz="1800">
                <a:uFillTx/>
              </a:defRPr>
            </a:pPr>
            <a:r>
              <a:rPr sz="2400" dirty="0">
                <a:uFill>
                  <a:solidFill/>
                </a:uFill>
              </a:rPr>
              <a:t>Can be used instead of try-catch block</a:t>
            </a:r>
          </a:p>
          <a:p>
            <a:pPr lvl="1">
              <a:buClr>
                <a:srgbClr val="000000"/>
              </a:buClr>
              <a:buFont typeface="Wingdings"/>
              <a:buChar char=""/>
              <a:defRPr sz="1800">
                <a:uFillTx/>
              </a:defRPr>
            </a:pPr>
            <a:r>
              <a:rPr sz="2000" dirty="0">
                <a:uFill>
                  <a:solidFill/>
                </a:uFill>
              </a:rPr>
              <a:t>Let the calling method handle the exception</a:t>
            </a:r>
          </a:p>
          <a:p>
            <a:pPr lvl="0">
              <a:buClr>
                <a:srgbClr val="000000"/>
              </a:buClr>
              <a:buFont typeface="Wingdings"/>
              <a:buChar char=""/>
              <a:defRPr sz="1800">
                <a:uFillTx/>
              </a:defRPr>
            </a:pPr>
            <a:endParaRPr lang="en-IE" sz="2400" dirty="0" smtClean="0">
              <a:uFill>
                <a:solidFill/>
              </a:uFill>
            </a:endParaRPr>
          </a:p>
          <a:p>
            <a:pPr lvl="0">
              <a:buClr>
                <a:srgbClr val="000000"/>
              </a:buClr>
              <a:buFont typeface="Wingdings"/>
              <a:buChar char=""/>
              <a:defRPr sz="1800">
                <a:uFillTx/>
              </a:defRPr>
            </a:pPr>
            <a:r>
              <a:rPr sz="2400" dirty="0" smtClean="0">
                <a:uFill>
                  <a:solidFill/>
                </a:uFill>
              </a:rPr>
              <a:t>Need </a:t>
            </a:r>
            <a:r>
              <a:rPr sz="2400" dirty="0">
                <a:uFill>
                  <a:solidFill/>
                </a:uFill>
              </a:rPr>
              <a:t>to declare that </a:t>
            </a:r>
            <a:r>
              <a:rPr lang="en-IE" sz="2400" dirty="0" smtClean="0">
                <a:uFill>
                  <a:solidFill/>
                </a:uFill>
              </a:rPr>
              <a:t>the </a:t>
            </a:r>
            <a:r>
              <a:rPr sz="2400" dirty="0" smtClean="0">
                <a:uFill>
                  <a:solidFill/>
                </a:uFill>
              </a:rPr>
              <a:t>method </a:t>
            </a:r>
            <a:r>
              <a:rPr sz="2400" dirty="0">
                <a:uFill>
                  <a:solidFill/>
                </a:uFill>
              </a:rPr>
              <a:t>(in which code is defined) throws the exception</a:t>
            </a:r>
          </a:p>
          <a:p>
            <a:pPr marL="735965" lvl="1" indent="-238125">
              <a:buClr>
                <a:srgbClr val="000000"/>
              </a:buClr>
              <a:buFont typeface="Wingdings"/>
              <a:buChar char=""/>
              <a:defRPr sz="1800">
                <a:uFillTx/>
              </a:defRPr>
            </a:pPr>
            <a:r>
              <a:rPr sz="2000" dirty="0">
                <a:uFill>
                  <a:solidFill/>
                </a:uFill>
              </a:rPr>
              <a:t>Keyword throws is used in method declaration</a:t>
            </a:r>
          </a:p>
        </p:txBody>
      </p:sp>
      <p:grpSp>
        <p:nvGrpSpPr>
          <p:cNvPr id="160" name="Group 160"/>
          <p:cNvGrpSpPr/>
          <p:nvPr/>
        </p:nvGrpSpPr>
        <p:grpSpPr>
          <a:xfrm>
            <a:off x="1676400" y="4267200"/>
            <a:ext cx="6070600" cy="1322389"/>
            <a:chOff x="0" y="0"/>
            <a:chExt cx="6070600" cy="1322388"/>
          </a:xfrm>
        </p:grpSpPr>
        <p:sp>
          <p:nvSpPr>
            <p:cNvPr id="158" name="Shape 158"/>
            <p:cNvSpPr/>
            <p:nvPr/>
          </p:nvSpPr>
          <p:spPr>
            <a:xfrm>
              <a:off x="0" y="0"/>
              <a:ext cx="6064250" cy="1322388"/>
            </a:xfrm>
            <a:prstGeom prst="rect">
              <a:avLst/>
            </a:prstGeom>
            <a:solidFill>
              <a:srgbClr val="FFFED5">
                <a:alpha val="50195"/>
              </a:srgbClr>
            </a:solidFill>
            <a:ln w="12700" cap="flat">
              <a:solidFill>
                <a:srgbClr val="000000"/>
              </a:solidFill>
              <a:prstDash val="solid"/>
              <a:miter lim="400000"/>
            </a:ln>
            <a:effectLst/>
          </p:spPr>
          <p:txBody>
            <a:bodyPr wrap="square" lIns="0" tIns="0" rIns="0" bIns="0" numCol="1" anchor="ctr">
              <a:noAutofit/>
            </a:bodyPr>
            <a:lstStyle/>
            <a:p>
              <a:pPr marL="40639" marR="40639" lvl="0" defTabSz="914400">
                <a:defRPr sz="1800">
                  <a:uFill>
                    <a:solidFill/>
                  </a:uFill>
                  <a:latin typeface="Arial"/>
                  <a:ea typeface="Arial"/>
                  <a:cs typeface="Arial"/>
                  <a:sym typeface="Arial"/>
                </a:defRPr>
              </a:pPr>
              <a:endParaRPr/>
            </a:p>
          </p:txBody>
        </p:sp>
        <p:sp>
          <p:nvSpPr>
            <p:cNvPr id="159" name="Shape 159"/>
            <p:cNvSpPr/>
            <p:nvPr/>
          </p:nvSpPr>
          <p:spPr>
            <a:xfrm>
              <a:off x="0" y="0"/>
              <a:ext cx="6070600" cy="123110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p>
              <a:pPr marL="383540" marR="40639" lvl="0" indent="-342900" defTabSz="914400">
                <a:buClr>
                  <a:srgbClr val="931A68"/>
                </a:buClr>
                <a:buFont typeface="Courier New"/>
                <a:defRPr sz="1800"/>
              </a:pPr>
              <a:r>
                <a:rPr sz="2000" b="1" dirty="0">
                  <a:solidFill>
                    <a:srgbClr val="931A68"/>
                  </a:solidFill>
                  <a:uFill>
                    <a:solidFill>
                      <a:srgbClr val="931A68"/>
                    </a:solidFill>
                  </a:uFill>
                  <a:latin typeface="Courier New"/>
                  <a:ea typeface="Courier New"/>
                  <a:cs typeface="Courier New"/>
                  <a:sym typeface="Courier New"/>
                </a:rPr>
                <a:t>public void </a:t>
              </a:r>
              <a:r>
                <a:rPr sz="2000" dirty="0" err="1">
                  <a:uFill>
                    <a:solidFill/>
                  </a:uFill>
                  <a:latin typeface="Courier New"/>
                  <a:ea typeface="Courier New"/>
                  <a:cs typeface="Courier New"/>
                  <a:sym typeface="Courier New"/>
                </a:rPr>
                <a:t>myMethod</a:t>
              </a:r>
              <a:r>
                <a:rPr sz="2000" dirty="0">
                  <a:uFill>
                    <a:solidFill/>
                  </a:uFill>
                  <a:latin typeface="Courier New"/>
                  <a:ea typeface="Courier New"/>
                  <a:cs typeface="Courier New"/>
                  <a:sym typeface="Courier New"/>
                </a:rPr>
                <a:t>() </a:t>
              </a:r>
              <a:r>
                <a:rPr sz="2000" b="1" dirty="0">
                  <a:solidFill>
                    <a:srgbClr val="931A68"/>
                  </a:solidFill>
                  <a:uFill>
                    <a:solidFill>
                      <a:srgbClr val="931A68"/>
                    </a:solidFill>
                  </a:uFill>
                  <a:latin typeface="Courier New"/>
                  <a:ea typeface="Courier New"/>
                  <a:cs typeface="Courier New"/>
                  <a:sym typeface="Courier New"/>
                </a:rPr>
                <a:t>throws</a:t>
              </a:r>
              <a:r>
                <a:rPr sz="2000" dirty="0">
                  <a:uFill>
                    <a:solidFill/>
                  </a:uFill>
                  <a:latin typeface="Courier New"/>
                  <a:ea typeface="Courier New"/>
                  <a:cs typeface="Courier New"/>
                  <a:sym typeface="Courier New"/>
                </a:rPr>
                <a:t> Exception</a:t>
              </a:r>
            </a:p>
            <a:p>
              <a:pPr marL="383540" marR="40639" lvl="0" indent="-342900" defTabSz="914400">
                <a:buClr>
                  <a:srgbClr val="000000"/>
                </a:buClr>
                <a:buFont typeface="Courier New"/>
                <a:defRPr sz="1800"/>
              </a:pPr>
              <a:r>
                <a:rPr sz="2000" dirty="0">
                  <a:uFill>
                    <a:solidFill/>
                  </a:uFill>
                  <a:latin typeface="Courier New"/>
                  <a:ea typeface="Courier New"/>
                  <a:cs typeface="Courier New"/>
                  <a:sym typeface="Courier New"/>
                </a:rPr>
                <a:t>{</a:t>
              </a:r>
            </a:p>
            <a:p>
              <a:pPr marL="383540" marR="40639" lvl="0" indent="-342900" defTabSz="914400">
                <a:buClr>
                  <a:srgbClr val="000000"/>
                </a:buClr>
                <a:buFont typeface="Courier New"/>
                <a:defRPr sz="1800"/>
              </a:pPr>
              <a:r>
                <a:rPr sz="2000" dirty="0">
                  <a:uFill>
                    <a:solidFill/>
                  </a:uFill>
                  <a:latin typeface="Courier New"/>
                  <a:ea typeface="Courier New"/>
                  <a:cs typeface="Courier New"/>
                  <a:sym typeface="Courier New"/>
                </a:rPr>
                <a:t>  </a:t>
              </a:r>
              <a:r>
                <a:rPr sz="2000" dirty="0">
                  <a:solidFill>
                    <a:srgbClr val="4E9072"/>
                  </a:solidFill>
                  <a:uFill>
                    <a:solidFill>
                      <a:srgbClr val="4E9072"/>
                    </a:solidFill>
                  </a:uFill>
                  <a:latin typeface="Courier New"/>
                  <a:ea typeface="Courier New"/>
                  <a:cs typeface="Courier New"/>
                  <a:sym typeface="Courier New"/>
                </a:rPr>
                <a:t>//code that throws exception e</a:t>
              </a:r>
            </a:p>
            <a:p>
              <a:pPr marL="383540" marR="40639" lvl="0" indent="-342900" defTabSz="914400">
                <a:buClr>
                  <a:srgbClr val="000000"/>
                </a:buClr>
                <a:buFont typeface="Courier New"/>
                <a:defRPr sz="1800"/>
              </a:pPr>
              <a:r>
                <a:rPr sz="2000" dirty="0">
                  <a:uFill>
                    <a:solidFill/>
                  </a:uFill>
                  <a:latin typeface="Courier New"/>
                  <a:ea typeface="Courier New"/>
                  <a:cs typeface="Courier New"/>
                  <a:sym typeface="Courier New"/>
                </a:rPr>
                <a:t>}</a:t>
              </a:r>
            </a:p>
          </p:txBody>
        </p:sp>
      </p:gr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p:nvPr/>
        </p:nvSpPr>
        <p:spPr>
          <a:xfrm>
            <a:off x="1041400" y="914400"/>
            <a:ext cx="7145338" cy="1588"/>
          </a:xfrm>
          <a:prstGeom prst="line">
            <a:avLst/>
          </a:prstGeom>
          <a:ln w="12700">
            <a:solidFill/>
            <a:miter lim="400000"/>
          </a:ln>
        </p:spPr>
        <p:txBody>
          <a:bodyPr lIns="0" tIns="0" rIns="0" bIns="0" anchor="ctr"/>
          <a:lstStyle/>
          <a:p>
            <a:pPr lvl="0" defTabSz="457200">
              <a:defRPr sz="1200">
                <a:latin typeface="Helvetica"/>
                <a:ea typeface="Helvetica"/>
                <a:cs typeface="Helvetica"/>
                <a:sym typeface="Helvetica"/>
              </a:defRPr>
            </a:pPr>
            <a:endParaRPr/>
          </a:p>
        </p:txBody>
      </p:sp>
      <p:sp>
        <p:nvSpPr>
          <p:cNvPr id="163" name="Shape 163"/>
          <p:cNvSpPr/>
          <p:nvPr/>
        </p:nvSpPr>
        <p:spPr>
          <a:xfrm>
            <a:off x="6554787" y="6342062"/>
            <a:ext cx="2387601" cy="3175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marL="40639" marR="40639" algn="r" defTabSz="914400">
              <a:buClr>
                <a:srgbClr val="000000"/>
              </a:buClr>
              <a:buFont typeface="Helvetica"/>
              <a:defRPr sz="1400">
                <a:uFill>
                  <a:solidFill/>
                </a:uFill>
                <a:latin typeface="Helvetica Neue Light"/>
                <a:ea typeface="Helvetica Neue Light"/>
                <a:cs typeface="Helvetica Neue Light"/>
                <a:sym typeface="Helvetica Neue Light"/>
              </a:defRPr>
            </a:lvl1pPr>
          </a:lstStyle>
          <a:p>
            <a:pPr lvl="0">
              <a:defRPr sz="1800">
                <a:uFillTx/>
              </a:defRPr>
            </a:pPr>
            <a:r>
              <a:rPr sz="1400">
                <a:uFill>
                  <a:solidFill/>
                </a:uFill>
              </a:rPr>
              <a:t>13</a:t>
            </a:r>
          </a:p>
        </p:txBody>
      </p:sp>
      <p:sp>
        <p:nvSpPr>
          <p:cNvPr id="164" name="Shape 164"/>
          <p:cNvSpPr>
            <a:spLocks noGrp="1"/>
          </p:cNvSpPr>
          <p:nvPr>
            <p:ph type="title"/>
          </p:nvPr>
        </p:nvSpPr>
        <p:spPr>
          <a:prstGeom prst="rect">
            <a:avLst/>
          </a:prstGeom>
        </p:spPr>
        <p:txBody>
          <a:bodyPr/>
          <a:lstStyle>
            <a:lvl1pPr>
              <a:defRPr>
                <a:latin typeface="Helvetica Neue Light"/>
                <a:ea typeface="Helvetica Neue Light"/>
                <a:cs typeface="Helvetica Neue Light"/>
                <a:sym typeface="Helvetica Neue Light"/>
              </a:defRPr>
            </a:lvl1pPr>
          </a:lstStyle>
          <a:p>
            <a:pPr lvl="0">
              <a:defRPr sz="1800">
                <a:uFillTx/>
              </a:defRPr>
            </a:pPr>
            <a:r>
              <a:rPr sz="3600">
                <a:uFill>
                  <a:solidFill/>
                </a:uFill>
              </a:rPr>
              <a:t>Handling Generic Exceptions</a:t>
            </a:r>
          </a:p>
        </p:txBody>
      </p:sp>
      <p:sp>
        <p:nvSpPr>
          <p:cNvPr id="165" name="Shape 165"/>
          <p:cNvSpPr>
            <a:spLocks noGrp="1"/>
          </p:cNvSpPr>
          <p:nvPr>
            <p:ph type="body" idx="1"/>
          </p:nvPr>
        </p:nvSpPr>
        <p:spPr>
          <a:xfrm>
            <a:off x="457200" y="1355725"/>
            <a:ext cx="8229600" cy="3500438"/>
          </a:xfrm>
          <a:prstGeom prst="rect">
            <a:avLst/>
          </a:prstGeom>
        </p:spPr>
        <p:txBody>
          <a:bodyPr/>
          <a:lstStyle/>
          <a:p>
            <a:pPr marL="334554" lvl="0" indent="-293914">
              <a:buClr>
                <a:srgbClr val="000000"/>
              </a:buClr>
              <a:buFont typeface="Wingdings"/>
              <a:buChar char=""/>
              <a:defRPr sz="1800">
                <a:uFillTx/>
              </a:defRPr>
            </a:pPr>
            <a:r>
              <a:rPr sz="2400" dirty="0">
                <a:uFill>
                  <a:solidFill/>
                </a:uFill>
              </a:rPr>
              <a:t>If you catch generic exception that will catch all the exceptions of that particular </a:t>
            </a:r>
            <a:r>
              <a:rPr sz="2400" dirty="0" smtClean="0">
                <a:uFill>
                  <a:solidFill/>
                </a:uFill>
              </a:rPr>
              <a:t>type</a:t>
            </a:r>
            <a:r>
              <a:rPr lang="en-IE" sz="2400" dirty="0" smtClean="0">
                <a:uFill>
                  <a:solidFill/>
                </a:uFill>
              </a:rPr>
              <a:t>.</a:t>
            </a:r>
            <a:endParaRPr sz="2400" dirty="0">
              <a:uFill>
                <a:solidFill/>
              </a:uFill>
            </a:endParaRPr>
          </a:p>
          <a:p>
            <a:pPr marL="334554" lvl="0" indent="-293914">
              <a:buClr>
                <a:srgbClr val="000000"/>
              </a:buClr>
              <a:buFont typeface="Wingdings"/>
              <a:buChar char=""/>
              <a:defRPr sz="1800">
                <a:uFillTx/>
              </a:defRPr>
            </a:pPr>
            <a:r>
              <a:rPr sz="2400" dirty="0">
                <a:uFill>
                  <a:solidFill/>
                </a:uFill>
              </a:rPr>
              <a:t>For example, catching </a:t>
            </a:r>
            <a:r>
              <a:rPr sz="2400" dirty="0" err="1">
                <a:uFill>
                  <a:solidFill/>
                </a:uFill>
              </a:rPr>
              <a:t>Throwable</a:t>
            </a:r>
            <a:r>
              <a:rPr sz="2400" dirty="0">
                <a:uFill>
                  <a:solidFill/>
                </a:uFill>
              </a:rPr>
              <a:t> will handle checked and unchecked </a:t>
            </a:r>
            <a:r>
              <a:rPr sz="2400" dirty="0" smtClean="0">
                <a:uFill>
                  <a:solidFill/>
                </a:uFill>
              </a:rPr>
              <a:t>exceptions</a:t>
            </a:r>
            <a:r>
              <a:rPr lang="en-IE" sz="2400" dirty="0" smtClean="0">
                <a:uFill>
                  <a:solidFill/>
                </a:uFill>
              </a:rPr>
              <a:t>.</a:t>
            </a:r>
            <a:endParaRPr sz="2400" dirty="0">
              <a:uFill>
                <a:solidFill/>
              </a:uFill>
            </a:endParaRPr>
          </a:p>
        </p:txBody>
      </p:sp>
      <p:grpSp>
        <p:nvGrpSpPr>
          <p:cNvPr id="168" name="Group 168"/>
          <p:cNvGrpSpPr/>
          <p:nvPr/>
        </p:nvGrpSpPr>
        <p:grpSpPr>
          <a:xfrm>
            <a:off x="1187450" y="3213100"/>
            <a:ext cx="6948488" cy="3168651"/>
            <a:chOff x="0" y="0"/>
            <a:chExt cx="6948487" cy="3168650"/>
          </a:xfrm>
        </p:grpSpPr>
        <p:sp>
          <p:nvSpPr>
            <p:cNvPr id="166" name="Shape 166"/>
            <p:cNvSpPr/>
            <p:nvPr/>
          </p:nvSpPr>
          <p:spPr>
            <a:xfrm>
              <a:off x="0" y="0"/>
              <a:ext cx="6948488" cy="3168651"/>
            </a:xfrm>
            <a:prstGeom prst="rect">
              <a:avLst/>
            </a:prstGeom>
            <a:solidFill>
              <a:srgbClr val="FFFED5">
                <a:alpha val="50195"/>
              </a:srgbClr>
            </a:solidFill>
            <a:ln w="12700" cap="flat">
              <a:solidFill>
                <a:srgbClr val="000000"/>
              </a:solidFill>
              <a:prstDash val="solid"/>
              <a:miter lim="400000"/>
            </a:ln>
            <a:effectLst/>
          </p:spPr>
          <p:txBody>
            <a:bodyPr wrap="square" lIns="0" tIns="0" rIns="0" bIns="0" numCol="1" anchor="ctr">
              <a:noAutofit/>
            </a:bodyPr>
            <a:lstStyle/>
            <a:p>
              <a:pPr marL="40639" marR="40639" lvl="0" defTabSz="914400">
                <a:defRPr sz="1800">
                  <a:uFill>
                    <a:solidFill/>
                  </a:uFill>
                  <a:latin typeface="Arial"/>
                  <a:ea typeface="Arial"/>
                  <a:cs typeface="Arial"/>
                  <a:sym typeface="Arial"/>
                </a:defRPr>
              </a:pPr>
              <a:endParaRPr/>
            </a:p>
          </p:txBody>
        </p:sp>
        <p:sp>
          <p:nvSpPr>
            <p:cNvPr id="167" name="Shape 167"/>
            <p:cNvSpPr/>
            <p:nvPr/>
          </p:nvSpPr>
          <p:spPr>
            <a:xfrm>
              <a:off x="0" y="0"/>
              <a:ext cx="6946900" cy="28956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p>
              <a:pPr marL="383540" marR="40639" lvl="0" indent="-342900" defTabSz="914400">
                <a:buClr>
                  <a:srgbClr val="931A68"/>
                </a:buClr>
                <a:buFont typeface="Courier New"/>
                <a:defRPr sz="1800"/>
              </a:pPr>
              <a:r>
                <a:rPr b="1">
                  <a:solidFill>
                    <a:srgbClr val="931A68"/>
                  </a:solidFill>
                  <a:uFill>
                    <a:solidFill>
                      <a:srgbClr val="931A68"/>
                    </a:solidFill>
                  </a:uFill>
                  <a:latin typeface="Courier New"/>
                  <a:ea typeface="Courier New"/>
                  <a:cs typeface="Courier New"/>
                  <a:sym typeface="Courier New"/>
                </a:rPr>
                <a:t>public void </a:t>
              </a:r>
              <a:r>
                <a:rPr>
                  <a:uFill>
                    <a:solidFill/>
                  </a:uFill>
                  <a:latin typeface="Courier New"/>
                  <a:ea typeface="Courier New"/>
                  <a:cs typeface="Courier New"/>
                  <a:sym typeface="Courier New"/>
                </a:rPr>
                <a:t>myMethod()</a:t>
              </a:r>
            </a:p>
            <a:p>
              <a:pPr marL="383540" marR="40639" lvl="0" indent="-342900" defTabSz="914400">
                <a:buClr>
                  <a:srgbClr val="000000"/>
                </a:buClr>
                <a:buFont typeface="Courier New"/>
                <a:defRPr sz="1800"/>
              </a:pPr>
              <a:r>
                <a:rPr>
                  <a:uFill>
                    <a:solidFill/>
                  </a:uFill>
                  <a:latin typeface="Courier New"/>
                  <a:ea typeface="Courier New"/>
                  <a:cs typeface="Courier New"/>
                  <a:sym typeface="Courier New"/>
                </a:rPr>
                <a:t>{</a:t>
              </a:r>
            </a:p>
            <a:p>
              <a:pPr marL="383540" marR="40639" lvl="0" indent="-342900" defTabSz="914400">
                <a:buClr>
                  <a:srgbClr val="931A68"/>
                </a:buClr>
                <a:buFont typeface="Courier New"/>
                <a:defRPr sz="1800"/>
              </a:pPr>
              <a:r>
                <a:rPr b="1">
                  <a:solidFill>
                    <a:srgbClr val="931A68"/>
                  </a:solidFill>
                  <a:uFill>
                    <a:solidFill>
                      <a:srgbClr val="931A68"/>
                    </a:solidFill>
                  </a:uFill>
                  <a:latin typeface="Courier New"/>
                  <a:ea typeface="Courier New"/>
                  <a:cs typeface="Courier New"/>
                  <a:sym typeface="Courier New"/>
                </a:rPr>
                <a:t>  try</a:t>
              </a:r>
            </a:p>
            <a:p>
              <a:pPr marL="383540" marR="40639" lvl="0" indent="-342900" defTabSz="914400">
                <a:buClr>
                  <a:srgbClr val="931A68"/>
                </a:buClr>
                <a:buFont typeface="Courier New"/>
                <a:defRPr sz="1800"/>
              </a:pPr>
              <a:r>
                <a:rPr b="1">
                  <a:solidFill>
                    <a:srgbClr val="931A68"/>
                  </a:solidFill>
                  <a:uFill>
                    <a:solidFill>
                      <a:srgbClr val="931A68"/>
                    </a:solidFill>
                  </a:uFill>
                  <a:latin typeface="Courier New"/>
                  <a:ea typeface="Courier New"/>
                  <a:cs typeface="Courier New"/>
                  <a:sym typeface="Courier New"/>
                </a:rPr>
                <a:t>  </a:t>
              </a:r>
              <a:r>
                <a:rPr>
                  <a:uFill>
                    <a:solidFill/>
                  </a:uFill>
                  <a:latin typeface="Courier New"/>
                  <a:ea typeface="Courier New"/>
                  <a:cs typeface="Courier New"/>
                  <a:sym typeface="Courier New"/>
                </a:rPr>
                <a:t>{</a:t>
              </a:r>
            </a:p>
            <a:p>
              <a:pPr marL="383540" marR="40639" lvl="0" indent="-342900" defTabSz="914400">
                <a:buClr>
                  <a:srgbClr val="000000"/>
                </a:buClr>
                <a:buFont typeface="Courier New"/>
                <a:defRPr sz="1800"/>
              </a:pPr>
              <a:r>
                <a:rPr>
                  <a:uFill>
                    <a:solidFill/>
                  </a:uFill>
                  <a:latin typeface="Courier New"/>
                  <a:ea typeface="Courier New"/>
                  <a:cs typeface="Courier New"/>
                  <a:sym typeface="Courier New"/>
                </a:rPr>
                <a:t>	  </a:t>
              </a:r>
              <a:r>
                <a:rPr>
                  <a:solidFill>
                    <a:srgbClr val="4E9072"/>
                  </a:solidFill>
                  <a:uFill>
                    <a:solidFill>
                      <a:srgbClr val="4E9072"/>
                    </a:solidFill>
                  </a:uFill>
                  <a:latin typeface="Courier New"/>
                  <a:ea typeface="Courier New"/>
                  <a:cs typeface="Courier New"/>
                  <a:sym typeface="Courier New"/>
                </a:rPr>
                <a:t>//code</a:t>
              </a:r>
            </a:p>
            <a:p>
              <a:pPr marL="383540" marR="40639" lvl="0" indent="-342900" defTabSz="914400">
                <a:buClr>
                  <a:srgbClr val="000000"/>
                </a:buClr>
                <a:buFont typeface="Courier New"/>
                <a:defRPr sz="1800"/>
              </a:pPr>
              <a:r>
                <a:rPr>
                  <a:uFill>
                    <a:solidFill/>
                  </a:uFill>
                  <a:latin typeface="Courier New"/>
                  <a:ea typeface="Courier New"/>
                  <a:cs typeface="Courier New"/>
                  <a:sym typeface="Courier New"/>
                </a:rPr>
                <a:t>	}</a:t>
              </a:r>
            </a:p>
            <a:p>
              <a:pPr marL="383540" marR="40639" lvl="0" indent="-342900" defTabSz="914400">
                <a:buClr>
                  <a:srgbClr val="000000"/>
                </a:buClr>
                <a:buFont typeface="Courier New"/>
                <a:defRPr sz="1800"/>
              </a:pPr>
              <a:r>
                <a:rPr>
                  <a:uFill>
                    <a:solidFill/>
                  </a:uFill>
                  <a:latin typeface="Courier New"/>
                  <a:ea typeface="Courier New"/>
                  <a:cs typeface="Courier New"/>
                  <a:sym typeface="Courier New"/>
                </a:rPr>
                <a:t>  </a:t>
              </a:r>
              <a:r>
                <a:rPr b="1">
                  <a:solidFill>
                    <a:srgbClr val="931A68"/>
                  </a:solidFill>
                  <a:uFill>
                    <a:solidFill>
                      <a:srgbClr val="931A68"/>
                    </a:solidFill>
                  </a:uFill>
                  <a:latin typeface="Courier New"/>
                  <a:ea typeface="Courier New"/>
                  <a:cs typeface="Courier New"/>
                  <a:sym typeface="Courier New"/>
                </a:rPr>
                <a:t>catch </a:t>
              </a:r>
              <a:r>
                <a:rPr>
                  <a:uFill>
                    <a:solidFill/>
                  </a:uFill>
                  <a:latin typeface="Courier New"/>
                  <a:ea typeface="Courier New"/>
                  <a:cs typeface="Courier New"/>
                  <a:sym typeface="Courier New"/>
                </a:rPr>
                <a:t>(Throwable e)</a:t>
              </a:r>
            </a:p>
            <a:p>
              <a:pPr marL="383540" marR="40639" lvl="0" indent="-342900" defTabSz="914400">
                <a:buClr>
                  <a:srgbClr val="000000"/>
                </a:buClr>
                <a:buFont typeface="Courier New"/>
                <a:defRPr sz="1800"/>
              </a:pPr>
              <a:r>
                <a:rPr>
                  <a:uFill>
                    <a:solidFill/>
                  </a:uFill>
                  <a:latin typeface="Courier New"/>
                  <a:ea typeface="Courier New"/>
                  <a:cs typeface="Courier New"/>
                  <a:sym typeface="Courier New"/>
                </a:rPr>
                <a:t>  {</a:t>
              </a:r>
            </a:p>
            <a:p>
              <a:pPr marL="383540" marR="40639" lvl="0" indent="-342900" defTabSz="914400">
                <a:buClr>
                  <a:srgbClr val="000000"/>
                </a:buClr>
                <a:buFont typeface="Courier New"/>
                <a:defRPr sz="1800"/>
              </a:pPr>
              <a:r>
                <a:rPr>
                  <a:uFill>
                    <a:solidFill/>
                  </a:uFill>
                  <a:latin typeface="Courier New"/>
                  <a:ea typeface="Courier New"/>
                  <a:cs typeface="Courier New"/>
                  <a:sym typeface="Courier New"/>
                </a:rPr>
                <a:t>    System.out.println(e.printStackTrace());</a:t>
              </a:r>
            </a:p>
            <a:p>
              <a:pPr marL="383540" marR="40639" lvl="0" indent="-342900" defTabSz="914400">
                <a:buClr>
                  <a:srgbClr val="000000"/>
                </a:buClr>
                <a:buFont typeface="Courier New"/>
                <a:defRPr sz="1800"/>
              </a:pPr>
              <a:r>
                <a:rPr>
                  <a:uFill>
                    <a:solidFill/>
                  </a:uFill>
                  <a:latin typeface="Courier New"/>
                  <a:ea typeface="Courier New"/>
                  <a:cs typeface="Courier New"/>
                  <a:sym typeface="Courier New"/>
                </a:rPr>
                <a:t>  }</a:t>
              </a:r>
            </a:p>
            <a:p>
              <a:pPr marL="383540" marR="40639" lvl="0" indent="-342900" defTabSz="914400">
                <a:buClr>
                  <a:srgbClr val="000000"/>
                </a:buClr>
                <a:buFont typeface="Courier New"/>
                <a:defRPr sz="1800"/>
              </a:pPr>
              <a:r>
                <a:rPr>
                  <a:uFill>
                    <a:solidFill/>
                  </a:uFill>
                  <a:latin typeface="Courier New"/>
                  <a:ea typeface="Courier New"/>
                  <a:cs typeface="Courier New"/>
                  <a:sym typeface="Courier New"/>
                </a:rPr>
                <a:t>}</a:t>
              </a:r>
            </a:p>
          </p:txBody>
        </p:sp>
      </p:gr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hape 34"/>
          <p:cNvSpPr/>
          <p:nvPr/>
        </p:nvSpPr>
        <p:spPr>
          <a:xfrm>
            <a:off x="1041400" y="914400"/>
            <a:ext cx="7145338" cy="1588"/>
          </a:xfrm>
          <a:prstGeom prst="line">
            <a:avLst/>
          </a:prstGeom>
          <a:ln w="12700">
            <a:solidFill/>
            <a:miter lim="400000"/>
          </a:ln>
        </p:spPr>
        <p:txBody>
          <a:bodyPr lIns="0" tIns="0" rIns="0" bIns="0" anchor="ctr"/>
          <a:lstStyle/>
          <a:p>
            <a:pPr lvl="0" defTabSz="457200">
              <a:defRPr sz="1200">
                <a:latin typeface="Helvetica"/>
                <a:ea typeface="Helvetica"/>
                <a:cs typeface="Helvetica"/>
                <a:sym typeface="Helvetica"/>
              </a:defRPr>
            </a:pPr>
            <a:endParaRPr/>
          </a:p>
        </p:txBody>
      </p:sp>
      <p:sp>
        <p:nvSpPr>
          <p:cNvPr id="35" name="Shape 35"/>
          <p:cNvSpPr/>
          <p:nvPr/>
        </p:nvSpPr>
        <p:spPr>
          <a:xfrm>
            <a:off x="6554787" y="6342062"/>
            <a:ext cx="2387601" cy="3175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marL="40639" marR="40639" algn="r" defTabSz="914400">
              <a:buClr>
                <a:srgbClr val="000000"/>
              </a:buClr>
              <a:buFont typeface="Helvetica"/>
              <a:defRPr sz="1400">
                <a:uFill>
                  <a:solidFill/>
                </a:uFill>
                <a:latin typeface="Helvetica Neue Light"/>
                <a:ea typeface="Helvetica Neue Light"/>
                <a:cs typeface="Helvetica Neue Light"/>
                <a:sym typeface="Helvetica Neue Light"/>
              </a:defRPr>
            </a:lvl1pPr>
          </a:lstStyle>
          <a:p>
            <a:pPr lvl="0">
              <a:defRPr sz="1800">
                <a:uFillTx/>
              </a:defRPr>
            </a:pPr>
            <a:r>
              <a:rPr sz="1400">
                <a:uFill>
                  <a:solidFill/>
                </a:uFill>
              </a:rPr>
              <a:t>2</a:t>
            </a:r>
          </a:p>
        </p:txBody>
      </p:sp>
      <p:sp>
        <p:nvSpPr>
          <p:cNvPr id="36" name="Shape 36"/>
          <p:cNvSpPr>
            <a:spLocks noGrp="1"/>
          </p:cNvSpPr>
          <p:nvPr>
            <p:ph type="title"/>
          </p:nvPr>
        </p:nvSpPr>
        <p:spPr>
          <a:prstGeom prst="rect">
            <a:avLst/>
          </a:prstGeom>
        </p:spPr>
        <p:txBody>
          <a:bodyPr/>
          <a:lstStyle>
            <a:lvl1pPr>
              <a:defRPr>
                <a:latin typeface="Helvetica Neue Light"/>
                <a:ea typeface="Helvetica Neue Light"/>
                <a:cs typeface="Helvetica Neue Light"/>
                <a:sym typeface="Helvetica Neue Light"/>
              </a:defRPr>
            </a:lvl1pPr>
          </a:lstStyle>
          <a:p>
            <a:pPr lvl="0">
              <a:defRPr sz="1800">
                <a:uFillTx/>
              </a:defRPr>
            </a:pPr>
            <a:r>
              <a:rPr sz="3600">
                <a:uFill>
                  <a:solidFill/>
                </a:uFill>
              </a:rPr>
              <a:t>Exceptions</a:t>
            </a:r>
          </a:p>
        </p:txBody>
      </p:sp>
      <p:sp>
        <p:nvSpPr>
          <p:cNvPr id="37" name="Shape 37"/>
          <p:cNvSpPr/>
          <p:nvPr/>
        </p:nvSpPr>
        <p:spPr>
          <a:xfrm>
            <a:off x="228599" y="1316037"/>
            <a:ext cx="8610601" cy="297004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L="650875" marR="41275" lvl="0" indent="-609600" defTabSz="914400">
              <a:spcBef>
                <a:spcPts val="500"/>
              </a:spcBef>
              <a:buClr>
                <a:srgbClr val="000000"/>
              </a:buClr>
              <a:buSzPct val="100000"/>
              <a:buFont typeface="Wingdings"/>
              <a:buChar char=""/>
              <a:defRPr sz="1800"/>
            </a:pPr>
            <a:r>
              <a:rPr sz="2400" dirty="0" smtClean="0">
                <a:uFill>
                  <a:solidFill/>
                </a:uFill>
                <a:latin typeface="Helvetica Neue Light"/>
                <a:ea typeface="Helvetica Neue Light"/>
                <a:cs typeface="Helvetica Neue Light"/>
                <a:sym typeface="Helvetica Neue Light"/>
              </a:rPr>
              <a:t>Definition</a:t>
            </a:r>
            <a:r>
              <a:rPr lang="en-IE" sz="2400" dirty="0" smtClean="0">
                <a:uFill>
                  <a:solidFill/>
                </a:uFill>
                <a:latin typeface="Helvetica Neue Light"/>
                <a:ea typeface="Helvetica Neue Light"/>
                <a:cs typeface="Helvetica Neue Light"/>
                <a:sym typeface="Helvetica Neue Light"/>
              </a:rPr>
              <a:t> / Motivation</a:t>
            </a:r>
            <a:endParaRPr sz="2400" dirty="0">
              <a:uFill>
                <a:solidFill/>
              </a:uFill>
              <a:latin typeface="Helvetica Neue Light"/>
              <a:ea typeface="Helvetica Neue Light"/>
              <a:cs typeface="Helvetica Neue Light"/>
              <a:sym typeface="Helvetica Neue Light"/>
            </a:endParaRPr>
          </a:p>
          <a:p>
            <a:pPr marL="650875" marR="41275" lvl="0" indent="-609600" defTabSz="914400">
              <a:spcBef>
                <a:spcPts val="500"/>
              </a:spcBef>
              <a:buClr>
                <a:srgbClr val="000000"/>
              </a:buClr>
              <a:buSzPct val="100000"/>
              <a:buFont typeface="Wingdings"/>
              <a:buChar char=""/>
              <a:defRPr sz="1800"/>
            </a:pPr>
            <a:r>
              <a:rPr sz="2400" dirty="0">
                <a:uFill>
                  <a:solidFill/>
                </a:uFill>
                <a:latin typeface="Helvetica Neue Light"/>
                <a:ea typeface="Helvetica Neue Light"/>
                <a:cs typeface="Helvetica Neue Light"/>
                <a:sym typeface="Helvetica Neue Light"/>
              </a:rPr>
              <a:t>Exception types</a:t>
            </a:r>
          </a:p>
          <a:p>
            <a:pPr marL="650875" marR="41275" lvl="0" indent="-609600" defTabSz="914400">
              <a:spcBef>
                <a:spcPts val="500"/>
              </a:spcBef>
              <a:buClr>
                <a:srgbClr val="000000"/>
              </a:buClr>
              <a:buSzPct val="100000"/>
              <a:buFont typeface="Wingdings"/>
              <a:buChar char=""/>
              <a:defRPr sz="1800"/>
            </a:pPr>
            <a:r>
              <a:rPr sz="2400" dirty="0">
                <a:uFill>
                  <a:solidFill/>
                </a:uFill>
                <a:latin typeface="Helvetica Neue Light"/>
                <a:ea typeface="Helvetica Neue Light"/>
                <a:cs typeface="Helvetica Neue Light"/>
                <a:sym typeface="Helvetica Neue Light"/>
              </a:rPr>
              <a:t>Exception Hierarchy</a:t>
            </a:r>
          </a:p>
          <a:p>
            <a:pPr marL="650875" marR="41275" lvl="0" indent="-609600" defTabSz="914400">
              <a:spcBef>
                <a:spcPts val="500"/>
              </a:spcBef>
              <a:buClr>
                <a:srgbClr val="000000"/>
              </a:buClr>
              <a:buSzPct val="100000"/>
              <a:buFont typeface="Wingdings"/>
              <a:buChar char=""/>
              <a:defRPr sz="1800"/>
            </a:pPr>
            <a:r>
              <a:rPr sz="2400" dirty="0">
                <a:uFill>
                  <a:solidFill/>
                </a:uFill>
                <a:latin typeface="Helvetica Neue Light"/>
                <a:ea typeface="Helvetica Neue Light"/>
                <a:cs typeface="Helvetica Neue Light"/>
                <a:sym typeface="Helvetica Neue Light"/>
              </a:rPr>
              <a:t>Catching exceptions</a:t>
            </a:r>
          </a:p>
          <a:p>
            <a:pPr marL="650875" marR="41275" lvl="0" indent="-609600" defTabSz="914400">
              <a:spcBef>
                <a:spcPts val="500"/>
              </a:spcBef>
              <a:buClr>
                <a:srgbClr val="000000"/>
              </a:buClr>
              <a:buSzPct val="100000"/>
              <a:buFont typeface="Wingdings"/>
              <a:buChar char=""/>
              <a:defRPr sz="1800"/>
            </a:pPr>
            <a:r>
              <a:rPr sz="2400" dirty="0">
                <a:uFill>
                  <a:solidFill/>
                </a:uFill>
                <a:latin typeface="Helvetica Neue Light"/>
                <a:ea typeface="Helvetica Neue Light"/>
                <a:cs typeface="Helvetica Neue Light"/>
                <a:sym typeface="Helvetica Neue Light"/>
              </a:rPr>
              <a:t>Throwing exceptions</a:t>
            </a:r>
          </a:p>
          <a:p>
            <a:pPr marL="650875" marR="41275" lvl="0" indent="-609600" defTabSz="914400">
              <a:spcBef>
                <a:spcPts val="500"/>
              </a:spcBef>
              <a:buClr>
                <a:srgbClr val="000000"/>
              </a:buClr>
              <a:buSzPct val="100000"/>
              <a:buFont typeface="Wingdings"/>
              <a:buChar char=""/>
              <a:defRPr sz="1800"/>
            </a:pPr>
            <a:r>
              <a:rPr sz="2400" dirty="0">
                <a:uFill>
                  <a:solidFill/>
                </a:uFill>
                <a:latin typeface="Helvetica Neue Light"/>
                <a:ea typeface="Helvetica Neue Light"/>
                <a:cs typeface="Helvetica Neue Light"/>
                <a:sym typeface="Helvetica Neue Light"/>
              </a:rPr>
              <a:t>Defining exceptions</a:t>
            </a:r>
          </a:p>
          <a:p>
            <a:pPr marL="650875" marR="41275" lvl="0" indent="-609600" defTabSz="914400">
              <a:spcBef>
                <a:spcPts val="500"/>
              </a:spcBef>
              <a:buClr>
                <a:srgbClr val="000000"/>
              </a:buClr>
              <a:buSzPct val="100000"/>
              <a:buFont typeface="Wingdings"/>
              <a:buChar char=""/>
              <a:defRPr sz="1800"/>
            </a:pPr>
            <a:r>
              <a:rPr sz="2400" dirty="0">
                <a:uFill>
                  <a:solidFill/>
                </a:uFill>
                <a:latin typeface="Helvetica Neue Light"/>
                <a:ea typeface="Helvetica Neue Light"/>
                <a:cs typeface="Helvetica Neue Light"/>
                <a:sym typeface="Helvetica Neue Light"/>
              </a:rPr>
              <a:t>Common exceptions and errors</a:t>
            </a:r>
          </a:p>
        </p:txBody>
      </p:sp>
      <p:sp>
        <p:nvSpPr>
          <p:cNvPr id="3" name="Rectangle 2"/>
          <p:cNvSpPr/>
          <p:nvPr/>
        </p:nvSpPr>
        <p:spPr>
          <a:xfrm>
            <a:off x="755576" y="3429000"/>
            <a:ext cx="3168352" cy="468000"/>
          </a:xfrm>
          <a:prstGeom prst="rect">
            <a:avLst/>
          </a:prstGeom>
          <a:noFill/>
          <a:ln/>
        </p:spPr>
        <p:style>
          <a:lnRef idx="2">
            <a:schemeClr val="accent5"/>
          </a:lnRef>
          <a:fillRef idx="1">
            <a:schemeClr val="lt1"/>
          </a:fillRef>
          <a:effectRef idx="0">
            <a:schemeClr val="accent5"/>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406400" rtl="0" fontAlgn="auto" latinLnBrk="1" hangingPunct="0">
              <a:lnSpc>
                <a:spcPct val="100000"/>
              </a:lnSpc>
              <a:spcBef>
                <a:spcPts val="0"/>
              </a:spcBef>
              <a:spcAft>
                <a:spcPts val="0"/>
              </a:spcAft>
              <a:buClrTx/>
              <a:buSzTx/>
              <a:buFontTx/>
              <a:buNone/>
              <a:tabLst/>
            </a:pPr>
            <a:endParaRPr kumimoji="0" lang="en-IE" sz="28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endParaRPr>
          </a:p>
        </p:txBody>
      </p:sp>
    </p:spTree>
    <p:extLst>
      <p:ext uri="{BB962C8B-B14F-4D97-AF65-F5344CB8AC3E}">
        <p14:creationId xmlns:p14="http://schemas.microsoft.com/office/powerpoint/2010/main" val="1263204131"/>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p:nvPr/>
        </p:nvSpPr>
        <p:spPr>
          <a:xfrm>
            <a:off x="1041400" y="914400"/>
            <a:ext cx="7145338" cy="1588"/>
          </a:xfrm>
          <a:prstGeom prst="line">
            <a:avLst/>
          </a:prstGeom>
          <a:ln w="12700">
            <a:solidFill/>
            <a:miter lim="400000"/>
          </a:ln>
        </p:spPr>
        <p:txBody>
          <a:bodyPr lIns="0" tIns="0" rIns="0" bIns="0" anchor="ctr"/>
          <a:lstStyle/>
          <a:p>
            <a:pPr lvl="0" defTabSz="457200">
              <a:defRPr sz="1200">
                <a:latin typeface="Helvetica"/>
                <a:ea typeface="Helvetica"/>
                <a:cs typeface="Helvetica"/>
                <a:sym typeface="Helvetica"/>
              </a:defRPr>
            </a:pPr>
            <a:endParaRPr/>
          </a:p>
        </p:txBody>
      </p:sp>
      <p:sp>
        <p:nvSpPr>
          <p:cNvPr id="171" name="Shape 171"/>
          <p:cNvSpPr/>
          <p:nvPr/>
        </p:nvSpPr>
        <p:spPr>
          <a:xfrm>
            <a:off x="6554787" y="6342062"/>
            <a:ext cx="2387601" cy="3175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marL="40639" marR="40639" algn="r" defTabSz="914400">
              <a:buClr>
                <a:srgbClr val="000000"/>
              </a:buClr>
              <a:buFont typeface="Helvetica"/>
              <a:defRPr sz="1400">
                <a:uFill>
                  <a:solidFill/>
                </a:uFill>
                <a:latin typeface="Helvetica Neue Light"/>
                <a:ea typeface="Helvetica Neue Light"/>
                <a:cs typeface="Helvetica Neue Light"/>
                <a:sym typeface="Helvetica Neue Light"/>
              </a:defRPr>
            </a:lvl1pPr>
          </a:lstStyle>
          <a:p>
            <a:pPr lvl="0">
              <a:defRPr sz="1800">
                <a:uFillTx/>
              </a:defRPr>
            </a:pPr>
            <a:r>
              <a:rPr sz="1400">
                <a:uFill>
                  <a:solidFill/>
                </a:uFill>
              </a:rPr>
              <a:t>14</a:t>
            </a:r>
          </a:p>
        </p:txBody>
      </p:sp>
      <p:sp>
        <p:nvSpPr>
          <p:cNvPr id="172" name="Shape 172"/>
          <p:cNvSpPr>
            <a:spLocks noGrp="1"/>
          </p:cNvSpPr>
          <p:nvPr>
            <p:ph type="title"/>
          </p:nvPr>
        </p:nvSpPr>
        <p:spPr>
          <a:prstGeom prst="rect">
            <a:avLst/>
          </a:prstGeom>
        </p:spPr>
        <p:txBody>
          <a:bodyPr/>
          <a:lstStyle>
            <a:lvl1pPr>
              <a:defRPr>
                <a:latin typeface="Helvetica Neue Light"/>
                <a:ea typeface="Helvetica Neue Light"/>
                <a:cs typeface="Helvetica Neue Light"/>
                <a:sym typeface="Helvetica Neue Light"/>
              </a:defRPr>
            </a:lvl1pPr>
          </a:lstStyle>
          <a:p>
            <a:pPr lvl="0">
              <a:defRPr sz="1800">
                <a:uFillTx/>
              </a:defRPr>
            </a:pPr>
            <a:r>
              <a:rPr sz="3600">
                <a:uFill>
                  <a:solidFill/>
                </a:uFill>
              </a:rPr>
              <a:t>Creating new Exceptions</a:t>
            </a:r>
          </a:p>
        </p:txBody>
      </p:sp>
      <p:sp>
        <p:nvSpPr>
          <p:cNvPr id="173" name="Shape 173"/>
          <p:cNvSpPr>
            <a:spLocks noGrp="1"/>
          </p:cNvSpPr>
          <p:nvPr>
            <p:ph type="body" idx="1"/>
          </p:nvPr>
        </p:nvSpPr>
        <p:spPr>
          <a:prstGeom prst="rect">
            <a:avLst/>
          </a:prstGeom>
        </p:spPr>
        <p:txBody>
          <a:bodyPr/>
          <a:lstStyle/>
          <a:p>
            <a:pPr marL="334554" lvl="0" indent="-293914">
              <a:buClr>
                <a:srgbClr val="000000"/>
              </a:buClr>
              <a:buFont typeface="Wingdings"/>
              <a:buChar char=""/>
              <a:defRPr sz="1800">
                <a:uFillTx/>
              </a:defRPr>
            </a:pPr>
            <a:r>
              <a:rPr sz="2400" dirty="0">
                <a:uFill>
                  <a:solidFill/>
                </a:uFill>
              </a:rPr>
              <a:t>It is possible to create new exception types specific to the application</a:t>
            </a:r>
          </a:p>
          <a:p>
            <a:pPr marL="334554" lvl="0" indent="-293914">
              <a:buClr>
                <a:srgbClr val="000000"/>
              </a:buClr>
              <a:buFont typeface="Wingdings"/>
              <a:buChar char=""/>
              <a:defRPr sz="1800">
                <a:uFillTx/>
              </a:defRPr>
            </a:pPr>
            <a:r>
              <a:rPr sz="2400" dirty="0">
                <a:uFill>
                  <a:solidFill/>
                </a:uFill>
              </a:rPr>
              <a:t>These must be subclasses of Exception class</a:t>
            </a:r>
          </a:p>
          <a:p>
            <a:pPr lvl="0">
              <a:buClr>
                <a:srgbClr val="000000"/>
              </a:buClr>
              <a:buFont typeface="Wingdings"/>
              <a:buChar char=""/>
              <a:defRPr sz="1800">
                <a:uFillTx/>
              </a:defRPr>
            </a:pPr>
            <a:r>
              <a:rPr sz="2400" dirty="0">
                <a:uFill>
                  <a:solidFill/>
                </a:uFill>
              </a:rPr>
              <a:t>For example, exception hierarchy for </a:t>
            </a:r>
            <a:r>
              <a:rPr lang="en-IE" sz="2400" dirty="0" smtClean="0">
                <a:uFill>
                  <a:solidFill/>
                </a:uFill>
              </a:rPr>
              <a:t>an </a:t>
            </a:r>
            <a:r>
              <a:rPr sz="2400" dirty="0" smtClean="0">
                <a:uFill>
                  <a:solidFill/>
                </a:uFill>
              </a:rPr>
              <a:t>insurance </a:t>
            </a:r>
            <a:r>
              <a:rPr sz="2400" dirty="0">
                <a:uFill>
                  <a:solidFill/>
                </a:uFill>
              </a:rPr>
              <a:t>application could be:</a:t>
            </a:r>
          </a:p>
        </p:txBody>
      </p:sp>
      <p:grpSp>
        <p:nvGrpSpPr>
          <p:cNvPr id="176" name="Group 176"/>
          <p:cNvGrpSpPr/>
          <p:nvPr/>
        </p:nvGrpSpPr>
        <p:grpSpPr>
          <a:xfrm>
            <a:off x="3505200" y="3733800"/>
            <a:ext cx="1676400" cy="457200"/>
            <a:chOff x="0" y="0"/>
            <a:chExt cx="1676400" cy="457200"/>
          </a:xfrm>
        </p:grpSpPr>
        <p:sp>
          <p:nvSpPr>
            <p:cNvPr id="174" name="Shape 174"/>
            <p:cNvSpPr/>
            <p:nvPr/>
          </p:nvSpPr>
          <p:spPr>
            <a:xfrm>
              <a:off x="0" y="0"/>
              <a:ext cx="1676400" cy="457200"/>
            </a:xfrm>
            <a:prstGeom prst="rect">
              <a:avLst/>
            </a:prstGeom>
            <a:solidFill>
              <a:srgbClr val="D4FEFF">
                <a:alpha val="50195"/>
              </a:srgbClr>
            </a:solidFill>
            <a:ln w="25400" cap="flat">
              <a:solidFill>
                <a:srgbClr val="000000"/>
              </a:solidFill>
              <a:prstDash val="solid"/>
              <a:miter lim="400000"/>
            </a:ln>
            <a:effectLst/>
          </p:spPr>
          <p:txBody>
            <a:bodyPr wrap="square" lIns="0" tIns="0" rIns="0" bIns="0" numCol="1" anchor="ctr">
              <a:noAutofit/>
            </a:bodyPr>
            <a:lstStyle/>
            <a:p>
              <a:pPr marL="40639" marR="40639" lvl="0" defTabSz="914400">
                <a:defRPr sz="1800">
                  <a:uFill>
                    <a:solidFill/>
                  </a:uFill>
                  <a:latin typeface="Arial"/>
                  <a:ea typeface="Arial"/>
                  <a:cs typeface="Arial"/>
                  <a:sym typeface="Arial"/>
                </a:defRPr>
              </a:pPr>
              <a:endParaRPr/>
            </a:p>
          </p:txBody>
        </p:sp>
        <p:sp>
          <p:nvSpPr>
            <p:cNvPr id="175" name="Shape 175"/>
            <p:cNvSpPr/>
            <p:nvPr/>
          </p:nvSpPr>
          <p:spPr>
            <a:xfrm>
              <a:off x="219709" y="29083"/>
              <a:ext cx="1236981" cy="3990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marL="40639" marR="40639" algn="ctr" defTabSz="914400">
                <a:buClr>
                  <a:srgbClr val="000000"/>
                </a:buClr>
                <a:buFont typeface="Helvetica"/>
                <a:defRPr sz="2000">
                  <a:uFill>
                    <a:solidFill/>
                  </a:uFill>
                  <a:latin typeface="Helvetica Neue Light"/>
                  <a:ea typeface="Helvetica Neue Light"/>
                  <a:cs typeface="Helvetica Neue Light"/>
                  <a:sym typeface="Helvetica Neue Light"/>
                </a:defRPr>
              </a:lvl1pPr>
            </a:lstStyle>
            <a:p>
              <a:pPr lvl="0">
                <a:defRPr sz="1800">
                  <a:uFillTx/>
                </a:defRPr>
              </a:pPr>
              <a:r>
                <a:rPr sz="2000">
                  <a:uFill>
                    <a:solidFill/>
                  </a:uFill>
                </a:rPr>
                <a:t>Exception</a:t>
              </a:r>
            </a:p>
          </p:txBody>
        </p:sp>
      </p:grpSp>
      <p:grpSp>
        <p:nvGrpSpPr>
          <p:cNvPr id="179" name="Group 179"/>
          <p:cNvGrpSpPr/>
          <p:nvPr/>
        </p:nvGrpSpPr>
        <p:grpSpPr>
          <a:xfrm>
            <a:off x="3124200" y="4648200"/>
            <a:ext cx="2590800" cy="457200"/>
            <a:chOff x="0" y="0"/>
            <a:chExt cx="2590800" cy="457200"/>
          </a:xfrm>
        </p:grpSpPr>
        <p:sp>
          <p:nvSpPr>
            <p:cNvPr id="177" name="Shape 177"/>
            <p:cNvSpPr/>
            <p:nvPr/>
          </p:nvSpPr>
          <p:spPr>
            <a:xfrm>
              <a:off x="0" y="0"/>
              <a:ext cx="2590800" cy="457200"/>
            </a:xfrm>
            <a:prstGeom prst="rect">
              <a:avLst/>
            </a:prstGeom>
            <a:solidFill>
              <a:srgbClr val="D4FEFF">
                <a:alpha val="50195"/>
              </a:srgbClr>
            </a:solidFill>
            <a:ln w="25400" cap="flat">
              <a:solidFill>
                <a:srgbClr val="000000"/>
              </a:solidFill>
              <a:prstDash val="solid"/>
              <a:miter lim="400000"/>
            </a:ln>
            <a:effectLst/>
          </p:spPr>
          <p:txBody>
            <a:bodyPr wrap="square" lIns="0" tIns="0" rIns="0" bIns="0" numCol="1" anchor="ctr">
              <a:noAutofit/>
            </a:bodyPr>
            <a:lstStyle/>
            <a:p>
              <a:pPr marL="40639" marR="40639" lvl="0" defTabSz="914400">
                <a:defRPr sz="1800">
                  <a:uFill>
                    <a:solidFill/>
                  </a:uFill>
                  <a:latin typeface="Arial"/>
                  <a:ea typeface="Arial"/>
                  <a:cs typeface="Arial"/>
                  <a:sym typeface="Arial"/>
                </a:defRPr>
              </a:pPr>
              <a:endParaRPr/>
            </a:p>
          </p:txBody>
        </p:sp>
        <p:sp>
          <p:nvSpPr>
            <p:cNvPr id="178" name="Shape 178"/>
            <p:cNvSpPr/>
            <p:nvPr/>
          </p:nvSpPr>
          <p:spPr>
            <a:xfrm>
              <a:off x="145287" y="29083"/>
              <a:ext cx="2300225" cy="3990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marL="40639" marR="40639" algn="ctr" defTabSz="914400">
                <a:buClr>
                  <a:srgbClr val="000000"/>
                </a:buClr>
                <a:buFont typeface="Helvetica"/>
                <a:defRPr sz="2000">
                  <a:uFill>
                    <a:solidFill/>
                  </a:uFill>
                  <a:latin typeface="Helvetica Neue Light"/>
                  <a:ea typeface="Helvetica Neue Light"/>
                  <a:cs typeface="Helvetica Neue Light"/>
                  <a:sym typeface="Helvetica Neue Light"/>
                </a:defRPr>
              </a:lvl1pPr>
            </a:lstStyle>
            <a:p>
              <a:pPr lvl="0">
                <a:defRPr sz="1800">
                  <a:uFillTx/>
                </a:defRPr>
              </a:pPr>
              <a:r>
                <a:rPr sz="2000">
                  <a:uFill>
                    <a:solidFill/>
                  </a:uFill>
                </a:rPr>
                <a:t>InsuranceException</a:t>
              </a:r>
            </a:p>
          </p:txBody>
        </p:sp>
      </p:grpSp>
      <p:grpSp>
        <p:nvGrpSpPr>
          <p:cNvPr id="182" name="Group 182"/>
          <p:cNvGrpSpPr/>
          <p:nvPr/>
        </p:nvGrpSpPr>
        <p:grpSpPr>
          <a:xfrm>
            <a:off x="4190689" y="4191000"/>
            <a:ext cx="303835" cy="304800"/>
            <a:chOff x="23501" y="0"/>
            <a:chExt cx="303834" cy="304800"/>
          </a:xfrm>
        </p:grpSpPr>
        <p:sp>
          <p:nvSpPr>
            <p:cNvPr id="180" name="Shape 180"/>
            <p:cNvSpPr/>
            <p:nvPr/>
          </p:nvSpPr>
          <p:spPr>
            <a:xfrm>
              <a:off x="23501" y="0"/>
              <a:ext cx="303835" cy="228600"/>
            </a:xfrm>
            <a:prstGeom prst="triangle">
              <a:avLst/>
            </a:prstGeom>
            <a:noFill/>
            <a:ln w="25400" cap="flat">
              <a:solidFill>
                <a:srgbClr val="000000"/>
              </a:solidFill>
              <a:prstDash val="solid"/>
              <a:miter lim="400000"/>
            </a:ln>
            <a:effectLst/>
          </p:spPr>
          <p:txBody>
            <a:bodyPr wrap="square" lIns="0" tIns="0" rIns="0" bIns="0" numCol="1" anchor="ctr">
              <a:noAutofit/>
            </a:bodyPr>
            <a:lstStyle/>
            <a:p>
              <a:pPr marL="40639" marR="40639" lvl="0" defTabSz="914400">
                <a:defRPr sz="1800">
                  <a:uFill>
                    <a:solidFill/>
                  </a:uFill>
                  <a:latin typeface="Arial"/>
                  <a:ea typeface="Arial"/>
                  <a:cs typeface="Arial"/>
                  <a:sym typeface="Arial"/>
                </a:defRPr>
              </a:pPr>
              <a:endParaRPr/>
            </a:p>
          </p:txBody>
        </p:sp>
        <p:sp>
          <p:nvSpPr>
            <p:cNvPr id="181" name="Shape 181"/>
            <p:cNvSpPr/>
            <p:nvPr/>
          </p:nvSpPr>
          <p:spPr>
            <a:xfrm>
              <a:off x="87709" y="152400"/>
              <a:ext cx="175420" cy="152400"/>
            </a:xfrm>
            <a:prstGeom prst="rect">
              <a:avLst/>
            </a:prstGeom>
            <a:noFill/>
            <a:ln w="12700" cap="flat">
              <a:noFill/>
              <a:miter lim="400000"/>
            </a:ln>
            <a:effectLst/>
          </p:spPr>
          <p:txBody>
            <a:bodyPr wrap="square" lIns="25400" tIns="25400" rIns="25400" bIns="25400" numCol="1" anchor="ctr">
              <a:noAutofit/>
            </a:bodyPr>
            <a:lstStyle/>
            <a:p>
              <a:pPr marL="43180" marR="43180" lvl="0" defTabSz="914400">
                <a:buClr>
                  <a:srgbClr val="000000"/>
                </a:buClr>
                <a:buFont typeface="Arial"/>
                <a:defRPr sz="1800">
                  <a:uFill>
                    <a:solidFill/>
                  </a:uFill>
                  <a:latin typeface="Arial"/>
                  <a:ea typeface="Arial"/>
                  <a:cs typeface="Arial"/>
                  <a:sym typeface="Arial"/>
                </a:defRPr>
              </a:pPr>
              <a:endParaRPr/>
            </a:p>
          </p:txBody>
        </p:sp>
      </p:grpSp>
      <p:sp>
        <p:nvSpPr>
          <p:cNvPr id="183" name="Shape 183"/>
          <p:cNvSpPr/>
          <p:nvPr/>
        </p:nvSpPr>
        <p:spPr>
          <a:xfrm>
            <a:off x="4343400" y="4419600"/>
            <a:ext cx="1588" cy="228600"/>
          </a:xfrm>
          <a:prstGeom prst="line">
            <a:avLst/>
          </a:prstGeom>
          <a:ln w="25400">
            <a:solidFill/>
            <a:miter lim="400000"/>
          </a:ln>
        </p:spPr>
        <p:txBody>
          <a:bodyPr lIns="50800" tIns="50800" rIns="50800" bIns="50800" anchor="ctr"/>
          <a:lstStyle/>
          <a:p>
            <a:pPr lvl="0" defTabSz="457200">
              <a:defRPr sz="1200">
                <a:latin typeface="Helvetica"/>
                <a:ea typeface="Helvetica"/>
                <a:cs typeface="Helvetica"/>
                <a:sym typeface="Helvetica"/>
              </a:defRPr>
            </a:pPr>
            <a:endParaRPr/>
          </a:p>
        </p:txBody>
      </p:sp>
      <p:grpSp>
        <p:nvGrpSpPr>
          <p:cNvPr id="186" name="Group 186"/>
          <p:cNvGrpSpPr/>
          <p:nvPr/>
        </p:nvGrpSpPr>
        <p:grpSpPr>
          <a:xfrm>
            <a:off x="1143000" y="5638800"/>
            <a:ext cx="2895600" cy="457200"/>
            <a:chOff x="0" y="0"/>
            <a:chExt cx="2895600" cy="457200"/>
          </a:xfrm>
        </p:grpSpPr>
        <p:sp>
          <p:nvSpPr>
            <p:cNvPr id="184" name="Shape 184"/>
            <p:cNvSpPr/>
            <p:nvPr/>
          </p:nvSpPr>
          <p:spPr>
            <a:xfrm>
              <a:off x="0" y="0"/>
              <a:ext cx="2895600" cy="457200"/>
            </a:xfrm>
            <a:prstGeom prst="rect">
              <a:avLst/>
            </a:prstGeom>
            <a:solidFill>
              <a:srgbClr val="D4FEFF">
                <a:alpha val="50195"/>
              </a:srgbClr>
            </a:solidFill>
            <a:ln w="25400" cap="flat">
              <a:solidFill>
                <a:srgbClr val="000000"/>
              </a:solidFill>
              <a:prstDash val="solid"/>
              <a:miter lim="400000"/>
            </a:ln>
            <a:effectLst/>
          </p:spPr>
          <p:txBody>
            <a:bodyPr wrap="square" lIns="0" tIns="0" rIns="0" bIns="0" numCol="1" anchor="ctr">
              <a:noAutofit/>
            </a:bodyPr>
            <a:lstStyle/>
            <a:p>
              <a:pPr marL="40639" marR="40639" lvl="0" defTabSz="914400">
                <a:defRPr sz="1800">
                  <a:uFill>
                    <a:solidFill/>
                  </a:uFill>
                  <a:latin typeface="Arial"/>
                  <a:ea typeface="Arial"/>
                  <a:cs typeface="Arial"/>
                  <a:sym typeface="Arial"/>
                </a:defRPr>
              </a:pPr>
              <a:endParaRPr/>
            </a:p>
          </p:txBody>
        </p:sp>
        <p:sp>
          <p:nvSpPr>
            <p:cNvPr id="185" name="Shape 185"/>
            <p:cNvSpPr/>
            <p:nvPr/>
          </p:nvSpPr>
          <p:spPr>
            <a:xfrm>
              <a:off x="48133" y="29083"/>
              <a:ext cx="2799335" cy="3990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marL="40639" marR="40639" algn="ctr" defTabSz="914400">
                <a:buClr>
                  <a:srgbClr val="000000"/>
                </a:buClr>
                <a:buFont typeface="Helvetica"/>
                <a:defRPr sz="2000">
                  <a:uFill>
                    <a:solidFill/>
                  </a:uFill>
                  <a:latin typeface="Helvetica Neue Light"/>
                  <a:ea typeface="Helvetica Neue Light"/>
                  <a:cs typeface="Helvetica Neue Light"/>
                  <a:sym typeface="Helvetica Neue Light"/>
                </a:defRPr>
              </a:lvl1pPr>
            </a:lstStyle>
            <a:p>
              <a:pPr lvl="0">
                <a:defRPr sz="1800">
                  <a:uFillTx/>
                </a:defRPr>
              </a:pPr>
              <a:r>
                <a:rPr sz="2000">
                  <a:uFill>
                    <a:solidFill/>
                  </a:uFill>
                </a:rPr>
                <a:t>PolicyCreationException</a:t>
              </a:r>
            </a:p>
          </p:txBody>
        </p:sp>
      </p:grpSp>
      <p:grpSp>
        <p:nvGrpSpPr>
          <p:cNvPr id="189" name="Group 189"/>
          <p:cNvGrpSpPr/>
          <p:nvPr/>
        </p:nvGrpSpPr>
        <p:grpSpPr>
          <a:xfrm>
            <a:off x="4190689" y="5105400"/>
            <a:ext cx="303835" cy="304800"/>
            <a:chOff x="23501" y="0"/>
            <a:chExt cx="303834" cy="304800"/>
          </a:xfrm>
        </p:grpSpPr>
        <p:sp>
          <p:nvSpPr>
            <p:cNvPr id="187" name="Shape 187"/>
            <p:cNvSpPr/>
            <p:nvPr/>
          </p:nvSpPr>
          <p:spPr>
            <a:xfrm>
              <a:off x="23501" y="0"/>
              <a:ext cx="303835" cy="228600"/>
            </a:xfrm>
            <a:prstGeom prst="triangle">
              <a:avLst/>
            </a:prstGeom>
            <a:noFill/>
            <a:ln w="25400" cap="flat">
              <a:solidFill>
                <a:srgbClr val="000000"/>
              </a:solidFill>
              <a:prstDash val="solid"/>
              <a:miter lim="400000"/>
            </a:ln>
            <a:effectLst/>
          </p:spPr>
          <p:txBody>
            <a:bodyPr wrap="square" lIns="0" tIns="0" rIns="0" bIns="0" numCol="1" anchor="ctr">
              <a:noAutofit/>
            </a:bodyPr>
            <a:lstStyle/>
            <a:p>
              <a:pPr marL="40639" marR="40639" lvl="0" defTabSz="914400">
                <a:defRPr sz="1800">
                  <a:uFill>
                    <a:solidFill/>
                  </a:uFill>
                  <a:latin typeface="Arial"/>
                  <a:ea typeface="Arial"/>
                  <a:cs typeface="Arial"/>
                  <a:sym typeface="Arial"/>
                </a:defRPr>
              </a:pPr>
              <a:endParaRPr/>
            </a:p>
          </p:txBody>
        </p:sp>
        <p:sp>
          <p:nvSpPr>
            <p:cNvPr id="188" name="Shape 188"/>
            <p:cNvSpPr/>
            <p:nvPr/>
          </p:nvSpPr>
          <p:spPr>
            <a:xfrm>
              <a:off x="87709" y="152400"/>
              <a:ext cx="175420" cy="152400"/>
            </a:xfrm>
            <a:prstGeom prst="rect">
              <a:avLst/>
            </a:prstGeom>
            <a:noFill/>
            <a:ln w="12700" cap="flat">
              <a:noFill/>
              <a:miter lim="400000"/>
            </a:ln>
            <a:effectLst/>
          </p:spPr>
          <p:txBody>
            <a:bodyPr wrap="square" lIns="25400" tIns="25400" rIns="25400" bIns="25400" numCol="1" anchor="ctr">
              <a:noAutofit/>
            </a:bodyPr>
            <a:lstStyle/>
            <a:p>
              <a:pPr marL="43180" marR="43180" lvl="0" defTabSz="914400">
                <a:buClr>
                  <a:srgbClr val="000000"/>
                </a:buClr>
                <a:buFont typeface="Arial"/>
                <a:defRPr sz="1800">
                  <a:uFill>
                    <a:solidFill/>
                  </a:uFill>
                  <a:latin typeface="Arial"/>
                  <a:ea typeface="Arial"/>
                  <a:cs typeface="Arial"/>
                  <a:sym typeface="Arial"/>
                </a:defRPr>
              </a:pPr>
              <a:endParaRPr/>
            </a:p>
          </p:txBody>
        </p:sp>
      </p:grpSp>
      <p:sp>
        <p:nvSpPr>
          <p:cNvPr id="190" name="Shape 190"/>
          <p:cNvSpPr/>
          <p:nvPr/>
        </p:nvSpPr>
        <p:spPr>
          <a:xfrm>
            <a:off x="6172200" y="5486400"/>
            <a:ext cx="1588" cy="152400"/>
          </a:xfrm>
          <a:prstGeom prst="line">
            <a:avLst/>
          </a:prstGeom>
          <a:ln w="25400">
            <a:solidFill/>
            <a:miter lim="400000"/>
          </a:ln>
        </p:spPr>
        <p:txBody>
          <a:bodyPr lIns="50800" tIns="50800" rIns="50800" bIns="50800" anchor="ctr"/>
          <a:lstStyle/>
          <a:p>
            <a:pPr lvl="0" defTabSz="457200">
              <a:defRPr sz="1200">
                <a:latin typeface="Helvetica"/>
                <a:ea typeface="Helvetica"/>
                <a:cs typeface="Helvetica"/>
                <a:sym typeface="Helvetica"/>
              </a:defRPr>
            </a:pPr>
            <a:endParaRPr/>
          </a:p>
        </p:txBody>
      </p:sp>
      <p:grpSp>
        <p:nvGrpSpPr>
          <p:cNvPr id="193" name="Group 193"/>
          <p:cNvGrpSpPr/>
          <p:nvPr/>
        </p:nvGrpSpPr>
        <p:grpSpPr>
          <a:xfrm>
            <a:off x="4724400" y="5638800"/>
            <a:ext cx="2895600" cy="457200"/>
            <a:chOff x="0" y="0"/>
            <a:chExt cx="2895600" cy="457200"/>
          </a:xfrm>
        </p:grpSpPr>
        <p:sp>
          <p:nvSpPr>
            <p:cNvPr id="191" name="Shape 191"/>
            <p:cNvSpPr/>
            <p:nvPr/>
          </p:nvSpPr>
          <p:spPr>
            <a:xfrm>
              <a:off x="0" y="0"/>
              <a:ext cx="2895600" cy="457200"/>
            </a:xfrm>
            <a:prstGeom prst="rect">
              <a:avLst/>
            </a:prstGeom>
            <a:solidFill>
              <a:srgbClr val="D4FEFF">
                <a:alpha val="50195"/>
              </a:srgbClr>
            </a:solidFill>
            <a:ln w="25400" cap="flat">
              <a:solidFill>
                <a:srgbClr val="000000"/>
              </a:solidFill>
              <a:prstDash val="solid"/>
              <a:miter lim="400000"/>
            </a:ln>
            <a:effectLst/>
          </p:spPr>
          <p:txBody>
            <a:bodyPr wrap="square" lIns="0" tIns="0" rIns="0" bIns="0" numCol="1" anchor="ctr">
              <a:noAutofit/>
            </a:bodyPr>
            <a:lstStyle/>
            <a:p>
              <a:pPr marL="40639" marR="40639" lvl="0" defTabSz="914400">
                <a:defRPr sz="1800">
                  <a:uFill>
                    <a:solidFill/>
                  </a:uFill>
                  <a:latin typeface="Arial"/>
                  <a:ea typeface="Arial"/>
                  <a:cs typeface="Arial"/>
                  <a:sym typeface="Arial"/>
                </a:defRPr>
              </a:pPr>
              <a:endParaRPr/>
            </a:p>
          </p:txBody>
        </p:sp>
        <p:sp>
          <p:nvSpPr>
            <p:cNvPr id="192" name="Shape 192"/>
            <p:cNvSpPr/>
            <p:nvPr/>
          </p:nvSpPr>
          <p:spPr>
            <a:xfrm>
              <a:off x="109473" y="29083"/>
              <a:ext cx="2676653" cy="3990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marL="40639" marR="40639" algn="ctr" defTabSz="914400">
                <a:buClr>
                  <a:srgbClr val="000000"/>
                </a:buClr>
                <a:buFont typeface="Helvetica"/>
                <a:defRPr sz="2000">
                  <a:uFill>
                    <a:solidFill/>
                  </a:uFill>
                  <a:latin typeface="Helvetica Neue Light"/>
                  <a:ea typeface="Helvetica Neue Light"/>
                  <a:cs typeface="Helvetica Neue Light"/>
                  <a:sym typeface="Helvetica Neue Light"/>
                </a:defRPr>
              </a:lvl1pPr>
            </a:lstStyle>
            <a:p>
              <a:pPr lvl="0">
                <a:defRPr sz="1800">
                  <a:uFillTx/>
                </a:defRPr>
              </a:pPr>
              <a:r>
                <a:rPr sz="2000">
                  <a:uFill>
                    <a:solidFill/>
                  </a:uFill>
                </a:rPr>
                <a:t>LowPremiumException</a:t>
              </a:r>
            </a:p>
          </p:txBody>
        </p:sp>
      </p:grpSp>
      <p:sp>
        <p:nvSpPr>
          <p:cNvPr id="194" name="Shape 194"/>
          <p:cNvSpPr/>
          <p:nvPr/>
        </p:nvSpPr>
        <p:spPr>
          <a:xfrm>
            <a:off x="2514600" y="5486400"/>
            <a:ext cx="1588" cy="152400"/>
          </a:xfrm>
          <a:prstGeom prst="line">
            <a:avLst/>
          </a:prstGeom>
          <a:ln w="25400">
            <a:solidFill/>
            <a:miter lim="400000"/>
          </a:ln>
        </p:spPr>
        <p:txBody>
          <a:bodyPr lIns="50800" tIns="50800" rIns="50800" bIns="50800" anchor="ctr"/>
          <a:lstStyle/>
          <a:p>
            <a:pPr lvl="0" defTabSz="457200">
              <a:defRPr sz="1200">
                <a:latin typeface="Helvetica"/>
                <a:ea typeface="Helvetica"/>
                <a:cs typeface="Helvetica"/>
                <a:sym typeface="Helvetica"/>
              </a:defRPr>
            </a:pPr>
            <a:endParaRPr/>
          </a:p>
        </p:txBody>
      </p:sp>
      <p:sp>
        <p:nvSpPr>
          <p:cNvPr id="195" name="Shape 195"/>
          <p:cNvSpPr/>
          <p:nvPr/>
        </p:nvSpPr>
        <p:spPr>
          <a:xfrm>
            <a:off x="4343400" y="5334000"/>
            <a:ext cx="1588" cy="152400"/>
          </a:xfrm>
          <a:prstGeom prst="line">
            <a:avLst/>
          </a:prstGeom>
          <a:ln w="25400">
            <a:solidFill/>
            <a:miter lim="400000"/>
          </a:ln>
        </p:spPr>
        <p:txBody>
          <a:bodyPr lIns="50800" tIns="50800" rIns="50800" bIns="50800" anchor="ctr"/>
          <a:lstStyle/>
          <a:p>
            <a:pPr lvl="0" defTabSz="457200">
              <a:defRPr sz="1200">
                <a:latin typeface="Helvetica"/>
                <a:ea typeface="Helvetica"/>
                <a:cs typeface="Helvetica"/>
                <a:sym typeface="Helvetica"/>
              </a:defRPr>
            </a:pPr>
            <a:endParaRPr/>
          </a:p>
        </p:txBody>
      </p:sp>
      <p:sp>
        <p:nvSpPr>
          <p:cNvPr id="196" name="Shape 196"/>
          <p:cNvSpPr/>
          <p:nvPr/>
        </p:nvSpPr>
        <p:spPr>
          <a:xfrm>
            <a:off x="2514600" y="5486400"/>
            <a:ext cx="3657600" cy="1588"/>
          </a:xfrm>
          <a:prstGeom prst="line">
            <a:avLst/>
          </a:prstGeom>
          <a:ln w="25400">
            <a:solidFill/>
            <a:miter lim="400000"/>
          </a:ln>
        </p:spPr>
        <p:txBody>
          <a:bodyPr lIns="50800" tIns="50800" rIns="50800" bIns="50800" anchor="ctr"/>
          <a:lstStyle/>
          <a:p>
            <a:pPr lvl="0" defTabSz="457200">
              <a:defRPr sz="1200">
                <a:latin typeface="Helvetica"/>
                <a:ea typeface="Helvetica"/>
                <a:cs typeface="Helvetica"/>
                <a:sym typeface="Helvetica"/>
              </a:defRPr>
            </a:pPr>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Shape 198"/>
          <p:cNvSpPr/>
          <p:nvPr/>
        </p:nvSpPr>
        <p:spPr>
          <a:xfrm>
            <a:off x="1041400" y="914400"/>
            <a:ext cx="7145338" cy="1588"/>
          </a:xfrm>
          <a:prstGeom prst="line">
            <a:avLst/>
          </a:prstGeom>
          <a:ln w="12700">
            <a:solidFill/>
            <a:miter lim="400000"/>
          </a:ln>
        </p:spPr>
        <p:txBody>
          <a:bodyPr lIns="0" tIns="0" rIns="0" bIns="0" anchor="ctr"/>
          <a:lstStyle/>
          <a:p>
            <a:pPr lvl="0" defTabSz="457200">
              <a:defRPr sz="1200">
                <a:latin typeface="Helvetica"/>
                <a:ea typeface="Helvetica"/>
                <a:cs typeface="Helvetica"/>
                <a:sym typeface="Helvetica"/>
              </a:defRPr>
            </a:pPr>
            <a:endParaRPr/>
          </a:p>
        </p:txBody>
      </p:sp>
      <p:sp>
        <p:nvSpPr>
          <p:cNvPr id="199" name="Shape 199"/>
          <p:cNvSpPr/>
          <p:nvPr/>
        </p:nvSpPr>
        <p:spPr>
          <a:xfrm>
            <a:off x="6554787" y="6342062"/>
            <a:ext cx="2387601" cy="3175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marL="40639" marR="40639" algn="r" defTabSz="914400">
              <a:buClr>
                <a:srgbClr val="000000"/>
              </a:buClr>
              <a:buFont typeface="Helvetica"/>
              <a:defRPr sz="1400">
                <a:uFill>
                  <a:solidFill/>
                </a:uFill>
                <a:latin typeface="Helvetica Neue Light"/>
                <a:ea typeface="Helvetica Neue Light"/>
                <a:cs typeface="Helvetica Neue Light"/>
                <a:sym typeface="Helvetica Neue Light"/>
              </a:defRPr>
            </a:lvl1pPr>
          </a:lstStyle>
          <a:p>
            <a:pPr lvl="0">
              <a:defRPr sz="1800">
                <a:uFillTx/>
              </a:defRPr>
            </a:pPr>
            <a:r>
              <a:rPr sz="1400">
                <a:uFill>
                  <a:solidFill/>
                </a:uFill>
              </a:rPr>
              <a:t>15</a:t>
            </a:r>
          </a:p>
        </p:txBody>
      </p:sp>
      <p:sp>
        <p:nvSpPr>
          <p:cNvPr id="200" name="Shape 200"/>
          <p:cNvSpPr>
            <a:spLocks noGrp="1"/>
          </p:cNvSpPr>
          <p:nvPr>
            <p:ph type="title"/>
          </p:nvPr>
        </p:nvSpPr>
        <p:spPr>
          <a:prstGeom prst="rect">
            <a:avLst/>
          </a:prstGeom>
        </p:spPr>
        <p:txBody>
          <a:bodyPr/>
          <a:lstStyle>
            <a:lvl1pPr>
              <a:defRPr>
                <a:latin typeface="Helvetica Neue Light"/>
                <a:ea typeface="Helvetica Neue Light"/>
                <a:cs typeface="Helvetica Neue Light"/>
                <a:sym typeface="Helvetica Neue Light"/>
              </a:defRPr>
            </a:lvl1pPr>
          </a:lstStyle>
          <a:p>
            <a:pPr lvl="0">
              <a:defRPr sz="1800">
                <a:uFillTx/>
              </a:defRPr>
            </a:pPr>
            <a:r>
              <a:rPr sz="3600" dirty="0">
                <a:uFill>
                  <a:solidFill/>
                </a:uFill>
              </a:rPr>
              <a:t>Throwing Exceptions</a:t>
            </a:r>
          </a:p>
        </p:txBody>
      </p:sp>
      <p:grpSp>
        <p:nvGrpSpPr>
          <p:cNvPr id="203" name="Group 203"/>
          <p:cNvGrpSpPr/>
          <p:nvPr/>
        </p:nvGrpSpPr>
        <p:grpSpPr>
          <a:xfrm>
            <a:off x="539552" y="2492896"/>
            <a:ext cx="7842448" cy="3816351"/>
            <a:chOff x="-146248" y="-359841"/>
            <a:chExt cx="7842448" cy="3816350"/>
          </a:xfrm>
        </p:grpSpPr>
        <p:sp>
          <p:nvSpPr>
            <p:cNvPr id="201" name="Shape 201"/>
            <p:cNvSpPr/>
            <p:nvPr/>
          </p:nvSpPr>
          <p:spPr>
            <a:xfrm>
              <a:off x="-146248" y="-359841"/>
              <a:ext cx="7702550" cy="3816350"/>
            </a:xfrm>
            <a:prstGeom prst="rect">
              <a:avLst/>
            </a:prstGeom>
            <a:solidFill>
              <a:srgbClr val="FFFED5">
                <a:alpha val="50195"/>
              </a:srgbClr>
            </a:solidFill>
            <a:ln w="12700" cap="flat">
              <a:solidFill>
                <a:srgbClr val="000000"/>
              </a:solidFill>
              <a:prstDash val="solid"/>
              <a:miter lim="400000"/>
            </a:ln>
            <a:effectLst/>
          </p:spPr>
          <p:txBody>
            <a:bodyPr wrap="square" lIns="0" tIns="0" rIns="0" bIns="0" numCol="1" anchor="ctr">
              <a:noAutofit/>
            </a:bodyPr>
            <a:lstStyle/>
            <a:p>
              <a:pPr marL="40639" marR="40639" lvl="0" defTabSz="914400">
                <a:defRPr sz="1800">
                  <a:uFill>
                    <a:solidFill/>
                  </a:uFill>
                  <a:latin typeface="Arial"/>
                  <a:ea typeface="Arial"/>
                  <a:cs typeface="Arial"/>
                  <a:sym typeface="Arial"/>
                </a:defRPr>
              </a:pPr>
              <a:endParaRPr/>
            </a:p>
          </p:txBody>
        </p:sp>
        <p:sp>
          <p:nvSpPr>
            <p:cNvPr id="202" name="Shape 202"/>
            <p:cNvSpPr/>
            <p:nvPr/>
          </p:nvSpPr>
          <p:spPr>
            <a:xfrm>
              <a:off x="0" y="-287833"/>
              <a:ext cx="7696200" cy="35052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p>
              <a:pPr marL="383540" marR="40639" lvl="0" indent="-342900" defTabSz="914400">
                <a:buClr>
                  <a:srgbClr val="931A68"/>
                </a:buClr>
                <a:buFont typeface="Courier New"/>
                <a:defRPr sz="1800"/>
              </a:pPr>
              <a:r>
                <a:rPr b="1" dirty="0">
                  <a:solidFill>
                    <a:srgbClr val="931A68"/>
                  </a:solidFill>
                  <a:uFill>
                    <a:solidFill>
                      <a:srgbClr val="931A68"/>
                    </a:solidFill>
                  </a:uFill>
                  <a:latin typeface="Courier New"/>
                  <a:ea typeface="Courier New"/>
                  <a:cs typeface="Courier New"/>
                  <a:sym typeface="Courier New"/>
                </a:rPr>
                <a:t>public</a:t>
              </a:r>
              <a:r>
                <a:rPr dirty="0">
                  <a:uFill>
                    <a:solidFill/>
                  </a:uFill>
                  <a:latin typeface="Courier New"/>
                  <a:ea typeface="Courier New"/>
                  <a:cs typeface="Courier New"/>
                  <a:sym typeface="Courier New"/>
                </a:rPr>
                <a:t> </a:t>
              </a:r>
              <a:r>
                <a:rPr b="1" dirty="0">
                  <a:solidFill>
                    <a:srgbClr val="931A68"/>
                  </a:solidFill>
                  <a:uFill>
                    <a:solidFill>
                      <a:srgbClr val="931A68"/>
                    </a:solidFill>
                  </a:uFill>
                  <a:latin typeface="Courier New"/>
                  <a:ea typeface="Courier New"/>
                  <a:cs typeface="Courier New"/>
                  <a:sym typeface="Courier New"/>
                </a:rPr>
                <a:t>class</a:t>
              </a:r>
              <a:r>
                <a:rPr dirty="0">
                  <a:uFill>
                    <a:solidFill/>
                  </a:uFill>
                  <a:latin typeface="Courier New"/>
                  <a:ea typeface="Courier New"/>
                  <a:cs typeface="Courier New"/>
                  <a:sym typeface="Courier New"/>
                </a:rPr>
                <a:t> </a:t>
              </a:r>
              <a:r>
                <a:rPr dirty="0" err="1">
                  <a:uFill>
                    <a:solidFill/>
                  </a:uFill>
                  <a:latin typeface="Courier New"/>
                  <a:ea typeface="Courier New"/>
                  <a:cs typeface="Courier New"/>
                  <a:sym typeface="Courier New"/>
                </a:rPr>
                <a:t>PolicyFactory</a:t>
              </a:r>
              <a:endParaRPr dirty="0">
                <a:uFill>
                  <a:solidFill/>
                </a:uFill>
                <a:latin typeface="Courier New"/>
                <a:ea typeface="Courier New"/>
                <a:cs typeface="Courier New"/>
                <a:sym typeface="Courier New"/>
              </a:endParaRPr>
            </a:p>
            <a:p>
              <a:pPr marL="383540" marR="40639" lvl="0" indent="-342900" defTabSz="914400">
                <a:buClr>
                  <a:srgbClr val="000000"/>
                </a:buClr>
                <a:buFont typeface="Courier New"/>
                <a:defRPr sz="1800"/>
              </a:pPr>
              <a:r>
                <a:rPr dirty="0">
                  <a:uFill>
                    <a:solidFill/>
                  </a:uFill>
                  <a:latin typeface="Courier New"/>
                  <a:ea typeface="Courier New"/>
                  <a:cs typeface="Courier New"/>
                  <a:sym typeface="Courier New"/>
                </a:rPr>
                <a:t>{</a:t>
              </a:r>
            </a:p>
            <a:p>
              <a:pPr marL="383540" marR="40639" lvl="0" indent="-342900" defTabSz="914400">
                <a:buClr>
                  <a:srgbClr val="931A68"/>
                </a:buClr>
                <a:buFont typeface="Courier New"/>
                <a:defRPr sz="1800"/>
              </a:pPr>
              <a:r>
                <a:rPr b="1" dirty="0">
                  <a:solidFill>
                    <a:srgbClr val="931A68"/>
                  </a:solidFill>
                  <a:uFill>
                    <a:solidFill>
                      <a:srgbClr val="931A68"/>
                    </a:solidFill>
                  </a:uFill>
                  <a:latin typeface="Courier New"/>
                  <a:ea typeface="Courier New"/>
                  <a:cs typeface="Courier New"/>
                  <a:sym typeface="Courier New"/>
                </a:rPr>
                <a:t>  public</a:t>
              </a:r>
              <a:r>
                <a:rPr dirty="0">
                  <a:uFill>
                    <a:solidFill/>
                  </a:uFill>
                  <a:latin typeface="Courier New"/>
                  <a:ea typeface="Courier New"/>
                  <a:cs typeface="Courier New"/>
                  <a:sym typeface="Courier New"/>
                </a:rPr>
                <a:t> Policy </a:t>
              </a:r>
              <a:r>
                <a:rPr dirty="0" err="1">
                  <a:uFill>
                    <a:solidFill/>
                  </a:uFill>
                  <a:latin typeface="Courier New"/>
                  <a:ea typeface="Courier New"/>
                  <a:cs typeface="Courier New"/>
                  <a:sym typeface="Courier New"/>
                </a:rPr>
                <a:t>createPolicy</a:t>
              </a:r>
              <a:r>
                <a:rPr dirty="0">
                  <a:uFill>
                    <a:solidFill/>
                  </a:uFill>
                  <a:latin typeface="Courier New"/>
                  <a:ea typeface="Courier New"/>
                  <a:cs typeface="Courier New"/>
                  <a:sym typeface="Courier New"/>
                </a:rPr>
                <a:t>(</a:t>
              </a:r>
              <a:r>
                <a:rPr dirty="0" err="1">
                  <a:uFill>
                    <a:solidFill/>
                  </a:uFill>
                  <a:latin typeface="Courier New"/>
                  <a:ea typeface="Courier New"/>
                  <a:cs typeface="Courier New"/>
                  <a:sym typeface="Courier New"/>
                </a:rPr>
                <a:t>Policyable</a:t>
              </a:r>
              <a:r>
                <a:rPr dirty="0">
                  <a:uFill>
                    <a:solidFill/>
                  </a:uFill>
                  <a:latin typeface="Courier New"/>
                  <a:ea typeface="Courier New"/>
                  <a:cs typeface="Courier New"/>
                  <a:sym typeface="Courier New"/>
                </a:rPr>
                <a:t> </a:t>
              </a:r>
              <a:r>
                <a:rPr dirty="0" err="1">
                  <a:uFill>
                    <a:solidFill/>
                  </a:uFill>
                  <a:latin typeface="Courier New"/>
                  <a:ea typeface="Courier New"/>
                  <a:cs typeface="Courier New"/>
                  <a:sym typeface="Courier New"/>
                </a:rPr>
                <a:t>aPolicyable</a:t>
              </a:r>
              <a:r>
                <a:rPr dirty="0">
                  <a:uFill>
                    <a:solidFill/>
                  </a:uFill>
                  <a:latin typeface="Courier New"/>
                  <a:ea typeface="Courier New"/>
                  <a:cs typeface="Courier New"/>
                  <a:sym typeface="Courier New"/>
                </a:rPr>
                <a:t>) 		 </a:t>
              </a:r>
              <a:r>
                <a:rPr b="1" dirty="0">
                  <a:solidFill>
                    <a:srgbClr val="931A68"/>
                  </a:solidFill>
                  <a:uFill>
                    <a:solidFill>
                      <a:srgbClr val="931A68"/>
                    </a:solidFill>
                  </a:uFill>
                  <a:latin typeface="Courier New"/>
                  <a:ea typeface="Courier New"/>
                  <a:cs typeface="Courier New"/>
                  <a:sym typeface="Courier New"/>
                </a:rPr>
                <a:t>throws </a:t>
              </a:r>
              <a:r>
                <a:rPr dirty="0" err="1">
                  <a:uFill>
                    <a:solidFill/>
                  </a:uFill>
                  <a:latin typeface="Courier New"/>
                  <a:ea typeface="Courier New"/>
                  <a:cs typeface="Courier New"/>
                  <a:sym typeface="Courier New"/>
                </a:rPr>
                <a:t>PolicyCreationException</a:t>
              </a:r>
              <a:endParaRPr dirty="0">
                <a:uFill>
                  <a:solidFill/>
                </a:uFill>
                <a:latin typeface="Courier New"/>
                <a:ea typeface="Courier New"/>
                <a:cs typeface="Courier New"/>
                <a:sym typeface="Courier New"/>
              </a:endParaRPr>
            </a:p>
            <a:p>
              <a:pPr marL="383540" marR="40639" lvl="0" indent="-342900" defTabSz="914400">
                <a:buClr>
                  <a:srgbClr val="000000"/>
                </a:buClr>
                <a:buFont typeface="Courier New"/>
                <a:defRPr sz="1800"/>
              </a:pPr>
              <a:r>
                <a:rPr dirty="0">
                  <a:uFill>
                    <a:solidFill/>
                  </a:uFill>
                  <a:latin typeface="Courier New"/>
                  <a:ea typeface="Courier New"/>
                  <a:cs typeface="Courier New"/>
                  <a:sym typeface="Courier New"/>
                </a:rPr>
                <a:t>  {</a:t>
              </a:r>
            </a:p>
            <a:p>
              <a:pPr marL="383540" marR="40639" lvl="0" indent="-342900" defTabSz="914400">
                <a:buClr>
                  <a:srgbClr val="931A68"/>
                </a:buClr>
                <a:buFont typeface="Courier New"/>
                <a:defRPr sz="1800"/>
              </a:pPr>
              <a:r>
                <a:rPr b="1" dirty="0">
                  <a:solidFill>
                    <a:srgbClr val="931A68"/>
                  </a:solidFill>
                  <a:uFill>
                    <a:solidFill>
                      <a:srgbClr val="931A68"/>
                    </a:solidFill>
                  </a:uFill>
                  <a:latin typeface="Courier New"/>
                  <a:ea typeface="Courier New"/>
                  <a:cs typeface="Courier New"/>
                  <a:sym typeface="Courier New"/>
                </a:rPr>
                <a:t>    if </a:t>
              </a:r>
              <a:r>
                <a:rPr dirty="0">
                  <a:uFill>
                    <a:solidFill/>
                  </a:uFill>
                  <a:latin typeface="Courier New"/>
                  <a:ea typeface="Courier New"/>
                  <a:cs typeface="Courier New"/>
                  <a:sym typeface="Courier New"/>
                </a:rPr>
                <a:t>(</a:t>
              </a:r>
              <a:r>
                <a:rPr dirty="0" err="1">
                  <a:uFill>
                    <a:solidFill/>
                  </a:uFill>
                  <a:latin typeface="Courier New"/>
                  <a:ea typeface="Courier New"/>
                  <a:cs typeface="Courier New"/>
                  <a:sym typeface="Courier New"/>
                </a:rPr>
                <a:t>aPolicyable.doesMatchInsuranceCriteria</a:t>
              </a:r>
              <a:r>
                <a:rPr dirty="0">
                  <a:uFill>
                    <a:solidFill/>
                  </a:uFill>
                  <a:latin typeface="Courier New"/>
                  <a:ea typeface="Courier New"/>
                  <a:cs typeface="Courier New"/>
                  <a:sym typeface="Courier New"/>
                </a:rPr>
                <a:t>())</a:t>
              </a:r>
            </a:p>
            <a:p>
              <a:pPr marL="383540" marR="40639" lvl="0" indent="-342900" defTabSz="914400">
                <a:buClr>
                  <a:srgbClr val="000000"/>
                </a:buClr>
                <a:buFont typeface="Courier New"/>
                <a:defRPr sz="1800"/>
              </a:pPr>
              <a:r>
                <a:rPr dirty="0">
                  <a:uFill>
                    <a:solidFill/>
                  </a:uFill>
                  <a:latin typeface="Courier New"/>
                  <a:ea typeface="Courier New"/>
                  <a:cs typeface="Courier New"/>
                  <a:sym typeface="Courier New"/>
                </a:rPr>
                <a:t>    {</a:t>
              </a:r>
            </a:p>
            <a:p>
              <a:pPr marL="383540" marR="40639" lvl="0" indent="-342900" defTabSz="914400">
                <a:lnSpc>
                  <a:spcPct val="90000"/>
                </a:lnSpc>
                <a:buClr>
                  <a:srgbClr val="931A68"/>
                </a:buClr>
                <a:buFont typeface="Courier New"/>
                <a:defRPr sz="1800"/>
              </a:pPr>
              <a:r>
                <a:rPr b="1" dirty="0">
                  <a:solidFill>
                    <a:srgbClr val="931A68"/>
                  </a:solidFill>
                  <a:uFill>
                    <a:solidFill>
                      <a:srgbClr val="931A68"/>
                    </a:solidFill>
                  </a:uFill>
                  <a:latin typeface="Courier New"/>
                  <a:ea typeface="Courier New"/>
                  <a:cs typeface="Courier New"/>
                  <a:sym typeface="Courier New"/>
                </a:rPr>
                <a:t>      return </a:t>
              </a:r>
              <a:r>
                <a:rPr dirty="0" err="1">
                  <a:uFill>
                    <a:solidFill/>
                  </a:uFill>
                  <a:latin typeface="Courier New"/>
                  <a:ea typeface="Courier New"/>
                  <a:cs typeface="Courier New"/>
                  <a:sym typeface="Courier New"/>
                </a:rPr>
                <a:t>aPolicyable.createPolicy</a:t>
              </a:r>
              <a:r>
                <a:rPr dirty="0">
                  <a:uFill>
                    <a:solidFill/>
                  </a:uFill>
                  <a:latin typeface="Courier New"/>
                  <a:ea typeface="Courier New"/>
                  <a:cs typeface="Courier New"/>
                  <a:sym typeface="Courier New"/>
                </a:rPr>
                <a:t>();</a:t>
              </a:r>
            </a:p>
            <a:p>
              <a:pPr marL="383540" marR="40639" lvl="0" indent="-342900" defTabSz="914400">
                <a:lnSpc>
                  <a:spcPct val="90000"/>
                </a:lnSpc>
                <a:buClr>
                  <a:srgbClr val="000000"/>
                </a:buClr>
                <a:buFont typeface="Courier New"/>
                <a:defRPr sz="1800"/>
              </a:pPr>
              <a:r>
                <a:rPr dirty="0">
                  <a:uFill>
                    <a:solidFill/>
                  </a:uFill>
                  <a:latin typeface="Courier New"/>
                  <a:ea typeface="Courier New"/>
                  <a:cs typeface="Courier New"/>
                  <a:sym typeface="Courier New"/>
                </a:rPr>
                <a:t>    }</a:t>
              </a:r>
            </a:p>
            <a:p>
              <a:pPr marL="383540" marR="40639" lvl="0" indent="-342900" defTabSz="914400">
                <a:lnSpc>
                  <a:spcPct val="90000"/>
                </a:lnSpc>
                <a:buClr>
                  <a:srgbClr val="000000"/>
                </a:buClr>
                <a:buFont typeface="Courier New"/>
                <a:defRPr sz="1800"/>
              </a:pPr>
              <a:r>
                <a:rPr dirty="0">
                  <a:uFill>
                    <a:solidFill/>
                  </a:uFill>
                  <a:latin typeface="Courier New"/>
                  <a:ea typeface="Courier New"/>
                  <a:cs typeface="Courier New"/>
                  <a:sym typeface="Courier New"/>
                </a:rPr>
                <a:t>    </a:t>
              </a:r>
              <a:r>
                <a:rPr b="1" dirty="0">
                  <a:solidFill>
                    <a:srgbClr val="931A68"/>
                  </a:solidFill>
                  <a:uFill>
                    <a:solidFill>
                      <a:srgbClr val="931A68"/>
                    </a:solidFill>
                  </a:uFill>
                  <a:latin typeface="Courier New"/>
                  <a:ea typeface="Courier New"/>
                  <a:cs typeface="Courier New"/>
                  <a:sym typeface="Courier New"/>
                </a:rPr>
                <a:t>else</a:t>
              </a:r>
            </a:p>
            <a:p>
              <a:pPr marL="383540" marR="40639" lvl="0" indent="-342900" defTabSz="914400">
                <a:lnSpc>
                  <a:spcPct val="90000"/>
                </a:lnSpc>
                <a:buClr>
                  <a:srgbClr val="931A68"/>
                </a:buClr>
                <a:buFont typeface="Courier New"/>
                <a:defRPr sz="1800"/>
              </a:pPr>
              <a:r>
                <a:rPr b="1" dirty="0">
                  <a:solidFill>
                    <a:srgbClr val="931A68"/>
                  </a:solidFill>
                  <a:uFill>
                    <a:solidFill>
                      <a:srgbClr val="931A68"/>
                    </a:solidFill>
                  </a:uFill>
                  <a:latin typeface="Courier New"/>
                  <a:ea typeface="Courier New"/>
                  <a:cs typeface="Courier New"/>
                  <a:sym typeface="Courier New"/>
                </a:rPr>
                <a:t>    </a:t>
              </a:r>
              <a:r>
                <a:rPr dirty="0">
                  <a:uFill>
                    <a:solidFill/>
                  </a:uFill>
                  <a:latin typeface="Courier New"/>
                  <a:ea typeface="Courier New"/>
                  <a:cs typeface="Courier New"/>
                  <a:sym typeface="Courier New"/>
                </a:rPr>
                <a:t>{</a:t>
              </a:r>
            </a:p>
            <a:p>
              <a:pPr marL="383540" marR="40639" lvl="0" indent="-342900" defTabSz="914400">
                <a:lnSpc>
                  <a:spcPct val="90000"/>
                </a:lnSpc>
                <a:buClr>
                  <a:srgbClr val="931A68"/>
                </a:buClr>
                <a:buFont typeface="Courier New"/>
                <a:defRPr sz="1800"/>
              </a:pPr>
              <a:r>
                <a:rPr b="1" dirty="0">
                  <a:solidFill>
                    <a:srgbClr val="931A68"/>
                  </a:solidFill>
                  <a:uFill>
                    <a:solidFill>
                      <a:srgbClr val="931A68"/>
                    </a:solidFill>
                  </a:uFill>
                  <a:latin typeface="Courier New"/>
                  <a:ea typeface="Courier New"/>
                  <a:cs typeface="Courier New"/>
                  <a:sym typeface="Courier New"/>
                </a:rPr>
                <a:t>      throw new</a:t>
              </a:r>
              <a:r>
                <a:rPr dirty="0">
                  <a:uFill>
                    <a:solidFill/>
                  </a:uFill>
                  <a:latin typeface="Courier New"/>
                  <a:ea typeface="Courier New"/>
                  <a:cs typeface="Courier New"/>
                  <a:sym typeface="Courier New"/>
                </a:rPr>
                <a:t> </a:t>
              </a:r>
              <a:r>
                <a:rPr dirty="0" err="1">
                  <a:uFill>
                    <a:solidFill/>
                  </a:uFill>
                  <a:latin typeface="Courier New"/>
                  <a:ea typeface="Courier New"/>
                  <a:cs typeface="Courier New"/>
                  <a:sym typeface="Courier New"/>
                </a:rPr>
                <a:t>PolicyCreationException</a:t>
              </a:r>
              <a:r>
                <a:rPr dirty="0">
                  <a:uFill>
                    <a:solidFill/>
                  </a:uFill>
                  <a:latin typeface="Courier New"/>
                  <a:ea typeface="Courier New"/>
                  <a:cs typeface="Courier New"/>
                  <a:sym typeface="Courier New"/>
                </a:rPr>
                <a:t>();</a:t>
              </a:r>
            </a:p>
            <a:p>
              <a:pPr marL="383540" marR="40639" lvl="0" indent="-342900" defTabSz="914400">
                <a:lnSpc>
                  <a:spcPct val="90000"/>
                </a:lnSpc>
                <a:buClr>
                  <a:srgbClr val="000000"/>
                </a:buClr>
                <a:buFont typeface="Courier New"/>
                <a:defRPr sz="1800"/>
              </a:pPr>
              <a:r>
                <a:rPr dirty="0">
                  <a:uFill>
                    <a:solidFill/>
                  </a:uFill>
                  <a:latin typeface="Courier New"/>
                  <a:ea typeface="Courier New"/>
                  <a:cs typeface="Courier New"/>
                  <a:sym typeface="Courier New"/>
                </a:rPr>
                <a:t>    }</a:t>
              </a:r>
            </a:p>
            <a:p>
              <a:pPr marL="383540" marR="40639" lvl="0" indent="-342900" defTabSz="914400">
                <a:lnSpc>
                  <a:spcPct val="90000"/>
                </a:lnSpc>
                <a:buClr>
                  <a:srgbClr val="000000"/>
                </a:buClr>
                <a:buFont typeface="Courier New"/>
                <a:defRPr sz="1800"/>
              </a:pPr>
              <a:r>
                <a:rPr dirty="0">
                  <a:uFill>
                    <a:solidFill/>
                  </a:uFill>
                  <a:latin typeface="Courier New"/>
                  <a:ea typeface="Courier New"/>
                  <a:cs typeface="Courier New"/>
                  <a:sym typeface="Courier New"/>
                </a:rPr>
                <a:t>}</a:t>
              </a:r>
            </a:p>
          </p:txBody>
        </p:sp>
      </p:grpSp>
      <p:sp>
        <p:nvSpPr>
          <p:cNvPr id="204" name="Shape 204"/>
          <p:cNvSpPr>
            <a:spLocks noGrp="1"/>
          </p:cNvSpPr>
          <p:nvPr>
            <p:ph type="body" idx="1"/>
          </p:nvPr>
        </p:nvSpPr>
        <p:spPr>
          <a:xfrm>
            <a:off x="457200" y="1167085"/>
            <a:ext cx="8229600" cy="5502275"/>
          </a:xfrm>
          <a:prstGeom prst="rect">
            <a:avLst/>
          </a:prstGeom>
        </p:spPr>
        <p:txBody>
          <a:bodyPr/>
          <a:lstStyle/>
          <a:p>
            <a:pPr lvl="0">
              <a:buClr>
                <a:srgbClr val="000000"/>
              </a:buClr>
              <a:buFont typeface="Wingdings"/>
              <a:buChar char=""/>
              <a:defRPr sz="1800">
                <a:uFillTx/>
              </a:defRPr>
            </a:pPr>
            <a:r>
              <a:rPr sz="2400" dirty="0">
                <a:uFill>
                  <a:solidFill/>
                </a:uFill>
              </a:rPr>
              <a:t>To throw new exception:</a:t>
            </a:r>
          </a:p>
          <a:p>
            <a:pPr marL="735965" lvl="1" indent="-238125">
              <a:buClr>
                <a:srgbClr val="000000"/>
              </a:buClr>
              <a:buFont typeface="Wingdings"/>
              <a:buChar char=""/>
              <a:defRPr sz="1800">
                <a:uFillTx/>
              </a:defRPr>
            </a:pPr>
            <a:r>
              <a:rPr sz="2000" dirty="0">
                <a:uFill>
                  <a:solidFill/>
                </a:uFill>
              </a:rPr>
              <a:t>Use keyword throw</a:t>
            </a:r>
          </a:p>
          <a:p>
            <a:pPr lvl="1">
              <a:buClr>
                <a:srgbClr val="000000"/>
              </a:buClr>
              <a:buFont typeface="Wingdings"/>
              <a:buChar char=""/>
              <a:defRPr sz="1800">
                <a:uFillTx/>
              </a:defRPr>
            </a:pPr>
            <a:r>
              <a:rPr sz="2000" dirty="0">
                <a:uFill>
                  <a:solidFill/>
                </a:uFill>
              </a:rPr>
              <a:t>Create a new instance of exception</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hape 34"/>
          <p:cNvSpPr/>
          <p:nvPr/>
        </p:nvSpPr>
        <p:spPr>
          <a:xfrm>
            <a:off x="1041400" y="914400"/>
            <a:ext cx="7145338" cy="1588"/>
          </a:xfrm>
          <a:prstGeom prst="line">
            <a:avLst/>
          </a:prstGeom>
          <a:ln w="12700">
            <a:solidFill/>
            <a:miter lim="400000"/>
          </a:ln>
        </p:spPr>
        <p:txBody>
          <a:bodyPr lIns="0" tIns="0" rIns="0" bIns="0" anchor="ctr"/>
          <a:lstStyle/>
          <a:p>
            <a:pPr lvl="0" defTabSz="457200">
              <a:defRPr sz="1200">
                <a:latin typeface="Helvetica"/>
                <a:ea typeface="Helvetica"/>
                <a:cs typeface="Helvetica"/>
                <a:sym typeface="Helvetica"/>
              </a:defRPr>
            </a:pPr>
            <a:endParaRPr/>
          </a:p>
        </p:txBody>
      </p:sp>
      <p:sp>
        <p:nvSpPr>
          <p:cNvPr id="35" name="Shape 35"/>
          <p:cNvSpPr/>
          <p:nvPr/>
        </p:nvSpPr>
        <p:spPr>
          <a:xfrm>
            <a:off x="6554787" y="6342062"/>
            <a:ext cx="2387601" cy="3175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marL="40639" marR="40639" algn="r" defTabSz="914400">
              <a:buClr>
                <a:srgbClr val="000000"/>
              </a:buClr>
              <a:buFont typeface="Helvetica"/>
              <a:defRPr sz="1400">
                <a:uFill>
                  <a:solidFill/>
                </a:uFill>
                <a:latin typeface="Helvetica Neue Light"/>
                <a:ea typeface="Helvetica Neue Light"/>
                <a:cs typeface="Helvetica Neue Light"/>
                <a:sym typeface="Helvetica Neue Light"/>
              </a:defRPr>
            </a:lvl1pPr>
          </a:lstStyle>
          <a:p>
            <a:pPr lvl="0">
              <a:defRPr sz="1800">
                <a:uFillTx/>
              </a:defRPr>
            </a:pPr>
            <a:r>
              <a:rPr sz="1400">
                <a:uFill>
                  <a:solidFill/>
                </a:uFill>
              </a:rPr>
              <a:t>2</a:t>
            </a:r>
          </a:p>
        </p:txBody>
      </p:sp>
      <p:sp>
        <p:nvSpPr>
          <p:cNvPr id="36" name="Shape 36"/>
          <p:cNvSpPr>
            <a:spLocks noGrp="1"/>
          </p:cNvSpPr>
          <p:nvPr>
            <p:ph type="title"/>
          </p:nvPr>
        </p:nvSpPr>
        <p:spPr>
          <a:prstGeom prst="rect">
            <a:avLst/>
          </a:prstGeom>
        </p:spPr>
        <p:txBody>
          <a:bodyPr/>
          <a:lstStyle>
            <a:lvl1pPr>
              <a:defRPr>
                <a:latin typeface="Helvetica Neue Light"/>
                <a:ea typeface="Helvetica Neue Light"/>
                <a:cs typeface="Helvetica Neue Light"/>
                <a:sym typeface="Helvetica Neue Light"/>
              </a:defRPr>
            </a:lvl1pPr>
          </a:lstStyle>
          <a:p>
            <a:pPr lvl="0">
              <a:defRPr sz="1800">
                <a:uFillTx/>
              </a:defRPr>
            </a:pPr>
            <a:r>
              <a:rPr sz="3600">
                <a:uFill>
                  <a:solidFill/>
                </a:uFill>
              </a:rPr>
              <a:t>Exceptions</a:t>
            </a:r>
          </a:p>
        </p:txBody>
      </p:sp>
      <p:sp>
        <p:nvSpPr>
          <p:cNvPr id="37" name="Shape 37"/>
          <p:cNvSpPr/>
          <p:nvPr/>
        </p:nvSpPr>
        <p:spPr>
          <a:xfrm>
            <a:off x="228599" y="1316037"/>
            <a:ext cx="8610601" cy="297004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L="650875" marR="41275" lvl="0" indent="-609600" defTabSz="914400">
              <a:spcBef>
                <a:spcPts val="500"/>
              </a:spcBef>
              <a:buClr>
                <a:srgbClr val="000000"/>
              </a:buClr>
              <a:buSzPct val="100000"/>
              <a:buFont typeface="Wingdings"/>
              <a:buChar char=""/>
              <a:defRPr sz="1800"/>
            </a:pPr>
            <a:r>
              <a:rPr sz="2400" dirty="0" smtClean="0">
                <a:uFill>
                  <a:solidFill/>
                </a:uFill>
                <a:latin typeface="Helvetica Neue Light"/>
                <a:ea typeface="Helvetica Neue Light"/>
                <a:cs typeface="Helvetica Neue Light"/>
                <a:sym typeface="Helvetica Neue Light"/>
              </a:rPr>
              <a:t>Definition</a:t>
            </a:r>
            <a:r>
              <a:rPr lang="en-IE" sz="2400" dirty="0" smtClean="0">
                <a:uFill>
                  <a:solidFill/>
                </a:uFill>
                <a:latin typeface="Helvetica Neue Light"/>
                <a:ea typeface="Helvetica Neue Light"/>
                <a:cs typeface="Helvetica Neue Light"/>
                <a:sym typeface="Helvetica Neue Light"/>
              </a:rPr>
              <a:t> / Motivation</a:t>
            </a:r>
            <a:endParaRPr sz="2400" dirty="0">
              <a:uFill>
                <a:solidFill/>
              </a:uFill>
              <a:latin typeface="Helvetica Neue Light"/>
              <a:ea typeface="Helvetica Neue Light"/>
              <a:cs typeface="Helvetica Neue Light"/>
              <a:sym typeface="Helvetica Neue Light"/>
            </a:endParaRPr>
          </a:p>
          <a:p>
            <a:pPr marL="650875" marR="41275" lvl="0" indent="-609600" defTabSz="914400">
              <a:spcBef>
                <a:spcPts val="500"/>
              </a:spcBef>
              <a:buClr>
                <a:srgbClr val="000000"/>
              </a:buClr>
              <a:buSzPct val="100000"/>
              <a:buFont typeface="Wingdings"/>
              <a:buChar char=""/>
              <a:defRPr sz="1800"/>
            </a:pPr>
            <a:r>
              <a:rPr sz="2400" dirty="0">
                <a:uFill>
                  <a:solidFill/>
                </a:uFill>
                <a:latin typeface="Helvetica Neue Light"/>
                <a:ea typeface="Helvetica Neue Light"/>
                <a:cs typeface="Helvetica Neue Light"/>
                <a:sym typeface="Helvetica Neue Light"/>
              </a:rPr>
              <a:t>Exception types</a:t>
            </a:r>
          </a:p>
          <a:p>
            <a:pPr marL="650875" marR="41275" lvl="0" indent="-609600" defTabSz="914400">
              <a:spcBef>
                <a:spcPts val="500"/>
              </a:spcBef>
              <a:buClr>
                <a:srgbClr val="000000"/>
              </a:buClr>
              <a:buSzPct val="100000"/>
              <a:buFont typeface="Wingdings"/>
              <a:buChar char=""/>
              <a:defRPr sz="1800"/>
            </a:pPr>
            <a:r>
              <a:rPr sz="2400" dirty="0">
                <a:uFill>
                  <a:solidFill/>
                </a:uFill>
                <a:latin typeface="Helvetica Neue Light"/>
                <a:ea typeface="Helvetica Neue Light"/>
                <a:cs typeface="Helvetica Neue Light"/>
                <a:sym typeface="Helvetica Neue Light"/>
              </a:rPr>
              <a:t>Exception Hierarchy</a:t>
            </a:r>
          </a:p>
          <a:p>
            <a:pPr marL="650875" marR="41275" lvl="0" indent="-609600" defTabSz="914400">
              <a:spcBef>
                <a:spcPts val="500"/>
              </a:spcBef>
              <a:buClr>
                <a:srgbClr val="000000"/>
              </a:buClr>
              <a:buSzPct val="100000"/>
              <a:buFont typeface="Wingdings"/>
              <a:buChar char=""/>
              <a:defRPr sz="1800"/>
            </a:pPr>
            <a:r>
              <a:rPr sz="2400" dirty="0">
                <a:uFill>
                  <a:solidFill/>
                </a:uFill>
                <a:latin typeface="Helvetica Neue Light"/>
                <a:ea typeface="Helvetica Neue Light"/>
                <a:cs typeface="Helvetica Neue Light"/>
                <a:sym typeface="Helvetica Neue Light"/>
              </a:rPr>
              <a:t>Catching exceptions</a:t>
            </a:r>
          </a:p>
          <a:p>
            <a:pPr marL="650875" marR="41275" lvl="0" indent="-609600" defTabSz="914400">
              <a:spcBef>
                <a:spcPts val="500"/>
              </a:spcBef>
              <a:buClr>
                <a:srgbClr val="000000"/>
              </a:buClr>
              <a:buSzPct val="100000"/>
              <a:buFont typeface="Wingdings"/>
              <a:buChar char=""/>
              <a:defRPr sz="1800"/>
            </a:pPr>
            <a:r>
              <a:rPr sz="2400" dirty="0">
                <a:uFill>
                  <a:solidFill/>
                </a:uFill>
                <a:latin typeface="Helvetica Neue Light"/>
                <a:ea typeface="Helvetica Neue Light"/>
                <a:cs typeface="Helvetica Neue Light"/>
                <a:sym typeface="Helvetica Neue Light"/>
              </a:rPr>
              <a:t>Throwing exceptions</a:t>
            </a:r>
          </a:p>
          <a:p>
            <a:pPr marL="650875" marR="41275" lvl="0" indent="-609600" defTabSz="914400">
              <a:spcBef>
                <a:spcPts val="500"/>
              </a:spcBef>
              <a:buClr>
                <a:srgbClr val="000000"/>
              </a:buClr>
              <a:buSzPct val="100000"/>
              <a:buFont typeface="Wingdings"/>
              <a:buChar char=""/>
              <a:defRPr sz="1800"/>
            </a:pPr>
            <a:r>
              <a:rPr sz="2400" dirty="0">
                <a:uFill>
                  <a:solidFill/>
                </a:uFill>
                <a:latin typeface="Helvetica Neue Light"/>
                <a:ea typeface="Helvetica Neue Light"/>
                <a:cs typeface="Helvetica Neue Light"/>
                <a:sym typeface="Helvetica Neue Light"/>
              </a:rPr>
              <a:t>Defining exceptions</a:t>
            </a:r>
          </a:p>
          <a:p>
            <a:pPr marL="650875" marR="41275" lvl="0" indent="-609600" defTabSz="914400">
              <a:spcBef>
                <a:spcPts val="500"/>
              </a:spcBef>
              <a:buClr>
                <a:srgbClr val="000000"/>
              </a:buClr>
              <a:buSzPct val="100000"/>
              <a:buFont typeface="Wingdings"/>
              <a:buChar char=""/>
              <a:defRPr sz="1800"/>
            </a:pPr>
            <a:r>
              <a:rPr sz="2400" dirty="0">
                <a:uFill>
                  <a:solidFill/>
                </a:uFill>
                <a:latin typeface="Helvetica Neue Light"/>
                <a:ea typeface="Helvetica Neue Light"/>
                <a:cs typeface="Helvetica Neue Light"/>
                <a:sym typeface="Helvetica Neue Light"/>
              </a:rPr>
              <a:t>Common exceptions and errors</a:t>
            </a:r>
          </a:p>
        </p:txBody>
      </p:sp>
      <p:sp>
        <p:nvSpPr>
          <p:cNvPr id="3" name="Rectangle 2"/>
          <p:cNvSpPr/>
          <p:nvPr/>
        </p:nvSpPr>
        <p:spPr>
          <a:xfrm>
            <a:off x="755576" y="3825096"/>
            <a:ext cx="4536504" cy="468000"/>
          </a:xfrm>
          <a:prstGeom prst="rect">
            <a:avLst/>
          </a:prstGeom>
          <a:noFill/>
          <a:ln/>
        </p:spPr>
        <p:style>
          <a:lnRef idx="2">
            <a:schemeClr val="accent5"/>
          </a:lnRef>
          <a:fillRef idx="1">
            <a:schemeClr val="lt1"/>
          </a:fillRef>
          <a:effectRef idx="0">
            <a:schemeClr val="accent5"/>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406400" rtl="0" fontAlgn="auto" latinLnBrk="1" hangingPunct="0">
              <a:lnSpc>
                <a:spcPct val="100000"/>
              </a:lnSpc>
              <a:spcBef>
                <a:spcPts val="0"/>
              </a:spcBef>
              <a:spcAft>
                <a:spcPts val="0"/>
              </a:spcAft>
              <a:buClrTx/>
              <a:buSzTx/>
              <a:buFontTx/>
              <a:buNone/>
              <a:tabLst/>
            </a:pPr>
            <a:endParaRPr kumimoji="0" lang="en-IE" sz="28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endParaRPr>
          </a:p>
        </p:txBody>
      </p:sp>
    </p:spTree>
    <p:extLst>
      <p:ext uri="{BB962C8B-B14F-4D97-AF65-F5344CB8AC3E}">
        <p14:creationId xmlns:p14="http://schemas.microsoft.com/office/powerpoint/2010/main" val="1263204131"/>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p:nvPr/>
        </p:nvSpPr>
        <p:spPr>
          <a:xfrm>
            <a:off x="1041400" y="914400"/>
            <a:ext cx="7145338" cy="1588"/>
          </a:xfrm>
          <a:prstGeom prst="line">
            <a:avLst/>
          </a:prstGeom>
          <a:ln w="12700">
            <a:solidFill/>
            <a:miter lim="400000"/>
          </a:ln>
        </p:spPr>
        <p:txBody>
          <a:bodyPr lIns="0" tIns="0" rIns="0" bIns="0" anchor="ctr"/>
          <a:lstStyle/>
          <a:p>
            <a:pPr lvl="0" defTabSz="457200">
              <a:defRPr sz="1200">
                <a:latin typeface="Helvetica"/>
                <a:ea typeface="Helvetica"/>
                <a:cs typeface="Helvetica"/>
                <a:sym typeface="Helvetica"/>
              </a:defRPr>
            </a:pPr>
            <a:endParaRPr/>
          </a:p>
        </p:txBody>
      </p:sp>
      <p:sp>
        <p:nvSpPr>
          <p:cNvPr id="207" name="Shape 207"/>
          <p:cNvSpPr/>
          <p:nvPr/>
        </p:nvSpPr>
        <p:spPr>
          <a:xfrm>
            <a:off x="6554787" y="6342062"/>
            <a:ext cx="2387601" cy="3175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marL="40639" marR="40639" algn="r" defTabSz="914400">
              <a:buClr>
                <a:srgbClr val="000000"/>
              </a:buClr>
              <a:buFont typeface="Helvetica"/>
              <a:defRPr sz="1400">
                <a:uFill>
                  <a:solidFill/>
                </a:uFill>
                <a:latin typeface="Helvetica Neue Light"/>
                <a:ea typeface="Helvetica Neue Light"/>
                <a:cs typeface="Helvetica Neue Light"/>
                <a:sym typeface="Helvetica Neue Light"/>
              </a:defRPr>
            </a:lvl1pPr>
          </a:lstStyle>
          <a:p>
            <a:pPr lvl="0">
              <a:defRPr sz="1800">
                <a:uFillTx/>
              </a:defRPr>
            </a:pPr>
            <a:r>
              <a:rPr sz="1400">
                <a:uFill>
                  <a:solidFill/>
                </a:uFill>
              </a:rPr>
              <a:t>16</a:t>
            </a:r>
          </a:p>
        </p:txBody>
      </p:sp>
      <p:sp>
        <p:nvSpPr>
          <p:cNvPr id="208" name="Shape 208"/>
          <p:cNvSpPr>
            <a:spLocks noGrp="1"/>
          </p:cNvSpPr>
          <p:nvPr>
            <p:ph type="title"/>
          </p:nvPr>
        </p:nvSpPr>
        <p:spPr>
          <a:prstGeom prst="rect">
            <a:avLst/>
          </a:prstGeom>
        </p:spPr>
        <p:txBody>
          <a:bodyPr/>
          <a:lstStyle>
            <a:lvl1pPr>
              <a:defRPr>
                <a:latin typeface="Helvetica Neue Light"/>
                <a:ea typeface="Helvetica Neue Light"/>
                <a:cs typeface="Helvetica Neue Light"/>
                <a:sym typeface="Helvetica Neue Light"/>
              </a:defRPr>
            </a:lvl1pPr>
          </a:lstStyle>
          <a:p>
            <a:pPr lvl="0">
              <a:defRPr sz="1800">
                <a:uFillTx/>
              </a:defRPr>
            </a:pPr>
            <a:r>
              <a:rPr sz="3600">
                <a:uFill>
                  <a:solidFill/>
                </a:uFill>
              </a:rPr>
              <a:t>Some Common Java Exceptions</a:t>
            </a:r>
          </a:p>
        </p:txBody>
      </p:sp>
      <p:sp>
        <p:nvSpPr>
          <p:cNvPr id="209" name="Shape 209"/>
          <p:cNvSpPr>
            <a:spLocks noGrp="1"/>
          </p:cNvSpPr>
          <p:nvPr>
            <p:ph type="body" idx="1"/>
          </p:nvPr>
        </p:nvSpPr>
        <p:spPr>
          <a:prstGeom prst="rect">
            <a:avLst/>
          </a:prstGeom>
        </p:spPr>
        <p:txBody>
          <a:bodyPr/>
          <a:lstStyle/>
          <a:p>
            <a:pPr marL="334554" lvl="0" indent="-293914">
              <a:lnSpc>
                <a:spcPct val="90000"/>
              </a:lnSpc>
              <a:buClr>
                <a:srgbClr val="000000"/>
              </a:buClr>
              <a:buFont typeface="Wingdings"/>
              <a:buChar char=""/>
              <a:defRPr sz="1800">
                <a:uFillTx/>
              </a:defRPr>
            </a:pPr>
            <a:r>
              <a:rPr sz="2400" dirty="0">
                <a:uFill>
                  <a:solidFill/>
                </a:uFill>
              </a:rPr>
              <a:t>Unchecked, subclass of </a:t>
            </a:r>
            <a:r>
              <a:rPr sz="2400" dirty="0" err="1">
                <a:uFill>
                  <a:solidFill/>
                </a:uFill>
              </a:rPr>
              <a:t>RuntimeException</a:t>
            </a:r>
            <a:r>
              <a:rPr sz="2400" dirty="0">
                <a:uFill>
                  <a:solidFill/>
                </a:uFill>
              </a:rPr>
              <a:t>:</a:t>
            </a:r>
          </a:p>
          <a:p>
            <a:pPr lvl="1">
              <a:lnSpc>
                <a:spcPct val="90000"/>
              </a:lnSpc>
              <a:buClr>
                <a:srgbClr val="000000"/>
              </a:buClr>
              <a:buFont typeface="Wingdings"/>
              <a:buChar char=""/>
              <a:defRPr sz="1800">
                <a:uFillTx/>
              </a:defRPr>
            </a:pPr>
            <a:r>
              <a:rPr sz="2000" dirty="0" err="1">
                <a:uFill>
                  <a:solidFill/>
                </a:uFill>
              </a:rPr>
              <a:t>NullPointerException</a:t>
            </a:r>
            <a:endParaRPr sz="2000" dirty="0">
              <a:uFill>
                <a:solidFill/>
              </a:uFill>
            </a:endParaRPr>
          </a:p>
          <a:p>
            <a:pPr marL="1160779" lvl="2" indent="-205739">
              <a:lnSpc>
                <a:spcPct val="90000"/>
              </a:lnSpc>
              <a:buClr>
                <a:srgbClr val="000000"/>
              </a:buClr>
              <a:buFont typeface="Wingdings"/>
              <a:buChar char=""/>
              <a:defRPr sz="1800">
                <a:uFillTx/>
              </a:defRPr>
            </a:pPr>
            <a:r>
              <a:rPr dirty="0">
                <a:uFill>
                  <a:solidFill/>
                </a:uFill>
              </a:rPr>
              <a:t>Thrown if a message is sent to null object</a:t>
            </a:r>
          </a:p>
          <a:p>
            <a:pPr lvl="1">
              <a:lnSpc>
                <a:spcPct val="90000"/>
              </a:lnSpc>
              <a:buClr>
                <a:srgbClr val="000000"/>
              </a:buClr>
              <a:buFont typeface="Wingdings"/>
              <a:buChar char=""/>
              <a:defRPr sz="1800">
                <a:uFillTx/>
              </a:defRPr>
            </a:pPr>
            <a:r>
              <a:rPr sz="2000" dirty="0" err="1">
                <a:uFill>
                  <a:solidFill/>
                </a:uFill>
              </a:rPr>
              <a:t>ArrayIndexOutOfBoundsException</a:t>
            </a:r>
            <a:endParaRPr sz="2000" dirty="0">
              <a:uFill>
                <a:solidFill/>
              </a:uFill>
            </a:endParaRPr>
          </a:p>
          <a:p>
            <a:pPr lvl="2">
              <a:lnSpc>
                <a:spcPct val="90000"/>
              </a:lnSpc>
              <a:buClr>
                <a:srgbClr val="000000"/>
              </a:buClr>
              <a:buFont typeface="Wingdings"/>
              <a:buChar char=""/>
              <a:defRPr sz="1800">
                <a:uFillTx/>
              </a:defRPr>
            </a:pPr>
            <a:r>
              <a:rPr dirty="0">
                <a:uFill>
                  <a:solidFill/>
                </a:uFill>
              </a:rPr>
              <a:t>Thrown if an array is accessed by illegal index</a:t>
            </a:r>
          </a:p>
          <a:p>
            <a:pPr lvl="0">
              <a:lnSpc>
                <a:spcPct val="90000"/>
              </a:lnSpc>
              <a:buClr>
                <a:srgbClr val="000000"/>
              </a:buClr>
              <a:buFont typeface="Wingdings"/>
              <a:buChar char=""/>
              <a:defRPr sz="1800">
                <a:uFillTx/>
              </a:defRPr>
            </a:pPr>
            <a:r>
              <a:rPr sz="2400" dirty="0">
                <a:uFill>
                  <a:solidFill/>
                </a:uFill>
              </a:rPr>
              <a:t>Checked:</a:t>
            </a:r>
          </a:p>
          <a:p>
            <a:pPr lvl="1">
              <a:lnSpc>
                <a:spcPct val="90000"/>
              </a:lnSpc>
              <a:buClr>
                <a:srgbClr val="000000"/>
              </a:buClr>
              <a:buFont typeface="Wingdings"/>
              <a:buChar char=""/>
              <a:defRPr sz="1800">
                <a:uFillTx/>
              </a:defRPr>
            </a:pPr>
            <a:r>
              <a:rPr sz="2000" dirty="0" err="1">
                <a:uFill>
                  <a:solidFill/>
                </a:uFill>
              </a:rPr>
              <a:t>IOException</a:t>
            </a:r>
            <a:endParaRPr sz="2000" dirty="0">
              <a:uFill>
                <a:solidFill/>
              </a:uFill>
            </a:endParaRPr>
          </a:p>
          <a:p>
            <a:pPr lvl="2">
              <a:lnSpc>
                <a:spcPct val="90000"/>
              </a:lnSpc>
              <a:buClr>
                <a:srgbClr val="000000"/>
              </a:buClr>
              <a:buFont typeface="Wingdings"/>
              <a:buChar char=""/>
              <a:defRPr sz="1800">
                <a:uFillTx/>
              </a:defRPr>
            </a:pPr>
            <a:r>
              <a:rPr dirty="0">
                <a:uFill>
                  <a:solidFill/>
                </a:uFill>
              </a:rPr>
              <a:t>Generic class for exceptions produced by input/output operations</a:t>
            </a:r>
          </a:p>
          <a:p>
            <a:pPr lvl="1">
              <a:lnSpc>
                <a:spcPct val="90000"/>
              </a:lnSpc>
              <a:buClr>
                <a:srgbClr val="000000"/>
              </a:buClr>
              <a:buFont typeface="Wingdings"/>
              <a:buChar char=""/>
              <a:defRPr sz="1800">
                <a:uFillTx/>
              </a:defRPr>
            </a:pPr>
            <a:r>
              <a:rPr sz="2000" dirty="0" err="1" smtClean="0">
                <a:uFill>
                  <a:solidFill/>
                </a:uFill>
              </a:rPr>
              <a:t>NoSuchMethodException</a:t>
            </a:r>
            <a:endParaRPr sz="2000" dirty="0" smtClean="0">
              <a:uFill>
                <a:solidFill/>
              </a:uFill>
            </a:endParaRPr>
          </a:p>
          <a:p>
            <a:pPr lvl="2">
              <a:lnSpc>
                <a:spcPct val="90000"/>
              </a:lnSpc>
              <a:buClr>
                <a:srgbClr val="000000"/>
              </a:buClr>
              <a:buFont typeface="Wingdings"/>
              <a:buChar char=""/>
              <a:defRPr sz="1800">
                <a:uFillTx/>
              </a:defRPr>
            </a:pPr>
            <a:r>
              <a:rPr dirty="0" smtClean="0">
                <a:uFill>
                  <a:solidFill/>
                </a:uFill>
              </a:rPr>
              <a:t>Thrown when a method cannot be found</a:t>
            </a:r>
            <a:r>
              <a:rPr lang="en-IE" dirty="0"/>
              <a:t> </a:t>
            </a:r>
            <a:r>
              <a:rPr lang="en-IE" dirty="0" smtClean="0"/>
              <a:t>(</a:t>
            </a:r>
            <a:r>
              <a:rPr lang="en-IE" dirty="0" smtClean="0">
                <a:uFill>
                  <a:solidFill/>
                </a:uFill>
                <a:hlinkClick r:id="rId2"/>
              </a:rPr>
              <a:t>Good example here</a:t>
            </a:r>
            <a:r>
              <a:rPr lang="en-IE" dirty="0" smtClean="0">
                <a:uFill>
                  <a:solidFill/>
                </a:uFill>
              </a:rPr>
              <a:t>)</a:t>
            </a:r>
            <a:endParaRPr dirty="0" smtClean="0">
              <a:uFill>
                <a:solidFill/>
              </a:uFill>
            </a:endParaRPr>
          </a:p>
          <a:p>
            <a:pPr lvl="1">
              <a:lnSpc>
                <a:spcPct val="90000"/>
              </a:lnSpc>
              <a:buClr>
                <a:srgbClr val="000000"/>
              </a:buClr>
              <a:buFont typeface="Wingdings"/>
              <a:buChar char=""/>
              <a:defRPr sz="1800">
                <a:uFillTx/>
              </a:defRPr>
            </a:pPr>
            <a:r>
              <a:rPr sz="2000" dirty="0" err="1" smtClean="0">
                <a:uFill>
                  <a:solidFill/>
                </a:uFill>
              </a:rPr>
              <a:t>ClassNotFoundException</a:t>
            </a:r>
            <a:endParaRPr sz="2000" dirty="0">
              <a:uFill>
                <a:solidFill/>
              </a:uFill>
            </a:endParaRPr>
          </a:p>
          <a:p>
            <a:pPr lvl="2">
              <a:lnSpc>
                <a:spcPct val="90000"/>
              </a:lnSpc>
              <a:buClr>
                <a:srgbClr val="000000"/>
              </a:buClr>
              <a:buFont typeface="Wingdings"/>
              <a:buChar char=""/>
              <a:defRPr sz="1800">
                <a:uFillTx/>
              </a:defRPr>
            </a:pPr>
            <a:r>
              <a:rPr dirty="0">
                <a:uFill>
                  <a:solidFill/>
                </a:uFill>
              </a:rPr>
              <a:t>Thrown when application tries to load class but definition cannot be </a:t>
            </a:r>
            <a:r>
              <a:rPr dirty="0" smtClean="0">
                <a:uFill>
                  <a:solidFill/>
                </a:uFill>
              </a:rPr>
              <a:t>found</a:t>
            </a:r>
            <a:r>
              <a:rPr lang="en-IE" dirty="0" smtClean="0">
                <a:uFill>
                  <a:solidFill/>
                </a:uFill>
              </a:rPr>
              <a:t> (</a:t>
            </a:r>
            <a:r>
              <a:rPr lang="en-IE" dirty="0" smtClean="0">
                <a:uFill>
                  <a:solidFill/>
                </a:uFill>
                <a:hlinkClick r:id="rId3"/>
              </a:rPr>
              <a:t>good example here</a:t>
            </a:r>
            <a:r>
              <a:rPr lang="en-IE" dirty="0" smtClean="0">
                <a:uFill>
                  <a:solidFill/>
                </a:uFill>
              </a:rPr>
              <a:t>).</a:t>
            </a:r>
            <a:endParaRPr dirty="0">
              <a:uFill>
                <a:solidFill/>
              </a:uFill>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39"/>
          <p:cNvSpPr/>
          <p:nvPr/>
        </p:nvSpPr>
        <p:spPr>
          <a:xfrm>
            <a:off x="1041400" y="914400"/>
            <a:ext cx="7145338" cy="1588"/>
          </a:xfrm>
          <a:prstGeom prst="line">
            <a:avLst/>
          </a:prstGeom>
          <a:ln w="12700">
            <a:solidFill/>
            <a:miter lim="400000"/>
          </a:ln>
        </p:spPr>
        <p:txBody>
          <a:bodyPr lIns="0" tIns="0" rIns="0" bIns="0" anchor="ctr"/>
          <a:lstStyle/>
          <a:p>
            <a:pPr lvl="0" defTabSz="457200">
              <a:defRPr sz="1200">
                <a:latin typeface="Helvetica"/>
                <a:ea typeface="Helvetica"/>
                <a:cs typeface="Helvetica"/>
                <a:sym typeface="Helvetica"/>
              </a:defRPr>
            </a:pPr>
            <a:endParaRPr/>
          </a:p>
        </p:txBody>
      </p:sp>
      <p:sp>
        <p:nvSpPr>
          <p:cNvPr id="40" name="Shape 40"/>
          <p:cNvSpPr>
            <a:spLocks noGrp="1"/>
          </p:cNvSpPr>
          <p:nvPr>
            <p:ph type="title"/>
          </p:nvPr>
        </p:nvSpPr>
        <p:spPr>
          <a:prstGeom prst="rect">
            <a:avLst/>
          </a:prstGeom>
        </p:spPr>
        <p:txBody>
          <a:bodyPr/>
          <a:lstStyle/>
          <a:p>
            <a:pPr lvl="0">
              <a:defRPr sz="1800">
                <a:uFillTx/>
              </a:defRPr>
            </a:pPr>
            <a:r>
              <a:rPr sz="3600">
                <a:uFill>
                  <a:solidFill/>
                </a:uFill>
              </a:rPr>
              <a:t>Motivation</a:t>
            </a:r>
          </a:p>
        </p:txBody>
      </p:sp>
      <p:sp>
        <p:nvSpPr>
          <p:cNvPr id="41" name="Shape 41"/>
          <p:cNvSpPr>
            <a:spLocks noGrp="1"/>
          </p:cNvSpPr>
          <p:nvPr>
            <p:ph type="body" idx="1"/>
          </p:nvPr>
        </p:nvSpPr>
        <p:spPr>
          <a:xfrm>
            <a:off x="766688" y="2924944"/>
            <a:ext cx="4597400" cy="3409930"/>
          </a:xfrm>
          <a:prstGeom prst="rect">
            <a:avLst/>
          </a:prstGeom>
        </p:spPr>
        <p:txBody>
          <a:bodyPr/>
          <a:lstStyle/>
          <a:p>
            <a:pPr marL="342900" lvl="0">
              <a:defRPr sz="1800">
                <a:uFillTx/>
              </a:defRPr>
            </a:pPr>
            <a:r>
              <a:rPr sz="2000" dirty="0" smtClean="0">
                <a:uFill>
                  <a:solidFill/>
                </a:uFill>
              </a:rPr>
              <a:t>What </a:t>
            </a:r>
            <a:r>
              <a:rPr sz="2000" dirty="0">
                <a:uFill>
                  <a:solidFill/>
                </a:uFill>
              </a:rPr>
              <a:t>happens if the file can't be opened?</a:t>
            </a:r>
          </a:p>
          <a:p>
            <a:pPr marL="342900" lvl="0">
              <a:defRPr sz="1800">
                <a:uFillTx/>
              </a:defRPr>
            </a:pPr>
            <a:r>
              <a:rPr sz="2000" dirty="0">
                <a:uFill>
                  <a:solidFill/>
                </a:uFill>
              </a:rPr>
              <a:t>What happens if the length of the file can't be determined?</a:t>
            </a:r>
          </a:p>
          <a:p>
            <a:pPr marL="342900" lvl="0">
              <a:defRPr sz="1800">
                <a:uFillTx/>
              </a:defRPr>
            </a:pPr>
            <a:r>
              <a:rPr sz="2000" dirty="0">
                <a:uFill>
                  <a:solidFill/>
                </a:uFill>
              </a:rPr>
              <a:t>What happens if enough memory can't be allocated?</a:t>
            </a:r>
          </a:p>
          <a:p>
            <a:pPr marL="342900" lvl="0">
              <a:defRPr sz="1800">
                <a:uFillTx/>
              </a:defRPr>
            </a:pPr>
            <a:r>
              <a:rPr sz="2000" dirty="0">
                <a:uFill>
                  <a:solidFill/>
                </a:uFill>
              </a:rPr>
              <a:t>What happens if the read fails?</a:t>
            </a:r>
          </a:p>
          <a:p>
            <a:pPr marL="342900" lvl="0">
              <a:defRPr sz="1800">
                <a:uFillTx/>
              </a:defRPr>
            </a:pPr>
            <a:r>
              <a:rPr sz="2000" dirty="0">
                <a:uFill>
                  <a:solidFill/>
                </a:uFill>
              </a:rPr>
              <a:t>What happens if the file can't be closed?</a:t>
            </a:r>
          </a:p>
        </p:txBody>
      </p:sp>
      <p:sp>
        <p:nvSpPr>
          <p:cNvPr id="42" name="Shape 42"/>
          <p:cNvSpPr>
            <a:spLocks noGrp="1"/>
          </p:cNvSpPr>
          <p:nvPr>
            <p:ph type="sldNum" sz="quarter" idx="2"/>
          </p:nvPr>
        </p:nvSpPr>
        <p:spPr>
          <a:xfrm>
            <a:off x="7591786" y="6342062"/>
            <a:ext cx="312015" cy="3048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400">
                <a:uFill>
                  <a:solidFill/>
                </a:uFill>
              </a:rPr>
              <a:t>3</a:t>
            </a:fld>
            <a:endParaRPr sz="1400">
              <a:uFill>
                <a:solidFill/>
              </a:uFill>
            </a:endParaRPr>
          </a:p>
        </p:txBody>
      </p:sp>
      <p:sp>
        <p:nvSpPr>
          <p:cNvPr id="43" name="Shape 43"/>
          <p:cNvSpPr/>
          <p:nvPr/>
        </p:nvSpPr>
        <p:spPr>
          <a:xfrm>
            <a:off x="5436096" y="3403446"/>
            <a:ext cx="3456074" cy="1969770"/>
          </a:xfrm>
          <a:prstGeom prst="rect">
            <a:avLst/>
          </a:prstGeom>
          <a:ln w="12700">
            <a:solidFill/>
            <a:miter lim="400000"/>
          </a:ln>
          <a:extLst>
            <a:ext uri="{C572A759-6A51-4108-AA02-DFA0A04FC94B}">
              <ma14:wrappingTextBoxFlag xmlns:ma14="http://schemas.microsoft.com/office/mac/drawingml/2011/main" xmlns="" val="1"/>
            </a:ext>
          </a:extLst>
        </p:spPr>
        <p:txBody>
          <a:bodyPr wrap="none" lIns="0" tIns="0" rIns="0" bIns="0">
            <a:spAutoFit/>
          </a:bodyPr>
          <a:lstStyle/>
          <a:p>
            <a:pPr lvl="0" defTabSz="457200">
              <a:defRPr sz="1800"/>
            </a:pPr>
            <a:r>
              <a:rPr sz="1600" b="1" dirty="0" err="1">
                <a:latin typeface="Courier New"/>
                <a:ea typeface="Courier New"/>
                <a:cs typeface="Courier New"/>
                <a:sym typeface="Courier New"/>
              </a:rPr>
              <a:t>readFile</a:t>
            </a:r>
            <a:r>
              <a:rPr sz="1600" b="1" dirty="0">
                <a:latin typeface="Courier New"/>
                <a:ea typeface="Courier New"/>
                <a:cs typeface="Courier New"/>
                <a:sym typeface="Courier New"/>
              </a:rPr>
              <a:t> </a:t>
            </a:r>
          </a:p>
          <a:p>
            <a:pPr lvl="0" defTabSz="457200">
              <a:defRPr sz="1800"/>
            </a:pPr>
            <a:r>
              <a:rPr sz="1600" b="1" dirty="0">
                <a:latin typeface="Courier New"/>
                <a:ea typeface="Courier New"/>
                <a:cs typeface="Courier New"/>
                <a:sym typeface="Courier New"/>
              </a:rPr>
              <a:t>{</a:t>
            </a:r>
          </a:p>
          <a:p>
            <a:pPr lvl="0" defTabSz="457200">
              <a:defRPr sz="1800"/>
            </a:pPr>
            <a:r>
              <a:rPr sz="1600" b="1" dirty="0">
                <a:latin typeface="Courier New"/>
                <a:ea typeface="Courier New"/>
                <a:cs typeface="Courier New"/>
                <a:sym typeface="Courier New"/>
              </a:rPr>
              <a:t>  </a:t>
            </a:r>
            <a:r>
              <a:rPr sz="1600" b="1" i="1" dirty="0">
                <a:latin typeface="Courier New"/>
                <a:ea typeface="Courier New"/>
                <a:cs typeface="Courier New"/>
                <a:sym typeface="Courier New"/>
              </a:rPr>
              <a:t>open the file;</a:t>
            </a:r>
          </a:p>
          <a:p>
            <a:pPr lvl="0" defTabSz="457200">
              <a:defRPr sz="1800"/>
            </a:pPr>
            <a:r>
              <a:rPr sz="1600" b="1" i="1" dirty="0">
                <a:latin typeface="Courier New"/>
                <a:ea typeface="Courier New"/>
                <a:cs typeface="Courier New"/>
                <a:sym typeface="Courier New"/>
              </a:rPr>
              <a:t>  determine its size;</a:t>
            </a:r>
          </a:p>
          <a:p>
            <a:pPr lvl="0" defTabSz="457200">
              <a:defRPr sz="1800"/>
            </a:pPr>
            <a:r>
              <a:rPr sz="1600" b="1" i="1" dirty="0">
                <a:latin typeface="Courier New"/>
                <a:ea typeface="Courier New"/>
                <a:cs typeface="Courier New"/>
                <a:sym typeface="Courier New"/>
              </a:rPr>
              <a:t>  allocate that much memory;</a:t>
            </a:r>
          </a:p>
          <a:p>
            <a:pPr lvl="0" defTabSz="457200">
              <a:defRPr sz="1800"/>
            </a:pPr>
            <a:r>
              <a:rPr sz="1600" b="1" i="1" dirty="0">
                <a:latin typeface="Courier New"/>
                <a:ea typeface="Courier New"/>
                <a:cs typeface="Courier New"/>
                <a:sym typeface="Courier New"/>
              </a:rPr>
              <a:t>  read the file into memory;</a:t>
            </a:r>
          </a:p>
          <a:p>
            <a:pPr lvl="0" defTabSz="457200">
              <a:defRPr sz="1800"/>
            </a:pPr>
            <a:r>
              <a:rPr sz="1600" b="1" i="1" dirty="0">
                <a:latin typeface="Courier New"/>
                <a:ea typeface="Courier New"/>
                <a:cs typeface="Courier New"/>
                <a:sym typeface="Courier New"/>
              </a:rPr>
              <a:t>  close the file;</a:t>
            </a:r>
            <a:endParaRPr sz="1600" b="1" dirty="0">
              <a:latin typeface="Courier New"/>
              <a:ea typeface="Courier New"/>
              <a:cs typeface="Courier New"/>
              <a:sym typeface="Courier New"/>
            </a:endParaRPr>
          </a:p>
          <a:p>
            <a:pPr lvl="0" defTabSz="457200">
              <a:defRPr sz="1800"/>
            </a:pPr>
            <a:r>
              <a:rPr sz="1600" b="1" dirty="0">
                <a:latin typeface="Courier New"/>
                <a:ea typeface="Courier New"/>
                <a:cs typeface="Courier New"/>
                <a:sym typeface="Courier New"/>
              </a:rPr>
              <a:t>}</a:t>
            </a:r>
          </a:p>
        </p:txBody>
      </p:sp>
      <p:sp>
        <p:nvSpPr>
          <p:cNvPr id="3" name="Rectangle 2"/>
          <p:cNvSpPr/>
          <p:nvPr/>
        </p:nvSpPr>
        <p:spPr>
          <a:xfrm>
            <a:off x="1017464" y="1196752"/>
            <a:ext cx="7169273" cy="1015663"/>
          </a:xfrm>
          <a:prstGeom prst="rect">
            <a:avLst/>
          </a:prstGeom>
        </p:spPr>
        <p:txBody>
          <a:bodyPr wrap="square">
            <a:spAutoFit/>
          </a:bodyPr>
          <a:lstStyle/>
          <a:p>
            <a:pPr marL="0" lvl="0" indent="0">
              <a:buSzTx/>
              <a:buNone/>
              <a:defRPr sz="1800">
                <a:uFillTx/>
              </a:defRPr>
            </a:pPr>
            <a:r>
              <a:rPr lang="en-IE" sz="2000" dirty="0">
                <a:uFill>
                  <a:solidFill/>
                </a:uFill>
              </a:rPr>
              <a:t>Exceptions provide the means to separate the details of what to do when something out of the ordinary happens from the main logic of a program e.g.</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hape 211"/>
          <p:cNvSpPr/>
          <p:nvPr/>
        </p:nvSpPr>
        <p:spPr>
          <a:xfrm>
            <a:off x="1041400" y="914400"/>
            <a:ext cx="7145338" cy="1588"/>
          </a:xfrm>
          <a:prstGeom prst="line">
            <a:avLst/>
          </a:prstGeom>
          <a:ln w="12700">
            <a:solidFill/>
            <a:miter lim="400000"/>
          </a:ln>
        </p:spPr>
        <p:txBody>
          <a:bodyPr lIns="0" tIns="0" rIns="0" bIns="0" anchor="ctr"/>
          <a:lstStyle/>
          <a:p>
            <a:pPr lvl="0" defTabSz="457200">
              <a:defRPr sz="1200">
                <a:latin typeface="Helvetica"/>
                <a:ea typeface="Helvetica"/>
                <a:cs typeface="Helvetica"/>
                <a:sym typeface="Helvetica"/>
              </a:defRPr>
            </a:pPr>
            <a:endParaRPr/>
          </a:p>
        </p:txBody>
      </p:sp>
      <p:sp>
        <p:nvSpPr>
          <p:cNvPr id="212" name="Shape 212"/>
          <p:cNvSpPr/>
          <p:nvPr/>
        </p:nvSpPr>
        <p:spPr>
          <a:xfrm>
            <a:off x="6554787" y="6342062"/>
            <a:ext cx="2387601" cy="3175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marL="40639" marR="40639" algn="r" defTabSz="914400">
              <a:buClr>
                <a:srgbClr val="000000"/>
              </a:buClr>
              <a:buFont typeface="Helvetica"/>
              <a:defRPr sz="1400">
                <a:uFill>
                  <a:solidFill/>
                </a:uFill>
                <a:latin typeface="Helvetica Neue Light"/>
                <a:ea typeface="Helvetica Neue Light"/>
                <a:cs typeface="Helvetica Neue Light"/>
                <a:sym typeface="Helvetica Neue Light"/>
              </a:defRPr>
            </a:lvl1pPr>
          </a:lstStyle>
          <a:p>
            <a:pPr lvl="0">
              <a:defRPr sz="1800">
                <a:uFillTx/>
              </a:defRPr>
            </a:pPr>
            <a:r>
              <a:rPr sz="1400">
                <a:uFill>
                  <a:solidFill/>
                </a:uFill>
              </a:rPr>
              <a:t>17</a:t>
            </a:r>
          </a:p>
        </p:txBody>
      </p:sp>
      <p:sp>
        <p:nvSpPr>
          <p:cNvPr id="213" name="Shape 213"/>
          <p:cNvSpPr>
            <a:spLocks noGrp="1"/>
          </p:cNvSpPr>
          <p:nvPr>
            <p:ph type="title"/>
          </p:nvPr>
        </p:nvSpPr>
        <p:spPr>
          <a:prstGeom prst="rect">
            <a:avLst/>
          </a:prstGeom>
        </p:spPr>
        <p:txBody>
          <a:bodyPr/>
          <a:lstStyle>
            <a:lvl1pPr>
              <a:defRPr>
                <a:latin typeface="Helvetica Neue Light"/>
                <a:ea typeface="Helvetica Neue Light"/>
                <a:cs typeface="Helvetica Neue Light"/>
                <a:sym typeface="Helvetica Neue Light"/>
              </a:defRPr>
            </a:lvl1pPr>
          </a:lstStyle>
          <a:p>
            <a:pPr lvl="0">
              <a:defRPr sz="1800">
                <a:uFillTx/>
              </a:defRPr>
            </a:pPr>
            <a:r>
              <a:rPr sz="3600">
                <a:uFill>
                  <a:solidFill/>
                </a:uFill>
              </a:rPr>
              <a:t>Some Common Java Errors</a:t>
            </a:r>
          </a:p>
        </p:txBody>
      </p:sp>
      <p:sp>
        <p:nvSpPr>
          <p:cNvPr id="214" name="Shape 214"/>
          <p:cNvSpPr>
            <a:spLocks noGrp="1"/>
          </p:cNvSpPr>
          <p:nvPr>
            <p:ph type="body" idx="1"/>
          </p:nvPr>
        </p:nvSpPr>
        <p:spPr>
          <a:prstGeom prst="rect">
            <a:avLst/>
          </a:prstGeom>
        </p:spPr>
        <p:txBody>
          <a:bodyPr/>
          <a:lstStyle/>
          <a:p>
            <a:pPr lvl="0">
              <a:buClr>
                <a:srgbClr val="000000"/>
              </a:buClr>
              <a:buFont typeface="Wingdings"/>
              <a:buChar char=""/>
              <a:defRPr sz="1800">
                <a:uFillTx/>
              </a:defRPr>
            </a:pPr>
            <a:r>
              <a:rPr sz="2400" dirty="0" err="1">
                <a:uFill>
                  <a:solidFill/>
                </a:uFill>
              </a:rPr>
              <a:t>NoSuchMethodError</a:t>
            </a:r>
            <a:endParaRPr sz="2400" dirty="0">
              <a:uFill>
                <a:solidFill/>
              </a:uFill>
            </a:endParaRPr>
          </a:p>
          <a:p>
            <a:pPr lvl="1">
              <a:buClr>
                <a:srgbClr val="000000"/>
              </a:buClr>
              <a:buFont typeface="Wingdings"/>
              <a:buChar char=""/>
              <a:defRPr sz="1800">
                <a:uFillTx/>
              </a:defRPr>
            </a:pPr>
            <a:r>
              <a:rPr sz="2000" dirty="0">
                <a:uFill>
                  <a:solidFill/>
                </a:uFill>
              </a:rPr>
              <a:t>Application calls method that no longer exist in the class definition</a:t>
            </a:r>
          </a:p>
          <a:p>
            <a:pPr lvl="2">
              <a:buClr>
                <a:srgbClr val="000000"/>
              </a:buClr>
              <a:buFont typeface="Wingdings"/>
              <a:buChar char=""/>
              <a:defRPr sz="1800">
                <a:uFillTx/>
              </a:defRPr>
            </a:pPr>
            <a:r>
              <a:rPr dirty="0">
                <a:uFill>
                  <a:solidFill/>
                </a:uFill>
              </a:rPr>
              <a:t>Usually happens </a:t>
            </a:r>
            <a:r>
              <a:rPr lang="en-IE" dirty="0" smtClean="0">
                <a:uFill>
                  <a:solidFill/>
                </a:uFill>
              </a:rPr>
              <a:t>when a </a:t>
            </a:r>
            <a:r>
              <a:rPr dirty="0" smtClean="0">
                <a:uFill>
                  <a:solidFill/>
                </a:uFill>
              </a:rPr>
              <a:t>class </a:t>
            </a:r>
            <a:r>
              <a:rPr dirty="0">
                <a:uFill>
                  <a:solidFill/>
                </a:uFill>
              </a:rPr>
              <a:t>definition </a:t>
            </a:r>
            <a:r>
              <a:rPr lang="en-IE" dirty="0" smtClean="0"/>
              <a:t>removes a method and is recompiled, but other classes using the “removed” method are not recompiled. </a:t>
            </a:r>
            <a:endParaRPr dirty="0">
              <a:uFill>
                <a:solidFill/>
              </a:uFill>
            </a:endParaRPr>
          </a:p>
          <a:p>
            <a:pPr lvl="0">
              <a:buClr>
                <a:srgbClr val="000000"/>
              </a:buClr>
              <a:buFont typeface="Wingdings"/>
              <a:buChar char=""/>
              <a:defRPr sz="1800">
                <a:uFillTx/>
              </a:defRPr>
            </a:pPr>
            <a:r>
              <a:rPr sz="2400" dirty="0" err="1">
                <a:uFill>
                  <a:solidFill/>
                </a:uFill>
              </a:rPr>
              <a:t>NoClassDefFoundError</a:t>
            </a:r>
            <a:endParaRPr sz="2400" dirty="0">
              <a:uFill>
                <a:solidFill/>
              </a:uFill>
            </a:endParaRPr>
          </a:p>
          <a:p>
            <a:pPr lvl="1">
              <a:buClr>
                <a:srgbClr val="000000"/>
              </a:buClr>
              <a:buFont typeface="Wingdings"/>
              <a:buChar char=""/>
              <a:defRPr sz="1800">
                <a:uFillTx/>
              </a:defRPr>
            </a:pPr>
            <a:r>
              <a:rPr sz="2000" dirty="0">
                <a:uFill>
                  <a:solidFill/>
                </a:uFill>
              </a:rPr>
              <a:t>JVM tries to load class and class cannot be found</a:t>
            </a:r>
          </a:p>
          <a:p>
            <a:pPr lvl="2">
              <a:buClr>
                <a:srgbClr val="000000"/>
              </a:buClr>
              <a:buFont typeface="Wingdings"/>
              <a:buChar char=""/>
              <a:defRPr sz="1800">
                <a:uFillTx/>
              </a:defRPr>
            </a:pPr>
            <a:r>
              <a:rPr dirty="0">
                <a:uFill>
                  <a:solidFill/>
                </a:uFill>
              </a:rPr>
              <a:t>Usually happens if </a:t>
            </a:r>
            <a:r>
              <a:rPr dirty="0" err="1">
                <a:uFill>
                  <a:solidFill/>
                </a:uFill>
              </a:rPr>
              <a:t>classpath</a:t>
            </a:r>
            <a:r>
              <a:rPr dirty="0">
                <a:uFill>
                  <a:solidFill/>
                </a:uFill>
              </a:rPr>
              <a:t> is not set, or class somehow gets removed from the </a:t>
            </a:r>
            <a:r>
              <a:rPr dirty="0" err="1">
                <a:uFill>
                  <a:solidFill/>
                </a:uFill>
              </a:rPr>
              <a:t>classpath</a:t>
            </a:r>
            <a:endParaRPr dirty="0">
              <a:uFill>
                <a:solidFill/>
              </a:uFill>
            </a:endParaRPr>
          </a:p>
          <a:p>
            <a:pPr lvl="0">
              <a:buClr>
                <a:srgbClr val="000000"/>
              </a:buClr>
              <a:buFont typeface="Wingdings"/>
              <a:buChar char=""/>
              <a:defRPr sz="1800">
                <a:uFillTx/>
              </a:defRPr>
            </a:pPr>
            <a:r>
              <a:rPr sz="2400" dirty="0" err="1">
                <a:uFill>
                  <a:solidFill/>
                </a:uFill>
              </a:rPr>
              <a:t>ClassFormatError</a:t>
            </a:r>
            <a:endParaRPr sz="2400" dirty="0">
              <a:uFill>
                <a:solidFill/>
              </a:uFill>
            </a:endParaRPr>
          </a:p>
          <a:p>
            <a:pPr lvl="1">
              <a:buClr>
                <a:srgbClr val="000000"/>
              </a:buClr>
              <a:buFont typeface="Wingdings"/>
              <a:buChar char=""/>
              <a:defRPr sz="1800">
                <a:uFillTx/>
              </a:defRPr>
            </a:pPr>
            <a:r>
              <a:rPr sz="2000" dirty="0">
                <a:uFill>
                  <a:solidFill/>
                </a:uFill>
              </a:rPr>
              <a:t>JVM tries to load class from file that is incorrect</a:t>
            </a:r>
          </a:p>
          <a:p>
            <a:pPr lvl="2">
              <a:buClr>
                <a:srgbClr val="000000"/>
              </a:buClr>
              <a:buFont typeface="Wingdings"/>
              <a:buChar char=""/>
              <a:defRPr sz="1800">
                <a:uFillTx/>
              </a:defRPr>
            </a:pPr>
            <a:r>
              <a:rPr dirty="0">
                <a:uFill>
                  <a:solidFill/>
                </a:uFill>
              </a:rPr>
              <a:t>Usually happens if class file is corrupted, or if it isn’t class file</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Shape 216"/>
          <p:cNvSpPr/>
          <p:nvPr/>
        </p:nvSpPr>
        <p:spPr>
          <a:xfrm>
            <a:off x="1041400" y="914400"/>
            <a:ext cx="7145338" cy="1588"/>
          </a:xfrm>
          <a:prstGeom prst="line">
            <a:avLst/>
          </a:prstGeom>
          <a:ln w="12700">
            <a:solidFill/>
            <a:miter lim="400000"/>
          </a:ln>
        </p:spPr>
        <p:txBody>
          <a:bodyPr lIns="0" tIns="0" rIns="0" bIns="0" anchor="ctr"/>
          <a:lstStyle/>
          <a:p>
            <a:pPr lvl="0" defTabSz="457200">
              <a:defRPr sz="1200">
                <a:latin typeface="Helvetica"/>
                <a:ea typeface="Helvetica"/>
                <a:cs typeface="Helvetica"/>
                <a:sym typeface="Helvetica"/>
              </a:defRPr>
            </a:pPr>
            <a:endParaRPr/>
          </a:p>
        </p:txBody>
      </p:sp>
      <p:sp>
        <p:nvSpPr>
          <p:cNvPr id="217" name="Shape 217"/>
          <p:cNvSpPr>
            <a:spLocks noGrp="1"/>
          </p:cNvSpPr>
          <p:nvPr>
            <p:ph type="title"/>
          </p:nvPr>
        </p:nvSpPr>
        <p:spPr>
          <a:prstGeom prst="rect">
            <a:avLst/>
          </a:prstGeom>
        </p:spPr>
        <p:txBody>
          <a:bodyPr/>
          <a:lstStyle/>
          <a:p>
            <a:pPr lvl="0">
              <a:defRPr sz="1800">
                <a:uFillTx/>
              </a:defRPr>
            </a:pPr>
            <a:r>
              <a:rPr sz="3600">
                <a:uFill>
                  <a:solidFill/>
                </a:uFill>
              </a:rPr>
              <a:t>Silent Fail Problem</a:t>
            </a:r>
          </a:p>
        </p:txBody>
      </p:sp>
      <p:sp>
        <p:nvSpPr>
          <p:cNvPr id="218" name="Shape 218"/>
          <p:cNvSpPr>
            <a:spLocks noGrp="1"/>
          </p:cNvSpPr>
          <p:nvPr>
            <p:ph type="body" idx="1"/>
          </p:nvPr>
        </p:nvSpPr>
        <p:spPr>
          <a:xfrm>
            <a:off x="251520" y="2242174"/>
            <a:ext cx="2692400" cy="3695700"/>
          </a:xfrm>
          <a:prstGeom prst="rect">
            <a:avLst/>
          </a:prstGeom>
        </p:spPr>
        <p:txBody>
          <a:bodyPr/>
          <a:lstStyle/>
          <a:p>
            <a:pPr marL="334554" lvl="0" indent="-293914">
              <a:defRPr sz="1800">
                <a:uFillTx/>
              </a:defRPr>
            </a:pPr>
            <a:r>
              <a:rPr sz="2400" dirty="0">
                <a:uFill>
                  <a:solidFill/>
                </a:uFill>
              </a:rPr>
              <a:t>What happens if an exception occurs in this code?</a:t>
            </a:r>
          </a:p>
          <a:p>
            <a:pPr marL="334554" lvl="0" indent="-293914">
              <a:defRPr sz="1800">
                <a:uFillTx/>
              </a:defRPr>
            </a:pPr>
            <a:r>
              <a:rPr sz="2400" dirty="0">
                <a:uFill>
                  <a:solidFill/>
                </a:uFill>
              </a:rPr>
              <a:t>Who is monitoring the stack trace log file?</a:t>
            </a:r>
          </a:p>
        </p:txBody>
      </p:sp>
      <p:sp>
        <p:nvSpPr>
          <p:cNvPr id="219" name="Shape 219"/>
          <p:cNvSpPr>
            <a:spLocks noGrp="1"/>
          </p:cNvSpPr>
          <p:nvPr>
            <p:ph type="sldNum" sz="quarter" idx="2"/>
          </p:nvPr>
        </p:nvSpPr>
        <p:spPr>
          <a:xfrm>
            <a:off x="7591786" y="6342062"/>
            <a:ext cx="312015" cy="3048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400">
                <a:uFill>
                  <a:solidFill/>
                </a:uFill>
              </a:rPr>
              <a:t>31</a:t>
            </a:fld>
            <a:endParaRPr sz="1400">
              <a:uFill>
                <a:solidFill/>
              </a:uFill>
            </a:endParaRPr>
          </a:p>
        </p:txBody>
      </p:sp>
      <p:grpSp>
        <p:nvGrpSpPr>
          <p:cNvPr id="222" name="Group 222"/>
          <p:cNvGrpSpPr/>
          <p:nvPr/>
        </p:nvGrpSpPr>
        <p:grpSpPr>
          <a:xfrm>
            <a:off x="3249612" y="3822700"/>
            <a:ext cx="5397503" cy="2984500"/>
            <a:chOff x="0" y="0"/>
            <a:chExt cx="5397502" cy="2984500"/>
          </a:xfrm>
        </p:grpSpPr>
        <p:sp>
          <p:nvSpPr>
            <p:cNvPr id="220" name="Shape 220"/>
            <p:cNvSpPr/>
            <p:nvPr/>
          </p:nvSpPr>
          <p:spPr>
            <a:xfrm>
              <a:off x="0" y="0"/>
              <a:ext cx="5395644" cy="2971801"/>
            </a:xfrm>
            <a:prstGeom prst="rect">
              <a:avLst/>
            </a:prstGeom>
            <a:solidFill>
              <a:srgbClr val="FFFED5">
                <a:alpha val="50195"/>
              </a:srgbClr>
            </a:solidFill>
            <a:ln w="12700" cap="flat">
              <a:solidFill>
                <a:srgbClr val="000000"/>
              </a:solidFill>
              <a:prstDash val="solid"/>
              <a:miter lim="400000"/>
            </a:ln>
            <a:effectLst/>
          </p:spPr>
          <p:txBody>
            <a:bodyPr wrap="square" lIns="0" tIns="0" rIns="0" bIns="0" numCol="1" anchor="ctr">
              <a:noAutofit/>
            </a:bodyPr>
            <a:lstStyle/>
            <a:p>
              <a:pPr marL="40639" marR="40639" lvl="0" defTabSz="914400">
                <a:defRPr sz="1800">
                  <a:uFill>
                    <a:solidFill/>
                  </a:uFill>
                  <a:latin typeface="Arial"/>
                  <a:ea typeface="Arial"/>
                  <a:cs typeface="Arial"/>
                  <a:sym typeface="Arial"/>
                </a:defRPr>
              </a:pPr>
              <a:endParaRPr/>
            </a:p>
          </p:txBody>
        </p:sp>
        <p:sp>
          <p:nvSpPr>
            <p:cNvPr id="221" name="Shape 221"/>
            <p:cNvSpPr/>
            <p:nvPr/>
          </p:nvSpPr>
          <p:spPr>
            <a:xfrm>
              <a:off x="0" y="0"/>
              <a:ext cx="5397503" cy="29845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p>
              <a:pPr marL="383540" marR="40639" lvl="0" indent="-342900" defTabSz="914400">
                <a:buClr>
                  <a:srgbClr val="000000"/>
                </a:buClr>
                <a:buFont typeface="Courier New"/>
                <a:defRPr sz="1800"/>
              </a:pPr>
              <a:r>
                <a:rPr b="1" dirty="0">
                  <a:uFill>
                    <a:solidFill/>
                  </a:uFill>
                  <a:latin typeface="Courier New"/>
                  <a:ea typeface="Courier New"/>
                  <a:cs typeface="Courier New"/>
                  <a:sym typeface="Courier New"/>
                </a:rPr>
                <a:t>public void process() </a:t>
              </a:r>
            </a:p>
            <a:p>
              <a:pPr marL="383540" marR="40639" lvl="0" indent="-342900" defTabSz="914400">
                <a:buClr>
                  <a:srgbClr val="000000"/>
                </a:buClr>
                <a:buFont typeface="Courier New"/>
                <a:defRPr sz="1800"/>
              </a:pPr>
              <a:r>
                <a:rPr b="1" dirty="0">
                  <a:uFill>
                    <a:solidFill/>
                  </a:uFill>
                  <a:latin typeface="Courier New"/>
                  <a:ea typeface="Courier New"/>
                  <a:cs typeface="Courier New"/>
                  <a:sym typeface="Courier New"/>
                </a:rPr>
                <a:t>{</a:t>
              </a:r>
            </a:p>
            <a:p>
              <a:pPr marL="383540" marR="40639" lvl="0" indent="-342900" defTabSz="914400">
                <a:buClr>
                  <a:srgbClr val="000000"/>
                </a:buClr>
                <a:buFont typeface="Courier New"/>
                <a:defRPr sz="1800"/>
              </a:pPr>
              <a:r>
                <a:rPr b="1" dirty="0">
                  <a:uFill>
                    <a:solidFill/>
                  </a:uFill>
                  <a:latin typeface="Courier New"/>
                  <a:ea typeface="Courier New"/>
                  <a:cs typeface="Courier New"/>
                  <a:sym typeface="Courier New"/>
                </a:rPr>
                <a:t>  try </a:t>
              </a:r>
            </a:p>
            <a:p>
              <a:pPr marL="383540" marR="40639" lvl="0" indent="-342900" defTabSz="914400">
                <a:buClr>
                  <a:srgbClr val="000000"/>
                </a:buClr>
                <a:buFont typeface="Courier New"/>
                <a:defRPr sz="1800"/>
              </a:pPr>
              <a:r>
                <a:rPr b="1" dirty="0">
                  <a:uFill>
                    <a:solidFill/>
                  </a:uFill>
                  <a:latin typeface="Courier New"/>
                  <a:ea typeface="Courier New"/>
                  <a:cs typeface="Courier New"/>
                  <a:sym typeface="Courier New"/>
                </a:rPr>
                <a:t>  {</a:t>
              </a:r>
            </a:p>
            <a:p>
              <a:pPr marL="383540" marR="40639" lvl="0" indent="-342900" defTabSz="914400">
                <a:buClr>
                  <a:srgbClr val="000000"/>
                </a:buClr>
                <a:buFont typeface="Courier New"/>
                <a:defRPr sz="1800"/>
              </a:pPr>
              <a:r>
                <a:rPr b="1" dirty="0">
                  <a:uFill>
                    <a:solidFill/>
                  </a:uFill>
                  <a:latin typeface="Courier New"/>
                  <a:ea typeface="Courier New"/>
                  <a:cs typeface="Courier New"/>
                  <a:sym typeface="Courier New"/>
                </a:rPr>
                <a:t>    // do something</a:t>
              </a:r>
            </a:p>
            <a:p>
              <a:pPr marL="383540" marR="40639" lvl="0" indent="-342900" defTabSz="914400">
                <a:buClr>
                  <a:srgbClr val="000000"/>
                </a:buClr>
                <a:buFont typeface="Courier New"/>
                <a:defRPr sz="1800"/>
              </a:pPr>
              <a:r>
                <a:rPr b="1" dirty="0">
                  <a:uFill>
                    <a:solidFill/>
                  </a:uFill>
                  <a:latin typeface="Courier New"/>
                  <a:ea typeface="Courier New"/>
                  <a:cs typeface="Courier New"/>
                  <a:sym typeface="Courier New"/>
                </a:rPr>
                <a:t>  } </a:t>
              </a:r>
            </a:p>
            <a:p>
              <a:pPr marL="383540" marR="40639" lvl="0" indent="-342900" defTabSz="914400">
                <a:buClr>
                  <a:srgbClr val="000000"/>
                </a:buClr>
                <a:buFont typeface="Courier New"/>
                <a:defRPr sz="1800"/>
              </a:pPr>
              <a:r>
                <a:rPr b="1" dirty="0">
                  <a:uFill>
                    <a:solidFill/>
                  </a:uFill>
                  <a:latin typeface="Courier New"/>
                  <a:ea typeface="Courier New"/>
                  <a:cs typeface="Courier New"/>
                  <a:sym typeface="Courier New"/>
                </a:rPr>
                <a:t>  catch(Exception e) </a:t>
              </a:r>
            </a:p>
            <a:p>
              <a:pPr marL="383540" marR="40639" lvl="0" indent="-342900" defTabSz="914400">
                <a:buClr>
                  <a:srgbClr val="000000"/>
                </a:buClr>
                <a:buFont typeface="Courier New"/>
                <a:defRPr sz="1800"/>
              </a:pPr>
              <a:r>
                <a:rPr b="1" dirty="0">
                  <a:uFill>
                    <a:solidFill/>
                  </a:uFill>
                  <a:latin typeface="Courier New"/>
                  <a:ea typeface="Courier New"/>
                  <a:cs typeface="Courier New"/>
                  <a:sym typeface="Courier New"/>
                </a:rPr>
                <a:t>  {</a:t>
              </a:r>
            </a:p>
            <a:p>
              <a:pPr marL="383540" marR="40639" lvl="0" indent="-342900" defTabSz="914400">
                <a:buClr>
                  <a:srgbClr val="000000"/>
                </a:buClr>
                <a:buFont typeface="Courier New"/>
                <a:defRPr sz="1800"/>
              </a:pPr>
              <a:r>
                <a:rPr b="1" dirty="0">
                  <a:uFill>
                    <a:solidFill/>
                  </a:uFill>
                  <a:latin typeface="Courier New"/>
                  <a:ea typeface="Courier New"/>
                  <a:cs typeface="Courier New"/>
                  <a:sym typeface="Courier New"/>
                </a:rPr>
                <a:t>    </a:t>
              </a:r>
              <a:r>
                <a:rPr b="1" dirty="0" err="1">
                  <a:uFill>
                    <a:solidFill/>
                  </a:uFill>
                  <a:latin typeface="Courier New"/>
                  <a:ea typeface="Courier New"/>
                  <a:cs typeface="Courier New"/>
                  <a:sym typeface="Courier New"/>
                </a:rPr>
                <a:t>e.printStackTrace</a:t>
              </a:r>
              <a:r>
                <a:rPr b="1" dirty="0">
                  <a:uFill>
                    <a:solidFill/>
                  </a:uFill>
                  <a:latin typeface="Courier New"/>
                  <a:ea typeface="Courier New"/>
                  <a:cs typeface="Courier New"/>
                  <a:sym typeface="Courier New"/>
                </a:rPr>
                <a:t>();</a:t>
              </a:r>
            </a:p>
            <a:p>
              <a:pPr marL="383540" marR="40639" lvl="0" indent="-342900" defTabSz="914400">
                <a:buClr>
                  <a:srgbClr val="000000"/>
                </a:buClr>
                <a:buFont typeface="Courier New"/>
                <a:defRPr sz="1800"/>
              </a:pPr>
              <a:r>
                <a:rPr b="1" dirty="0">
                  <a:uFill>
                    <a:solidFill/>
                  </a:uFill>
                  <a:latin typeface="Courier New"/>
                  <a:ea typeface="Courier New"/>
                  <a:cs typeface="Courier New"/>
                  <a:sym typeface="Courier New"/>
                </a:rPr>
                <a:t>  }</a:t>
              </a:r>
            </a:p>
            <a:p>
              <a:pPr marL="383540" marR="40639" lvl="0" indent="-342900" defTabSz="914400">
                <a:buClr>
                  <a:srgbClr val="000000"/>
                </a:buClr>
                <a:buFont typeface="Courier New"/>
                <a:defRPr sz="1800"/>
              </a:pPr>
              <a:r>
                <a:rPr b="1" dirty="0">
                  <a:uFill>
                    <a:solidFill/>
                  </a:uFill>
                  <a:latin typeface="Courier New"/>
                  <a:ea typeface="Courier New"/>
                  <a:cs typeface="Courier New"/>
                  <a:sym typeface="Courier New"/>
                </a:rPr>
                <a:t>}</a:t>
              </a:r>
            </a:p>
          </p:txBody>
        </p:sp>
      </p:grpSp>
      <p:grpSp>
        <p:nvGrpSpPr>
          <p:cNvPr id="225" name="Group 225"/>
          <p:cNvGrpSpPr/>
          <p:nvPr/>
        </p:nvGrpSpPr>
        <p:grpSpPr>
          <a:xfrm>
            <a:off x="3251200" y="2362200"/>
            <a:ext cx="5397499" cy="1346201"/>
            <a:chOff x="0" y="0"/>
            <a:chExt cx="5397498" cy="1346200"/>
          </a:xfrm>
        </p:grpSpPr>
        <p:sp>
          <p:nvSpPr>
            <p:cNvPr id="223" name="Shape 223"/>
            <p:cNvSpPr/>
            <p:nvPr/>
          </p:nvSpPr>
          <p:spPr>
            <a:xfrm>
              <a:off x="0" y="0"/>
              <a:ext cx="5395640" cy="1340473"/>
            </a:xfrm>
            <a:prstGeom prst="rect">
              <a:avLst/>
            </a:prstGeom>
            <a:solidFill>
              <a:srgbClr val="FFFED5">
                <a:alpha val="50195"/>
              </a:srgbClr>
            </a:solidFill>
            <a:ln w="12700" cap="flat">
              <a:solidFill>
                <a:srgbClr val="000000"/>
              </a:solidFill>
              <a:prstDash val="solid"/>
              <a:miter lim="400000"/>
            </a:ln>
            <a:effectLst/>
          </p:spPr>
          <p:txBody>
            <a:bodyPr wrap="square" lIns="0" tIns="0" rIns="0" bIns="0" numCol="1" anchor="ctr">
              <a:noAutofit/>
            </a:bodyPr>
            <a:lstStyle/>
            <a:p>
              <a:pPr marL="40639" marR="40639" lvl="0" defTabSz="914400">
                <a:defRPr sz="1800">
                  <a:uFill>
                    <a:solidFill/>
                  </a:uFill>
                  <a:latin typeface="Arial"/>
                  <a:ea typeface="Arial"/>
                  <a:cs typeface="Arial"/>
                  <a:sym typeface="Arial"/>
                </a:defRPr>
              </a:pPr>
              <a:endParaRPr/>
            </a:p>
          </p:txBody>
        </p:sp>
        <p:sp>
          <p:nvSpPr>
            <p:cNvPr id="224" name="Shape 224"/>
            <p:cNvSpPr/>
            <p:nvPr/>
          </p:nvSpPr>
          <p:spPr>
            <a:xfrm>
              <a:off x="0" y="0"/>
              <a:ext cx="5397499" cy="1346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p>
              <a:pPr marL="383540" marR="40639" lvl="0" indent="-342900" defTabSz="914400">
                <a:buClr>
                  <a:srgbClr val="000000"/>
                </a:buClr>
                <a:buFont typeface="Courier New"/>
                <a:defRPr sz="1800"/>
              </a:pPr>
              <a:r>
                <a:rPr b="1" dirty="0">
                  <a:uFill>
                    <a:solidFill/>
                  </a:uFill>
                  <a:latin typeface="Courier New"/>
                  <a:ea typeface="Courier New"/>
                  <a:cs typeface="Courier New"/>
                  <a:sym typeface="Courier New"/>
                </a:rPr>
                <a:t>public void process() throws Exception </a:t>
              </a:r>
            </a:p>
            <a:p>
              <a:pPr marL="383540" marR="40639" lvl="0" indent="-342900" defTabSz="914400">
                <a:buClr>
                  <a:srgbClr val="000000"/>
                </a:buClr>
                <a:buFont typeface="Courier New"/>
                <a:defRPr sz="1800"/>
              </a:pPr>
              <a:r>
                <a:rPr b="1" dirty="0">
                  <a:uFill>
                    <a:solidFill/>
                  </a:uFill>
                  <a:latin typeface="Courier New"/>
                  <a:ea typeface="Courier New"/>
                  <a:cs typeface="Courier New"/>
                  <a:sym typeface="Courier New"/>
                </a:rPr>
                <a:t>{</a:t>
              </a:r>
            </a:p>
            <a:p>
              <a:pPr marL="383540" marR="40639" lvl="0" indent="-342900" defTabSz="914400">
                <a:buClr>
                  <a:srgbClr val="000000"/>
                </a:buClr>
                <a:buFont typeface="Courier New"/>
                <a:defRPr sz="1800"/>
              </a:pPr>
              <a:r>
                <a:rPr b="1" dirty="0">
                  <a:uFill>
                    <a:solidFill/>
                  </a:uFill>
                  <a:latin typeface="Courier New"/>
                  <a:ea typeface="Courier New"/>
                  <a:cs typeface="Courier New"/>
                  <a:sym typeface="Courier New"/>
                </a:rPr>
                <a:t>  // do something</a:t>
              </a:r>
            </a:p>
            <a:p>
              <a:pPr marL="383540" marR="40639" lvl="0" indent="-342900" defTabSz="914400">
                <a:buClr>
                  <a:srgbClr val="000000"/>
                </a:buClr>
                <a:buFont typeface="Courier New"/>
                <a:defRPr sz="1800"/>
              </a:pPr>
              <a:r>
                <a:rPr b="1" dirty="0">
                  <a:uFill>
                    <a:solidFill/>
                  </a:uFill>
                  <a:latin typeface="Courier New"/>
                  <a:ea typeface="Courier New"/>
                  <a:cs typeface="Courier New"/>
                  <a:sym typeface="Courier New"/>
                </a:rPr>
                <a:t>}</a:t>
              </a:r>
            </a:p>
          </p:txBody>
        </p:sp>
      </p:grpSp>
      <p:grpSp>
        <p:nvGrpSpPr>
          <p:cNvPr id="228" name="Group 228"/>
          <p:cNvGrpSpPr/>
          <p:nvPr/>
        </p:nvGrpSpPr>
        <p:grpSpPr>
          <a:xfrm>
            <a:off x="3251200" y="901700"/>
            <a:ext cx="5397499" cy="1346201"/>
            <a:chOff x="0" y="0"/>
            <a:chExt cx="5397498" cy="1346200"/>
          </a:xfrm>
        </p:grpSpPr>
        <p:sp>
          <p:nvSpPr>
            <p:cNvPr id="226" name="Shape 226"/>
            <p:cNvSpPr/>
            <p:nvPr/>
          </p:nvSpPr>
          <p:spPr>
            <a:xfrm>
              <a:off x="0" y="0"/>
              <a:ext cx="5395640" cy="1340473"/>
            </a:xfrm>
            <a:prstGeom prst="rect">
              <a:avLst/>
            </a:prstGeom>
            <a:solidFill>
              <a:srgbClr val="FFFED5">
                <a:alpha val="50195"/>
              </a:srgbClr>
            </a:solidFill>
            <a:ln w="12700" cap="flat">
              <a:solidFill>
                <a:srgbClr val="000000"/>
              </a:solidFill>
              <a:prstDash val="solid"/>
              <a:miter lim="400000"/>
            </a:ln>
            <a:effectLst/>
          </p:spPr>
          <p:txBody>
            <a:bodyPr wrap="square" lIns="0" tIns="0" rIns="0" bIns="0" numCol="1" anchor="ctr">
              <a:noAutofit/>
            </a:bodyPr>
            <a:lstStyle/>
            <a:p>
              <a:pPr marL="40639" marR="40639" lvl="0" defTabSz="914400">
                <a:defRPr sz="1800">
                  <a:uFill>
                    <a:solidFill/>
                  </a:uFill>
                  <a:latin typeface="Arial"/>
                  <a:ea typeface="Arial"/>
                  <a:cs typeface="Arial"/>
                  <a:sym typeface="Arial"/>
                </a:defRPr>
              </a:pPr>
              <a:endParaRPr/>
            </a:p>
          </p:txBody>
        </p:sp>
        <p:sp>
          <p:nvSpPr>
            <p:cNvPr id="227" name="Shape 227"/>
            <p:cNvSpPr/>
            <p:nvPr/>
          </p:nvSpPr>
          <p:spPr>
            <a:xfrm>
              <a:off x="0" y="0"/>
              <a:ext cx="5397499" cy="1346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p>
              <a:pPr marL="383540" marR="40639" lvl="0" indent="-342900" defTabSz="914400">
                <a:buClr>
                  <a:srgbClr val="000000"/>
                </a:buClr>
                <a:buFont typeface="Courier New"/>
                <a:defRPr sz="1800"/>
              </a:pPr>
              <a:r>
                <a:rPr b="1" dirty="0">
                  <a:uFill>
                    <a:solidFill/>
                  </a:uFill>
                  <a:latin typeface="Courier New"/>
                  <a:ea typeface="Courier New"/>
                  <a:cs typeface="Courier New"/>
                  <a:sym typeface="Courier New"/>
                </a:rPr>
                <a:t>public void process()</a:t>
              </a:r>
            </a:p>
            <a:p>
              <a:pPr marL="383540" marR="40639" lvl="0" indent="-342900" defTabSz="914400">
                <a:buClr>
                  <a:srgbClr val="000000"/>
                </a:buClr>
                <a:buFont typeface="Courier New"/>
                <a:defRPr sz="1800"/>
              </a:pPr>
              <a:r>
                <a:rPr b="1" dirty="0">
                  <a:uFill>
                    <a:solidFill/>
                  </a:uFill>
                  <a:latin typeface="Courier New"/>
                  <a:ea typeface="Courier New"/>
                  <a:cs typeface="Courier New"/>
                  <a:sym typeface="Courier New"/>
                </a:rPr>
                <a:t>{</a:t>
              </a:r>
            </a:p>
            <a:p>
              <a:pPr marL="383540" marR="40639" lvl="0" indent="-342900" defTabSz="914400">
                <a:buClr>
                  <a:srgbClr val="000000"/>
                </a:buClr>
                <a:buFont typeface="Courier New"/>
                <a:defRPr sz="1800"/>
              </a:pPr>
              <a:r>
                <a:rPr b="1" dirty="0">
                  <a:uFill>
                    <a:solidFill/>
                  </a:uFill>
                  <a:latin typeface="Courier New"/>
                  <a:ea typeface="Courier New"/>
                  <a:cs typeface="Courier New"/>
                  <a:sym typeface="Courier New"/>
                </a:rPr>
                <a:t>  // do something</a:t>
              </a:r>
            </a:p>
            <a:p>
              <a:pPr marL="383540" marR="40639" lvl="0" indent="-342900" defTabSz="914400">
                <a:buClr>
                  <a:srgbClr val="000000"/>
                </a:buClr>
                <a:buFont typeface="Courier New"/>
                <a:defRPr sz="1800"/>
              </a:pPr>
              <a:r>
                <a:rPr b="1" dirty="0">
                  <a:uFill>
                    <a:solidFill/>
                  </a:uFill>
                  <a:latin typeface="Courier New"/>
                  <a:ea typeface="Courier New"/>
                  <a:cs typeface="Courier New"/>
                  <a:sym typeface="Courier New"/>
                </a:rPr>
                <a:t>}</a:t>
              </a:r>
            </a:p>
          </p:txBody>
        </p:sp>
      </p:grpSp>
      <p:sp>
        <p:nvSpPr>
          <p:cNvPr id="229" name="Shape 229"/>
          <p:cNvSpPr/>
          <p:nvPr/>
        </p:nvSpPr>
        <p:spPr>
          <a:xfrm>
            <a:off x="7264400" y="1689100"/>
            <a:ext cx="1260659" cy="360822"/>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marL="40639" marR="40639" defTabSz="914400">
              <a:defRPr sz="1800">
                <a:uFill>
                  <a:solidFill/>
                </a:uFill>
                <a:latin typeface="Arial"/>
                <a:ea typeface="Arial"/>
                <a:cs typeface="Arial"/>
                <a:sym typeface="Arial"/>
              </a:defRPr>
            </a:lvl1pPr>
          </a:lstStyle>
          <a:p>
            <a:pPr lvl="0">
              <a:defRPr>
                <a:uFillTx/>
              </a:defRPr>
            </a:pPr>
            <a:r>
              <a:rPr>
                <a:uFill>
                  <a:solidFill/>
                </a:uFill>
              </a:rPr>
              <a:t>unchecked</a:t>
            </a:r>
          </a:p>
        </p:txBody>
      </p:sp>
      <p:sp>
        <p:nvSpPr>
          <p:cNvPr id="230" name="Shape 230"/>
          <p:cNvSpPr/>
          <p:nvPr/>
        </p:nvSpPr>
        <p:spPr>
          <a:xfrm>
            <a:off x="7264400" y="3149600"/>
            <a:ext cx="1006386" cy="360822"/>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marL="40639" marR="40639" defTabSz="914400">
              <a:defRPr sz="1800">
                <a:uFill>
                  <a:solidFill/>
                </a:uFill>
                <a:latin typeface="Arial"/>
                <a:ea typeface="Arial"/>
                <a:cs typeface="Arial"/>
                <a:sym typeface="Arial"/>
              </a:defRPr>
            </a:lvl1pPr>
          </a:lstStyle>
          <a:p>
            <a:pPr lvl="0">
              <a:defRPr>
                <a:uFillTx/>
              </a:defRPr>
            </a:pPr>
            <a:r>
              <a:rPr dirty="0">
                <a:uFill>
                  <a:solidFill/>
                </a:uFill>
              </a:rPr>
              <a:t>checked</a:t>
            </a:r>
          </a:p>
        </p:txBody>
      </p:sp>
      <p:sp>
        <p:nvSpPr>
          <p:cNvPr id="231" name="Shape 231"/>
          <p:cNvSpPr/>
          <p:nvPr/>
        </p:nvSpPr>
        <p:spPr>
          <a:xfrm>
            <a:off x="7264400" y="6235700"/>
            <a:ext cx="1006386" cy="360822"/>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marL="40639" marR="40639" defTabSz="914400">
              <a:defRPr sz="1800">
                <a:uFill>
                  <a:solidFill/>
                </a:uFill>
                <a:latin typeface="Arial"/>
                <a:ea typeface="Arial"/>
                <a:cs typeface="Arial"/>
                <a:sym typeface="Arial"/>
              </a:defRPr>
            </a:lvl1pPr>
          </a:lstStyle>
          <a:p>
            <a:pPr lvl="0">
              <a:defRPr>
                <a:uFillTx/>
              </a:defRPr>
            </a:pPr>
            <a:r>
              <a:rPr>
                <a:uFill>
                  <a:solidFill/>
                </a:uFill>
              </a:rPr>
              <a:t>checked</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hape 233"/>
          <p:cNvSpPr/>
          <p:nvPr/>
        </p:nvSpPr>
        <p:spPr>
          <a:xfrm>
            <a:off x="1041400" y="914400"/>
            <a:ext cx="7145338" cy="1588"/>
          </a:xfrm>
          <a:prstGeom prst="line">
            <a:avLst/>
          </a:prstGeom>
          <a:ln w="12700">
            <a:solidFill/>
            <a:miter lim="400000"/>
          </a:ln>
        </p:spPr>
        <p:txBody>
          <a:bodyPr lIns="0" tIns="0" rIns="0" bIns="0" anchor="ctr"/>
          <a:lstStyle/>
          <a:p>
            <a:pPr lvl="0" defTabSz="457200">
              <a:defRPr sz="1200">
                <a:latin typeface="Helvetica"/>
                <a:ea typeface="Helvetica"/>
                <a:cs typeface="Helvetica"/>
                <a:sym typeface="Helvetica"/>
              </a:defRPr>
            </a:pPr>
            <a:endParaRPr/>
          </a:p>
        </p:txBody>
      </p:sp>
      <p:sp>
        <p:nvSpPr>
          <p:cNvPr id="234" name="Shape 234"/>
          <p:cNvSpPr>
            <a:spLocks noGrp="1"/>
          </p:cNvSpPr>
          <p:nvPr>
            <p:ph type="title"/>
          </p:nvPr>
        </p:nvSpPr>
        <p:spPr>
          <a:prstGeom prst="rect">
            <a:avLst/>
          </a:prstGeom>
        </p:spPr>
        <p:txBody>
          <a:bodyPr/>
          <a:lstStyle/>
          <a:p>
            <a:pPr lvl="0">
              <a:defRPr sz="1800">
                <a:uFillTx/>
              </a:defRPr>
            </a:pPr>
            <a:r>
              <a:rPr sz="3600">
                <a:uFill>
                  <a:solidFill/>
                </a:uFill>
              </a:rPr>
              <a:t>Checked Vs Unchecked?</a:t>
            </a:r>
          </a:p>
        </p:txBody>
      </p:sp>
      <p:sp>
        <p:nvSpPr>
          <p:cNvPr id="235" name="Shape 235"/>
          <p:cNvSpPr>
            <a:spLocks noGrp="1"/>
          </p:cNvSpPr>
          <p:nvPr>
            <p:ph type="body" idx="1"/>
          </p:nvPr>
        </p:nvSpPr>
        <p:spPr>
          <a:xfrm>
            <a:off x="457200" y="1304925"/>
            <a:ext cx="8229600" cy="5502275"/>
          </a:xfrm>
          <a:prstGeom prst="rect">
            <a:avLst/>
          </a:prstGeom>
        </p:spPr>
        <p:txBody>
          <a:bodyPr/>
          <a:lstStyle/>
          <a:p>
            <a:pPr marL="334554" lvl="0" indent="-293914">
              <a:defRPr sz="1800">
                <a:uFillTx/>
              </a:defRPr>
            </a:pPr>
            <a:r>
              <a:rPr sz="2400" dirty="0">
                <a:uFill>
                  <a:solidFill/>
                </a:uFill>
              </a:rPr>
              <a:t>Because Java does not require methods to catch or to specify unchecked exceptions programmers may be tempted to write code that throws only unchecked exceptions (or make all their exception subclasses inherit from </a:t>
            </a:r>
            <a:r>
              <a:rPr sz="2400" dirty="0" err="1">
                <a:uFill>
                  <a:solidFill/>
                </a:uFill>
              </a:rPr>
              <a:t>RuntimeException</a:t>
            </a:r>
            <a:r>
              <a:rPr sz="2400" dirty="0" smtClean="0">
                <a:uFill>
                  <a:solidFill/>
                </a:uFill>
              </a:rPr>
              <a:t>)</a:t>
            </a:r>
            <a:r>
              <a:rPr lang="en-IE" sz="2400" dirty="0" smtClean="0">
                <a:uFill>
                  <a:solidFill/>
                </a:uFill>
              </a:rPr>
              <a:t>.</a:t>
            </a:r>
          </a:p>
          <a:p>
            <a:pPr marL="334554" lvl="0" indent="-293914">
              <a:defRPr sz="1800">
                <a:uFillTx/>
              </a:defRPr>
            </a:pPr>
            <a:endParaRPr sz="2400" dirty="0">
              <a:uFill>
                <a:solidFill/>
              </a:uFill>
            </a:endParaRPr>
          </a:p>
          <a:p>
            <a:pPr marL="334554" lvl="0" indent="-293914">
              <a:defRPr sz="1800">
                <a:uFillTx/>
              </a:defRPr>
            </a:pPr>
            <a:r>
              <a:rPr sz="2400" dirty="0">
                <a:uFill>
                  <a:solidFill/>
                </a:uFill>
              </a:rPr>
              <a:t>This allows programmers to write code without bothering with compiler errors and without bothering to specify or to catch any exceptions.</a:t>
            </a:r>
          </a:p>
          <a:p>
            <a:pPr marL="334554" lvl="0" indent="-293914">
              <a:defRPr sz="1800">
                <a:uFillTx/>
              </a:defRPr>
            </a:pPr>
            <a:endParaRPr lang="en-IE" sz="2400" dirty="0" smtClean="0">
              <a:uFill>
                <a:solidFill/>
              </a:uFill>
            </a:endParaRPr>
          </a:p>
          <a:p>
            <a:pPr marL="334554" lvl="0" indent="-293914">
              <a:defRPr sz="1800">
                <a:uFillTx/>
              </a:defRPr>
            </a:pPr>
            <a:r>
              <a:rPr sz="2400" dirty="0" smtClean="0">
                <a:uFill>
                  <a:solidFill/>
                </a:uFill>
              </a:rPr>
              <a:t>Seems </a:t>
            </a:r>
            <a:r>
              <a:rPr sz="2400" dirty="0">
                <a:uFill>
                  <a:solidFill/>
                </a:uFill>
              </a:rPr>
              <a:t>convenient to the programmer, as it sidesteps the intent of the catch or specify </a:t>
            </a:r>
            <a:r>
              <a:rPr sz="2400" dirty="0" smtClean="0">
                <a:uFill>
                  <a:solidFill/>
                </a:uFill>
              </a:rPr>
              <a:t>requirement</a:t>
            </a:r>
            <a:r>
              <a:rPr lang="en-IE" sz="2400" dirty="0" smtClean="0">
                <a:uFill>
                  <a:solidFill/>
                </a:uFill>
              </a:rPr>
              <a:t>.</a:t>
            </a:r>
            <a:endParaRPr sz="2400" dirty="0">
              <a:uFill>
                <a:solidFill/>
              </a:uFill>
            </a:endParaRPr>
          </a:p>
        </p:txBody>
      </p:sp>
      <p:sp>
        <p:nvSpPr>
          <p:cNvPr id="236" name="Shape 236"/>
          <p:cNvSpPr>
            <a:spLocks noGrp="1"/>
          </p:cNvSpPr>
          <p:nvPr>
            <p:ph type="sldNum" sz="quarter" idx="2"/>
          </p:nvPr>
        </p:nvSpPr>
        <p:spPr>
          <a:xfrm>
            <a:off x="7591786" y="6342062"/>
            <a:ext cx="312015" cy="3048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400">
                <a:uFill>
                  <a:solidFill/>
                </a:uFill>
              </a:rPr>
              <a:t>32</a:t>
            </a:fld>
            <a:endParaRPr sz="1400">
              <a:uFill>
                <a:solidFill/>
              </a:uFill>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p:nvPr/>
        </p:nvSpPr>
        <p:spPr>
          <a:xfrm>
            <a:off x="1041400" y="914400"/>
            <a:ext cx="7145338" cy="1588"/>
          </a:xfrm>
          <a:prstGeom prst="line">
            <a:avLst/>
          </a:prstGeom>
          <a:ln w="12700">
            <a:solidFill/>
            <a:miter lim="400000"/>
          </a:ln>
        </p:spPr>
        <p:txBody>
          <a:bodyPr lIns="0" tIns="0" rIns="0" bIns="0" anchor="ctr"/>
          <a:lstStyle/>
          <a:p>
            <a:pPr lvl="0" defTabSz="457200">
              <a:defRPr sz="1200">
                <a:latin typeface="Helvetica"/>
                <a:ea typeface="Helvetica"/>
                <a:cs typeface="Helvetica"/>
                <a:sym typeface="Helvetica"/>
              </a:defRPr>
            </a:pPr>
            <a:endParaRPr/>
          </a:p>
        </p:txBody>
      </p:sp>
      <p:sp>
        <p:nvSpPr>
          <p:cNvPr id="239" name="Shape 239"/>
          <p:cNvSpPr>
            <a:spLocks noGrp="1"/>
          </p:cNvSpPr>
          <p:nvPr>
            <p:ph type="title"/>
          </p:nvPr>
        </p:nvSpPr>
        <p:spPr>
          <a:prstGeom prst="rect">
            <a:avLst/>
          </a:prstGeom>
        </p:spPr>
        <p:txBody>
          <a:bodyPr/>
          <a:lstStyle/>
          <a:p>
            <a:pPr lvl="0">
              <a:defRPr sz="1800">
                <a:uFillTx/>
              </a:defRPr>
            </a:pPr>
            <a:r>
              <a:rPr lang="en-IE" sz="3600" dirty="0" smtClean="0">
                <a:uFill>
                  <a:solidFill/>
                </a:uFill>
              </a:rPr>
              <a:t>Oracle </a:t>
            </a:r>
            <a:r>
              <a:rPr sz="3600" dirty="0" smtClean="0">
                <a:uFill>
                  <a:solidFill/>
                </a:uFill>
              </a:rPr>
              <a:t>Advice </a:t>
            </a:r>
            <a:r>
              <a:rPr sz="3600" dirty="0">
                <a:uFill>
                  <a:solidFill/>
                </a:uFill>
              </a:rPr>
              <a:t>(Java Tutorial)</a:t>
            </a:r>
          </a:p>
        </p:txBody>
      </p:sp>
      <p:sp>
        <p:nvSpPr>
          <p:cNvPr id="240" name="Shape 240"/>
          <p:cNvSpPr>
            <a:spLocks noGrp="1"/>
          </p:cNvSpPr>
          <p:nvPr>
            <p:ph type="body" idx="1"/>
          </p:nvPr>
        </p:nvSpPr>
        <p:spPr>
          <a:xfrm>
            <a:off x="457200" y="1355725"/>
            <a:ext cx="8318500" cy="4864100"/>
          </a:xfrm>
          <a:prstGeom prst="rect">
            <a:avLst/>
          </a:prstGeom>
        </p:spPr>
        <p:txBody>
          <a:bodyPr/>
          <a:lstStyle/>
          <a:p>
            <a:pPr marL="342900" lvl="0">
              <a:defRPr sz="1800">
                <a:uFillTx/>
              </a:defRPr>
            </a:pPr>
            <a:r>
              <a:rPr sz="2400" dirty="0">
                <a:uFill>
                  <a:solidFill/>
                </a:uFill>
              </a:rPr>
              <a:t>Generally speaking, do not throw a </a:t>
            </a:r>
            <a:r>
              <a:rPr sz="2400" dirty="0" err="1">
                <a:uFill>
                  <a:solidFill/>
                </a:uFill>
              </a:rPr>
              <a:t>RuntimeException</a:t>
            </a:r>
            <a:r>
              <a:rPr sz="2400" dirty="0">
                <a:uFill>
                  <a:solidFill/>
                </a:uFill>
              </a:rPr>
              <a:t> or create a subclass of </a:t>
            </a:r>
            <a:r>
              <a:rPr sz="2400" dirty="0" err="1">
                <a:uFill>
                  <a:solidFill/>
                </a:uFill>
              </a:rPr>
              <a:t>RuntimeException</a:t>
            </a:r>
            <a:r>
              <a:rPr sz="2400" dirty="0">
                <a:uFill>
                  <a:solidFill/>
                </a:uFill>
              </a:rPr>
              <a:t> simply because you don't want to be bothered with specifying the exceptions your methods can throw</a:t>
            </a:r>
            <a:r>
              <a:rPr sz="2400" dirty="0" smtClean="0">
                <a:uFill>
                  <a:solidFill/>
                </a:uFill>
              </a:rPr>
              <a:t>.</a:t>
            </a:r>
            <a:endParaRPr lang="en-IE" sz="2400" dirty="0" smtClean="0">
              <a:uFill>
                <a:solidFill/>
              </a:uFill>
            </a:endParaRPr>
          </a:p>
          <a:p>
            <a:pPr marL="342900" lvl="0">
              <a:defRPr sz="1800">
                <a:uFillTx/>
              </a:defRPr>
            </a:pPr>
            <a:endParaRPr sz="2400" dirty="0">
              <a:uFill>
                <a:solidFill/>
              </a:uFill>
            </a:endParaRPr>
          </a:p>
          <a:p>
            <a:pPr marL="342900" lvl="0">
              <a:defRPr sz="1800">
                <a:uFillTx/>
              </a:defRPr>
            </a:pPr>
            <a:r>
              <a:rPr sz="2400" dirty="0">
                <a:uFill>
                  <a:solidFill/>
                </a:uFill>
              </a:rPr>
              <a:t>Bottom line guideline: If a client can reasonably be expected to recover from an exception, make it a checked exception. If a client cannot do anything to recover from the exception, make it an unchecked exception.</a:t>
            </a:r>
          </a:p>
          <a:p>
            <a:pPr marL="342900" lvl="0">
              <a:defRPr sz="1800">
                <a:uFillTx/>
              </a:defRPr>
            </a:pPr>
            <a:endParaRPr lang="en-IE" sz="2400" dirty="0" smtClean="0">
              <a:uFill>
                <a:solidFill/>
              </a:uFill>
            </a:endParaRPr>
          </a:p>
          <a:p>
            <a:pPr marL="342900" lvl="0">
              <a:defRPr sz="1800">
                <a:uFillTx/>
              </a:defRPr>
            </a:pPr>
            <a:r>
              <a:rPr sz="2400" dirty="0" smtClean="0">
                <a:uFill>
                  <a:solidFill/>
                </a:uFill>
              </a:rPr>
              <a:t>For </a:t>
            </a:r>
            <a:r>
              <a:rPr sz="2400" dirty="0">
                <a:uFill>
                  <a:solidFill/>
                </a:uFill>
              </a:rPr>
              <a:t>alternative view see: </a:t>
            </a:r>
          </a:p>
          <a:p>
            <a:pPr marL="0" lvl="1" indent="497840">
              <a:buSzTx/>
              <a:buNone/>
              <a:defRPr sz="1800">
                <a:uFillTx/>
              </a:defRPr>
            </a:pPr>
            <a:r>
              <a:rPr u="sng" dirty="0">
                <a:uFill>
                  <a:solidFill/>
                </a:uFill>
                <a:hlinkClick r:id="rId2"/>
              </a:rPr>
              <a:t>http://www.mindview.net/Etc/Discussions/CheckedExceptions</a:t>
            </a:r>
          </a:p>
        </p:txBody>
      </p:sp>
      <p:sp>
        <p:nvSpPr>
          <p:cNvPr id="241" name="Shape 241"/>
          <p:cNvSpPr>
            <a:spLocks noGrp="1"/>
          </p:cNvSpPr>
          <p:nvPr>
            <p:ph type="sldNum" sz="quarter" idx="2"/>
          </p:nvPr>
        </p:nvSpPr>
        <p:spPr>
          <a:xfrm>
            <a:off x="7591786" y="6342062"/>
            <a:ext cx="312015" cy="3048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400">
                <a:uFill>
                  <a:solidFill/>
                </a:uFill>
              </a:rPr>
              <a:t>33</a:t>
            </a:fld>
            <a:endParaRPr sz="1400">
              <a:uFill>
                <a:solidFill/>
              </a:uFill>
            </a:endParaRP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Shape 243"/>
          <p:cNvSpPr/>
          <p:nvPr/>
        </p:nvSpPr>
        <p:spPr>
          <a:xfrm>
            <a:off x="1041400" y="914400"/>
            <a:ext cx="7145338" cy="1588"/>
          </a:xfrm>
          <a:prstGeom prst="line">
            <a:avLst/>
          </a:prstGeom>
          <a:ln w="12700">
            <a:solidFill/>
            <a:miter lim="400000"/>
          </a:ln>
        </p:spPr>
        <p:txBody>
          <a:bodyPr lIns="0" tIns="0" rIns="0" bIns="0" anchor="ctr"/>
          <a:lstStyle/>
          <a:p>
            <a:pPr lvl="0" defTabSz="457200">
              <a:defRPr sz="1200">
                <a:latin typeface="Helvetica"/>
                <a:ea typeface="Helvetica"/>
                <a:cs typeface="Helvetica"/>
                <a:sym typeface="Helvetica"/>
              </a:defRPr>
            </a:pPr>
            <a:endParaRPr/>
          </a:p>
        </p:txBody>
      </p:sp>
      <p:sp>
        <p:nvSpPr>
          <p:cNvPr id="244" name="Shape 244"/>
          <p:cNvSpPr/>
          <p:nvPr/>
        </p:nvSpPr>
        <p:spPr>
          <a:xfrm>
            <a:off x="6554787" y="6342062"/>
            <a:ext cx="2387601" cy="3175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marL="40639" marR="40639" algn="r" defTabSz="914400">
              <a:buClr>
                <a:srgbClr val="000000"/>
              </a:buClr>
              <a:buFont typeface="Helvetica"/>
              <a:defRPr sz="1400">
                <a:uFill>
                  <a:solidFill/>
                </a:uFill>
                <a:latin typeface="Helvetica Neue Light"/>
                <a:ea typeface="Helvetica Neue Light"/>
                <a:cs typeface="Helvetica Neue Light"/>
                <a:sym typeface="Helvetica Neue Light"/>
              </a:defRPr>
            </a:lvl1pPr>
          </a:lstStyle>
          <a:p>
            <a:pPr lvl="0">
              <a:defRPr sz="1800">
                <a:uFillTx/>
              </a:defRPr>
            </a:pPr>
            <a:r>
              <a:rPr sz="1400">
                <a:uFill>
                  <a:solidFill/>
                </a:uFill>
              </a:rPr>
              <a:t>18</a:t>
            </a:r>
          </a:p>
        </p:txBody>
      </p:sp>
      <p:sp>
        <p:nvSpPr>
          <p:cNvPr id="245" name="Shape 245"/>
          <p:cNvSpPr>
            <a:spLocks noGrp="1"/>
          </p:cNvSpPr>
          <p:nvPr>
            <p:ph type="title"/>
          </p:nvPr>
        </p:nvSpPr>
        <p:spPr>
          <a:prstGeom prst="rect">
            <a:avLst/>
          </a:prstGeom>
        </p:spPr>
        <p:txBody>
          <a:bodyPr/>
          <a:lstStyle>
            <a:lvl1pPr>
              <a:defRPr>
                <a:latin typeface="Helvetica Neue Light"/>
                <a:ea typeface="Helvetica Neue Light"/>
                <a:cs typeface="Helvetica Neue Light"/>
                <a:sym typeface="Helvetica Neue Light"/>
              </a:defRPr>
            </a:lvl1pPr>
          </a:lstStyle>
          <a:p>
            <a:pPr lvl="0">
              <a:defRPr sz="1800">
                <a:uFillTx/>
              </a:defRPr>
            </a:pPr>
            <a:r>
              <a:rPr sz="3600">
                <a:uFill>
                  <a:solidFill/>
                </a:uFill>
              </a:rPr>
              <a:t>Summary</a:t>
            </a:r>
          </a:p>
        </p:txBody>
      </p:sp>
      <p:sp>
        <p:nvSpPr>
          <p:cNvPr id="246" name="Shape 246"/>
          <p:cNvSpPr>
            <a:spLocks noGrp="1"/>
          </p:cNvSpPr>
          <p:nvPr>
            <p:ph type="body" idx="1"/>
          </p:nvPr>
        </p:nvSpPr>
        <p:spPr>
          <a:xfrm>
            <a:off x="457200" y="1355725"/>
            <a:ext cx="7786688" cy="5502275"/>
          </a:xfrm>
          <a:prstGeom prst="rect">
            <a:avLst/>
          </a:prstGeom>
        </p:spPr>
        <p:txBody>
          <a:bodyPr/>
          <a:lstStyle/>
          <a:p>
            <a:pPr lvl="0">
              <a:buClr>
                <a:srgbClr val="000000"/>
              </a:buClr>
              <a:buFont typeface="Wingdings"/>
              <a:buChar char=""/>
              <a:defRPr sz="1800">
                <a:uFillTx/>
              </a:defRPr>
            </a:pPr>
            <a:r>
              <a:rPr sz="2400">
                <a:uFill>
                  <a:solidFill/>
                </a:uFill>
              </a:rPr>
              <a:t>What exceptions are</a:t>
            </a:r>
          </a:p>
          <a:p>
            <a:pPr lvl="0">
              <a:buClr>
                <a:srgbClr val="000000"/>
              </a:buClr>
              <a:buFont typeface="Wingdings"/>
              <a:buChar char=""/>
              <a:defRPr sz="1800">
                <a:uFillTx/>
              </a:defRPr>
            </a:pPr>
            <a:r>
              <a:rPr sz="2400">
                <a:uFill>
                  <a:solidFill/>
                </a:uFill>
              </a:rPr>
              <a:t>What types of exceptions exist in Java</a:t>
            </a:r>
          </a:p>
          <a:p>
            <a:pPr lvl="0">
              <a:buClr>
                <a:srgbClr val="000000"/>
              </a:buClr>
              <a:buFont typeface="Wingdings"/>
              <a:buChar char=""/>
              <a:defRPr sz="1800">
                <a:uFillTx/>
              </a:defRPr>
            </a:pPr>
            <a:r>
              <a:rPr sz="2400">
                <a:uFill>
                  <a:solidFill/>
                </a:uFill>
              </a:rPr>
              <a:t>Exceptions hierarchy</a:t>
            </a:r>
          </a:p>
          <a:p>
            <a:pPr lvl="0">
              <a:buClr>
                <a:srgbClr val="000000"/>
              </a:buClr>
              <a:buFont typeface="Wingdings"/>
              <a:buChar char=""/>
              <a:defRPr sz="1800">
                <a:uFillTx/>
              </a:defRPr>
            </a:pPr>
            <a:r>
              <a:rPr sz="2400">
                <a:uFill>
                  <a:solidFill/>
                </a:uFill>
              </a:rPr>
              <a:t>Catching exceptions</a:t>
            </a:r>
          </a:p>
          <a:p>
            <a:pPr lvl="0">
              <a:buClr>
                <a:srgbClr val="000000"/>
              </a:buClr>
              <a:buFont typeface="Wingdings"/>
              <a:buChar char=""/>
              <a:defRPr sz="1800">
                <a:uFillTx/>
              </a:defRPr>
            </a:pPr>
            <a:r>
              <a:rPr sz="2400">
                <a:uFill>
                  <a:solidFill/>
                </a:uFill>
              </a:rPr>
              <a:t>Throwing exceptions</a:t>
            </a:r>
          </a:p>
          <a:p>
            <a:pPr lvl="0">
              <a:buClr>
                <a:srgbClr val="000000"/>
              </a:buClr>
              <a:buFont typeface="Wingdings"/>
              <a:buChar char=""/>
              <a:defRPr sz="1800">
                <a:uFillTx/>
              </a:defRPr>
            </a:pPr>
            <a:r>
              <a:rPr sz="2400">
                <a:uFill>
                  <a:solidFill/>
                </a:uFill>
              </a:rPr>
              <a:t>Defining exceptions</a:t>
            </a:r>
          </a:p>
          <a:p>
            <a:pPr lvl="0">
              <a:buClr>
                <a:srgbClr val="000000"/>
              </a:buClr>
              <a:buFont typeface="Wingdings"/>
              <a:buChar char=""/>
              <a:defRPr sz="1800">
                <a:uFillTx/>
              </a:defRPr>
            </a:pPr>
            <a:r>
              <a:rPr sz="2400">
                <a:uFill>
                  <a:solidFill/>
                </a:uFill>
              </a:rPr>
              <a:t>Common exceptions and errors</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hape 45"/>
          <p:cNvSpPr/>
          <p:nvPr/>
        </p:nvSpPr>
        <p:spPr>
          <a:xfrm>
            <a:off x="1041400" y="914400"/>
            <a:ext cx="7145338" cy="1588"/>
          </a:xfrm>
          <a:prstGeom prst="line">
            <a:avLst/>
          </a:prstGeom>
          <a:ln w="12700">
            <a:solidFill/>
            <a:miter lim="400000"/>
          </a:ln>
        </p:spPr>
        <p:txBody>
          <a:bodyPr lIns="0" tIns="0" rIns="0" bIns="0" anchor="ctr"/>
          <a:lstStyle/>
          <a:p>
            <a:pPr lvl="0" defTabSz="457200">
              <a:defRPr sz="1200">
                <a:latin typeface="Helvetica"/>
                <a:ea typeface="Helvetica"/>
                <a:cs typeface="Helvetica"/>
                <a:sym typeface="Helvetica"/>
              </a:defRPr>
            </a:pPr>
            <a:endParaRPr/>
          </a:p>
        </p:txBody>
      </p:sp>
      <p:sp>
        <p:nvSpPr>
          <p:cNvPr id="46" name="Shape 46"/>
          <p:cNvSpPr>
            <a:spLocks noGrp="1"/>
          </p:cNvSpPr>
          <p:nvPr>
            <p:ph type="title"/>
          </p:nvPr>
        </p:nvSpPr>
        <p:spPr>
          <a:prstGeom prst="rect">
            <a:avLst/>
          </a:prstGeom>
        </p:spPr>
        <p:txBody>
          <a:bodyPr/>
          <a:lstStyle>
            <a:lvl1pPr algn="l"/>
          </a:lstStyle>
          <a:p>
            <a:pPr lvl="0">
              <a:defRPr sz="1800">
                <a:uFillTx/>
              </a:defRPr>
            </a:pPr>
            <a:r>
              <a:rPr sz="3600">
                <a:uFill>
                  <a:solidFill/>
                </a:uFill>
              </a:rPr>
              <a:t>Motivation (2)</a:t>
            </a:r>
          </a:p>
        </p:txBody>
      </p:sp>
      <p:sp>
        <p:nvSpPr>
          <p:cNvPr id="47" name="Shape 47"/>
          <p:cNvSpPr>
            <a:spLocks noGrp="1"/>
          </p:cNvSpPr>
          <p:nvPr>
            <p:ph type="sldNum" sz="quarter" idx="2"/>
          </p:nvPr>
        </p:nvSpPr>
        <p:spPr>
          <a:xfrm>
            <a:off x="7591786" y="6342062"/>
            <a:ext cx="312015" cy="3048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400">
                <a:uFill>
                  <a:solidFill/>
                </a:uFill>
              </a:rPr>
              <a:t>4</a:t>
            </a:fld>
            <a:endParaRPr sz="1400">
              <a:uFill>
                <a:solidFill/>
              </a:uFill>
            </a:endParaRPr>
          </a:p>
        </p:txBody>
      </p:sp>
      <p:sp>
        <p:nvSpPr>
          <p:cNvPr id="48" name="Shape 48"/>
          <p:cNvSpPr/>
          <p:nvPr/>
        </p:nvSpPr>
        <p:spPr>
          <a:xfrm>
            <a:off x="3581400" y="292100"/>
            <a:ext cx="5179883" cy="6032500"/>
          </a:xfrm>
          <a:prstGeom prst="rect">
            <a:avLst/>
          </a:prstGeom>
          <a:solidFill>
            <a:srgbClr val="FFFFFF"/>
          </a:solidFill>
          <a:ln w="12700">
            <a:solidFill/>
            <a:miter lim="400000"/>
          </a:ln>
          <a:extLst>
            <a:ext uri="{C572A759-6A51-4108-AA02-DFA0A04FC94B}">
              <ma14:wrappingTextBoxFlag xmlns:ma14="http://schemas.microsoft.com/office/mac/drawingml/2011/main" xmlns="" val="1"/>
            </a:ext>
          </a:extLst>
        </p:spPr>
        <p:txBody>
          <a:bodyPr wrap="none" lIns="0" tIns="0" rIns="0" bIns="0">
            <a:spAutoFit/>
          </a:bodyPr>
          <a:lstStyle/>
          <a:p>
            <a:pPr lvl="0" defTabSz="457200">
              <a:defRPr sz="1800"/>
            </a:pPr>
            <a:r>
              <a:rPr sz="1300" dirty="0" err="1">
                <a:latin typeface="Courier New"/>
                <a:ea typeface="Courier New"/>
                <a:cs typeface="Courier New"/>
                <a:sym typeface="Courier New"/>
              </a:rPr>
              <a:t>errorCodeType</a:t>
            </a:r>
            <a:r>
              <a:rPr sz="1300" dirty="0">
                <a:latin typeface="Courier New"/>
                <a:ea typeface="Courier New"/>
                <a:cs typeface="Courier New"/>
                <a:sym typeface="Courier New"/>
              </a:rPr>
              <a:t> </a:t>
            </a:r>
            <a:r>
              <a:rPr sz="1300" b="1" dirty="0" err="1">
                <a:latin typeface="Courier New"/>
                <a:ea typeface="Courier New"/>
                <a:cs typeface="Courier New"/>
                <a:sym typeface="Courier New"/>
              </a:rPr>
              <a:t>readFile</a:t>
            </a:r>
            <a:r>
              <a:rPr sz="1300" b="1" dirty="0">
                <a:latin typeface="Courier New"/>
                <a:ea typeface="Courier New"/>
                <a:cs typeface="Courier New"/>
                <a:sym typeface="Courier New"/>
              </a:rPr>
              <a:t> {</a:t>
            </a:r>
            <a:endParaRPr sz="1300" dirty="0">
              <a:latin typeface="Courier New"/>
              <a:ea typeface="Courier New"/>
              <a:cs typeface="Courier New"/>
              <a:sym typeface="Courier New"/>
            </a:endParaRPr>
          </a:p>
          <a:p>
            <a:pPr lvl="0" defTabSz="457200">
              <a:defRPr sz="1800"/>
            </a:pPr>
            <a:r>
              <a:rPr sz="1300" dirty="0">
                <a:latin typeface="Courier New"/>
                <a:ea typeface="Courier New"/>
                <a:cs typeface="Courier New"/>
                <a:sym typeface="Courier New"/>
              </a:rPr>
              <a:t>    initialize </a:t>
            </a:r>
            <a:r>
              <a:rPr sz="1300" dirty="0" err="1">
                <a:latin typeface="Courier New"/>
                <a:ea typeface="Courier New"/>
                <a:cs typeface="Courier New"/>
                <a:sym typeface="Courier New"/>
              </a:rPr>
              <a:t>errorCode</a:t>
            </a:r>
            <a:r>
              <a:rPr sz="1300" dirty="0">
                <a:latin typeface="Courier New"/>
                <a:ea typeface="Courier New"/>
                <a:cs typeface="Courier New"/>
                <a:sym typeface="Courier New"/>
              </a:rPr>
              <a:t> = 0;</a:t>
            </a:r>
          </a:p>
          <a:p>
            <a:pPr lvl="0" defTabSz="457200">
              <a:defRPr sz="1800"/>
            </a:pPr>
            <a:r>
              <a:rPr sz="1300" dirty="0">
                <a:latin typeface="Courier New"/>
                <a:ea typeface="Courier New"/>
                <a:cs typeface="Courier New"/>
                <a:sym typeface="Courier New"/>
              </a:rPr>
              <a:t>    </a:t>
            </a:r>
          </a:p>
          <a:p>
            <a:pPr lvl="0" defTabSz="457200">
              <a:defRPr sz="1800"/>
            </a:pPr>
            <a:r>
              <a:rPr sz="1300" dirty="0">
                <a:latin typeface="Courier New"/>
                <a:ea typeface="Courier New"/>
                <a:cs typeface="Courier New"/>
                <a:sym typeface="Courier New"/>
              </a:rPr>
              <a:t>    </a:t>
            </a:r>
            <a:r>
              <a:rPr sz="1300" b="1" i="1" dirty="0">
                <a:latin typeface="Courier New"/>
                <a:ea typeface="Courier New"/>
                <a:cs typeface="Courier New"/>
                <a:sym typeface="Courier New"/>
              </a:rPr>
              <a:t>open the file;</a:t>
            </a:r>
            <a:endParaRPr sz="1300" dirty="0">
              <a:latin typeface="Courier New"/>
              <a:ea typeface="Courier New"/>
              <a:cs typeface="Courier New"/>
              <a:sym typeface="Courier New"/>
            </a:endParaRPr>
          </a:p>
          <a:p>
            <a:pPr lvl="0" defTabSz="457200">
              <a:defRPr sz="1800"/>
            </a:pPr>
            <a:r>
              <a:rPr sz="1300" dirty="0">
                <a:latin typeface="Courier New"/>
                <a:ea typeface="Courier New"/>
                <a:cs typeface="Courier New"/>
                <a:sym typeface="Courier New"/>
              </a:rPr>
              <a:t>    if (</a:t>
            </a:r>
            <a:r>
              <a:rPr sz="1300" i="1" dirty="0" err="1">
                <a:latin typeface="Courier New"/>
                <a:ea typeface="Courier New"/>
                <a:cs typeface="Courier New"/>
                <a:sym typeface="Courier New"/>
              </a:rPr>
              <a:t>theFileIsOpen</a:t>
            </a:r>
            <a:r>
              <a:rPr sz="1300" dirty="0">
                <a:latin typeface="Courier New"/>
                <a:ea typeface="Courier New"/>
                <a:cs typeface="Courier New"/>
                <a:sym typeface="Courier New"/>
              </a:rPr>
              <a:t>) {</a:t>
            </a:r>
          </a:p>
          <a:p>
            <a:pPr lvl="0" defTabSz="457200">
              <a:defRPr sz="1800"/>
            </a:pPr>
            <a:r>
              <a:rPr sz="1300" dirty="0">
                <a:latin typeface="Courier New"/>
                <a:ea typeface="Courier New"/>
                <a:cs typeface="Courier New"/>
                <a:sym typeface="Courier New"/>
              </a:rPr>
              <a:t>        </a:t>
            </a:r>
            <a:r>
              <a:rPr sz="1300" b="1" i="1" dirty="0">
                <a:latin typeface="Courier New"/>
                <a:ea typeface="Courier New"/>
                <a:cs typeface="Courier New"/>
                <a:sym typeface="Courier New"/>
              </a:rPr>
              <a:t>determine the length of the file;</a:t>
            </a:r>
            <a:endParaRPr sz="1300" dirty="0">
              <a:latin typeface="Courier New"/>
              <a:ea typeface="Courier New"/>
              <a:cs typeface="Courier New"/>
              <a:sym typeface="Courier New"/>
            </a:endParaRPr>
          </a:p>
          <a:p>
            <a:pPr lvl="0" defTabSz="457200">
              <a:defRPr sz="1800"/>
            </a:pPr>
            <a:r>
              <a:rPr sz="1300" dirty="0">
                <a:latin typeface="Courier New"/>
                <a:ea typeface="Courier New"/>
                <a:cs typeface="Courier New"/>
                <a:sym typeface="Courier New"/>
              </a:rPr>
              <a:t>        if (</a:t>
            </a:r>
            <a:r>
              <a:rPr sz="1300" i="1" dirty="0" err="1">
                <a:latin typeface="Courier New"/>
                <a:ea typeface="Courier New"/>
                <a:cs typeface="Courier New"/>
                <a:sym typeface="Courier New"/>
              </a:rPr>
              <a:t>gotTheFileLength</a:t>
            </a:r>
            <a:r>
              <a:rPr sz="1300" dirty="0">
                <a:latin typeface="Courier New"/>
                <a:ea typeface="Courier New"/>
                <a:cs typeface="Courier New"/>
                <a:sym typeface="Courier New"/>
              </a:rPr>
              <a:t>) {</a:t>
            </a:r>
          </a:p>
          <a:p>
            <a:pPr lvl="0" defTabSz="457200">
              <a:defRPr sz="1800"/>
            </a:pPr>
            <a:r>
              <a:rPr sz="1300" dirty="0">
                <a:latin typeface="Courier New"/>
                <a:ea typeface="Courier New"/>
                <a:cs typeface="Courier New"/>
                <a:sym typeface="Courier New"/>
              </a:rPr>
              <a:t>            </a:t>
            </a:r>
            <a:r>
              <a:rPr sz="1300" b="1" i="1" dirty="0">
                <a:latin typeface="Courier New"/>
                <a:ea typeface="Courier New"/>
                <a:cs typeface="Courier New"/>
                <a:sym typeface="Courier New"/>
              </a:rPr>
              <a:t>allocate that much memory;</a:t>
            </a:r>
            <a:endParaRPr sz="1300" dirty="0">
              <a:latin typeface="Courier New"/>
              <a:ea typeface="Courier New"/>
              <a:cs typeface="Courier New"/>
              <a:sym typeface="Courier New"/>
            </a:endParaRPr>
          </a:p>
          <a:p>
            <a:pPr lvl="0" defTabSz="457200">
              <a:defRPr sz="1800"/>
            </a:pPr>
            <a:r>
              <a:rPr sz="1300" dirty="0">
                <a:latin typeface="Courier New"/>
                <a:ea typeface="Courier New"/>
                <a:cs typeface="Courier New"/>
                <a:sym typeface="Courier New"/>
              </a:rPr>
              <a:t>            if (</a:t>
            </a:r>
            <a:r>
              <a:rPr sz="1300" i="1" dirty="0" err="1">
                <a:latin typeface="Courier New"/>
                <a:ea typeface="Courier New"/>
                <a:cs typeface="Courier New"/>
                <a:sym typeface="Courier New"/>
              </a:rPr>
              <a:t>gotEnoughMemory</a:t>
            </a:r>
            <a:r>
              <a:rPr sz="1300" dirty="0">
                <a:latin typeface="Courier New"/>
                <a:ea typeface="Courier New"/>
                <a:cs typeface="Courier New"/>
                <a:sym typeface="Courier New"/>
              </a:rPr>
              <a:t>) {</a:t>
            </a:r>
          </a:p>
          <a:p>
            <a:pPr lvl="0" defTabSz="457200">
              <a:defRPr sz="1800"/>
            </a:pPr>
            <a:r>
              <a:rPr sz="1300" dirty="0">
                <a:latin typeface="Courier New"/>
                <a:ea typeface="Courier New"/>
                <a:cs typeface="Courier New"/>
                <a:sym typeface="Courier New"/>
              </a:rPr>
              <a:t>                </a:t>
            </a:r>
            <a:r>
              <a:rPr sz="1300" b="1" i="1" dirty="0">
                <a:latin typeface="Courier New"/>
                <a:ea typeface="Courier New"/>
                <a:cs typeface="Courier New"/>
                <a:sym typeface="Courier New"/>
              </a:rPr>
              <a:t>read the file into memory;</a:t>
            </a:r>
            <a:endParaRPr sz="1300" dirty="0">
              <a:latin typeface="Courier New"/>
              <a:ea typeface="Courier New"/>
              <a:cs typeface="Courier New"/>
              <a:sym typeface="Courier New"/>
            </a:endParaRPr>
          </a:p>
          <a:p>
            <a:pPr lvl="0" defTabSz="457200">
              <a:defRPr sz="1800"/>
            </a:pPr>
            <a:r>
              <a:rPr sz="1300" dirty="0">
                <a:latin typeface="Courier New"/>
                <a:ea typeface="Courier New"/>
                <a:cs typeface="Courier New"/>
                <a:sym typeface="Courier New"/>
              </a:rPr>
              <a:t>                if (</a:t>
            </a:r>
            <a:r>
              <a:rPr sz="1300" i="1" dirty="0" err="1">
                <a:latin typeface="Courier New"/>
                <a:ea typeface="Courier New"/>
                <a:cs typeface="Courier New"/>
                <a:sym typeface="Courier New"/>
              </a:rPr>
              <a:t>readFailed</a:t>
            </a:r>
            <a:r>
              <a:rPr sz="1300" dirty="0">
                <a:latin typeface="Courier New"/>
                <a:ea typeface="Courier New"/>
                <a:cs typeface="Courier New"/>
                <a:sym typeface="Courier New"/>
              </a:rPr>
              <a:t>) {</a:t>
            </a:r>
          </a:p>
          <a:p>
            <a:pPr lvl="0" defTabSz="457200">
              <a:defRPr sz="1800"/>
            </a:pPr>
            <a:r>
              <a:rPr sz="1300" dirty="0">
                <a:latin typeface="Courier New"/>
                <a:ea typeface="Courier New"/>
                <a:cs typeface="Courier New"/>
                <a:sym typeface="Courier New"/>
              </a:rPr>
              <a:t>                    </a:t>
            </a:r>
            <a:r>
              <a:rPr sz="1300" dirty="0" err="1">
                <a:latin typeface="Courier New"/>
                <a:ea typeface="Courier New"/>
                <a:cs typeface="Courier New"/>
                <a:sym typeface="Courier New"/>
              </a:rPr>
              <a:t>errorCode</a:t>
            </a:r>
            <a:r>
              <a:rPr sz="1300" dirty="0">
                <a:latin typeface="Courier New"/>
                <a:ea typeface="Courier New"/>
                <a:cs typeface="Courier New"/>
                <a:sym typeface="Courier New"/>
              </a:rPr>
              <a:t> = -1;</a:t>
            </a:r>
          </a:p>
          <a:p>
            <a:pPr lvl="0" defTabSz="457200">
              <a:defRPr sz="1800"/>
            </a:pPr>
            <a:r>
              <a:rPr sz="1300" dirty="0">
                <a:latin typeface="Courier New"/>
                <a:ea typeface="Courier New"/>
                <a:cs typeface="Courier New"/>
                <a:sym typeface="Courier New"/>
              </a:rPr>
              <a:t>                }</a:t>
            </a:r>
          </a:p>
          <a:p>
            <a:pPr lvl="0" defTabSz="457200">
              <a:defRPr sz="1800"/>
            </a:pPr>
            <a:r>
              <a:rPr sz="1300" dirty="0">
                <a:latin typeface="Courier New"/>
                <a:ea typeface="Courier New"/>
                <a:cs typeface="Courier New"/>
                <a:sym typeface="Courier New"/>
              </a:rPr>
              <a:t>            } else {</a:t>
            </a:r>
          </a:p>
          <a:p>
            <a:pPr lvl="0" defTabSz="457200">
              <a:defRPr sz="1800"/>
            </a:pPr>
            <a:r>
              <a:rPr sz="1300" dirty="0">
                <a:latin typeface="Courier New"/>
                <a:ea typeface="Courier New"/>
                <a:cs typeface="Courier New"/>
                <a:sym typeface="Courier New"/>
              </a:rPr>
              <a:t>                </a:t>
            </a:r>
            <a:r>
              <a:rPr sz="1300" dirty="0" err="1">
                <a:latin typeface="Courier New"/>
                <a:ea typeface="Courier New"/>
                <a:cs typeface="Courier New"/>
                <a:sym typeface="Courier New"/>
              </a:rPr>
              <a:t>errorCode</a:t>
            </a:r>
            <a:r>
              <a:rPr sz="1300" dirty="0">
                <a:latin typeface="Courier New"/>
                <a:ea typeface="Courier New"/>
                <a:cs typeface="Courier New"/>
                <a:sym typeface="Courier New"/>
              </a:rPr>
              <a:t> = -2;</a:t>
            </a:r>
          </a:p>
          <a:p>
            <a:pPr lvl="0" defTabSz="457200">
              <a:defRPr sz="1800"/>
            </a:pPr>
            <a:r>
              <a:rPr sz="1300" dirty="0">
                <a:latin typeface="Courier New"/>
                <a:ea typeface="Courier New"/>
                <a:cs typeface="Courier New"/>
                <a:sym typeface="Courier New"/>
              </a:rPr>
              <a:t>            }</a:t>
            </a:r>
          </a:p>
          <a:p>
            <a:pPr lvl="0" defTabSz="457200">
              <a:defRPr sz="1800"/>
            </a:pPr>
            <a:r>
              <a:rPr sz="1300" dirty="0">
                <a:latin typeface="Courier New"/>
                <a:ea typeface="Courier New"/>
                <a:cs typeface="Courier New"/>
                <a:sym typeface="Courier New"/>
              </a:rPr>
              <a:t>        } else {</a:t>
            </a:r>
          </a:p>
          <a:p>
            <a:pPr lvl="0" defTabSz="457200">
              <a:defRPr sz="1800"/>
            </a:pPr>
            <a:r>
              <a:rPr sz="1300" dirty="0">
                <a:latin typeface="Courier New"/>
                <a:ea typeface="Courier New"/>
                <a:cs typeface="Courier New"/>
                <a:sym typeface="Courier New"/>
              </a:rPr>
              <a:t>            </a:t>
            </a:r>
            <a:r>
              <a:rPr sz="1300" dirty="0" err="1">
                <a:latin typeface="Courier New"/>
                <a:ea typeface="Courier New"/>
                <a:cs typeface="Courier New"/>
                <a:sym typeface="Courier New"/>
              </a:rPr>
              <a:t>errorCode</a:t>
            </a:r>
            <a:r>
              <a:rPr sz="1300" dirty="0">
                <a:latin typeface="Courier New"/>
                <a:ea typeface="Courier New"/>
                <a:cs typeface="Courier New"/>
                <a:sym typeface="Courier New"/>
              </a:rPr>
              <a:t> = -3;</a:t>
            </a:r>
          </a:p>
          <a:p>
            <a:pPr lvl="0" defTabSz="457200">
              <a:defRPr sz="1800"/>
            </a:pPr>
            <a:r>
              <a:rPr sz="1300" dirty="0">
                <a:latin typeface="Courier New"/>
                <a:ea typeface="Courier New"/>
                <a:cs typeface="Courier New"/>
                <a:sym typeface="Courier New"/>
              </a:rPr>
              <a:t>        }</a:t>
            </a:r>
          </a:p>
          <a:p>
            <a:pPr lvl="0" defTabSz="457200">
              <a:defRPr sz="1800"/>
            </a:pPr>
            <a:r>
              <a:rPr sz="1300" dirty="0">
                <a:latin typeface="Courier New"/>
                <a:ea typeface="Courier New"/>
                <a:cs typeface="Courier New"/>
                <a:sym typeface="Courier New"/>
              </a:rPr>
              <a:t>        </a:t>
            </a:r>
            <a:r>
              <a:rPr sz="1300" b="1" i="1" dirty="0">
                <a:latin typeface="Courier New"/>
                <a:ea typeface="Courier New"/>
                <a:cs typeface="Courier New"/>
                <a:sym typeface="Courier New"/>
              </a:rPr>
              <a:t>close the file;</a:t>
            </a:r>
            <a:endParaRPr sz="1300" dirty="0">
              <a:latin typeface="Courier New"/>
              <a:ea typeface="Courier New"/>
              <a:cs typeface="Courier New"/>
              <a:sym typeface="Courier New"/>
            </a:endParaRPr>
          </a:p>
          <a:p>
            <a:pPr lvl="0" defTabSz="457200">
              <a:defRPr sz="1800"/>
            </a:pPr>
            <a:r>
              <a:rPr sz="1300" dirty="0">
                <a:latin typeface="Courier New"/>
                <a:ea typeface="Courier New"/>
                <a:cs typeface="Courier New"/>
                <a:sym typeface="Courier New"/>
              </a:rPr>
              <a:t>        if (</a:t>
            </a:r>
            <a:r>
              <a:rPr sz="1300" i="1" dirty="0" err="1">
                <a:latin typeface="Courier New"/>
                <a:ea typeface="Courier New"/>
                <a:cs typeface="Courier New"/>
                <a:sym typeface="Courier New"/>
              </a:rPr>
              <a:t>theFileDidntClose</a:t>
            </a:r>
            <a:r>
              <a:rPr sz="1300" dirty="0">
                <a:latin typeface="Courier New"/>
                <a:ea typeface="Courier New"/>
                <a:cs typeface="Courier New"/>
                <a:sym typeface="Courier New"/>
              </a:rPr>
              <a:t> &amp;&amp; </a:t>
            </a:r>
            <a:r>
              <a:rPr sz="1300" i="1" dirty="0" err="1">
                <a:latin typeface="Courier New"/>
                <a:ea typeface="Courier New"/>
                <a:cs typeface="Courier New"/>
                <a:sym typeface="Courier New"/>
              </a:rPr>
              <a:t>errorCode</a:t>
            </a:r>
            <a:r>
              <a:rPr sz="1300" dirty="0">
                <a:latin typeface="Courier New"/>
                <a:ea typeface="Courier New"/>
                <a:cs typeface="Courier New"/>
                <a:sym typeface="Courier New"/>
              </a:rPr>
              <a:t> == 0) {</a:t>
            </a:r>
          </a:p>
          <a:p>
            <a:pPr lvl="0" defTabSz="457200">
              <a:defRPr sz="1800"/>
            </a:pPr>
            <a:r>
              <a:rPr sz="1300" dirty="0">
                <a:latin typeface="Courier New"/>
                <a:ea typeface="Courier New"/>
                <a:cs typeface="Courier New"/>
                <a:sym typeface="Courier New"/>
              </a:rPr>
              <a:t>            </a:t>
            </a:r>
            <a:r>
              <a:rPr sz="1300" dirty="0" err="1">
                <a:latin typeface="Courier New"/>
                <a:ea typeface="Courier New"/>
                <a:cs typeface="Courier New"/>
                <a:sym typeface="Courier New"/>
              </a:rPr>
              <a:t>errorCode</a:t>
            </a:r>
            <a:r>
              <a:rPr sz="1300" dirty="0">
                <a:latin typeface="Courier New"/>
                <a:ea typeface="Courier New"/>
                <a:cs typeface="Courier New"/>
                <a:sym typeface="Courier New"/>
              </a:rPr>
              <a:t> = -4;</a:t>
            </a:r>
          </a:p>
          <a:p>
            <a:pPr lvl="0" defTabSz="457200">
              <a:defRPr sz="1800"/>
            </a:pPr>
            <a:r>
              <a:rPr sz="1300" dirty="0">
                <a:latin typeface="Courier New"/>
                <a:ea typeface="Courier New"/>
                <a:cs typeface="Courier New"/>
                <a:sym typeface="Courier New"/>
              </a:rPr>
              <a:t>        } else {</a:t>
            </a:r>
          </a:p>
          <a:p>
            <a:pPr lvl="0" defTabSz="457200">
              <a:defRPr sz="1800"/>
            </a:pPr>
            <a:r>
              <a:rPr sz="1300" dirty="0">
                <a:latin typeface="Courier New"/>
                <a:ea typeface="Courier New"/>
                <a:cs typeface="Courier New"/>
                <a:sym typeface="Courier New"/>
              </a:rPr>
              <a:t>            </a:t>
            </a:r>
            <a:r>
              <a:rPr sz="1300" dirty="0" err="1">
                <a:latin typeface="Courier New"/>
                <a:ea typeface="Courier New"/>
                <a:cs typeface="Courier New"/>
                <a:sym typeface="Courier New"/>
              </a:rPr>
              <a:t>errorCode</a:t>
            </a:r>
            <a:r>
              <a:rPr sz="1300" dirty="0">
                <a:latin typeface="Courier New"/>
                <a:ea typeface="Courier New"/>
                <a:cs typeface="Courier New"/>
                <a:sym typeface="Courier New"/>
              </a:rPr>
              <a:t> = </a:t>
            </a:r>
            <a:r>
              <a:rPr sz="1300" dirty="0" err="1">
                <a:latin typeface="Courier New"/>
                <a:ea typeface="Courier New"/>
                <a:cs typeface="Courier New"/>
                <a:sym typeface="Courier New"/>
              </a:rPr>
              <a:t>errorCode</a:t>
            </a:r>
            <a:r>
              <a:rPr sz="1300" dirty="0">
                <a:latin typeface="Courier New"/>
                <a:ea typeface="Courier New"/>
                <a:cs typeface="Courier New"/>
                <a:sym typeface="Courier New"/>
              </a:rPr>
              <a:t> and -4;</a:t>
            </a:r>
          </a:p>
          <a:p>
            <a:pPr lvl="0" defTabSz="457200">
              <a:defRPr sz="1800"/>
            </a:pPr>
            <a:r>
              <a:rPr sz="1300" dirty="0">
                <a:latin typeface="Courier New"/>
                <a:ea typeface="Courier New"/>
                <a:cs typeface="Courier New"/>
                <a:sym typeface="Courier New"/>
              </a:rPr>
              <a:t>        }</a:t>
            </a:r>
          </a:p>
          <a:p>
            <a:pPr lvl="0" defTabSz="457200">
              <a:defRPr sz="1800"/>
            </a:pPr>
            <a:r>
              <a:rPr sz="1300" dirty="0">
                <a:latin typeface="Courier New"/>
                <a:ea typeface="Courier New"/>
                <a:cs typeface="Courier New"/>
                <a:sym typeface="Courier New"/>
              </a:rPr>
              <a:t>    } else {</a:t>
            </a:r>
          </a:p>
          <a:p>
            <a:pPr lvl="0" defTabSz="457200">
              <a:defRPr sz="1800"/>
            </a:pPr>
            <a:r>
              <a:rPr sz="1300" dirty="0">
                <a:latin typeface="Courier New"/>
                <a:ea typeface="Courier New"/>
                <a:cs typeface="Courier New"/>
                <a:sym typeface="Courier New"/>
              </a:rPr>
              <a:t>        </a:t>
            </a:r>
            <a:r>
              <a:rPr sz="1300" dirty="0" err="1">
                <a:latin typeface="Courier New"/>
                <a:ea typeface="Courier New"/>
                <a:cs typeface="Courier New"/>
                <a:sym typeface="Courier New"/>
              </a:rPr>
              <a:t>errorCode</a:t>
            </a:r>
            <a:r>
              <a:rPr sz="1300" dirty="0">
                <a:latin typeface="Courier New"/>
                <a:ea typeface="Courier New"/>
                <a:cs typeface="Courier New"/>
                <a:sym typeface="Courier New"/>
              </a:rPr>
              <a:t> = -5;</a:t>
            </a:r>
          </a:p>
          <a:p>
            <a:pPr lvl="0" defTabSz="457200">
              <a:defRPr sz="1800"/>
            </a:pPr>
            <a:r>
              <a:rPr sz="1300" dirty="0">
                <a:latin typeface="Courier New"/>
                <a:ea typeface="Courier New"/>
                <a:cs typeface="Courier New"/>
                <a:sym typeface="Courier New"/>
              </a:rPr>
              <a:t>    }</a:t>
            </a:r>
          </a:p>
          <a:p>
            <a:pPr lvl="0" defTabSz="457200">
              <a:defRPr sz="1800"/>
            </a:pPr>
            <a:r>
              <a:rPr sz="1300" dirty="0">
                <a:latin typeface="Courier New"/>
                <a:ea typeface="Courier New"/>
                <a:cs typeface="Courier New"/>
                <a:sym typeface="Courier New"/>
              </a:rPr>
              <a:t>    return </a:t>
            </a:r>
            <a:r>
              <a:rPr sz="1300" dirty="0" err="1">
                <a:latin typeface="Courier New"/>
                <a:ea typeface="Courier New"/>
                <a:cs typeface="Courier New"/>
                <a:sym typeface="Courier New"/>
              </a:rPr>
              <a:t>errorCode</a:t>
            </a:r>
            <a:r>
              <a:rPr sz="1300" dirty="0">
                <a:latin typeface="Courier New"/>
                <a:ea typeface="Courier New"/>
                <a:cs typeface="Courier New"/>
                <a:sym typeface="Courier New"/>
              </a:rPr>
              <a:t>;</a:t>
            </a:r>
          </a:p>
          <a:p>
            <a:pPr lvl="0" defTabSz="457200">
              <a:defRPr sz="1800"/>
            </a:pPr>
            <a:r>
              <a:rPr sz="1300" dirty="0">
                <a:latin typeface="Courier New"/>
                <a:ea typeface="Courier New"/>
                <a:cs typeface="Courier New"/>
                <a:sym typeface="Courier New"/>
              </a:rPr>
              <a: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1041400" y="914400"/>
            <a:ext cx="7145338" cy="1588"/>
          </a:xfrm>
          <a:prstGeom prst="line">
            <a:avLst/>
          </a:prstGeom>
          <a:ln w="12700">
            <a:solidFill/>
            <a:miter lim="400000"/>
          </a:ln>
        </p:spPr>
        <p:txBody>
          <a:bodyPr lIns="0" tIns="0" rIns="0" bIns="0" anchor="ctr"/>
          <a:lstStyle/>
          <a:p>
            <a:pPr lvl="0" defTabSz="457200">
              <a:defRPr sz="1200">
                <a:latin typeface="Helvetica"/>
                <a:ea typeface="Helvetica"/>
                <a:cs typeface="Helvetica"/>
                <a:sym typeface="Helvetica"/>
              </a:defRPr>
            </a:pPr>
            <a:endParaRPr/>
          </a:p>
        </p:txBody>
      </p:sp>
      <p:sp>
        <p:nvSpPr>
          <p:cNvPr id="51" name="Shape 51"/>
          <p:cNvSpPr>
            <a:spLocks noGrp="1"/>
          </p:cNvSpPr>
          <p:nvPr>
            <p:ph type="title"/>
          </p:nvPr>
        </p:nvSpPr>
        <p:spPr>
          <a:prstGeom prst="rect">
            <a:avLst/>
          </a:prstGeom>
        </p:spPr>
        <p:txBody>
          <a:bodyPr/>
          <a:lstStyle/>
          <a:p>
            <a:pPr lvl="0">
              <a:defRPr sz="1800">
                <a:uFillTx/>
              </a:defRPr>
            </a:pPr>
            <a:r>
              <a:rPr sz="3600">
                <a:uFill>
                  <a:solidFill/>
                </a:uFill>
              </a:rPr>
              <a:t>Motivation (3)</a:t>
            </a:r>
          </a:p>
        </p:txBody>
      </p:sp>
      <p:sp>
        <p:nvSpPr>
          <p:cNvPr id="52" name="Shape 52"/>
          <p:cNvSpPr>
            <a:spLocks noGrp="1"/>
          </p:cNvSpPr>
          <p:nvPr>
            <p:ph type="sldNum" sz="quarter" idx="2"/>
          </p:nvPr>
        </p:nvSpPr>
        <p:spPr>
          <a:xfrm>
            <a:off x="7591786" y="6342062"/>
            <a:ext cx="312015" cy="3048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400">
                <a:uFill>
                  <a:solidFill/>
                </a:uFill>
              </a:rPr>
              <a:t>5</a:t>
            </a:fld>
            <a:endParaRPr sz="1400">
              <a:uFill>
                <a:solidFill/>
              </a:uFill>
            </a:endParaRPr>
          </a:p>
        </p:txBody>
      </p:sp>
      <p:sp>
        <p:nvSpPr>
          <p:cNvPr id="53" name="Shape 53"/>
          <p:cNvSpPr/>
          <p:nvPr/>
        </p:nvSpPr>
        <p:spPr>
          <a:xfrm>
            <a:off x="2267744" y="1268760"/>
            <a:ext cx="4813818" cy="4678204"/>
          </a:xfrm>
          <a:prstGeom prst="rect">
            <a:avLst/>
          </a:prstGeom>
          <a:ln w="12700">
            <a:solidFill/>
            <a:miter lim="400000"/>
          </a:ln>
          <a:extLst>
            <a:ext uri="{C572A759-6A51-4108-AA02-DFA0A04FC94B}">
              <ma14:wrappingTextBoxFlag xmlns:ma14="http://schemas.microsoft.com/office/mac/drawingml/2011/main" xmlns="" val="1"/>
            </a:ext>
          </a:extLst>
        </p:spPr>
        <p:txBody>
          <a:bodyPr wrap="none" lIns="0" tIns="0" rIns="0" bIns="0">
            <a:spAutoFit/>
          </a:bodyPr>
          <a:lstStyle/>
          <a:p>
            <a:pPr lvl="0" defTabSz="457200">
              <a:defRPr sz="1800"/>
            </a:pPr>
            <a:r>
              <a:rPr sz="1600" b="1" i="1">
                <a:latin typeface="Courier New"/>
                <a:ea typeface="Courier New"/>
                <a:cs typeface="Courier New"/>
                <a:sym typeface="Courier New"/>
              </a:rPr>
              <a:t>readFile</a:t>
            </a:r>
            <a:r>
              <a:rPr sz="1600">
                <a:latin typeface="Courier New"/>
                <a:ea typeface="Courier New"/>
                <a:cs typeface="Courier New"/>
                <a:sym typeface="Courier New"/>
              </a:rPr>
              <a:t> {</a:t>
            </a:r>
          </a:p>
          <a:p>
            <a:pPr lvl="0" defTabSz="457200">
              <a:defRPr sz="1800"/>
            </a:pPr>
            <a:r>
              <a:rPr sz="1600">
                <a:latin typeface="Courier New"/>
                <a:ea typeface="Courier New"/>
                <a:cs typeface="Courier New"/>
                <a:sym typeface="Courier New"/>
              </a:rPr>
              <a:t>    try {</a:t>
            </a:r>
          </a:p>
          <a:p>
            <a:pPr lvl="0" defTabSz="457200">
              <a:defRPr sz="1800"/>
            </a:pPr>
            <a:r>
              <a:rPr sz="1600">
                <a:latin typeface="Courier New"/>
                <a:ea typeface="Courier New"/>
                <a:cs typeface="Courier New"/>
                <a:sym typeface="Courier New"/>
              </a:rPr>
              <a:t>        </a:t>
            </a:r>
            <a:r>
              <a:rPr sz="1600" b="1" i="1">
                <a:latin typeface="Courier New"/>
                <a:ea typeface="Courier New"/>
                <a:cs typeface="Courier New"/>
                <a:sym typeface="Courier New"/>
              </a:rPr>
              <a:t>open the file;</a:t>
            </a:r>
          </a:p>
          <a:p>
            <a:pPr lvl="0" defTabSz="457200">
              <a:defRPr sz="1800"/>
            </a:pPr>
            <a:r>
              <a:rPr sz="1600" b="1" i="1">
                <a:latin typeface="Courier New"/>
                <a:ea typeface="Courier New"/>
                <a:cs typeface="Courier New"/>
                <a:sym typeface="Courier New"/>
              </a:rPr>
              <a:t>        determine its size;</a:t>
            </a:r>
          </a:p>
          <a:p>
            <a:pPr lvl="0" defTabSz="457200">
              <a:defRPr sz="1800"/>
            </a:pPr>
            <a:r>
              <a:rPr sz="1600" b="1" i="1">
                <a:latin typeface="Courier New"/>
                <a:ea typeface="Courier New"/>
                <a:cs typeface="Courier New"/>
                <a:sym typeface="Courier New"/>
              </a:rPr>
              <a:t>        allocate that much memory;</a:t>
            </a:r>
          </a:p>
          <a:p>
            <a:pPr lvl="0" defTabSz="457200">
              <a:defRPr sz="1800"/>
            </a:pPr>
            <a:r>
              <a:rPr sz="1600" b="1" i="1">
                <a:latin typeface="Courier New"/>
                <a:ea typeface="Courier New"/>
                <a:cs typeface="Courier New"/>
                <a:sym typeface="Courier New"/>
              </a:rPr>
              <a:t>        read the file into memory;</a:t>
            </a:r>
          </a:p>
          <a:p>
            <a:pPr lvl="0" defTabSz="457200">
              <a:defRPr sz="1800"/>
            </a:pPr>
            <a:r>
              <a:rPr sz="1600" b="1" i="1">
                <a:latin typeface="Courier New"/>
                <a:ea typeface="Courier New"/>
                <a:cs typeface="Courier New"/>
                <a:sym typeface="Courier New"/>
              </a:rPr>
              <a:t>        close the file;</a:t>
            </a:r>
            <a:endParaRPr sz="1600">
              <a:latin typeface="Courier New"/>
              <a:ea typeface="Courier New"/>
              <a:cs typeface="Courier New"/>
              <a:sym typeface="Courier New"/>
            </a:endParaRPr>
          </a:p>
          <a:p>
            <a:pPr lvl="0" defTabSz="457200">
              <a:defRPr sz="1800"/>
            </a:pPr>
            <a:r>
              <a:rPr sz="1600">
                <a:latin typeface="Courier New"/>
                <a:ea typeface="Courier New"/>
                <a:cs typeface="Courier New"/>
                <a:sym typeface="Courier New"/>
              </a:rPr>
              <a:t>    } catch (</a:t>
            </a:r>
            <a:r>
              <a:rPr sz="1600" i="1">
                <a:latin typeface="Courier New"/>
                <a:ea typeface="Courier New"/>
                <a:cs typeface="Courier New"/>
                <a:sym typeface="Courier New"/>
              </a:rPr>
              <a:t>fileOpenFailed</a:t>
            </a:r>
            <a:r>
              <a:rPr sz="1600">
                <a:latin typeface="Courier New"/>
                <a:ea typeface="Courier New"/>
                <a:cs typeface="Courier New"/>
                <a:sym typeface="Courier New"/>
              </a:rPr>
              <a:t>) {</a:t>
            </a:r>
          </a:p>
          <a:p>
            <a:pPr lvl="0" defTabSz="457200">
              <a:defRPr sz="1800"/>
            </a:pPr>
            <a:r>
              <a:rPr sz="1600">
                <a:latin typeface="Courier New"/>
                <a:ea typeface="Courier New"/>
                <a:cs typeface="Courier New"/>
                <a:sym typeface="Courier New"/>
              </a:rPr>
              <a:t>       </a:t>
            </a:r>
            <a:r>
              <a:rPr sz="1600" b="1" i="1">
                <a:latin typeface="Courier New"/>
                <a:ea typeface="Courier New"/>
                <a:cs typeface="Courier New"/>
                <a:sym typeface="Courier New"/>
              </a:rPr>
              <a:t>doSomething;</a:t>
            </a:r>
            <a:endParaRPr sz="1600">
              <a:latin typeface="Courier New"/>
              <a:ea typeface="Courier New"/>
              <a:cs typeface="Courier New"/>
              <a:sym typeface="Courier New"/>
            </a:endParaRPr>
          </a:p>
          <a:p>
            <a:pPr lvl="0" defTabSz="457200">
              <a:defRPr sz="1800"/>
            </a:pPr>
            <a:r>
              <a:rPr sz="1600">
                <a:latin typeface="Courier New"/>
                <a:ea typeface="Courier New"/>
                <a:cs typeface="Courier New"/>
                <a:sym typeface="Courier New"/>
              </a:rPr>
              <a:t>    } catch (</a:t>
            </a:r>
            <a:r>
              <a:rPr sz="1600" i="1">
                <a:latin typeface="Courier New"/>
                <a:ea typeface="Courier New"/>
                <a:cs typeface="Courier New"/>
                <a:sym typeface="Courier New"/>
              </a:rPr>
              <a:t>sizeDeterminationFailed</a:t>
            </a:r>
            <a:r>
              <a:rPr sz="1600">
                <a:latin typeface="Courier New"/>
                <a:ea typeface="Courier New"/>
                <a:cs typeface="Courier New"/>
                <a:sym typeface="Courier New"/>
              </a:rPr>
              <a:t>) {</a:t>
            </a:r>
          </a:p>
          <a:p>
            <a:pPr lvl="0" defTabSz="457200">
              <a:defRPr sz="1800"/>
            </a:pPr>
            <a:r>
              <a:rPr sz="1600">
                <a:latin typeface="Courier New"/>
                <a:ea typeface="Courier New"/>
                <a:cs typeface="Courier New"/>
                <a:sym typeface="Courier New"/>
              </a:rPr>
              <a:t>        </a:t>
            </a:r>
            <a:r>
              <a:rPr sz="1600" b="1" i="1">
                <a:latin typeface="Courier New"/>
                <a:ea typeface="Courier New"/>
                <a:cs typeface="Courier New"/>
                <a:sym typeface="Courier New"/>
              </a:rPr>
              <a:t>doSomething;</a:t>
            </a:r>
            <a:endParaRPr sz="1600">
              <a:latin typeface="Courier New"/>
              <a:ea typeface="Courier New"/>
              <a:cs typeface="Courier New"/>
              <a:sym typeface="Courier New"/>
            </a:endParaRPr>
          </a:p>
          <a:p>
            <a:pPr lvl="0" defTabSz="457200">
              <a:defRPr sz="1800"/>
            </a:pPr>
            <a:r>
              <a:rPr sz="1600">
                <a:latin typeface="Courier New"/>
                <a:ea typeface="Courier New"/>
                <a:cs typeface="Courier New"/>
                <a:sym typeface="Courier New"/>
              </a:rPr>
              <a:t>    } catch (</a:t>
            </a:r>
            <a:r>
              <a:rPr sz="1600" i="1">
                <a:latin typeface="Courier New"/>
                <a:ea typeface="Courier New"/>
                <a:cs typeface="Courier New"/>
                <a:sym typeface="Courier New"/>
              </a:rPr>
              <a:t>memoryAllocationFailed</a:t>
            </a:r>
            <a:r>
              <a:rPr sz="1600">
                <a:latin typeface="Courier New"/>
                <a:ea typeface="Courier New"/>
                <a:cs typeface="Courier New"/>
                <a:sym typeface="Courier New"/>
              </a:rPr>
              <a:t>) {</a:t>
            </a:r>
          </a:p>
          <a:p>
            <a:pPr lvl="0" defTabSz="457200">
              <a:defRPr sz="1800"/>
            </a:pPr>
            <a:r>
              <a:rPr sz="1600">
                <a:latin typeface="Courier New"/>
                <a:ea typeface="Courier New"/>
                <a:cs typeface="Courier New"/>
                <a:sym typeface="Courier New"/>
              </a:rPr>
              <a:t>        </a:t>
            </a:r>
            <a:r>
              <a:rPr sz="1600" b="1" i="1">
                <a:latin typeface="Courier New"/>
                <a:ea typeface="Courier New"/>
                <a:cs typeface="Courier New"/>
                <a:sym typeface="Courier New"/>
              </a:rPr>
              <a:t>doSomething;</a:t>
            </a:r>
            <a:endParaRPr sz="1600">
              <a:latin typeface="Courier New"/>
              <a:ea typeface="Courier New"/>
              <a:cs typeface="Courier New"/>
              <a:sym typeface="Courier New"/>
            </a:endParaRPr>
          </a:p>
          <a:p>
            <a:pPr lvl="0" defTabSz="457200">
              <a:defRPr sz="1800"/>
            </a:pPr>
            <a:r>
              <a:rPr sz="1600">
                <a:latin typeface="Courier New"/>
                <a:ea typeface="Courier New"/>
                <a:cs typeface="Courier New"/>
                <a:sym typeface="Courier New"/>
              </a:rPr>
              <a:t>    } catch (</a:t>
            </a:r>
            <a:r>
              <a:rPr sz="1600" i="1">
                <a:latin typeface="Courier New"/>
                <a:ea typeface="Courier New"/>
                <a:cs typeface="Courier New"/>
                <a:sym typeface="Courier New"/>
              </a:rPr>
              <a:t>readFailed</a:t>
            </a:r>
            <a:r>
              <a:rPr sz="1600">
                <a:latin typeface="Courier New"/>
                <a:ea typeface="Courier New"/>
                <a:cs typeface="Courier New"/>
                <a:sym typeface="Courier New"/>
              </a:rPr>
              <a:t>) {</a:t>
            </a:r>
          </a:p>
          <a:p>
            <a:pPr lvl="0" defTabSz="457200">
              <a:defRPr sz="1800"/>
            </a:pPr>
            <a:r>
              <a:rPr sz="1600">
                <a:latin typeface="Courier New"/>
                <a:ea typeface="Courier New"/>
                <a:cs typeface="Courier New"/>
                <a:sym typeface="Courier New"/>
              </a:rPr>
              <a:t>        </a:t>
            </a:r>
            <a:r>
              <a:rPr sz="1600" b="1" i="1">
                <a:latin typeface="Courier New"/>
                <a:ea typeface="Courier New"/>
                <a:cs typeface="Courier New"/>
                <a:sym typeface="Courier New"/>
              </a:rPr>
              <a:t>doSomething;</a:t>
            </a:r>
            <a:endParaRPr sz="1600">
              <a:latin typeface="Courier New"/>
              <a:ea typeface="Courier New"/>
              <a:cs typeface="Courier New"/>
              <a:sym typeface="Courier New"/>
            </a:endParaRPr>
          </a:p>
          <a:p>
            <a:pPr lvl="0" defTabSz="457200">
              <a:defRPr sz="1800"/>
            </a:pPr>
            <a:r>
              <a:rPr sz="1600">
                <a:latin typeface="Courier New"/>
                <a:ea typeface="Courier New"/>
                <a:cs typeface="Courier New"/>
                <a:sym typeface="Courier New"/>
              </a:rPr>
              <a:t>    } catch (</a:t>
            </a:r>
            <a:r>
              <a:rPr sz="1600" i="1">
                <a:latin typeface="Courier New"/>
                <a:ea typeface="Courier New"/>
                <a:cs typeface="Courier New"/>
                <a:sym typeface="Courier New"/>
              </a:rPr>
              <a:t>fileCloseFailed</a:t>
            </a:r>
            <a:r>
              <a:rPr sz="1600">
                <a:latin typeface="Courier New"/>
                <a:ea typeface="Courier New"/>
                <a:cs typeface="Courier New"/>
                <a:sym typeface="Courier New"/>
              </a:rPr>
              <a:t>) {</a:t>
            </a:r>
          </a:p>
          <a:p>
            <a:pPr lvl="0" defTabSz="457200">
              <a:defRPr sz="1800"/>
            </a:pPr>
            <a:r>
              <a:rPr sz="1600">
                <a:latin typeface="Courier New"/>
                <a:ea typeface="Courier New"/>
                <a:cs typeface="Courier New"/>
                <a:sym typeface="Courier New"/>
              </a:rPr>
              <a:t>        </a:t>
            </a:r>
            <a:r>
              <a:rPr sz="1600" b="1" i="1">
                <a:latin typeface="Courier New"/>
                <a:ea typeface="Courier New"/>
                <a:cs typeface="Courier New"/>
                <a:sym typeface="Courier New"/>
              </a:rPr>
              <a:t>doSomething;</a:t>
            </a:r>
            <a:endParaRPr sz="1600">
              <a:latin typeface="Courier New"/>
              <a:ea typeface="Courier New"/>
              <a:cs typeface="Courier New"/>
              <a:sym typeface="Courier New"/>
            </a:endParaRPr>
          </a:p>
          <a:p>
            <a:pPr lvl="0" defTabSz="457200">
              <a:defRPr sz="1800"/>
            </a:pPr>
            <a:r>
              <a:rPr sz="1600">
                <a:latin typeface="Courier New"/>
                <a:ea typeface="Courier New"/>
                <a:cs typeface="Courier New"/>
                <a:sym typeface="Courier New"/>
              </a:rPr>
              <a:t>    }</a:t>
            </a:r>
          </a:p>
          <a:p>
            <a:pPr lvl="0" defTabSz="457200">
              <a:defRPr sz="1800"/>
            </a:pPr>
            <a:r>
              <a:rPr sz="1600">
                <a:latin typeface="Courier New"/>
                <a:ea typeface="Courier New"/>
                <a:cs typeface="Courier New"/>
                <a:sym typeface="Courier New"/>
              </a:rPr>
              <a:t>}</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p:nvPr/>
        </p:nvSpPr>
        <p:spPr>
          <a:xfrm>
            <a:off x="1041400" y="914400"/>
            <a:ext cx="7145338" cy="1588"/>
          </a:xfrm>
          <a:prstGeom prst="line">
            <a:avLst/>
          </a:prstGeom>
          <a:ln w="12700">
            <a:solidFill/>
            <a:miter lim="400000"/>
          </a:ln>
        </p:spPr>
        <p:txBody>
          <a:bodyPr lIns="0" tIns="0" rIns="0" bIns="0" anchor="ctr"/>
          <a:lstStyle/>
          <a:p>
            <a:pPr lvl="0" defTabSz="457200">
              <a:defRPr sz="1200">
                <a:latin typeface="Helvetica"/>
                <a:ea typeface="Helvetica"/>
                <a:cs typeface="Helvetica"/>
                <a:sym typeface="Helvetica"/>
              </a:defRPr>
            </a:pPr>
            <a:endParaRPr/>
          </a:p>
        </p:txBody>
      </p:sp>
      <p:sp>
        <p:nvSpPr>
          <p:cNvPr id="56" name="Shape 56"/>
          <p:cNvSpPr/>
          <p:nvPr/>
        </p:nvSpPr>
        <p:spPr>
          <a:xfrm>
            <a:off x="6554787" y="6342062"/>
            <a:ext cx="2387601" cy="3175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marL="40639" marR="40639" algn="r" defTabSz="914400">
              <a:buClr>
                <a:srgbClr val="000000"/>
              </a:buClr>
              <a:buFont typeface="Helvetica"/>
              <a:defRPr sz="1400">
                <a:uFill>
                  <a:solidFill/>
                </a:uFill>
                <a:latin typeface="Helvetica Neue Light"/>
                <a:ea typeface="Helvetica Neue Light"/>
                <a:cs typeface="Helvetica Neue Light"/>
                <a:sym typeface="Helvetica Neue Light"/>
              </a:defRPr>
            </a:lvl1pPr>
          </a:lstStyle>
          <a:p>
            <a:pPr lvl="0">
              <a:defRPr sz="1800">
                <a:uFillTx/>
              </a:defRPr>
            </a:pPr>
            <a:r>
              <a:rPr sz="1400">
                <a:uFill>
                  <a:solidFill/>
                </a:uFill>
              </a:rPr>
              <a:t>3</a:t>
            </a:r>
          </a:p>
        </p:txBody>
      </p:sp>
      <p:sp>
        <p:nvSpPr>
          <p:cNvPr id="57" name="Shape 57"/>
          <p:cNvSpPr>
            <a:spLocks noGrp="1"/>
          </p:cNvSpPr>
          <p:nvPr>
            <p:ph type="title"/>
          </p:nvPr>
        </p:nvSpPr>
        <p:spPr>
          <a:prstGeom prst="rect">
            <a:avLst/>
          </a:prstGeom>
        </p:spPr>
        <p:txBody>
          <a:bodyPr/>
          <a:lstStyle>
            <a:lvl1pPr>
              <a:defRPr>
                <a:latin typeface="Helvetica Neue Light"/>
                <a:ea typeface="Helvetica Neue Light"/>
                <a:cs typeface="Helvetica Neue Light"/>
                <a:sym typeface="Helvetica Neue Light"/>
              </a:defRPr>
            </a:lvl1pPr>
          </a:lstStyle>
          <a:p>
            <a:pPr lvl="0">
              <a:defRPr sz="1800">
                <a:uFillTx/>
              </a:defRPr>
            </a:pPr>
            <a:r>
              <a:rPr sz="3600">
                <a:uFill>
                  <a:solidFill/>
                </a:uFill>
              </a:rPr>
              <a:t>What is Exception?</a:t>
            </a:r>
          </a:p>
        </p:txBody>
      </p:sp>
      <p:sp>
        <p:nvSpPr>
          <p:cNvPr id="58" name="Shape 58"/>
          <p:cNvSpPr>
            <a:spLocks noGrp="1"/>
          </p:cNvSpPr>
          <p:nvPr>
            <p:ph type="body" idx="1"/>
          </p:nvPr>
        </p:nvSpPr>
        <p:spPr>
          <a:prstGeom prst="rect">
            <a:avLst/>
          </a:prstGeom>
        </p:spPr>
        <p:txBody>
          <a:bodyPr/>
          <a:lstStyle/>
          <a:p>
            <a:pPr lvl="0">
              <a:buClr>
                <a:srgbClr val="000000"/>
              </a:buClr>
              <a:buFont typeface="Wingdings"/>
              <a:buChar char=""/>
              <a:defRPr sz="1800">
                <a:uFillTx/>
              </a:defRPr>
            </a:pPr>
            <a:r>
              <a:rPr sz="2400" dirty="0">
                <a:uFill>
                  <a:solidFill/>
                </a:uFill>
              </a:rPr>
              <a:t>Exceptions are unexpected conditions in a </a:t>
            </a:r>
            <a:r>
              <a:rPr sz="2400" dirty="0" smtClean="0">
                <a:uFill>
                  <a:solidFill/>
                </a:uFill>
              </a:rPr>
              <a:t>program</a:t>
            </a:r>
            <a:r>
              <a:rPr lang="en-IE" sz="2400" dirty="0" smtClean="0">
                <a:uFill>
                  <a:solidFill/>
                </a:uFill>
              </a:rPr>
              <a:t>.</a:t>
            </a:r>
          </a:p>
          <a:p>
            <a:pPr lvl="0">
              <a:buClr>
                <a:srgbClr val="000000"/>
              </a:buClr>
              <a:buFont typeface="Wingdings"/>
              <a:buChar char=""/>
              <a:defRPr sz="1800">
                <a:uFillTx/>
              </a:defRPr>
            </a:pPr>
            <a:endParaRPr sz="2400" dirty="0">
              <a:uFill>
                <a:solidFill/>
              </a:uFill>
            </a:endParaRPr>
          </a:p>
          <a:p>
            <a:pPr lvl="0">
              <a:buClr>
                <a:srgbClr val="000000"/>
              </a:buClr>
              <a:buFont typeface="Wingdings"/>
              <a:buChar char=""/>
              <a:defRPr sz="1800">
                <a:uFillTx/>
              </a:defRPr>
            </a:pPr>
            <a:r>
              <a:rPr sz="2400" dirty="0">
                <a:uFill>
                  <a:solidFill/>
                </a:uFill>
              </a:rPr>
              <a:t>Exceptions happen at the different levels in a program</a:t>
            </a:r>
          </a:p>
          <a:p>
            <a:pPr lvl="1">
              <a:buClr>
                <a:srgbClr val="000000"/>
              </a:buClr>
              <a:buFont typeface="Wingdings"/>
              <a:buChar char=""/>
              <a:defRPr sz="1800">
                <a:uFillTx/>
              </a:defRPr>
            </a:pPr>
            <a:r>
              <a:rPr sz="2000" dirty="0">
                <a:uFill>
                  <a:solidFill/>
                </a:uFill>
              </a:rPr>
              <a:t>They are usually handled at the different levels:</a:t>
            </a:r>
          </a:p>
          <a:p>
            <a:pPr lvl="2">
              <a:buClr>
                <a:srgbClr val="000000"/>
              </a:buClr>
              <a:buFont typeface="Wingdings"/>
              <a:buChar char=""/>
              <a:defRPr sz="1800">
                <a:uFillTx/>
              </a:defRPr>
            </a:pPr>
            <a:r>
              <a:rPr dirty="0">
                <a:uFill>
                  <a:solidFill/>
                </a:uFill>
              </a:rPr>
              <a:t>Where they occur</a:t>
            </a:r>
          </a:p>
          <a:p>
            <a:pPr lvl="2">
              <a:buClr>
                <a:srgbClr val="000000"/>
              </a:buClr>
              <a:buFont typeface="Wingdings"/>
              <a:buChar char=""/>
              <a:defRPr sz="1800">
                <a:uFillTx/>
              </a:defRPr>
            </a:pPr>
            <a:r>
              <a:rPr dirty="0">
                <a:uFill>
                  <a:solidFill/>
                </a:uFill>
              </a:rPr>
              <a:t>At another </a:t>
            </a:r>
            <a:r>
              <a:rPr dirty="0" smtClean="0">
                <a:uFill>
                  <a:solidFill/>
                </a:uFill>
              </a:rPr>
              <a:t>level</a:t>
            </a:r>
            <a:endParaRPr lang="en-IE" dirty="0" smtClean="0">
              <a:uFill>
                <a:solidFill/>
              </a:uFill>
            </a:endParaRPr>
          </a:p>
          <a:p>
            <a:pPr marL="955039" lvl="2" indent="0">
              <a:buClr>
                <a:srgbClr val="000000"/>
              </a:buClr>
              <a:buNone/>
              <a:defRPr sz="1800">
                <a:uFillTx/>
              </a:defRPr>
            </a:pPr>
            <a:endParaRPr dirty="0">
              <a:uFill>
                <a:solidFill/>
              </a:uFill>
            </a:endParaRPr>
          </a:p>
          <a:p>
            <a:pPr lvl="0">
              <a:buClr>
                <a:srgbClr val="000000"/>
              </a:buClr>
              <a:buFont typeface="Wingdings"/>
              <a:buChar char=""/>
              <a:defRPr sz="1800">
                <a:uFillTx/>
              </a:defRPr>
            </a:pPr>
            <a:r>
              <a:rPr sz="2400" dirty="0">
                <a:uFill>
                  <a:solidFill/>
                </a:uFill>
              </a:rPr>
              <a:t>Exception examples:</a:t>
            </a:r>
          </a:p>
          <a:p>
            <a:pPr lvl="1">
              <a:buClr>
                <a:srgbClr val="000000"/>
              </a:buClr>
              <a:buFont typeface="Wingdings"/>
              <a:buChar char=""/>
              <a:defRPr sz="1800">
                <a:uFillTx/>
              </a:defRPr>
            </a:pPr>
            <a:r>
              <a:rPr sz="2000" dirty="0">
                <a:uFill>
                  <a:solidFill/>
                </a:uFill>
              </a:rPr>
              <a:t>Opening file that does not exist</a:t>
            </a:r>
          </a:p>
          <a:p>
            <a:pPr lvl="1">
              <a:buClr>
                <a:srgbClr val="000000"/>
              </a:buClr>
              <a:buFont typeface="Wingdings"/>
              <a:buChar char=""/>
              <a:defRPr sz="1800">
                <a:uFillTx/>
              </a:defRPr>
            </a:pPr>
            <a:r>
              <a:rPr sz="2000" dirty="0">
                <a:uFill>
                  <a:solidFill/>
                </a:uFill>
              </a:rPr>
              <a:t>Incorrect format found in an input stream</a:t>
            </a:r>
          </a:p>
          <a:p>
            <a:pPr lvl="1">
              <a:buClr>
                <a:srgbClr val="000000"/>
              </a:buClr>
              <a:buFont typeface="Wingdings"/>
              <a:buChar char=""/>
              <a:defRPr sz="1800">
                <a:uFillTx/>
              </a:defRPr>
            </a:pPr>
            <a:r>
              <a:rPr sz="2000" dirty="0">
                <a:uFill>
                  <a:solidFill/>
                </a:uFill>
              </a:rPr>
              <a:t>Network error during communication activity</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hape 60"/>
          <p:cNvSpPr/>
          <p:nvPr/>
        </p:nvSpPr>
        <p:spPr>
          <a:xfrm>
            <a:off x="1041400" y="914400"/>
            <a:ext cx="7145338" cy="1588"/>
          </a:xfrm>
          <a:prstGeom prst="line">
            <a:avLst/>
          </a:prstGeom>
          <a:ln w="12700">
            <a:solidFill/>
            <a:miter lim="400000"/>
          </a:ln>
        </p:spPr>
        <p:txBody>
          <a:bodyPr lIns="0" tIns="0" rIns="0" bIns="0" anchor="ctr"/>
          <a:lstStyle/>
          <a:p>
            <a:pPr lvl="0" defTabSz="457200">
              <a:defRPr sz="1200">
                <a:latin typeface="Helvetica"/>
                <a:ea typeface="Helvetica"/>
                <a:cs typeface="Helvetica"/>
                <a:sym typeface="Helvetica"/>
              </a:defRPr>
            </a:pPr>
            <a:endParaRPr/>
          </a:p>
        </p:txBody>
      </p:sp>
      <p:sp>
        <p:nvSpPr>
          <p:cNvPr id="61" name="Shape 61"/>
          <p:cNvSpPr>
            <a:spLocks noGrp="1"/>
          </p:cNvSpPr>
          <p:nvPr>
            <p:ph type="title"/>
          </p:nvPr>
        </p:nvSpPr>
        <p:spPr>
          <a:prstGeom prst="rect">
            <a:avLst/>
          </a:prstGeom>
        </p:spPr>
        <p:txBody>
          <a:bodyPr/>
          <a:lstStyle/>
          <a:p>
            <a:pPr lvl="0">
              <a:defRPr sz="1800">
                <a:uFillTx/>
              </a:defRPr>
            </a:pPr>
            <a:r>
              <a:rPr sz="3600">
                <a:uFill>
                  <a:solidFill/>
                </a:uFill>
              </a:rPr>
              <a:t>Throwing/Forwarding/Catching</a:t>
            </a:r>
          </a:p>
        </p:txBody>
      </p:sp>
      <p:sp>
        <p:nvSpPr>
          <p:cNvPr id="62" name="Shape 62"/>
          <p:cNvSpPr>
            <a:spLocks noGrp="1"/>
          </p:cNvSpPr>
          <p:nvPr>
            <p:ph type="sldNum" sz="quarter" idx="2"/>
          </p:nvPr>
        </p:nvSpPr>
        <p:spPr>
          <a:xfrm>
            <a:off x="7591786" y="6342062"/>
            <a:ext cx="312015" cy="3048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400">
                <a:uFill>
                  <a:solidFill/>
                </a:uFill>
              </a:rPr>
              <a:t>7</a:t>
            </a:fld>
            <a:endParaRPr sz="1400">
              <a:uFill>
                <a:solidFill/>
              </a:uFill>
            </a:endParaRPr>
          </a:p>
        </p:txBody>
      </p:sp>
      <p:pic>
        <p:nvPicPr>
          <p:cNvPr id="63" name="droppedImage.png"/>
          <p:cNvPicPr/>
          <p:nvPr/>
        </p:nvPicPr>
        <p:blipFill>
          <a:blip r:embed="rId2">
            <a:extLst/>
          </a:blip>
          <a:stretch>
            <a:fillRect/>
          </a:stretch>
        </p:blipFill>
        <p:spPr>
          <a:xfrm>
            <a:off x="468918" y="1196752"/>
            <a:ext cx="3355156" cy="3565500"/>
          </a:xfrm>
          <a:prstGeom prst="rect">
            <a:avLst/>
          </a:prstGeom>
          <a:ln w="12700">
            <a:miter lim="400000"/>
          </a:ln>
        </p:spPr>
      </p:pic>
      <p:pic>
        <p:nvPicPr>
          <p:cNvPr id="64" name="droppedImage.png"/>
          <p:cNvPicPr/>
          <p:nvPr/>
        </p:nvPicPr>
        <p:blipFill>
          <a:blip r:embed="rId3">
            <a:extLst/>
          </a:blip>
          <a:stretch>
            <a:fillRect/>
          </a:stretch>
        </p:blipFill>
        <p:spPr>
          <a:xfrm>
            <a:off x="4377184" y="2515096"/>
            <a:ext cx="4515296" cy="3506192"/>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66"/>
          <p:cNvSpPr/>
          <p:nvPr/>
        </p:nvSpPr>
        <p:spPr>
          <a:xfrm>
            <a:off x="1041400" y="914400"/>
            <a:ext cx="7145338" cy="1588"/>
          </a:xfrm>
          <a:prstGeom prst="line">
            <a:avLst/>
          </a:prstGeom>
          <a:ln w="12700">
            <a:solidFill/>
            <a:miter lim="400000"/>
          </a:ln>
        </p:spPr>
        <p:txBody>
          <a:bodyPr lIns="0" tIns="0" rIns="0" bIns="0" anchor="ctr"/>
          <a:lstStyle/>
          <a:p>
            <a:pPr lvl="0" defTabSz="457200">
              <a:defRPr sz="1200">
                <a:latin typeface="Helvetica"/>
                <a:ea typeface="Helvetica"/>
                <a:cs typeface="Helvetica"/>
                <a:sym typeface="Helvetica"/>
              </a:defRPr>
            </a:pPr>
            <a:endParaRPr/>
          </a:p>
        </p:txBody>
      </p:sp>
      <p:sp>
        <p:nvSpPr>
          <p:cNvPr id="67" name="Shape 67"/>
          <p:cNvSpPr>
            <a:spLocks noGrp="1"/>
          </p:cNvSpPr>
          <p:nvPr>
            <p:ph type="title"/>
          </p:nvPr>
        </p:nvSpPr>
        <p:spPr>
          <a:prstGeom prst="rect">
            <a:avLst/>
          </a:prstGeom>
        </p:spPr>
        <p:txBody>
          <a:bodyPr/>
          <a:lstStyle/>
          <a:p>
            <a:pPr lvl="0">
              <a:defRPr sz="1800">
                <a:uFillTx/>
              </a:defRPr>
            </a:pPr>
            <a:r>
              <a:rPr sz="3600">
                <a:uFill>
                  <a:solidFill/>
                </a:uFill>
              </a:rPr>
              <a:t>The Catch or Specify Requirement</a:t>
            </a:r>
          </a:p>
        </p:txBody>
      </p:sp>
      <p:sp>
        <p:nvSpPr>
          <p:cNvPr id="68" name="Shape 68"/>
          <p:cNvSpPr>
            <a:spLocks noGrp="1"/>
          </p:cNvSpPr>
          <p:nvPr>
            <p:ph type="body" idx="1"/>
          </p:nvPr>
        </p:nvSpPr>
        <p:spPr>
          <a:xfrm>
            <a:off x="355600" y="1101725"/>
            <a:ext cx="8547100" cy="5600700"/>
          </a:xfrm>
          <a:prstGeom prst="rect">
            <a:avLst/>
          </a:prstGeom>
        </p:spPr>
        <p:txBody>
          <a:bodyPr/>
          <a:lstStyle/>
          <a:p>
            <a:pPr marL="310061" lvl="0" indent="-269421">
              <a:defRPr sz="1800">
                <a:uFillTx/>
              </a:defRPr>
            </a:pPr>
            <a:r>
              <a:rPr sz="2200" dirty="0">
                <a:uFill>
                  <a:solidFill/>
                </a:uFill>
              </a:rPr>
              <a:t>Valid Java programming language code must honor the </a:t>
            </a:r>
            <a:r>
              <a:rPr sz="2200" i="1" dirty="0">
                <a:uFill>
                  <a:solidFill/>
                </a:uFill>
              </a:rPr>
              <a:t>Catch or Specify Requirement</a:t>
            </a:r>
            <a:r>
              <a:rPr sz="2200" dirty="0">
                <a:uFill>
                  <a:solidFill/>
                </a:uFill>
              </a:rPr>
              <a:t>. </a:t>
            </a:r>
          </a:p>
          <a:p>
            <a:pPr marL="310061" lvl="0" indent="-269421">
              <a:defRPr sz="1800">
                <a:uFillTx/>
              </a:defRPr>
            </a:pPr>
            <a:r>
              <a:rPr sz="2200" dirty="0">
                <a:uFill>
                  <a:solidFill/>
                </a:uFill>
              </a:rPr>
              <a:t>This means that code that might throw certain exceptions must be enclosed by either of the following:</a:t>
            </a:r>
          </a:p>
          <a:p>
            <a:pPr marL="759777" lvl="1" indent="-261937">
              <a:defRPr sz="1800">
                <a:uFillTx/>
              </a:defRPr>
            </a:pPr>
            <a:r>
              <a:rPr sz="2200" dirty="0">
                <a:uFill>
                  <a:solidFill/>
                </a:uFill>
              </a:rPr>
              <a:t>A try statement that catches the exception. The try must provide a handler for the exception, as described in </a:t>
            </a:r>
            <a:r>
              <a:rPr sz="2200" dirty="0">
                <a:uFill>
                  <a:solidFill/>
                </a:uFill>
                <a:hlinkClick r:id="rId2"/>
              </a:rPr>
              <a:t>Catching and Handling Exceptions</a:t>
            </a:r>
            <a:r>
              <a:rPr sz="2200" dirty="0">
                <a:uFill>
                  <a:solidFill/>
                </a:uFill>
              </a:rPr>
              <a:t>.</a:t>
            </a:r>
          </a:p>
          <a:p>
            <a:pPr marL="759777" lvl="1" indent="-261937">
              <a:defRPr sz="1800">
                <a:uFillTx/>
              </a:defRPr>
            </a:pPr>
            <a:r>
              <a:rPr sz="2200" dirty="0">
                <a:uFill>
                  <a:solidFill/>
                </a:uFill>
              </a:rPr>
              <a:t>A method that specifies that it can throw the exception. The method must provide a throws clause that lists the exception, as described in </a:t>
            </a:r>
            <a:r>
              <a:rPr sz="2200" dirty="0">
                <a:uFill>
                  <a:solidFill/>
                </a:uFill>
                <a:hlinkClick r:id="rId3"/>
              </a:rPr>
              <a:t>Specifying the Exceptions Thrown by a Method</a:t>
            </a:r>
            <a:r>
              <a:rPr sz="2200" dirty="0">
                <a:uFill>
                  <a:solidFill/>
                </a:uFill>
              </a:rPr>
              <a:t>.</a:t>
            </a:r>
          </a:p>
          <a:p>
            <a:pPr marL="310061" lvl="0" indent="-269421">
              <a:defRPr sz="1800">
                <a:uFillTx/>
              </a:defRPr>
            </a:pPr>
            <a:r>
              <a:rPr sz="2200" dirty="0">
                <a:uFill>
                  <a:solidFill/>
                </a:uFill>
              </a:rPr>
              <a:t>Code that fails to honor the Catch or Specify Requirement will not compile.</a:t>
            </a:r>
          </a:p>
          <a:p>
            <a:pPr marL="310061" lvl="0" indent="-269421">
              <a:defRPr sz="1800">
                <a:uFillTx/>
              </a:defRPr>
            </a:pPr>
            <a:r>
              <a:rPr sz="2200" dirty="0">
                <a:uFill>
                  <a:solidFill/>
                </a:uFill>
              </a:rPr>
              <a:t>Not all exceptions are subject to the Catch or Specify Requirement.</a:t>
            </a:r>
          </a:p>
        </p:txBody>
      </p:sp>
      <p:sp>
        <p:nvSpPr>
          <p:cNvPr id="69" name="Shape 69"/>
          <p:cNvSpPr>
            <a:spLocks noGrp="1"/>
          </p:cNvSpPr>
          <p:nvPr>
            <p:ph type="sldNum" sz="quarter" idx="2"/>
          </p:nvPr>
        </p:nvSpPr>
        <p:spPr>
          <a:xfrm>
            <a:off x="7591786" y="6342062"/>
            <a:ext cx="312015" cy="3048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400">
                <a:uFill>
                  <a:solidFill/>
                </a:uFill>
              </a:rPr>
              <a:t>8</a:t>
            </a:fld>
            <a:endParaRPr sz="1400">
              <a:uFill>
                <a:solidFill/>
              </a:uFill>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hape 34"/>
          <p:cNvSpPr/>
          <p:nvPr/>
        </p:nvSpPr>
        <p:spPr>
          <a:xfrm>
            <a:off x="1041400" y="914400"/>
            <a:ext cx="7145338" cy="1588"/>
          </a:xfrm>
          <a:prstGeom prst="line">
            <a:avLst/>
          </a:prstGeom>
          <a:ln w="12700">
            <a:solidFill/>
            <a:miter lim="400000"/>
          </a:ln>
        </p:spPr>
        <p:txBody>
          <a:bodyPr lIns="0" tIns="0" rIns="0" bIns="0" anchor="ctr"/>
          <a:lstStyle/>
          <a:p>
            <a:pPr lvl="0" defTabSz="457200">
              <a:defRPr sz="1200">
                <a:latin typeface="Helvetica"/>
                <a:ea typeface="Helvetica"/>
                <a:cs typeface="Helvetica"/>
                <a:sym typeface="Helvetica"/>
              </a:defRPr>
            </a:pPr>
            <a:endParaRPr/>
          </a:p>
        </p:txBody>
      </p:sp>
      <p:sp>
        <p:nvSpPr>
          <p:cNvPr id="35" name="Shape 35"/>
          <p:cNvSpPr/>
          <p:nvPr/>
        </p:nvSpPr>
        <p:spPr>
          <a:xfrm>
            <a:off x="6554787" y="6342062"/>
            <a:ext cx="2387601" cy="3175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marL="40639" marR="40639" algn="r" defTabSz="914400">
              <a:buClr>
                <a:srgbClr val="000000"/>
              </a:buClr>
              <a:buFont typeface="Helvetica"/>
              <a:defRPr sz="1400">
                <a:uFill>
                  <a:solidFill/>
                </a:uFill>
                <a:latin typeface="Helvetica Neue Light"/>
                <a:ea typeface="Helvetica Neue Light"/>
                <a:cs typeface="Helvetica Neue Light"/>
                <a:sym typeface="Helvetica Neue Light"/>
              </a:defRPr>
            </a:lvl1pPr>
          </a:lstStyle>
          <a:p>
            <a:pPr lvl="0">
              <a:defRPr sz="1800">
                <a:uFillTx/>
              </a:defRPr>
            </a:pPr>
            <a:r>
              <a:rPr sz="1400">
                <a:uFill>
                  <a:solidFill/>
                </a:uFill>
              </a:rPr>
              <a:t>2</a:t>
            </a:r>
          </a:p>
        </p:txBody>
      </p:sp>
      <p:sp>
        <p:nvSpPr>
          <p:cNvPr id="36" name="Shape 36"/>
          <p:cNvSpPr>
            <a:spLocks noGrp="1"/>
          </p:cNvSpPr>
          <p:nvPr>
            <p:ph type="title"/>
          </p:nvPr>
        </p:nvSpPr>
        <p:spPr>
          <a:prstGeom prst="rect">
            <a:avLst/>
          </a:prstGeom>
        </p:spPr>
        <p:txBody>
          <a:bodyPr/>
          <a:lstStyle>
            <a:lvl1pPr>
              <a:defRPr>
                <a:latin typeface="Helvetica Neue Light"/>
                <a:ea typeface="Helvetica Neue Light"/>
                <a:cs typeface="Helvetica Neue Light"/>
                <a:sym typeface="Helvetica Neue Light"/>
              </a:defRPr>
            </a:lvl1pPr>
          </a:lstStyle>
          <a:p>
            <a:pPr lvl="0">
              <a:defRPr sz="1800">
                <a:uFillTx/>
              </a:defRPr>
            </a:pPr>
            <a:r>
              <a:rPr sz="3600">
                <a:uFill>
                  <a:solidFill/>
                </a:uFill>
              </a:rPr>
              <a:t>Exceptions</a:t>
            </a:r>
          </a:p>
        </p:txBody>
      </p:sp>
      <p:sp>
        <p:nvSpPr>
          <p:cNvPr id="37" name="Shape 37"/>
          <p:cNvSpPr/>
          <p:nvPr/>
        </p:nvSpPr>
        <p:spPr>
          <a:xfrm>
            <a:off x="228599" y="1316037"/>
            <a:ext cx="8610601" cy="297004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L="650875" marR="41275" lvl="0" indent="-609600" defTabSz="914400">
              <a:spcBef>
                <a:spcPts val="500"/>
              </a:spcBef>
              <a:buClr>
                <a:srgbClr val="000000"/>
              </a:buClr>
              <a:buSzPct val="100000"/>
              <a:buFont typeface="Wingdings"/>
              <a:buChar char=""/>
              <a:defRPr sz="1800"/>
            </a:pPr>
            <a:r>
              <a:rPr sz="2400" dirty="0" smtClean="0">
                <a:uFill>
                  <a:solidFill/>
                </a:uFill>
                <a:latin typeface="Helvetica Neue Light"/>
                <a:ea typeface="Helvetica Neue Light"/>
                <a:cs typeface="Helvetica Neue Light"/>
                <a:sym typeface="Helvetica Neue Light"/>
              </a:rPr>
              <a:t>Definition</a:t>
            </a:r>
            <a:r>
              <a:rPr lang="en-IE" sz="2400" dirty="0" smtClean="0">
                <a:uFill>
                  <a:solidFill/>
                </a:uFill>
                <a:latin typeface="Helvetica Neue Light"/>
                <a:ea typeface="Helvetica Neue Light"/>
                <a:cs typeface="Helvetica Neue Light"/>
                <a:sym typeface="Helvetica Neue Light"/>
              </a:rPr>
              <a:t> / Motivation</a:t>
            </a:r>
            <a:endParaRPr sz="2400" dirty="0">
              <a:uFill>
                <a:solidFill/>
              </a:uFill>
              <a:latin typeface="Helvetica Neue Light"/>
              <a:ea typeface="Helvetica Neue Light"/>
              <a:cs typeface="Helvetica Neue Light"/>
              <a:sym typeface="Helvetica Neue Light"/>
            </a:endParaRPr>
          </a:p>
          <a:p>
            <a:pPr marL="650875" marR="41275" lvl="0" indent="-609600" defTabSz="914400">
              <a:spcBef>
                <a:spcPts val="500"/>
              </a:spcBef>
              <a:buClr>
                <a:srgbClr val="000000"/>
              </a:buClr>
              <a:buSzPct val="100000"/>
              <a:buFont typeface="Wingdings"/>
              <a:buChar char=""/>
              <a:defRPr sz="1800"/>
            </a:pPr>
            <a:r>
              <a:rPr sz="2400" dirty="0">
                <a:uFill>
                  <a:solidFill/>
                </a:uFill>
                <a:latin typeface="Helvetica Neue Light"/>
                <a:ea typeface="Helvetica Neue Light"/>
                <a:cs typeface="Helvetica Neue Light"/>
                <a:sym typeface="Helvetica Neue Light"/>
              </a:rPr>
              <a:t>Exception types</a:t>
            </a:r>
          </a:p>
          <a:p>
            <a:pPr marL="650875" marR="41275" lvl="0" indent="-609600" defTabSz="914400">
              <a:spcBef>
                <a:spcPts val="500"/>
              </a:spcBef>
              <a:buClr>
                <a:srgbClr val="000000"/>
              </a:buClr>
              <a:buSzPct val="100000"/>
              <a:buFont typeface="Wingdings"/>
              <a:buChar char=""/>
              <a:defRPr sz="1800"/>
            </a:pPr>
            <a:r>
              <a:rPr sz="2400" dirty="0">
                <a:uFill>
                  <a:solidFill/>
                </a:uFill>
                <a:latin typeface="Helvetica Neue Light"/>
                <a:ea typeface="Helvetica Neue Light"/>
                <a:cs typeface="Helvetica Neue Light"/>
                <a:sym typeface="Helvetica Neue Light"/>
              </a:rPr>
              <a:t>Exception Hierarchy</a:t>
            </a:r>
          </a:p>
          <a:p>
            <a:pPr marL="650875" marR="41275" lvl="0" indent="-609600" defTabSz="914400">
              <a:spcBef>
                <a:spcPts val="500"/>
              </a:spcBef>
              <a:buClr>
                <a:srgbClr val="000000"/>
              </a:buClr>
              <a:buSzPct val="100000"/>
              <a:buFont typeface="Wingdings"/>
              <a:buChar char=""/>
              <a:defRPr sz="1800"/>
            </a:pPr>
            <a:r>
              <a:rPr sz="2400" dirty="0">
                <a:uFill>
                  <a:solidFill/>
                </a:uFill>
                <a:latin typeface="Helvetica Neue Light"/>
                <a:ea typeface="Helvetica Neue Light"/>
                <a:cs typeface="Helvetica Neue Light"/>
                <a:sym typeface="Helvetica Neue Light"/>
              </a:rPr>
              <a:t>Catching exceptions</a:t>
            </a:r>
          </a:p>
          <a:p>
            <a:pPr marL="650875" marR="41275" lvl="0" indent="-609600" defTabSz="914400">
              <a:spcBef>
                <a:spcPts val="500"/>
              </a:spcBef>
              <a:buClr>
                <a:srgbClr val="000000"/>
              </a:buClr>
              <a:buSzPct val="100000"/>
              <a:buFont typeface="Wingdings"/>
              <a:buChar char=""/>
              <a:defRPr sz="1800"/>
            </a:pPr>
            <a:r>
              <a:rPr sz="2400" dirty="0">
                <a:uFill>
                  <a:solidFill/>
                </a:uFill>
                <a:latin typeface="Helvetica Neue Light"/>
                <a:ea typeface="Helvetica Neue Light"/>
                <a:cs typeface="Helvetica Neue Light"/>
                <a:sym typeface="Helvetica Neue Light"/>
              </a:rPr>
              <a:t>Throwing exceptions</a:t>
            </a:r>
          </a:p>
          <a:p>
            <a:pPr marL="650875" marR="41275" lvl="0" indent="-609600" defTabSz="914400">
              <a:spcBef>
                <a:spcPts val="500"/>
              </a:spcBef>
              <a:buClr>
                <a:srgbClr val="000000"/>
              </a:buClr>
              <a:buSzPct val="100000"/>
              <a:buFont typeface="Wingdings"/>
              <a:buChar char=""/>
              <a:defRPr sz="1800"/>
            </a:pPr>
            <a:r>
              <a:rPr sz="2400" dirty="0">
                <a:uFill>
                  <a:solidFill/>
                </a:uFill>
                <a:latin typeface="Helvetica Neue Light"/>
                <a:ea typeface="Helvetica Neue Light"/>
                <a:cs typeface="Helvetica Neue Light"/>
                <a:sym typeface="Helvetica Neue Light"/>
              </a:rPr>
              <a:t>Defining exceptions</a:t>
            </a:r>
          </a:p>
          <a:p>
            <a:pPr marL="650875" marR="41275" lvl="0" indent="-609600" defTabSz="914400">
              <a:spcBef>
                <a:spcPts val="500"/>
              </a:spcBef>
              <a:buClr>
                <a:srgbClr val="000000"/>
              </a:buClr>
              <a:buSzPct val="100000"/>
              <a:buFont typeface="Wingdings"/>
              <a:buChar char=""/>
              <a:defRPr sz="1800"/>
            </a:pPr>
            <a:r>
              <a:rPr sz="2400" dirty="0">
                <a:uFill>
                  <a:solidFill/>
                </a:uFill>
                <a:latin typeface="Helvetica Neue Light"/>
                <a:ea typeface="Helvetica Neue Light"/>
                <a:cs typeface="Helvetica Neue Light"/>
                <a:sym typeface="Helvetica Neue Light"/>
              </a:rPr>
              <a:t>Common exceptions and errors</a:t>
            </a:r>
          </a:p>
        </p:txBody>
      </p:sp>
      <p:sp>
        <p:nvSpPr>
          <p:cNvPr id="3" name="Rectangle 2"/>
          <p:cNvSpPr/>
          <p:nvPr/>
        </p:nvSpPr>
        <p:spPr>
          <a:xfrm>
            <a:off x="755576" y="1736864"/>
            <a:ext cx="3168352" cy="468000"/>
          </a:xfrm>
          <a:prstGeom prst="rect">
            <a:avLst/>
          </a:prstGeom>
          <a:noFill/>
          <a:ln/>
        </p:spPr>
        <p:style>
          <a:lnRef idx="2">
            <a:schemeClr val="accent5"/>
          </a:lnRef>
          <a:fillRef idx="1">
            <a:schemeClr val="lt1"/>
          </a:fillRef>
          <a:effectRef idx="0">
            <a:schemeClr val="accent5"/>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406400" rtl="0" fontAlgn="auto" latinLnBrk="1" hangingPunct="0">
              <a:lnSpc>
                <a:spcPct val="100000"/>
              </a:lnSpc>
              <a:spcBef>
                <a:spcPts val="0"/>
              </a:spcBef>
              <a:spcAft>
                <a:spcPts val="0"/>
              </a:spcAft>
              <a:buClrTx/>
              <a:buSzTx/>
              <a:buFontTx/>
              <a:buNone/>
              <a:tabLst/>
            </a:pPr>
            <a:endParaRPr kumimoji="0" lang="en-IE" sz="28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endParaRPr>
          </a:p>
        </p:txBody>
      </p:sp>
    </p:spTree>
    <p:extLst>
      <p:ext uri="{BB962C8B-B14F-4D97-AF65-F5344CB8AC3E}">
        <p14:creationId xmlns:p14="http://schemas.microsoft.com/office/powerpoint/2010/main" val="1138494195"/>
      </p:ext>
    </p:extLst>
  </p:cSld>
  <p:clrMapOvr>
    <a:masterClrMapping/>
  </p:clrMapOvr>
  <p:transition spd="med">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a:ea typeface="Helvetica Neue"/>
        <a:cs typeface="Helvetica Neue"/>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406400" rtl="0" fontAlgn="auto" latinLnBrk="1" hangingPunct="0">
          <a:lnSpc>
            <a:spcPct val="100000"/>
          </a:lnSpc>
          <a:spcBef>
            <a:spcPts val="0"/>
          </a:spcBef>
          <a:spcAft>
            <a:spcPts val="0"/>
          </a:spcAft>
          <a:buClrTx/>
          <a:buSzTx/>
          <a:buFontTx/>
          <a:buNone/>
          <a:tabLst/>
          <a:defRPr kumimoji="0" sz="28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4064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a:ea typeface="Helvetica Neue"/>
        <a:cs typeface="Helvetica Neue"/>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406400" rtl="0" fontAlgn="auto" latinLnBrk="1" hangingPunct="0">
          <a:lnSpc>
            <a:spcPct val="100000"/>
          </a:lnSpc>
          <a:spcBef>
            <a:spcPts val="0"/>
          </a:spcBef>
          <a:spcAft>
            <a:spcPts val="0"/>
          </a:spcAft>
          <a:buClrTx/>
          <a:buSzTx/>
          <a:buFontTx/>
          <a:buNone/>
          <a:tabLst/>
          <a:defRPr kumimoji="0" sz="28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4064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161</TotalTime>
  <Words>1758</Words>
  <Application>Microsoft Office PowerPoint</Application>
  <PresentationFormat>On-screen Show (4:3)</PresentationFormat>
  <Paragraphs>421</Paragraphs>
  <Slides>35</Slides>
  <Notes>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White</vt:lpstr>
      <vt:lpstr>Exceptions</vt:lpstr>
      <vt:lpstr>Exceptions</vt:lpstr>
      <vt:lpstr>Motivation</vt:lpstr>
      <vt:lpstr>Motivation (2)</vt:lpstr>
      <vt:lpstr>Motivation (3)</vt:lpstr>
      <vt:lpstr>What is Exception?</vt:lpstr>
      <vt:lpstr>Throwing/Forwarding/Catching</vt:lpstr>
      <vt:lpstr>The Catch or Specify Requirement</vt:lpstr>
      <vt:lpstr>Exceptions</vt:lpstr>
      <vt:lpstr>Three Kinds of Exception in Java</vt:lpstr>
      <vt:lpstr>Exceptions</vt:lpstr>
      <vt:lpstr>Exception Hierarchy…</vt:lpstr>
      <vt:lpstr>…Exception Hierarchy</vt:lpstr>
      <vt:lpstr>Exceptions</vt:lpstr>
      <vt:lpstr>Handling Exceptions in Java</vt:lpstr>
      <vt:lpstr>try-catch block</vt:lpstr>
      <vt:lpstr>Catching Multiple Exceptions</vt:lpstr>
      <vt:lpstr>finally block</vt:lpstr>
      <vt:lpstr>The try-with-resources statement (1)</vt:lpstr>
      <vt:lpstr>The try-with-resources statement (2)</vt:lpstr>
      <vt:lpstr>The try-with-resources statement (3)</vt:lpstr>
      <vt:lpstr>Multiple Exception Handling</vt:lpstr>
      <vt:lpstr>Propagating Exceptions</vt:lpstr>
      <vt:lpstr>Handling Generic Exceptions</vt:lpstr>
      <vt:lpstr>Exceptions</vt:lpstr>
      <vt:lpstr>Creating new Exceptions</vt:lpstr>
      <vt:lpstr>Throwing Exceptions</vt:lpstr>
      <vt:lpstr>Exceptions</vt:lpstr>
      <vt:lpstr>Some Common Java Exceptions</vt:lpstr>
      <vt:lpstr>Some Common Java Errors</vt:lpstr>
      <vt:lpstr>Silent Fail Problem</vt:lpstr>
      <vt:lpstr>Checked Vs Unchecked?</vt:lpstr>
      <vt:lpstr>Oracle Advice (Java Tutorial)</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Exceptions</dc:title>
  <dc:creator>Siobhan</dc:creator>
  <cp:lastModifiedBy>Siobhan</cp:lastModifiedBy>
  <cp:revision>22</cp:revision>
  <dcterms:modified xsi:type="dcterms:W3CDTF">2015-10-15T10:57:24Z</dcterms:modified>
</cp:coreProperties>
</file>