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satOff val="12166"/>
              <a:lumOff val="-13042"/>
            </a:schemeClr>
          </a:solidFill>
        </a:fill>
      </a:tcStyle>
    </a:firstRow>
  </a:tblStyle>
  <a:tblStyle styleId="{C7B018BB-80A7-4F77-B60F-C8B233D01FF8}" styleName="">
    <a:tblBg/>
    <a:wholeTb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def" i="de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487087"/>
                  <a:satOff val="-2686"/>
                  <a:lumOff val="148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def" i="def">
        <a:fontRef idx="major">
          <a:srgbClr val="444444"/>
        </a:fontRef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def" i="def">
        <a:fontRef idx="major">
          <a:srgbClr val="777777"/>
        </a:fontRef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wit.ie" TargetMode="Externa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://creativecommons.org/licenses/by-nc/3.0/" TargetMode="Externa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647700" y="4749800"/>
            <a:ext cx="11709421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647700" y="1968500"/>
            <a:ext cx="4876867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5" name="Shape 95"/>
          <p:cNvSpPr/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510743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6" name="Shape 106"/>
          <p:cNvSpPr/>
          <p:nvPr>
            <p:ph type="pic" sz="quarter" idx="13"/>
          </p:nvPr>
        </p:nvSpPr>
        <p:spPr>
          <a:xfrm>
            <a:off x="6667500" y="1803400"/>
            <a:ext cx="5816600" cy="4318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7" name="Shape 107"/>
          <p:cNvSpPr/>
          <p:nvPr>
            <p:ph type="pic" sz="quarter" idx="14"/>
          </p:nvPr>
        </p:nvSpPr>
        <p:spPr>
          <a:xfrm>
            <a:off x="520700" y="1803400"/>
            <a:ext cx="5803900" cy="4318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17" name="Shape 117"/>
          <p:cNvSpPr/>
          <p:nvPr>
            <p:ph type="pic" sz="quarter" idx="13"/>
          </p:nvPr>
        </p:nvSpPr>
        <p:spPr>
          <a:xfrm>
            <a:off x="520700" y="1778000"/>
            <a:ext cx="3759200" cy="50546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Shape 118"/>
          <p:cNvSpPr/>
          <p:nvPr>
            <p:ph type="pic" sz="half" idx="14"/>
          </p:nvPr>
        </p:nvSpPr>
        <p:spPr>
          <a:xfrm>
            <a:off x="4622800" y="1778000"/>
            <a:ext cx="7886700" cy="50546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 flipH="1">
            <a:off x="6489699" y="508000"/>
            <a:ext cx="1" cy="801373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8" name="Shape 128"/>
          <p:cNvSpPr/>
          <p:nvPr>
            <p:ph type="pic" sz="half" idx="13"/>
          </p:nvPr>
        </p:nvSpPr>
        <p:spPr>
          <a:xfrm>
            <a:off x="469900" y="457200"/>
            <a:ext cx="5842000" cy="8064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9" name="Shape 129"/>
          <p:cNvSpPr/>
          <p:nvPr>
            <p:ph type="pic" sz="half" idx="14"/>
          </p:nvPr>
        </p:nvSpPr>
        <p:spPr>
          <a:xfrm>
            <a:off x="6654800" y="508000"/>
            <a:ext cx="5829300" cy="80137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 flipH="1">
            <a:off x="44449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9" name="Shape 139"/>
          <p:cNvSpPr/>
          <p:nvPr/>
        </p:nvSpPr>
        <p:spPr>
          <a:xfrm flipH="1">
            <a:off x="8547098" y="1777968"/>
            <a:ext cx="1" cy="5067381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0" name="Shape 140"/>
          <p:cNvSpPr/>
          <p:nvPr>
            <p:ph type="pic" sz="quarter" idx="13"/>
          </p:nvPr>
        </p:nvSpPr>
        <p:spPr>
          <a:xfrm>
            <a:off x="508000" y="1778000"/>
            <a:ext cx="37846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Shape 141"/>
          <p:cNvSpPr/>
          <p:nvPr>
            <p:ph type="pic" sz="quarter" idx="14"/>
          </p:nvPr>
        </p:nvSpPr>
        <p:spPr>
          <a:xfrm>
            <a:off x="8724900" y="1778000"/>
            <a:ext cx="37592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2" name="Shape 142"/>
          <p:cNvSpPr/>
          <p:nvPr>
            <p:ph type="pic" sz="quarter" idx="15"/>
          </p:nvPr>
        </p:nvSpPr>
        <p:spPr>
          <a:xfrm>
            <a:off x="4622800" y="1778000"/>
            <a:ext cx="3784600" cy="50673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hape 1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pic" idx="13"/>
          </p:nvPr>
        </p:nvSpPr>
        <p:spPr>
          <a:xfrm>
            <a:off x="533400" y="508000"/>
            <a:ext cx="11938000" cy="79629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flipH="1">
            <a:off x="64896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" name="Shape 161"/>
          <p:cNvSpPr/>
          <p:nvPr/>
        </p:nvSpPr>
        <p:spPr>
          <a:xfrm>
            <a:off x="6489696" y="4476750"/>
            <a:ext cx="5994408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" name="Shape 162"/>
          <p:cNvSpPr/>
          <p:nvPr>
            <p:ph type="pic" sz="half" idx="13"/>
          </p:nvPr>
        </p:nvSpPr>
        <p:spPr>
          <a:xfrm>
            <a:off x="508000" y="520700"/>
            <a:ext cx="5816600" cy="79629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3" name="Shape 163"/>
          <p:cNvSpPr/>
          <p:nvPr>
            <p:ph type="pic" sz="quarter" idx="14"/>
          </p:nvPr>
        </p:nvSpPr>
        <p:spPr>
          <a:xfrm>
            <a:off x="6667500" y="520700"/>
            <a:ext cx="5816600" cy="38100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4" name="Shape 164"/>
          <p:cNvSpPr/>
          <p:nvPr>
            <p:ph type="pic" sz="quarter" idx="15"/>
          </p:nvPr>
        </p:nvSpPr>
        <p:spPr>
          <a:xfrm>
            <a:off x="6667500" y="4660900"/>
            <a:ext cx="5816600" cy="38227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 flipH="1">
            <a:off x="9067798" y="520668"/>
            <a:ext cx="1" cy="7962963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" name="Shape 174"/>
          <p:cNvSpPr/>
          <p:nvPr/>
        </p:nvSpPr>
        <p:spPr>
          <a:xfrm>
            <a:off x="9067796" y="30924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" name="Shape 175"/>
          <p:cNvSpPr/>
          <p:nvPr/>
        </p:nvSpPr>
        <p:spPr>
          <a:xfrm>
            <a:off x="9067796" y="5873750"/>
            <a:ext cx="3429023" cy="127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" name="Shape 176"/>
          <p:cNvSpPr/>
          <p:nvPr>
            <p:ph type="pic" idx="13"/>
          </p:nvPr>
        </p:nvSpPr>
        <p:spPr>
          <a:xfrm>
            <a:off x="520700" y="508000"/>
            <a:ext cx="8369300" cy="79756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77" name="Shape 177"/>
          <p:cNvSpPr/>
          <p:nvPr>
            <p:ph type="pic" sz="quarter" idx="14"/>
          </p:nvPr>
        </p:nvSpPr>
        <p:spPr>
          <a:xfrm>
            <a:off x="9220200" y="3289300"/>
            <a:ext cx="3276600" cy="24384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78" name="Shape 178"/>
          <p:cNvSpPr/>
          <p:nvPr>
            <p:ph type="pic" sz="quarter" idx="15"/>
          </p:nvPr>
        </p:nvSpPr>
        <p:spPr>
          <a:xfrm>
            <a:off x="9220200" y="6019800"/>
            <a:ext cx="3276600" cy="24638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79" name="Shape 179"/>
          <p:cNvSpPr/>
          <p:nvPr>
            <p:ph type="pic" sz="quarter" idx="16"/>
          </p:nvPr>
        </p:nvSpPr>
        <p:spPr>
          <a:xfrm>
            <a:off x="9220200" y="508000"/>
            <a:ext cx="3276600" cy="24638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80" name="Shape 180"/>
          <p:cNvSpPr/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9" name="Shape 189"/>
          <p:cNvSpPr/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hape 1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8" name="Shape 198"/>
          <p:cNvSpPr/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hape 1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 flipV="1">
            <a:off x="908290" y="4366805"/>
            <a:ext cx="11220733" cy="2"/>
          </a:xfrm>
          <a:prstGeom prst="line">
            <a:avLst/>
          </a:prstGeom>
          <a:ln w="127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07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507045" y="4584700"/>
            <a:ext cx="2846528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 defTabSz="584200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Produced </a:t>
            </a:r>
          </a:p>
          <a:p>
            <a:pPr algn="r" defTabSz="584200">
              <a:lnSpc>
                <a:spcPct val="80000"/>
              </a:lnSpc>
              <a:defRPr sz="480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pPr>
            <a:r>
              <a:t>by</a:t>
            </a:r>
          </a:p>
        </p:txBody>
      </p:sp>
      <p:grpSp>
        <p:nvGrpSpPr>
          <p:cNvPr id="213" name="Group 213"/>
          <p:cNvGrpSpPr/>
          <p:nvPr/>
        </p:nvGrpSpPr>
        <p:grpSpPr>
          <a:xfrm>
            <a:off x="3708399" y="6618000"/>
            <a:ext cx="4670985" cy="1323539"/>
            <a:chOff x="0" y="1300"/>
            <a:chExt cx="4670983" cy="1323538"/>
          </a:xfrm>
        </p:grpSpPr>
        <p:sp>
          <p:nvSpPr>
            <p:cNvPr id="210" name="Shape 210"/>
            <p:cNvSpPr/>
            <p:nvPr/>
          </p:nvSpPr>
          <p:spPr>
            <a:xfrm>
              <a:off x="0" y="1300"/>
              <a:ext cx="4670984" cy="70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Department of Computing, Maths &amp; Physics</a:t>
              </a:r>
            </a:p>
            <a:p>
              <a:pPr defTabSz="584200">
                <a:lnSpc>
                  <a:spcPct val="120000"/>
                </a:lnSpc>
                <a:defRPr sz="1800">
                  <a:solidFill>
                    <a:srgbClr val="133455"/>
                  </a:solidFill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Waterford Institute of Technology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732561"/>
              <a:ext cx="1361136" cy="287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 invalidUrl="" action="" tgtFrame="" tooltip="" history="1" highlightClick="0" endSnd="0"/>
                </a:defRPr>
              </a:lvl1pPr>
            </a:lstStyle>
            <a:p>
              <a:pPr/>
              <a:r>
                <a:rPr>
                  <a:hlinkClick r:id="rId4" invalidUrl="" action="" tgtFrame="" tooltip="" history="1" highlightClick="0" endSnd="0"/>
                </a:rPr>
                <a:t>http://www.wit.ie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0" y="1037361"/>
              <a:ext cx="1670368" cy="287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defRPr sz="1300">
                  <a:latin typeface="+mj-lt"/>
                  <a:ea typeface="+mj-ea"/>
                  <a:cs typeface="+mj-cs"/>
                  <a:sym typeface="Helvetica Neue"/>
                  <a:hlinkClick r:id="rId4" invalidUrl="" action="" tgtFrame="" tooltip="" history="1" highlightClick="0" endSnd="0"/>
                </a:defRPr>
              </a:lvl1pPr>
            </a:lstStyle>
            <a:p>
              <a:pPr/>
              <a:r>
                <a:rPr>
                  <a:hlinkClick r:id="rId4" invalidUrl="" action="" tgtFrame="" tooltip="" history="1" highlightClick="0" endSnd="0"/>
                </a:rPr>
                <a:t>http://elearning.wit.ie</a:t>
              </a:r>
            </a:p>
          </p:txBody>
        </p:sp>
      </p:grpSp>
      <p:sp>
        <p:nvSpPr>
          <p:cNvPr id="214" name="Shape 214"/>
          <p:cNvSpPr/>
          <p:nvPr>
            <p:ph type="body" sz="quarter" idx="13"/>
          </p:nvPr>
        </p:nvSpPr>
        <p:spPr>
          <a:xfrm>
            <a:off x="895350" y="3466083"/>
            <a:ext cx="11226800" cy="54813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3000">
                <a:solidFill>
                  <a:srgbClr val="606060"/>
                </a:solidFill>
              </a:defRPr>
            </a:lvl1pPr>
          </a:lstStyle>
          <a:p>
            <a:pPr/>
            <a:r>
              <a:t>Subtitle</a:t>
            </a:r>
          </a:p>
        </p:txBody>
      </p:sp>
      <p:sp>
        <p:nvSpPr>
          <p:cNvPr id="215" name="Shape 215"/>
          <p:cNvSpPr/>
          <p:nvPr>
            <p:ph type="title"/>
          </p:nvPr>
        </p:nvSpPr>
        <p:spPr>
          <a:xfrm>
            <a:off x="889000" y="2368550"/>
            <a:ext cx="11226800" cy="1028700"/>
          </a:xfrm>
          <a:prstGeom prst="rect">
            <a:avLst/>
          </a:prstGeom>
        </p:spPr>
        <p:txBody>
          <a:bodyPr anchor="ctr"/>
          <a:lstStyle>
            <a:lvl1pPr>
              <a:defRPr sz="4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xfrm>
            <a:off x="3727450" y="4737100"/>
            <a:ext cx="5778500" cy="198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Shape 217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 algn="ctr"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inal &amp; 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WIT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esu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8" name="Group 228"/>
          <p:cNvGrpSpPr/>
          <p:nvPr/>
        </p:nvGrpSpPr>
        <p:grpSpPr>
          <a:xfrm>
            <a:off x="4419600" y="3209759"/>
            <a:ext cx="4267200" cy="2893252"/>
            <a:chOff x="0" y="0"/>
            <a:chExt cx="4267200" cy="2893250"/>
          </a:xfrm>
        </p:grpSpPr>
        <p:pic>
          <p:nvPicPr>
            <p:cNvPr id="226" name="by-nc.eu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800" y="0"/>
              <a:ext cx="2959100" cy="10353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7" name="Shape 227"/>
            <p:cNvSpPr/>
            <p:nvPr/>
          </p:nvSpPr>
          <p:spPr>
            <a:xfrm>
              <a:off x="0" y="1202830"/>
              <a:ext cx="4267200" cy="1690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lnSpc>
                  <a:spcPct val="120000"/>
                </a:lnSpc>
                <a:defRPr sz="16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Except where otherwise noted, this content is licensed under a </a:t>
              </a:r>
              <a:r>
                <a:rPr>
                  <a:hlinkClick r:id="rId5" invalidUrl="" action="" tgtFrame="" tooltip="" history="1" highlightClick="0" endSnd="0"/>
                </a:rPr>
                <a:t>Creative Commons Attribution-NonCommercial 3.0 License</a:t>
              </a:r>
              <a:r>
                <a:t>. </a:t>
              </a:r>
            </a:p>
            <a:p>
              <a:pPr defTabSz="584200">
                <a:lnSpc>
                  <a:spcPct val="120000"/>
                </a:lnSpc>
                <a:defRPr sz="1600">
                  <a:latin typeface="+mj-lt"/>
                  <a:ea typeface="+mj-ea"/>
                  <a:cs typeface="+mj-cs"/>
                  <a:sym typeface="Helvetica Neue"/>
                </a:defRPr>
              </a:pPr>
            </a:p>
            <a:p>
              <a:pPr defTabSz="584200">
                <a:lnSpc>
                  <a:spcPct val="120000"/>
                </a:lnSpc>
                <a:defRPr sz="1600">
                  <a:latin typeface="+mj-lt"/>
                  <a:ea typeface="+mj-ea"/>
                  <a:cs typeface="+mj-cs"/>
                  <a:sym typeface="Helvetica Neue"/>
                </a:defRPr>
              </a:pPr>
              <a:r>
                <a:t>For more information, please see </a:t>
              </a:r>
              <a:r>
                <a:rPr>
                  <a:hlinkClick r:id="rId5" invalidUrl="" action="" tgtFrame="" tooltip="" history="1" highlightClick="0" endSnd="0"/>
                </a:rPr>
                <a:t>http://creativecommons.org/licenses/by-nc/3.0/</a:t>
              </a:r>
            </a:p>
          </p:txBody>
        </p:sp>
      </p:grpSp>
      <p:sp>
        <p:nvSpPr>
          <p:cNvPr id="229" name="Shape 229"/>
          <p:cNvSpPr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 algn="ctr">
              <a:defRPr sz="1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571500" y="1968500"/>
            <a:ext cx="11868106" cy="1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7" name="Shape 237"/>
          <p:cNvSpPr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8" name="Shape 238"/>
          <p:cNvSpPr/>
          <p:nvPr>
            <p:ph type="body" idx="1"/>
          </p:nvPr>
        </p:nvSpPr>
        <p:spPr>
          <a:xfrm>
            <a:off x="571500" y="2222500"/>
            <a:ext cx="11861800" cy="66675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457200" indent="-457200">
              <a:spcBef>
                <a:spcPts val="4200"/>
              </a:spcBef>
              <a:buSzPct val="75000"/>
              <a:buFont typeface="Helvetica Neue"/>
              <a:defRPr sz="3600">
                <a:latin typeface="+mn-lt"/>
                <a:ea typeface="+mn-ea"/>
                <a:cs typeface="+mn-cs"/>
                <a:sym typeface="Helvetica Neue Light"/>
              </a:defRPr>
            </a:lvl1pPr>
            <a:lvl2pPr marL="914400" indent="-457200">
              <a:spcBef>
                <a:spcPts val="4200"/>
              </a:spcBef>
              <a:buSzPct val="75000"/>
              <a:buFont typeface="Helvetica Neue"/>
              <a:defRPr sz="3600">
                <a:latin typeface="+mn-lt"/>
                <a:ea typeface="+mn-ea"/>
                <a:cs typeface="+mn-cs"/>
                <a:sym typeface="Helvetica Neue Light"/>
              </a:defRPr>
            </a:lvl2pPr>
            <a:lvl3pPr marL="1371600" indent="-457200">
              <a:spcBef>
                <a:spcPts val="4200"/>
              </a:spcBef>
              <a:buSzPct val="75000"/>
              <a:buFont typeface="Helvetica Neue"/>
              <a:defRPr sz="3600">
                <a:latin typeface="+mn-lt"/>
                <a:ea typeface="+mn-ea"/>
                <a:cs typeface="+mn-cs"/>
                <a:sym typeface="Helvetica Neue Light"/>
              </a:defRPr>
            </a:lvl3pPr>
            <a:lvl4pPr marL="1828800" indent="-457200">
              <a:spcBef>
                <a:spcPts val="4200"/>
              </a:spcBef>
              <a:buSzPct val="75000"/>
              <a:buFont typeface="Helvetica Neue"/>
              <a:defRPr sz="3600">
                <a:latin typeface="+mn-lt"/>
                <a:ea typeface="+mn-ea"/>
                <a:cs typeface="+mn-cs"/>
                <a:sym typeface="Helvetica Neue Light"/>
              </a:defRPr>
            </a:lvl4pPr>
            <a:lvl5pPr marL="2286000" indent="-457200">
              <a:spcBef>
                <a:spcPts val="4200"/>
              </a:spcBef>
              <a:buSzPct val="75000"/>
              <a:buFont typeface="Helvetica Neue"/>
              <a:defRPr sz="3600">
                <a:latin typeface="+mn-lt"/>
                <a:ea typeface="+mn-ea"/>
                <a:cs typeface="+mn-cs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" name="Shape 239"/>
          <p:cNvSpPr/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body" sz="quarter" idx="13"/>
          </p:nvPr>
        </p:nvSpPr>
        <p:spPr>
          <a:xfrm>
            <a:off x="5981700" y="8496300"/>
            <a:ext cx="6515100" cy="381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SzTx/>
              <a:buNone/>
              <a:defRPr sz="16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>
              <a:defRPr sz="4200">
                <a:latin typeface="+mn-lt"/>
                <a:ea typeface="+mn-ea"/>
                <a:cs typeface="+mn-cs"/>
                <a:sym typeface="Helvetica Neue Light"/>
              </a:defRPr>
            </a:pPr>
            <a:r>
              <a:rPr sz="1600">
                <a:latin typeface="Monaco"/>
                <a:ea typeface="Monaco"/>
                <a:cs typeface="Monaco"/>
                <a:sym typeface="Monaco"/>
              </a:rPr>
              <a:t>Text</a:t>
            </a:r>
          </a:p>
        </p:txBody>
      </p:sp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Shape 33"/>
          <p:cNvSpPr/>
          <p:nvPr>
            <p:ph type="body" sz="half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xfrm>
            <a:off x="122682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3" name="Shape 73"/>
          <p:cNvSpPr/>
          <p:nvPr>
            <p:ph type="pic" idx="13"/>
          </p:nvPr>
        </p:nvSpPr>
        <p:spPr>
          <a:xfrm>
            <a:off x="0" y="0"/>
            <a:ext cx="13004800" cy="75819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74" name="Shape 74"/>
          <p:cNvSpPr/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/>
            <a:r>
              <a:t>Title Text</a:t>
            </a:r>
          </a:p>
        </p:txBody>
      </p:sp>
      <p:sp>
        <p:nvSpPr>
          <p:cNvPr id="75" name="Shape 75"/>
          <p:cNvSpPr/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4" name="Shape 84"/>
          <p:cNvSpPr/>
          <p:nvPr>
            <p:ph type="pic" idx="13"/>
          </p:nvPr>
        </p:nvSpPr>
        <p:spPr>
          <a:xfrm>
            <a:off x="6502400" y="0"/>
            <a:ext cx="6502400" cy="98425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85" name="Shape 85"/>
          <p:cNvSpPr/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6" name="Shape 86"/>
          <p:cNvSpPr/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xfrm>
            <a:off x="508000" y="9194800"/>
            <a:ext cx="312014" cy="299822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268199" y="9194800"/>
            <a:ext cx="312015" cy="2998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 defTabSz="584200">
              <a:defRPr sz="14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266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11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155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600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044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489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933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3782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822700" marR="0" indent="-266700" algn="l" defTabSz="58420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6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hyperlink" Target="mailto:edeleastar@wit.ie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9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aulgraham.com/diff.html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0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body" idx="13"/>
          </p:nvPr>
        </p:nvSpPr>
        <p:spPr>
          <a:xfrm>
            <a:off x="895350" y="3509467"/>
            <a:ext cx="11226800" cy="4613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MSc in Computer Science</a:t>
            </a:r>
          </a:p>
        </p:txBody>
      </p:sp>
      <p:sp>
        <p:nvSpPr>
          <p:cNvPr id="249" name="Shape 2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Agile Software Development</a:t>
            </a:r>
          </a:p>
        </p:txBody>
      </p:sp>
      <p:sp>
        <p:nvSpPr>
          <p:cNvPr id="250" name="Shape 2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Eamonn de Leastar</a:t>
            </a:r>
          </a:p>
          <a:p>
            <a:pPr/>
            <a:r>
              <a:rPr>
                <a:hlinkClick r:id="rId2" invalidUrl="" action="" tgtFrame="" tooltip="" history="1" highlightClick="0" endSnd="0"/>
              </a:rPr>
              <a:t>edeleastar@wit.ie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Smalltalk Cluster</a:t>
            </a:r>
          </a:p>
        </p:txBody>
      </p:sp>
      <p:sp>
        <p:nvSpPr>
          <p:cNvPr id="289" name="Shape 2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0" name="Shape 290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1" name="Screen shot 2010-06-17 at 07.42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1850116"/>
            <a:ext cx="10769600" cy="73065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4" name="Picture 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8720" y="-2787953"/>
            <a:ext cx="8856280" cy="12230102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Shape 295"/>
          <p:cNvSpPr/>
          <p:nvPr>
            <p:ph type="title"/>
          </p:nvPr>
        </p:nvSpPr>
        <p:spPr>
          <a:xfrm>
            <a:off x="571500" y="-12700"/>
            <a:ext cx="11709400" cy="17399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/>
            <a:r>
              <a:t>Ruby, Groovy, Java, Scala Cluster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9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5342" y="389502"/>
            <a:ext cx="9336716" cy="6161147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hape 299"/>
          <p:cNvSpPr/>
          <p:nvPr/>
        </p:nvSpPr>
        <p:spPr>
          <a:xfrm>
            <a:off x="5353609" y="7055160"/>
            <a:ext cx="1104813" cy="448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b="1" sz="23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Groovy</a:t>
            </a:r>
          </a:p>
        </p:txBody>
      </p:sp>
      <p:sp>
        <p:nvSpPr>
          <p:cNvPr id="300" name="Shape 300"/>
          <p:cNvSpPr/>
          <p:nvPr/>
        </p:nvSpPr>
        <p:spPr>
          <a:xfrm>
            <a:off x="8451143" y="8513666"/>
            <a:ext cx="514478" cy="448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b="1" sz="23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301" name="Shape 301"/>
          <p:cNvSpPr/>
          <p:nvPr/>
        </p:nvSpPr>
        <p:spPr>
          <a:xfrm>
            <a:off x="3657258" y="8515390"/>
            <a:ext cx="931305" cy="448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b="1" sz="23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Xtend</a:t>
            </a:r>
          </a:p>
        </p:txBody>
      </p:sp>
      <p:sp>
        <p:nvSpPr>
          <p:cNvPr id="302" name="Shape 302"/>
          <p:cNvSpPr/>
          <p:nvPr/>
        </p:nvSpPr>
        <p:spPr>
          <a:xfrm>
            <a:off x="952980" y="8630268"/>
            <a:ext cx="817094" cy="448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b="1" sz="23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Swift</a:t>
            </a:r>
          </a:p>
        </p:txBody>
      </p:sp>
      <p:sp>
        <p:nvSpPr>
          <p:cNvPr id="303" name="Shape 303"/>
          <p:cNvSpPr/>
          <p:nvPr/>
        </p:nvSpPr>
        <p:spPr>
          <a:xfrm>
            <a:off x="283698" y="5338236"/>
            <a:ext cx="1769632" cy="448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b="1" sz="23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Objective-C</a:t>
            </a:r>
          </a:p>
        </p:txBody>
      </p:sp>
      <p:sp>
        <p:nvSpPr>
          <p:cNvPr id="304" name="Shape 304"/>
          <p:cNvSpPr/>
          <p:nvPr/>
        </p:nvSpPr>
        <p:spPr>
          <a:xfrm>
            <a:off x="3966853" y="5759096"/>
            <a:ext cx="287865" cy="1092795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  <p:sp>
        <p:nvSpPr>
          <p:cNvPr id="305" name="Shape 305"/>
          <p:cNvSpPr/>
          <p:nvPr/>
        </p:nvSpPr>
        <p:spPr>
          <a:xfrm flipH="1">
            <a:off x="4457911" y="3230544"/>
            <a:ext cx="3837972" cy="3610130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  <p:sp>
        <p:nvSpPr>
          <p:cNvPr id="306" name="Shape 306"/>
          <p:cNvSpPr/>
          <p:nvPr/>
        </p:nvSpPr>
        <p:spPr>
          <a:xfrm flipH="1">
            <a:off x="1403568" y="3625920"/>
            <a:ext cx="1083533" cy="1696718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  <p:sp>
        <p:nvSpPr>
          <p:cNvPr id="307" name="Shape 307"/>
          <p:cNvSpPr/>
          <p:nvPr/>
        </p:nvSpPr>
        <p:spPr>
          <a:xfrm flipH="1">
            <a:off x="1497850" y="4008475"/>
            <a:ext cx="5703712" cy="1314163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3761650" y="5719356"/>
            <a:ext cx="176506" cy="2870471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  <p:sp>
        <p:nvSpPr>
          <p:cNvPr id="309" name="Shape 309"/>
          <p:cNvSpPr/>
          <p:nvPr/>
        </p:nvSpPr>
        <p:spPr>
          <a:xfrm>
            <a:off x="4138097" y="7242707"/>
            <a:ext cx="1" cy="1397001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  <p:sp>
        <p:nvSpPr>
          <p:cNvPr id="310" name="Shape 310"/>
          <p:cNvSpPr/>
          <p:nvPr/>
        </p:nvSpPr>
        <p:spPr>
          <a:xfrm flipH="1">
            <a:off x="4368147" y="7408995"/>
            <a:ext cx="1353660" cy="1213982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4072074" y="5599826"/>
            <a:ext cx="1584176" cy="1584176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  <p:sp>
        <p:nvSpPr>
          <p:cNvPr id="312" name="Shape 312"/>
          <p:cNvSpPr/>
          <p:nvPr/>
        </p:nvSpPr>
        <p:spPr>
          <a:xfrm flipH="1">
            <a:off x="6046942" y="6420554"/>
            <a:ext cx="2697815" cy="765500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  <p:sp>
        <p:nvSpPr>
          <p:cNvPr id="313" name="Shape 313"/>
          <p:cNvSpPr/>
          <p:nvPr/>
        </p:nvSpPr>
        <p:spPr>
          <a:xfrm flipH="1">
            <a:off x="1230756" y="5722354"/>
            <a:ext cx="147211" cy="3115595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  <p:sp>
        <p:nvSpPr>
          <p:cNvPr id="314" name="Shape 314"/>
          <p:cNvSpPr/>
          <p:nvPr/>
        </p:nvSpPr>
        <p:spPr>
          <a:xfrm flipH="1">
            <a:off x="1360133" y="6984076"/>
            <a:ext cx="2418746" cy="1737676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  <p:sp>
        <p:nvSpPr>
          <p:cNvPr id="315" name="Shape 315"/>
          <p:cNvSpPr/>
          <p:nvPr/>
        </p:nvSpPr>
        <p:spPr>
          <a:xfrm>
            <a:off x="2929805" y="3732609"/>
            <a:ext cx="5732420" cy="4739700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  <p:sp>
        <p:nvSpPr>
          <p:cNvPr id="316" name="Shape 316"/>
          <p:cNvSpPr/>
          <p:nvPr/>
        </p:nvSpPr>
        <p:spPr>
          <a:xfrm flipH="1">
            <a:off x="1695602" y="7412269"/>
            <a:ext cx="3485914" cy="1348397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  <p:sp>
        <p:nvSpPr>
          <p:cNvPr id="317" name="Shape 317"/>
          <p:cNvSpPr/>
          <p:nvPr/>
        </p:nvSpPr>
        <p:spPr>
          <a:xfrm flipH="1">
            <a:off x="1956038" y="8860988"/>
            <a:ext cx="1515256" cy="1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  <p:sp>
        <p:nvSpPr>
          <p:cNvPr id="318" name="Shape 318"/>
          <p:cNvSpPr/>
          <p:nvPr/>
        </p:nvSpPr>
        <p:spPr>
          <a:xfrm flipH="1">
            <a:off x="8787044" y="3818647"/>
            <a:ext cx="1266645" cy="4653661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  <p:sp>
        <p:nvSpPr>
          <p:cNvPr id="319" name="Shape 319"/>
          <p:cNvSpPr/>
          <p:nvPr/>
        </p:nvSpPr>
        <p:spPr>
          <a:xfrm>
            <a:off x="4632450" y="7053583"/>
            <a:ext cx="3905524" cy="1595382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  <p:sp>
        <p:nvSpPr>
          <p:cNvPr id="320" name="Shape 320"/>
          <p:cNvSpPr/>
          <p:nvPr/>
        </p:nvSpPr>
        <p:spPr>
          <a:xfrm flipH="1">
            <a:off x="1372146" y="6281989"/>
            <a:ext cx="4422754" cy="2399324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  <p:sp>
        <p:nvSpPr>
          <p:cNvPr id="321" name="Shape 321"/>
          <p:cNvSpPr/>
          <p:nvPr/>
        </p:nvSpPr>
        <p:spPr>
          <a:xfrm>
            <a:off x="3812873" y="6735273"/>
            <a:ext cx="882232" cy="44872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b="1" sz="23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Scala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xfrm>
            <a:off x="571500" y="330200"/>
            <a:ext cx="11887200" cy="1930400"/>
          </a:xfrm>
          <a:prstGeom prst="rect">
            <a:avLst/>
          </a:prstGeom>
        </p:spPr>
        <p:txBody>
          <a:bodyPr/>
          <a:lstStyle/>
          <a:p>
            <a:pPr/>
            <a:r>
              <a:t>Programming Languages as Reactions</a:t>
            </a:r>
          </a:p>
          <a:p>
            <a:pPr/>
            <a:r>
              <a:rPr sz="2400"/>
              <a:t>(from Kevin Kelleher)</a:t>
            </a:r>
            <a:r>
              <a:t>.</a:t>
            </a:r>
          </a:p>
        </p:txBody>
      </p:sp>
      <p:sp>
        <p:nvSpPr>
          <p:cNvPr id="324" name="Shape 32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600"/>
              </a:spcBef>
            </a:pPr>
            <a:r>
              <a:rPr i="1"/>
              <a:t>Algol:</a:t>
            </a:r>
            <a:r>
              <a:t> Assembly language is too low-level.</a:t>
            </a:r>
          </a:p>
          <a:p>
            <a:pPr>
              <a:spcBef>
                <a:spcPts val="2600"/>
              </a:spcBef>
            </a:pPr>
            <a:r>
              <a:rPr i="1"/>
              <a:t>Pascal:</a:t>
            </a:r>
            <a:r>
              <a:t> Algol doesn't have enough data types.</a:t>
            </a:r>
          </a:p>
          <a:p>
            <a:pPr>
              <a:spcBef>
                <a:spcPts val="2600"/>
              </a:spcBef>
            </a:pPr>
            <a:r>
              <a:rPr i="1"/>
              <a:t>Modula: </a:t>
            </a:r>
            <a:r>
              <a:t>Pascal is too wimpy for systems programming.</a:t>
            </a:r>
          </a:p>
          <a:p>
            <a:pPr>
              <a:spcBef>
                <a:spcPts val="2600"/>
              </a:spcBef>
            </a:pPr>
            <a:r>
              <a:rPr i="1"/>
              <a:t>Simula:</a:t>
            </a:r>
            <a:r>
              <a:t> Algol isn't good enough at simulations.</a:t>
            </a:r>
          </a:p>
          <a:p>
            <a:pPr>
              <a:spcBef>
                <a:spcPts val="2600"/>
              </a:spcBef>
            </a:pPr>
            <a:r>
              <a:rPr i="1"/>
              <a:t>Smalltalk</a:t>
            </a:r>
            <a:r>
              <a:t>: Not everything in Simula is an object.</a:t>
            </a:r>
          </a:p>
          <a:p>
            <a:pPr>
              <a:spcBef>
                <a:spcPts val="2600"/>
              </a:spcBef>
            </a:pPr>
            <a:r>
              <a:rPr i="1"/>
              <a:t>Fortran: </a:t>
            </a:r>
            <a:r>
              <a:t>Assembly language is too low-level.</a:t>
            </a:r>
          </a:p>
          <a:p>
            <a:pPr>
              <a:spcBef>
                <a:spcPts val="2600"/>
              </a:spcBef>
            </a:pPr>
            <a:r>
              <a:rPr i="1"/>
              <a:t>Cobol</a:t>
            </a:r>
            <a:r>
              <a:t>: Fortran is scary.</a:t>
            </a:r>
          </a:p>
          <a:p>
            <a:pPr>
              <a:spcBef>
                <a:spcPts val="2600"/>
              </a:spcBef>
            </a:pPr>
            <a:r>
              <a:rPr i="1"/>
              <a:t>PL/1:</a:t>
            </a:r>
            <a:r>
              <a:t> Fortran doesn't have enough data types.</a:t>
            </a:r>
          </a:p>
          <a:p>
            <a:pPr>
              <a:spcBef>
                <a:spcPts val="2600"/>
              </a:spcBef>
            </a:pPr>
            <a:r>
              <a:rPr i="1"/>
              <a:t>Ada: </a:t>
            </a:r>
            <a:r>
              <a:t>Every existing language is missing something.</a:t>
            </a:r>
          </a:p>
        </p:txBody>
      </p:sp>
      <p:sp>
        <p:nvSpPr>
          <p:cNvPr id="325" name="Shape 325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6" name="Shape 326"/>
          <p:cNvSpPr/>
          <p:nvPr/>
        </p:nvSpPr>
        <p:spPr>
          <a:xfrm>
            <a:off x="546100" y="2336800"/>
            <a:ext cx="9588500" cy="34417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  <p:sp>
        <p:nvSpPr>
          <p:cNvPr id="327" name="Shape 327"/>
          <p:cNvSpPr/>
          <p:nvPr/>
        </p:nvSpPr>
        <p:spPr>
          <a:xfrm>
            <a:off x="546100" y="5867400"/>
            <a:ext cx="9588500" cy="22352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...Continued</a:t>
            </a:r>
          </a:p>
        </p:txBody>
      </p:sp>
      <p:sp>
        <p:nvSpPr>
          <p:cNvPr id="330" name="Shape 3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800"/>
              </a:spcBef>
            </a:pPr>
            <a:r>
              <a:rPr i="1"/>
              <a:t>Basic:</a:t>
            </a:r>
            <a:r>
              <a:t> Fortran is scary.</a:t>
            </a:r>
          </a:p>
          <a:p>
            <a:pPr>
              <a:spcBef>
                <a:spcPts val="3800"/>
              </a:spcBef>
            </a:pPr>
            <a:r>
              <a:rPr i="1"/>
              <a:t>APL: </a:t>
            </a:r>
            <a:r>
              <a:t>Fortran isn't good enough at manipulating arrays.</a:t>
            </a:r>
          </a:p>
          <a:p>
            <a:pPr>
              <a:spcBef>
                <a:spcPts val="3800"/>
              </a:spcBef>
            </a:pPr>
            <a:r>
              <a:rPr i="1"/>
              <a:t>J: </a:t>
            </a:r>
            <a:r>
              <a:t>APL requires its own character set.</a:t>
            </a:r>
          </a:p>
          <a:p>
            <a:pPr>
              <a:spcBef>
                <a:spcPts val="3800"/>
              </a:spcBef>
            </a:pPr>
            <a:r>
              <a:rPr i="1"/>
              <a:t>C:</a:t>
            </a:r>
            <a:r>
              <a:t> Assembly language is too low-level.</a:t>
            </a:r>
          </a:p>
          <a:p>
            <a:pPr>
              <a:spcBef>
                <a:spcPts val="3800"/>
              </a:spcBef>
            </a:pPr>
            <a:r>
              <a:rPr i="1"/>
              <a:t>C++:</a:t>
            </a:r>
            <a:r>
              <a:t> C is too low-level.</a:t>
            </a:r>
          </a:p>
          <a:p>
            <a:pPr>
              <a:spcBef>
                <a:spcPts val="3800"/>
              </a:spcBef>
            </a:pPr>
            <a:r>
              <a:rPr i="1"/>
              <a:t>Java:</a:t>
            </a:r>
            <a:r>
              <a:t> C++ is a kludge. And Microsoft is going to crush us.</a:t>
            </a:r>
          </a:p>
          <a:p>
            <a:pPr>
              <a:spcBef>
                <a:spcPts val="3800"/>
              </a:spcBef>
            </a:pPr>
            <a:r>
              <a:rPr i="1"/>
              <a:t>C#: </a:t>
            </a:r>
            <a:r>
              <a:t>Java is controlled by Sun</a:t>
            </a:r>
          </a:p>
        </p:txBody>
      </p:sp>
      <p:sp>
        <p:nvSpPr>
          <p:cNvPr id="331" name="Shape 331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2" name="Shape 332"/>
          <p:cNvSpPr/>
          <p:nvPr/>
        </p:nvSpPr>
        <p:spPr>
          <a:xfrm>
            <a:off x="558800" y="2336800"/>
            <a:ext cx="9588500" cy="22352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  <p:sp>
        <p:nvSpPr>
          <p:cNvPr id="333" name="Shape 333"/>
          <p:cNvSpPr/>
          <p:nvPr/>
        </p:nvSpPr>
        <p:spPr>
          <a:xfrm>
            <a:off x="558800" y="4902200"/>
            <a:ext cx="9588500" cy="33147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...Continued</a:t>
            </a:r>
          </a:p>
        </p:txBody>
      </p:sp>
      <p:sp>
        <p:nvSpPr>
          <p:cNvPr id="336" name="Shape 336"/>
          <p:cNvSpPr/>
          <p:nvPr>
            <p:ph type="body" idx="1"/>
          </p:nvPr>
        </p:nvSpPr>
        <p:spPr>
          <a:xfrm>
            <a:off x="571500" y="2095500"/>
            <a:ext cx="11887200" cy="73533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800"/>
              </a:spcBef>
            </a:pPr>
            <a:r>
              <a:rPr i="1"/>
              <a:t>Lisp: </a:t>
            </a:r>
            <a:r>
              <a:t>Turing Machines are an awkward way to describe computation.</a:t>
            </a:r>
          </a:p>
          <a:p>
            <a:pPr>
              <a:spcBef>
                <a:spcPts val="2800"/>
              </a:spcBef>
            </a:pPr>
            <a:r>
              <a:rPr i="1"/>
              <a:t>Scheme</a:t>
            </a:r>
            <a:r>
              <a:t>: MacLisp is a kludge.</a:t>
            </a:r>
          </a:p>
          <a:p>
            <a:pPr>
              <a:spcBef>
                <a:spcPts val="2800"/>
              </a:spcBef>
            </a:pPr>
            <a:r>
              <a:rPr i="1"/>
              <a:t>T:</a:t>
            </a:r>
            <a:r>
              <a:t> Scheme has no libraries.</a:t>
            </a:r>
          </a:p>
          <a:p>
            <a:pPr>
              <a:spcBef>
                <a:spcPts val="2800"/>
              </a:spcBef>
            </a:pPr>
            <a:r>
              <a:rPr i="1"/>
              <a:t>Common Lisp:</a:t>
            </a:r>
            <a:r>
              <a:t> There are too many dialects of Lisp.</a:t>
            </a:r>
          </a:p>
          <a:p>
            <a:pPr>
              <a:spcBef>
                <a:spcPts val="2800"/>
              </a:spcBef>
            </a:pPr>
            <a:r>
              <a:rPr i="1"/>
              <a:t>Dylan</a:t>
            </a:r>
            <a:r>
              <a:t>: Scheme has no libraries, and Lisp syntax is scary.</a:t>
            </a:r>
          </a:p>
          <a:p>
            <a:pPr>
              <a:spcBef>
                <a:spcPts val="2800"/>
              </a:spcBef>
            </a:pPr>
            <a:r>
              <a:rPr i="1"/>
              <a:t>Perl: </a:t>
            </a:r>
            <a:r>
              <a:t>Shell scripts/awk/sed are not enough like programming languages.</a:t>
            </a:r>
          </a:p>
          <a:p>
            <a:pPr>
              <a:spcBef>
                <a:spcPts val="2800"/>
              </a:spcBef>
            </a:pPr>
            <a:r>
              <a:rPr i="1"/>
              <a:t>Python</a:t>
            </a:r>
            <a:r>
              <a:t>: Perl is a kludge.</a:t>
            </a:r>
          </a:p>
          <a:p>
            <a:pPr>
              <a:spcBef>
                <a:spcPts val="2800"/>
              </a:spcBef>
            </a:pPr>
            <a:r>
              <a:rPr i="1"/>
              <a:t>Ruby:</a:t>
            </a:r>
            <a:r>
              <a:t> Perl is a kludge, and Lisp syntax is scary.</a:t>
            </a:r>
          </a:p>
          <a:p>
            <a:pPr>
              <a:spcBef>
                <a:spcPts val="2800"/>
              </a:spcBef>
            </a:pPr>
            <a:r>
              <a:rPr i="1"/>
              <a:t>Groovy: </a:t>
            </a:r>
            <a:r>
              <a:t>Ruby isn't compatible with Java</a:t>
            </a:r>
          </a:p>
          <a:p>
            <a:pPr>
              <a:spcBef>
                <a:spcPts val="2800"/>
              </a:spcBef>
            </a:pPr>
            <a:r>
              <a:rPr i="1"/>
              <a:t>Scala</a:t>
            </a:r>
            <a:r>
              <a:t>: Haskell is scary</a:t>
            </a:r>
          </a:p>
        </p:txBody>
      </p:sp>
      <p:sp>
        <p:nvSpPr>
          <p:cNvPr id="337" name="Shape 337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8" name="Shape 338"/>
          <p:cNvSpPr/>
          <p:nvPr/>
        </p:nvSpPr>
        <p:spPr>
          <a:xfrm>
            <a:off x="495300" y="2108200"/>
            <a:ext cx="11201400" cy="36195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  <p:sp>
        <p:nvSpPr>
          <p:cNvPr id="339" name="Shape 339"/>
          <p:cNvSpPr/>
          <p:nvPr/>
        </p:nvSpPr>
        <p:spPr>
          <a:xfrm>
            <a:off x="495300" y="5842000"/>
            <a:ext cx="11201400" cy="36195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Characteristics</a:t>
            </a:r>
          </a:p>
        </p:txBody>
      </p:sp>
      <p:sp>
        <p:nvSpPr>
          <p:cNvPr id="342" name="Shape 3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3" name="Shape 343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title"/>
          </p:nvPr>
        </p:nvSpPr>
        <p:spPr>
          <a:xfrm>
            <a:off x="571500" y="330200"/>
            <a:ext cx="11861800" cy="1676400"/>
          </a:xfrm>
          <a:prstGeom prst="rect">
            <a:avLst/>
          </a:prstGeom>
        </p:spPr>
        <p:txBody>
          <a:bodyPr/>
          <a:lstStyle/>
          <a:p>
            <a:pPr/>
            <a:r>
              <a:t>Paul Grahams Wish List for a Programming Language</a:t>
            </a:r>
          </a:p>
          <a:p>
            <a:pPr>
              <a:defRPr sz="1800"/>
            </a:pPr>
            <a:r>
              <a:rPr>
                <a:hlinkClick r:id="rId2" invalidUrl="" action="" tgtFrame="" tooltip="" history="1" highlightClick="0" endSnd="0"/>
              </a:rPr>
              <a:t>http://www.paulgraham.com/diff.html</a:t>
            </a:r>
          </a:p>
        </p:txBody>
      </p:sp>
      <p:sp>
        <p:nvSpPr>
          <p:cNvPr id="346" name="Shape 346"/>
          <p:cNvSpPr/>
          <p:nvPr>
            <p:ph type="body" sz="half" idx="1"/>
          </p:nvPr>
        </p:nvSpPr>
        <p:spPr>
          <a:xfrm>
            <a:off x="736600" y="2438400"/>
            <a:ext cx="7213600" cy="66040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600"/>
              </a:spcBef>
              <a:buAutoNum type="arabicPeriod" startAt="1"/>
            </a:pPr>
            <a:r>
              <a:t>Conditionals</a:t>
            </a:r>
          </a:p>
          <a:p>
            <a:pPr>
              <a:spcBef>
                <a:spcPts val="2600"/>
              </a:spcBef>
              <a:buAutoNum type="arabicPeriod" startAt="1"/>
            </a:pPr>
            <a:r>
              <a:t>A function type</a:t>
            </a:r>
          </a:p>
          <a:p>
            <a:pPr>
              <a:spcBef>
                <a:spcPts val="2600"/>
              </a:spcBef>
              <a:buAutoNum type="arabicPeriod" startAt="1"/>
            </a:pPr>
            <a:r>
              <a:t>Recursion</a:t>
            </a:r>
          </a:p>
          <a:p>
            <a:pPr>
              <a:spcBef>
                <a:spcPts val="2600"/>
              </a:spcBef>
              <a:buAutoNum type="arabicPeriod" startAt="1"/>
            </a:pPr>
            <a:r>
              <a:t>Dynamic typing</a:t>
            </a:r>
          </a:p>
          <a:p>
            <a:pPr>
              <a:spcBef>
                <a:spcPts val="2600"/>
              </a:spcBef>
              <a:buAutoNum type="arabicPeriod" startAt="1"/>
            </a:pPr>
            <a:r>
              <a:t>Garbage collection</a:t>
            </a:r>
          </a:p>
          <a:p>
            <a:pPr>
              <a:spcBef>
                <a:spcPts val="2600"/>
              </a:spcBef>
              <a:buAutoNum type="arabicPeriod" startAt="1"/>
            </a:pPr>
            <a:r>
              <a:t>Programs composed of expressions</a:t>
            </a:r>
          </a:p>
          <a:p>
            <a:pPr>
              <a:spcBef>
                <a:spcPts val="2600"/>
              </a:spcBef>
              <a:buAutoNum type="arabicPeriod" startAt="1"/>
            </a:pPr>
            <a:r>
              <a:t>A symbol type</a:t>
            </a:r>
          </a:p>
          <a:p>
            <a:pPr>
              <a:spcBef>
                <a:spcPts val="2600"/>
              </a:spcBef>
              <a:buAutoNum type="arabicPeriod" startAt="1"/>
            </a:pPr>
            <a:r>
              <a:t>A notation for code using symbols and trees</a:t>
            </a:r>
          </a:p>
          <a:p>
            <a:pPr>
              <a:spcBef>
                <a:spcPts val="2600"/>
              </a:spcBef>
              <a:buAutoNum type="arabicPeriod" startAt="1"/>
            </a:pPr>
            <a:r>
              <a:t>The whole language there all the time</a:t>
            </a:r>
          </a:p>
        </p:txBody>
      </p:sp>
      <p:sp>
        <p:nvSpPr>
          <p:cNvPr id="347" name="Shape 347"/>
          <p:cNvSpPr/>
          <p:nvPr/>
        </p:nvSpPr>
        <p:spPr>
          <a:xfrm>
            <a:off x="8179575" y="3606800"/>
            <a:ext cx="3886201" cy="2324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Lisp programming Language has all of these features (since mid 1960’s) </a:t>
            </a:r>
          </a:p>
        </p:txBody>
      </p:sp>
      <p:sp>
        <p:nvSpPr>
          <p:cNvPr id="348" name="Shape 348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Java?</a:t>
            </a:r>
          </a:p>
        </p:txBody>
      </p:sp>
      <p:sp>
        <p:nvSpPr>
          <p:cNvPr id="351" name="Shape 351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2" name="Shape 352"/>
          <p:cNvSpPr/>
          <p:nvPr/>
        </p:nvSpPr>
        <p:spPr>
          <a:xfrm>
            <a:off x="876300" y="2425700"/>
            <a:ext cx="78232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Conditionals</a:t>
            </a:r>
          </a:p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A function type (but coming in Java 8)</a:t>
            </a:r>
          </a:p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Recursion</a:t>
            </a:r>
          </a:p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Dynamic typing</a:t>
            </a:r>
          </a:p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Garbage collection</a:t>
            </a:r>
          </a:p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Programs composed of expressions</a:t>
            </a:r>
          </a:p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A symbol type</a:t>
            </a:r>
          </a:p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A notation for code using symbols and trees</a:t>
            </a:r>
          </a:p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The whole language there all the time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Groovy/Ruby/Python/Scala/Xtend</a:t>
            </a:r>
          </a:p>
          <a:p>
            <a:pPr>
              <a:defRPr sz="2400"/>
            </a:pPr>
            <a:r>
              <a:t>(from Neal Ford)</a:t>
            </a:r>
          </a:p>
        </p:txBody>
      </p:sp>
      <p:sp>
        <p:nvSpPr>
          <p:cNvPr id="355" name="Shape 355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6" name="Shape 356"/>
          <p:cNvSpPr/>
          <p:nvPr/>
        </p:nvSpPr>
        <p:spPr>
          <a:xfrm>
            <a:off x="863600" y="2324100"/>
            <a:ext cx="78232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Conditionals</a:t>
            </a:r>
          </a:p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A function type</a:t>
            </a:r>
          </a:p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Recursion</a:t>
            </a:r>
          </a:p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Dynamic typing (or Type Inference)</a:t>
            </a:r>
          </a:p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Garbage collection</a:t>
            </a:r>
          </a:p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Programs composed of expressions</a:t>
            </a:r>
          </a:p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A symbol type</a:t>
            </a:r>
          </a:p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A notation for code using symbols and trees</a:t>
            </a:r>
          </a:p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solidFill>
                  <a:srgbClr val="FF260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The whole language there all the time</a:t>
            </a:r>
          </a:p>
        </p:txBody>
      </p:sp>
      <p:sp>
        <p:nvSpPr>
          <p:cNvPr id="357" name="Shape 357"/>
          <p:cNvSpPr/>
          <p:nvPr/>
        </p:nvSpPr>
        <p:spPr>
          <a:xfrm>
            <a:off x="7704293" y="5016500"/>
            <a:ext cx="4811367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ctr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+ Metaprogramming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Programming Langages</a:t>
            </a:r>
          </a:p>
        </p:txBody>
      </p:sp>
      <p:sp>
        <p:nvSpPr>
          <p:cNvPr id="253" name="Shape 253"/>
          <p:cNvSpPr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Agile Software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Groovy/Ruby/Python/Scala</a:t>
            </a:r>
          </a:p>
          <a:p>
            <a:pPr>
              <a:defRPr sz="2400"/>
            </a:pPr>
            <a:r>
              <a:t>(from Neal Ford)</a:t>
            </a:r>
          </a:p>
        </p:txBody>
      </p:sp>
      <p:sp>
        <p:nvSpPr>
          <p:cNvPr id="360" name="Shape 360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1" name="Shape 361"/>
          <p:cNvSpPr/>
          <p:nvPr/>
        </p:nvSpPr>
        <p:spPr>
          <a:xfrm>
            <a:off x="863600" y="2324100"/>
            <a:ext cx="78232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Conditionals</a:t>
            </a:r>
          </a:p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A function type</a:t>
            </a:r>
          </a:p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Recursion</a:t>
            </a:r>
          </a:p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Dynamic typing (or Type Inference)</a:t>
            </a:r>
          </a:p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Garbage collection</a:t>
            </a:r>
          </a:p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Programs composed of expressions</a:t>
            </a:r>
          </a:p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rPr>
                <a:solidFill>
                  <a:srgbClr val="FF2600"/>
                </a:solidFill>
              </a:rPr>
              <a:t>A symbol type</a:t>
            </a:r>
          </a:p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A notation for code using symbols and trees</a:t>
            </a:r>
          </a:p>
          <a:p>
            <a:pPr marL="266700" indent="-266700" defTabSz="584200">
              <a:spcBef>
                <a:spcPts val="2600"/>
              </a:spcBef>
              <a:buSzPct val="100000"/>
              <a:buAutoNum type="arabicPeriod" startAt="1"/>
              <a:defRPr sz="2600">
                <a:solidFill>
                  <a:srgbClr val="FF2600"/>
                </a:solidFill>
                <a:latin typeface="+mj-lt"/>
                <a:ea typeface="+mj-ea"/>
                <a:cs typeface="+mj-cs"/>
                <a:sym typeface="Helvetica Neue"/>
              </a:defRPr>
            </a:pPr>
            <a:r>
              <a:t>The whole language there all the time</a:t>
            </a:r>
          </a:p>
        </p:txBody>
      </p:sp>
      <p:sp>
        <p:nvSpPr>
          <p:cNvPr id="362" name="Shape 362"/>
          <p:cNvSpPr/>
          <p:nvPr/>
        </p:nvSpPr>
        <p:spPr>
          <a:xfrm>
            <a:off x="7704293" y="5016500"/>
            <a:ext cx="4811367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ctr" defTabSz="584200">
              <a:defRPr sz="42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+ Metaprogramming</a:t>
            </a:r>
          </a:p>
        </p:txBody>
      </p:sp>
      <p:sp>
        <p:nvSpPr>
          <p:cNvPr id="363" name="Shape 363"/>
          <p:cNvSpPr/>
          <p:nvPr/>
        </p:nvSpPr>
        <p:spPr>
          <a:xfrm>
            <a:off x="368300" y="4394200"/>
            <a:ext cx="6769100" cy="850900"/>
          </a:xfrm>
          <a:prstGeom prst="roundRect">
            <a:avLst>
              <a:gd name="adj" fmla="val 22388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Typing</a:t>
            </a:r>
          </a:p>
        </p:txBody>
      </p:sp>
      <p:sp>
        <p:nvSpPr>
          <p:cNvPr id="366" name="Shape 3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7" name="Shape 367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0" name="Shape 3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7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450" y="2749550"/>
            <a:ext cx="11569700" cy="3898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4" name="Shape 374"/>
          <p:cNvSpPr/>
          <p:nvPr>
            <p:ph type="body" idx="1"/>
          </p:nvPr>
        </p:nvSpPr>
        <p:spPr>
          <a:xfrm>
            <a:off x="571500" y="2501900"/>
            <a:ext cx="11861800" cy="6667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7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3270250"/>
            <a:ext cx="11988800" cy="4572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Shape 376"/>
          <p:cNvSpPr/>
          <p:nvPr/>
        </p:nvSpPr>
        <p:spPr>
          <a:xfrm>
            <a:off x="1440021" y="9137521"/>
            <a:ext cx="10404158" cy="47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sz="25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http://blogs.agilefaqs.com/2011/07/11/dynamic-typing-is-not-weak-typing/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title"/>
          </p:nvPr>
        </p:nvSpPr>
        <p:spPr>
          <a:xfrm>
            <a:off x="342900" y="160629"/>
            <a:ext cx="11861800" cy="1397001"/>
          </a:xfrm>
          <a:prstGeom prst="rect">
            <a:avLst/>
          </a:prstGeom>
        </p:spPr>
        <p:txBody>
          <a:bodyPr/>
          <a:lstStyle/>
          <a:p>
            <a:pPr/>
            <a:r>
              <a:t>Typing Spectrum</a:t>
            </a:r>
          </a:p>
        </p:txBody>
      </p:sp>
      <p:sp>
        <p:nvSpPr>
          <p:cNvPr id="379" name="Shape 3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0" name="Shape 380"/>
          <p:cNvSpPr/>
          <p:nvPr/>
        </p:nvSpPr>
        <p:spPr>
          <a:xfrm>
            <a:off x="1888232" y="9042003"/>
            <a:ext cx="10160007" cy="1"/>
          </a:xfrm>
          <a:prstGeom prst="line">
            <a:avLst/>
          </a:prstGeom>
          <a:ln w="38100">
            <a:solidFill>
              <a:srgbClr val="ABABAB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  <p:sp>
        <p:nvSpPr>
          <p:cNvPr id="381" name="Shape 381"/>
          <p:cNvSpPr/>
          <p:nvPr/>
        </p:nvSpPr>
        <p:spPr>
          <a:xfrm flipH="1">
            <a:off x="1888410" y="2217448"/>
            <a:ext cx="1" cy="6879730"/>
          </a:xfrm>
          <a:prstGeom prst="line">
            <a:avLst/>
          </a:prstGeom>
          <a:ln w="38100">
            <a:solidFill>
              <a:srgbClr val="ABABAB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  <p:sp>
        <p:nvSpPr>
          <p:cNvPr id="382" name="Shape 382"/>
          <p:cNvSpPr/>
          <p:nvPr>
            <p:ph type="body" sz="quarter" idx="1"/>
          </p:nvPr>
        </p:nvSpPr>
        <p:spPr>
          <a:xfrm>
            <a:off x="2496755" y="2209690"/>
            <a:ext cx="2038043" cy="75242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Python</a:t>
            </a:r>
          </a:p>
        </p:txBody>
      </p:sp>
      <p:sp>
        <p:nvSpPr>
          <p:cNvPr id="383" name="Shape 383"/>
          <p:cNvSpPr/>
          <p:nvPr/>
        </p:nvSpPr>
        <p:spPr>
          <a:xfrm>
            <a:off x="3612495" y="7014202"/>
            <a:ext cx="1717527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Java</a:t>
            </a:r>
          </a:p>
        </p:txBody>
      </p:sp>
      <p:sp>
        <p:nvSpPr>
          <p:cNvPr id="384" name="Shape 384"/>
          <p:cNvSpPr/>
          <p:nvPr/>
        </p:nvSpPr>
        <p:spPr>
          <a:xfrm>
            <a:off x="8709893" y="6195045"/>
            <a:ext cx="1113136" cy="608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85" name="Shape 385"/>
          <p:cNvSpPr/>
          <p:nvPr/>
        </p:nvSpPr>
        <p:spPr>
          <a:xfrm>
            <a:off x="2526821" y="2948719"/>
            <a:ext cx="1717527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Ruby</a:t>
            </a:r>
          </a:p>
        </p:txBody>
      </p:sp>
      <p:sp>
        <p:nvSpPr>
          <p:cNvPr id="386" name="Shape 386"/>
          <p:cNvSpPr/>
          <p:nvPr/>
        </p:nvSpPr>
        <p:spPr>
          <a:xfrm>
            <a:off x="3661161" y="7602284"/>
            <a:ext cx="1620194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387" name="Shape 387"/>
          <p:cNvSpPr/>
          <p:nvPr/>
        </p:nvSpPr>
        <p:spPr>
          <a:xfrm>
            <a:off x="8699326" y="6693636"/>
            <a:ext cx="2252217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C++</a:t>
            </a:r>
          </a:p>
        </p:txBody>
      </p:sp>
      <p:sp>
        <p:nvSpPr>
          <p:cNvPr id="388" name="Shape 388"/>
          <p:cNvSpPr/>
          <p:nvPr/>
        </p:nvSpPr>
        <p:spPr>
          <a:xfrm>
            <a:off x="8699326" y="7279482"/>
            <a:ext cx="3091062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Objective-C</a:t>
            </a:r>
          </a:p>
        </p:txBody>
      </p:sp>
      <p:sp>
        <p:nvSpPr>
          <p:cNvPr id="389" name="Shape 389"/>
          <p:cNvSpPr/>
          <p:nvPr/>
        </p:nvSpPr>
        <p:spPr>
          <a:xfrm>
            <a:off x="8507338" y="2791477"/>
            <a:ext cx="1620193" cy="752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PHP</a:t>
            </a:r>
          </a:p>
        </p:txBody>
      </p:sp>
      <p:sp>
        <p:nvSpPr>
          <p:cNvPr id="390" name="Shape 390"/>
          <p:cNvSpPr/>
          <p:nvPr/>
        </p:nvSpPr>
        <p:spPr>
          <a:xfrm>
            <a:off x="8524924" y="2213689"/>
            <a:ext cx="2868861" cy="752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Javascript</a:t>
            </a:r>
          </a:p>
        </p:txBody>
      </p:sp>
      <p:sp>
        <p:nvSpPr>
          <p:cNvPr id="391" name="Shape 391"/>
          <p:cNvSpPr/>
          <p:nvPr/>
        </p:nvSpPr>
        <p:spPr>
          <a:xfrm>
            <a:off x="4570338" y="2957285"/>
            <a:ext cx="2393206" cy="752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Groovy</a:t>
            </a:r>
          </a:p>
        </p:txBody>
      </p:sp>
      <p:sp>
        <p:nvSpPr>
          <p:cNvPr id="392" name="Shape 392"/>
          <p:cNvSpPr/>
          <p:nvPr/>
        </p:nvSpPr>
        <p:spPr>
          <a:xfrm>
            <a:off x="1928627" y="9076817"/>
            <a:ext cx="1172059" cy="535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i="1" sz="29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Strong</a:t>
            </a:r>
          </a:p>
        </p:txBody>
      </p:sp>
      <p:sp>
        <p:nvSpPr>
          <p:cNvPr id="393" name="Shape 393"/>
          <p:cNvSpPr/>
          <p:nvPr/>
        </p:nvSpPr>
        <p:spPr>
          <a:xfrm>
            <a:off x="11358627" y="9076817"/>
            <a:ext cx="994538" cy="535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i="1" sz="29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Weak</a:t>
            </a:r>
          </a:p>
        </p:txBody>
      </p:sp>
      <p:sp>
        <p:nvSpPr>
          <p:cNvPr id="394" name="Shape 394"/>
          <p:cNvSpPr/>
          <p:nvPr/>
        </p:nvSpPr>
        <p:spPr>
          <a:xfrm>
            <a:off x="716137" y="8420500"/>
            <a:ext cx="1014794" cy="535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i="1" sz="29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Static</a:t>
            </a:r>
          </a:p>
        </p:txBody>
      </p:sp>
      <p:sp>
        <p:nvSpPr>
          <p:cNvPr id="395" name="Shape 395"/>
          <p:cNvSpPr/>
          <p:nvPr/>
        </p:nvSpPr>
        <p:spPr>
          <a:xfrm>
            <a:off x="362451" y="1972324"/>
            <a:ext cx="1492111" cy="535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i="1" sz="29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Dynamic</a:t>
            </a:r>
          </a:p>
        </p:txBody>
      </p:sp>
      <p:sp>
        <p:nvSpPr>
          <p:cNvPr id="396" name="Shape 396"/>
          <p:cNvSpPr/>
          <p:nvPr/>
        </p:nvSpPr>
        <p:spPr>
          <a:xfrm>
            <a:off x="4576365" y="2209690"/>
            <a:ext cx="2756596" cy="752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Smalltalk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Static to Dynamic</a:t>
            </a:r>
          </a:p>
        </p:txBody>
      </p:sp>
      <p:sp>
        <p:nvSpPr>
          <p:cNvPr id="399" name="Shape 399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type="title"/>
          </p:nvPr>
        </p:nvSpPr>
        <p:spPr>
          <a:xfrm>
            <a:off x="444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/>
            <a:r>
              <a:t>Java Example </a:t>
            </a:r>
          </a:p>
        </p:txBody>
      </p:sp>
      <p:sp>
        <p:nvSpPr>
          <p:cNvPr id="402" name="Shape 402"/>
          <p:cNvSpPr/>
          <p:nvPr>
            <p:ph type="body" sz="quarter" idx="1"/>
          </p:nvPr>
        </p:nvSpPr>
        <p:spPr>
          <a:xfrm>
            <a:off x="457200" y="2717800"/>
            <a:ext cx="3695700" cy="6565900"/>
          </a:xfrm>
          <a:prstGeom prst="rect">
            <a:avLst/>
          </a:prstGeom>
        </p:spPr>
        <p:txBody>
          <a:bodyPr/>
          <a:lstStyle/>
          <a:p>
            <a:pPr/>
            <a:r>
              <a:t>Java algorithm to filter a list of strings</a:t>
            </a:r>
          </a:p>
          <a:p>
            <a:pPr/>
            <a:r>
              <a:t>Only printing those shorter than 3 (in this test case).</a:t>
            </a:r>
          </a:p>
        </p:txBody>
      </p:sp>
      <p:sp>
        <p:nvSpPr>
          <p:cNvPr id="403" name="Shape 403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4" name="Shape 404"/>
          <p:cNvSpPr/>
          <p:nvPr/>
        </p:nvSpPr>
        <p:spPr>
          <a:xfrm>
            <a:off x="4381500" y="419100"/>
            <a:ext cx="8458200" cy="9258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java.util.ArrayList;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java.util.List;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t> Erase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main(String[] args)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List&lt;String&gt; names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ArrayList&lt;String&gt;();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"Ted"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"Fred"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"Jed"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"Ned"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.println(names);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Erase e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Erase();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List&lt;String&gt; short_names = e.filterLongerThan(names, 3);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.println(short_names.size());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(String s : short_names)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List&lt;String&gt; filterLongerThan(List&lt;String&gt; strings,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List&lt;String&gt; result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ArrayList&lt;String&gt;();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31A68"/>
                </a:solidFill>
              </a:rPr>
              <a:t>if</a:t>
            </a:r>
            <a:r>
              <a:t> (s.length() &lt; length + 1)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  result.add(s);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result;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Groovy 1</a:t>
            </a:r>
          </a:p>
        </p:txBody>
      </p:sp>
      <p:sp>
        <p:nvSpPr>
          <p:cNvPr id="407" name="Shape 407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8" name="Shape 408"/>
          <p:cNvSpPr/>
          <p:nvPr>
            <p:ph type="body" sz="quarter" idx="1"/>
          </p:nvPr>
        </p:nvSpPr>
        <p:spPr>
          <a:xfrm>
            <a:off x="571500" y="2324100"/>
            <a:ext cx="3124200" cy="6565900"/>
          </a:xfrm>
          <a:prstGeom prst="rect">
            <a:avLst/>
          </a:prstGeom>
        </p:spPr>
        <p:txBody>
          <a:bodyPr/>
          <a:lstStyle/>
          <a:p>
            <a:pPr/>
            <a:r>
              <a:t>Also a valid Groovy program...</a:t>
            </a:r>
          </a:p>
        </p:txBody>
      </p:sp>
      <p:sp>
        <p:nvSpPr>
          <p:cNvPr id="409" name="Shape 409"/>
          <p:cNvSpPr/>
          <p:nvPr/>
        </p:nvSpPr>
        <p:spPr>
          <a:xfrm>
            <a:off x="4381500" y="469900"/>
            <a:ext cx="8470900" cy="9004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7AAA"/>
                </a:solidFill>
              </a:rPr>
              <a:t>import</a:t>
            </a:r>
            <a:r>
              <a:t> java.util.ArrayList;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7AAA"/>
                </a:solidFill>
              </a:rPr>
              <a:t>import</a:t>
            </a:r>
            <a:r>
              <a:t> java.util.List;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ACFF"/>
                </a:solidFill>
              </a:rPr>
              <a:t>class</a:t>
            </a:r>
            <a:r>
              <a:t> Erase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7AAA"/>
                </a:solidFill>
              </a:rPr>
              <a:t>public</a:t>
            </a:r>
            <a:r>
              <a:t> </a:t>
            </a:r>
            <a:r>
              <a:rPr>
                <a:solidFill>
                  <a:srgbClr val="007AAA"/>
                </a:solidFill>
              </a:rPr>
              <a:t>static</a:t>
            </a:r>
            <a:r>
              <a:t> </a:t>
            </a:r>
            <a:r>
              <a:rPr>
                <a:solidFill>
                  <a:srgbClr val="00ACFF"/>
                </a:solidFill>
              </a:rPr>
              <a:t>void</a:t>
            </a:r>
            <a:r>
              <a:t> main(String[] args)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List&lt;String&gt; names = </a:t>
            </a:r>
            <a:r>
              <a:rPr>
                <a:solidFill>
                  <a:srgbClr val="007AAA"/>
                </a:solidFill>
              </a:rPr>
              <a:t>new</a:t>
            </a:r>
            <a:r>
              <a:t> ArrayList&lt;String&gt;();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FF39D6"/>
                </a:solidFill>
              </a:rPr>
              <a:t>"Ted"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FF39D6"/>
                </a:solidFill>
              </a:rPr>
              <a:t>"Fred"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FF39D6"/>
                </a:solidFill>
              </a:rPr>
              <a:t>"Jed"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FF39D6"/>
                </a:solidFill>
              </a:rPr>
              <a:t>"Ned"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System.out.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(names);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Erase e = </a:t>
            </a:r>
            <a:r>
              <a:rPr>
                <a:solidFill>
                  <a:srgbClr val="007AAA"/>
                </a:solidFill>
              </a:rPr>
              <a:t>new</a:t>
            </a:r>
            <a:r>
              <a:t> Erase();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List&lt;String&gt; short_names = e.filterLongerThan(names, </a:t>
            </a:r>
            <a:r>
              <a:rPr>
                <a:solidFill>
                  <a:srgbClr val="FF2600"/>
                </a:solidFill>
              </a:rPr>
              <a:t>3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System.out.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(short_names.</a:t>
            </a:r>
            <a:r>
              <a:rPr>
                <a:solidFill>
                  <a:srgbClr val="76D6FF"/>
                </a:solidFill>
              </a:rPr>
              <a:t>size</a:t>
            </a:r>
            <a:r>
              <a:t>());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7AAA"/>
                </a:solidFill>
              </a:rPr>
              <a:t>for</a:t>
            </a:r>
            <a:r>
              <a:t> (String s : short_names)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System.out.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7AAA"/>
                </a:solidFill>
              </a:rPr>
              <a:t>public</a:t>
            </a:r>
            <a:r>
              <a:t> List&lt;String&gt; filterLongerThan(List&lt;String&gt; strings, </a:t>
            </a:r>
            <a:r>
              <a:rPr>
                <a:solidFill>
                  <a:srgbClr val="00ACFF"/>
                </a:solidFill>
              </a:rPr>
              <a:t>int</a:t>
            </a:r>
            <a:r>
              <a:t>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List&lt;String&gt; result = </a:t>
            </a:r>
            <a:r>
              <a:rPr>
                <a:solidFill>
                  <a:srgbClr val="007AAA"/>
                </a:solidFill>
              </a:rPr>
              <a:t>new</a:t>
            </a:r>
            <a:r>
              <a:t> ArrayList&lt;String&gt;();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7AAA"/>
                </a:solidFill>
              </a:rPr>
              <a:t>for</a:t>
            </a:r>
            <a:r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007AAA"/>
                </a:solidFill>
              </a:rPr>
              <a:t>if</a:t>
            </a:r>
            <a:r>
              <a:t> (s.length() &lt; length + </a:t>
            </a:r>
            <a:r>
              <a:rPr>
                <a:solidFill>
                  <a:srgbClr val="FF2600"/>
                </a:solidFill>
              </a:rPr>
              <a:t>1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  result.add(s);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7AAA"/>
                </a:solidFill>
              </a:rPr>
              <a:t>return</a:t>
            </a:r>
            <a:r>
              <a:t> result;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Groovy 1</a:t>
            </a:r>
          </a:p>
        </p:txBody>
      </p:sp>
      <p:sp>
        <p:nvSpPr>
          <p:cNvPr id="412" name="Shape 412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3" name="Shape 413"/>
          <p:cNvSpPr/>
          <p:nvPr>
            <p:ph type="body" sz="quarter" idx="1"/>
          </p:nvPr>
        </p:nvSpPr>
        <p:spPr>
          <a:xfrm>
            <a:off x="571500" y="2324100"/>
            <a:ext cx="3124200" cy="6565900"/>
          </a:xfrm>
          <a:prstGeom prst="rect">
            <a:avLst/>
          </a:prstGeom>
        </p:spPr>
        <p:txBody>
          <a:bodyPr/>
          <a:lstStyle/>
          <a:p>
            <a:pPr/>
            <a:r>
              <a:t>Do we need generics?</a:t>
            </a:r>
          </a:p>
          <a:p>
            <a:pPr/>
            <a:r>
              <a:t>What about semicolons...</a:t>
            </a:r>
          </a:p>
          <a:p>
            <a:pPr/>
            <a:r>
              <a:t>Should standard libraries be imported?</a:t>
            </a:r>
          </a:p>
        </p:txBody>
      </p:sp>
      <p:sp>
        <p:nvSpPr>
          <p:cNvPr id="414" name="Shape 414"/>
          <p:cNvSpPr/>
          <p:nvPr/>
        </p:nvSpPr>
        <p:spPr>
          <a:xfrm>
            <a:off x="4330700" y="368300"/>
            <a:ext cx="8470900" cy="9004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7AAA"/>
                </a:solidFill>
              </a:rPr>
              <a:t>import</a:t>
            </a:r>
            <a:r>
              <a:t> java.util.ArrayList;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7AAA"/>
                </a:solidFill>
              </a:rPr>
              <a:t>import</a:t>
            </a:r>
            <a:r>
              <a:t> java.util.List;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ACFF"/>
                </a:solidFill>
              </a:rPr>
              <a:t>class</a:t>
            </a:r>
            <a:r>
              <a:t> Erase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7AAA"/>
                </a:solidFill>
              </a:rPr>
              <a:t>public</a:t>
            </a:r>
            <a:r>
              <a:t> </a:t>
            </a:r>
            <a:r>
              <a:rPr>
                <a:solidFill>
                  <a:srgbClr val="007AAA"/>
                </a:solidFill>
              </a:rPr>
              <a:t>static</a:t>
            </a:r>
            <a:r>
              <a:t> </a:t>
            </a:r>
            <a:r>
              <a:rPr>
                <a:solidFill>
                  <a:srgbClr val="00ACFF"/>
                </a:solidFill>
              </a:rPr>
              <a:t>void</a:t>
            </a:r>
            <a:r>
              <a:t> main(String[] args)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List&lt;String&gt; names = </a:t>
            </a:r>
            <a:r>
              <a:rPr>
                <a:solidFill>
                  <a:srgbClr val="007AAA"/>
                </a:solidFill>
              </a:rPr>
              <a:t>new</a:t>
            </a:r>
            <a:r>
              <a:t> ArrayList&lt;String&gt;();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FF39D6"/>
                </a:solidFill>
              </a:rPr>
              <a:t>"Ted"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FF39D6"/>
                </a:solidFill>
              </a:rPr>
              <a:t>"Fred"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FF39D6"/>
                </a:solidFill>
              </a:rPr>
              <a:t>"Jed"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FF39D6"/>
                </a:solidFill>
              </a:rPr>
              <a:t>"Ned"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System.out.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(names);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Erase e = </a:t>
            </a:r>
            <a:r>
              <a:rPr>
                <a:solidFill>
                  <a:srgbClr val="007AAA"/>
                </a:solidFill>
              </a:rPr>
              <a:t>new</a:t>
            </a:r>
            <a:r>
              <a:t> Erase();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List&lt;String&gt; short_names = e.filterLongerThan(names, </a:t>
            </a:r>
            <a:r>
              <a:rPr>
                <a:solidFill>
                  <a:srgbClr val="FF2600"/>
                </a:solidFill>
              </a:rPr>
              <a:t>3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System.out.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(short_names.</a:t>
            </a:r>
            <a:r>
              <a:rPr>
                <a:solidFill>
                  <a:srgbClr val="76D6FF"/>
                </a:solidFill>
              </a:rPr>
              <a:t>size</a:t>
            </a:r>
            <a:r>
              <a:t>());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7AAA"/>
                </a:solidFill>
              </a:rPr>
              <a:t>for</a:t>
            </a:r>
            <a:r>
              <a:t> (String s : short_names)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System.out.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7AAA"/>
                </a:solidFill>
              </a:rPr>
              <a:t>public</a:t>
            </a:r>
            <a:r>
              <a:t> List&lt;String&gt; filterLongerThan(List&lt;String&gt; strings, </a:t>
            </a:r>
            <a:r>
              <a:rPr>
                <a:solidFill>
                  <a:srgbClr val="00ACFF"/>
                </a:solidFill>
              </a:rPr>
              <a:t>int</a:t>
            </a:r>
            <a:r>
              <a:t>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List&lt;String&gt; result = </a:t>
            </a:r>
            <a:r>
              <a:rPr>
                <a:solidFill>
                  <a:srgbClr val="007AAA"/>
                </a:solidFill>
              </a:rPr>
              <a:t>new</a:t>
            </a:r>
            <a:r>
              <a:t> ArrayList&lt;String&gt;();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7AAA"/>
                </a:solidFill>
              </a:rPr>
              <a:t>for</a:t>
            </a:r>
            <a:r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007AAA"/>
                </a:solidFill>
              </a:rPr>
              <a:t>if</a:t>
            </a:r>
            <a:r>
              <a:t> (s.length() &lt; length + </a:t>
            </a:r>
            <a:r>
              <a:rPr>
                <a:solidFill>
                  <a:srgbClr val="FF2600"/>
                </a:solidFill>
              </a:rPr>
              <a:t>1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  result.add(s);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7AAA"/>
                </a:solidFill>
              </a:rPr>
              <a:t>return</a:t>
            </a:r>
            <a:r>
              <a:t> result;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Groovy 2</a:t>
            </a:r>
          </a:p>
        </p:txBody>
      </p:sp>
      <p:sp>
        <p:nvSpPr>
          <p:cNvPr id="417" name="Shape 417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8" name="Shape 418"/>
          <p:cNvSpPr/>
          <p:nvPr/>
        </p:nvSpPr>
        <p:spPr>
          <a:xfrm>
            <a:off x="6096000" y="876300"/>
            <a:ext cx="6071568" cy="8242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ACFF"/>
                </a:solidFill>
              </a:rPr>
              <a:t>class</a:t>
            </a:r>
            <a:r>
              <a:t> Erase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{ 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7AAA"/>
                </a:solidFill>
              </a:rPr>
              <a:t>public</a:t>
            </a:r>
            <a:r>
              <a:t> </a:t>
            </a:r>
            <a:r>
              <a:rPr>
                <a:solidFill>
                  <a:srgbClr val="007AAA"/>
                </a:solidFill>
              </a:rPr>
              <a:t>static</a:t>
            </a:r>
            <a:r>
              <a:t> </a:t>
            </a:r>
            <a:r>
              <a:rPr>
                <a:solidFill>
                  <a:srgbClr val="00ACFF"/>
                </a:solidFill>
              </a:rPr>
              <a:t>void</a:t>
            </a:r>
            <a:r>
              <a:t> main(String[] args)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 names = </a:t>
            </a:r>
            <a:r>
              <a:rPr>
                <a:solidFill>
                  <a:srgbClr val="007AAA"/>
                </a:solidFill>
              </a:rPr>
              <a:t>new</a:t>
            </a:r>
            <a:r>
              <a:t> ArrayList()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FF39D6"/>
                </a:solidFill>
              </a:rPr>
              <a:t>"Ted"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FF39D6"/>
                </a:solidFill>
              </a:rPr>
              <a:t>"Fred"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FF39D6"/>
                </a:solidFill>
              </a:rPr>
              <a:t>"Jed"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FF39D6"/>
                </a:solidFill>
              </a:rPr>
              <a:t>"Ned"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System.out.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(names)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Erase e = </a:t>
            </a:r>
            <a:r>
              <a:rPr>
                <a:solidFill>
                  <a:srgbClr val="007AAA"/>
                </a:solidFill>
              </a:rPr>
              <a:t>new</a:t>
            </a:r>
            <a:r>
              <a:t> Erase()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 short_names = e.filterLongerThan(names, </a:t>
            </a:r>
            <a:r>
              <a:rPr>
                <a:solidFill>
                  <a:srgbClr val="FF2600"/>
                </a:solidFill>
              </a:rPr>
              <a:t>3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System.out.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(short_names.</a:t>
            </a:r>
            <a:r>
              <a:rPr>
                <a:solidFill>
                  <a:srgbClr val="76D6FF"/>
                </a:solidFill>
              </a:rPr>
              <a:t>size</a:t>
            </a:r>
            <a:r>
              <a:t>())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7AAA"/>
                </a:solidFill>
              </a:rPr>
              <a:t>for</a:t>
            </a:r>
            <a:r>
              <a:t> (String s : short_names)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System.out.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7AAA"/>
                </a:solidFill>
              </a:rPr>
              <a:t>public</a:t>
            </a:r>
            <a:r>
              <a:t> List filterLongerThan(Liststrings,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 result = </a:t>
            </a:r>
            <a:r>
              <a:rPr>
                <a:solidFill>
                  <a:srgbClr val="007AAA"/>
                </a:solidFill>
              </a:rPr>
              <a:t>new</a:t>
            </a:r>
            <a:r>
              <a:t> ArrayList();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7AAA"/>
                </a:solidFill>
              </a:rPr>
              <a:t>for</a:t>
            </a:r>
            <a:r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007AAA"/>
                </a:solidFill>
              </a:rPr>
              <a:t>if</a:t>
            </a:r>
            <a:r>
              <a:t> (s.length() &lt; length + </a:t>
            </a:r>
            <a:r>
              <a:rPr>
                <a:solidFill>
                  <a:srgbClr val="FF2600"/>
                </a:solidFill>
              </a:rPr>
              <a:t>1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  result.add(s)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7AAA"/>
                </a:solidFill>
              </a:rPr>
              <a:t>return</a:t>
            </a:r>
            <a:r>
              <a:t> result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Programming Languages</a:t>
            </a:r>
          </a:p>
        </p:txBody>
      </p:sp>
      <p:sp>
        <p:nvSpPr>
          <p:cNvPr id="256" name="Shape 256"/>
          <p:cNvSpPr/>
          <p:nvPr>
            <p:ph type="body" idx="1"/>
          </p:nvPr>
        </p:nvSpPr>
        <p:spPr>
          <a:xfrm>
            <a:off x="2755900" y="2349500"/>
            <a:ext cx="8242300" cy="6159500"/>
          </a:xfrm>
          <a:prstGeom prst="rect">
            <a:avLst/>
          </a:prstGeom>
        </p:spPr>
        <p:txBody>
          <a:bodyPr/>
          <a:lstStyle/>
          <a:p>
            <a:pPr/>
            <a:r>
              <a:t>Context</a:t>
            </a:r>
          </a:p>
          <a:p>
            <a:pPr/>
            <a:r>
              <a:t>Family Trees</a:t>
            </a:r>
          </a:p>
          <a:p>
            <a:pPr/>
            <a:r>
              <a:t>Characteristics</a:t>
            </a:r>
          </a:p>
          <a:p>
            <a:pPr/>
            <a:r>
              <a:t>Typing Spectrum</a:t>
            </a:r>
          </a:p>
          <a:p>
            <a:pPr/>
            <a:r>
              <a:t>Static vs Dynamic Typing Example</a:t>
            </a:r>
          </a:p>
          <a:p>
            <a:pPr/>
            <a:r>
              <a:t>Other considerations..</a:t>
            </a:r>
          </a:p>
        </p:txBody>
      </p:sp>
      <p:sp>
        <p:nvSpPr>
          <p:cNvPr id="257" name="Shape 257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Groovy 2</a:t>
            </a:r>
          </a:p>
        </p:txBody>
      </p:sp>
      <p:sp>
        <p:nvSpPr>
          <p:cNvPr id="421" name="Shape 421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2" name="Shape 422"/>
          <p:cNvSpPr/>
          <p:nvPr/>
        </p:nvSpPr>
        <p:spPr>
          <a:xfrm>
            <a:off x="6096000" y="876300"/>
            <a:ext cx="6071568" cy="8242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ACFF"/>
                </a:solidFill>
              </a:rPr>
              <a:t>class</a:t>
            </a:r>
            <a:r>
              <a:t> Erase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{ 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7AAA"/>
                </a:solidFill>
              </a:rPr>
              <a:t>public</a:t>
            </a:r>
            <a:r>
              <a:t> </a:t>
            </a:r>
            <a:r>
              <a:rPr>
                <a:solidFill>
                  <a:srgbClr val="007AAA"/>
                </a:solidFill>
              </a:rPr>
              <a:t>static</a:t>
            </a:r>
            <a:r>
              <a:t> </a:t>
            </a:r>
            <a:r>
              <a:rPr>
                <a:solidFill>
                  <a:srgbClr val="00ACFF"/>
                </a:solidFill>
              </a:rPr>
              <a:t>void</a:t>
            </a:r>
            <a:r>
              <a:t> main(String[] args)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 names = </a:t>
            </a:r>
            <a:r>
              <a:rPr>
                <a:solidFill>
                  <a:srgbClr val="007AAA"/>
                </a:solidFill>
              </a:rPr>
              <a:t>new</a:t>
            </a:r>
            <a:r>
              <a:t> ArrayList()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FF39D6"/>
                </a:solidFill>
              </a:rPr>
              <a:t>"Ted"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FF39D6"/>
                </a:solidFill>
              </a:rPr>
              <a:t>"Fred"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FF39D6"/>
                </a:solidFill>
              </a:rPr>
              <a:t>"Jed"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FF39D6"/>
                </a:solidFill>
              </a:rPr>
              <a:t>"Ned"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System.out.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(names)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Erase e = </a:t>
            </a:r>
            <a:r>
              <a:rPr>
                <a:solidFill>
                  <a:srgbClr val="007AAA"/>
                </a:solidFill>
              </a:rPr>
              <a:t>new</a:t>
            </a:r>
            <a:r>
              <a:t> Erase()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 short_names = e.filterLongerThan(names, </a:t>
            </a:r>
            <a:r>
              <a:rPr>
                <a:solidFill>
                  <a:srgbClr val="FF2600"/>
                </a:solidFill>
              </a:rPr>
              <a:t>3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System.out.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(short_names.</a:t>
            </a:r>
            <a:r>
              <a:rPr>
                <a:solidFill>
                  <a:srgbClr val="76D6FF"/>
                </a:solidFill>
              </a:rPr>
              <a:t>size</a:t>
            </a:r>
            <a:r>
              <a:t>())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7AAA"/>
                </a:solidFill>
              </a:rPr>
              <a:t>for</a:t>
            </a:r>
            <a:r>
              <a:t> (String s : short_names)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System.out.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7AAA"/>
                </a:solidFill>
              </a:rPr>
              <a:t>public</a:t>
            </a:r>
            <a:r>
              <a:t> List filterLongerThan(Liststrings,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 result = </a:t>
            </a:r>
            <a:r>
              <a:rPr>
                <a:solidFill>
                  <a:srgbClr val="007AAA"/>
                </a:solidFill>
              </a:rPr>
              <a:t>new</a:t>
            </a:r>
            <a:r>
              <a:t> ArrayList();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7AAA"/>
                </a:solidFill>
              </a:rPr>
              <a:t>for</a:t>
            </a:r>
            <a:r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007AAA"/>
                </a:solidFill>
              </a:rPr>
              <a:t>if</a:t>
            </a:r>
            <a:r>
              <a:t> (s.length() &lt; length + </a:t>
            </a:r>
            <a:r>
              <a:rPr>
                <a:solidFill>
                  <a:srgbClr val="FF2600"/>
                </a:solidFill>
              </a:rPr>
              <a:t>1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  result.add(s)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7AAA"/>
                </a:solidFill>
              </a:rPr>
              <a:t>return</a:t>
            </a:r>
            <a:r>
              <a:t> result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423" name="Shape 423"/>
          <p:cNvSpPr/>
          <p:nvPr/>
        </p:nvSpPr>
        <p:spPr>
          <a:xfrm>
            <a:off x="571500" y="2324100"/>
            <a:ext cx="31242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266700" indent="-266700" defTabSz="584200">
              <a:spcBef>
                <a:spcPts val="48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Do we need the static types?</a:t>
            </a:r>
          </a:p>
          <a:p>
            <a:pPr marL="266700" indent="-266700" defTabSz="584200">
              <a:spcBef>
                <a:spcPts val="48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Must we always have a main method and class definition?</a:t>
            </a:r>
          </a:p>
          <a:p>
            <a:pPr marL="266700" indent="-266700" defTabSz="584200">
              <a:spcBef>
                <a:spcPts val="4800"/>
              </a:spcBef>
              <a:buSzPct val="100000"/>
              <a:buChar char="•"/>
              <a:defRPr sz="2600">
                <a:latin typeface="+mj-lt"/>
                <a:ea typeface="+mj-ea"/>
                <a:cs typeface="+mj-cs"/>
                <a:sym typeface="Helvetica Neue"/>
              </a:defRPr>
            </a:pPr>
            <a:r>
              <a:t>Consistency (size or length)?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Groovy 3</a:t>
            </a:r>
          </a:p>
        </p:txBody>
      </p:sp>
      <p:sp>
        <p:nvSpPr>
          <p:cNvPr id="426" name="Shape 426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7" name="Shape 427"/>
          <p:cNvSpPr/>
          <p:nvPr/>
        </p:nvSpPr>
        <p:spPr>
          <a:xfrm>
            <a:off x="6235700" y="2082800"/>
            <a:ext cx="5715000" cy="6464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A779"/>
                </a:solidFill>
              </a:rPr>
              <a:t>def</a:t>
            </a:r>
            <a:r>
              <a:t> filterLongerThan(strings,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List result = </a:t>
            </a:r>
            <a:r>
              <a:rPr>
                <a:solidFill>
                  <a:srgbClr val="007AAA"/>
                </a:solidFill>
              </a:rPr>
              <a:t>new</a:t>
            </a:r>
            <a:r>
              <a:t> ArrayList();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7AAA"/>
                </a:solidFill>
              </a:rPr>
              <a:t>for</a:t>
            </a:r>
            <a:r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7AAA"/>
                </a:solidFill>
              </a:rPr>
              <a:t>if</a:t>
            </a:r>
            <a:r>
              <a:t> (s.length() &lt; length + </a:t>
            </a:r>
            <a:r>
              <a:rPr>
                <a:solidFill>
                  <a:srgbClr val="FF2600"/>
                </a:solidFill>
              </a:rPr>
              <a:t>1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result.add(s)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7AAA"/>
                </a:solidFill>
              </a:rPr>
              <a:t>return</a:t>
            </a:r>
            <a:r>
              <a:t> result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List names = </a:t>
            </a:r>
            <a:r>
              <a:rPr>
                <a:solidFill>
                  <a:srgbClr val="007AAA"/>
                </a:solidFill>
              </a:rPr>
              <a:t>new</a:t>
            </a:r>
            <a:r>
              <a:t> ArrayList()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names.add(</a:t>
            </a:r>
            <a:r>
              <a:rPr>
                <a:solidFill>
                  <a:srgbClr val="FF39D6"/>
                </a:solidFill>
              </a:rPr>
              <a:t>"Ted"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names.add(</a:t>
            </a:r>
            <a:r>
              <a:rPr>
                <a:solidFill>
                  <a:srgbClr val="FF39D6"/>
                </a:solidFill>
              </a:rPr>
              <a:t>"Fred"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names.add(</a:t>
            </a:r>
            <a:r>
              <a:rPr>
                <a:solidFill>
                  <a:srgbClr val="FF39D6"/>
                </a:solidFill>
              </a:rPr>
              <a:t>"Jed"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names.add(</a:t>
            </a:r>
            <a:r>
              <a:rPr>
                <a:solidFill>
                  <a:srgbClr val="FF39D6"/>
                </a:solidFill>
              </a:rPr>
              <a:t>"Ned"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System.out.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(names)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List short_names = filterLongerThan(names, </a:t>
            </a:r>
            <a:r>
              <a:rPr>
                <a:solidFill>
                  <a:srgbClr val="FF2600"/>
                </a:solidFill>
              </a:rPr>
              <a:t>3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System.out.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(short_names.</a:t>
            </a:r>
            <a:r>
              <a:rPr>
                <a:solidFill>
                  <a:srgbClr val="76D6FF"/>
                </a:solidFill>
              </a:rPr>
              <a:t>size</a:t>
            </a:r>
            <a:r>
              <a:t>())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7AAA"/>
                </a:solidFill>
              </a:rPr>
              <a:t>for</a:t>
            </a:r>
            <a:r>
              <a:t> (String s : short_names)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System.out.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Groovy 3</a:t>
            </a:r>
          </a:p>
        </p:txBody>
      </p:sp>
      <p:sp>
        <p:nvSpPr>
          <p:cNvPr id="430" name="Shape 430"/>
          <p:cNvSpPr/>
          <p:nvPr>
            <p:ph type="body" sz="half" idx="1"/>
          </p:nvPr>
        </p:nvSpPr>
        <p:spPr>
          <a:xfrm>
            <a:off x="571500" y="2324100"/>
            <a:ext cx="3937000" cy="6565900"/>
          </a:xfrm>
          <a:prstGeom prst="rect">
            <a:avLst/>
          </a:prstGeom>
        </p:spPr>
        <p:txBody>
          <a:bodyPr/>
          <a:lstStyle/>
          <a:p>
            <a:pPr/>
            <a:r>
              <a:t>Should we have a special notation for lists?</a:t>
            </a:r>
          </a:p>
          <a:p>
            <a:pPr/>
            <a:r>
              <a:t>And special facilities for list processing?</a:t>
            </a:r>
          </a:p>
        </p:txBody>
      </p:sp>
      <p:sp>
        <p:nvSpPr>
          <p:cNvPr id="431" name="Shape 431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2" name="Shape 432"/>
          <p:cNvSpPr/>
          <p:nvPr/>
        </p:nvSpPr>
        <p:spPr>
          <a:xfrm>
            <a:off x="6235700" y="2082800"/>
            <a:ext cx="5715000" cy="6464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A779"/>
                </a:solidFill>
              </a:rPr>
              <a:t>def</a:t>
            </a:r>
            <a:r>
              <a:t> filterLongerThan(strings,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List result = </a:t>
            </a:r>
            <a:r>
              <a:rPr>
                <a:solidFill>
                  <a:srgbClr val="007AAA"/>
                </a:solidFill>
              </a:rPr>
              <a:t>new</a:t>
            </a:r>
            <a:r>
              <a:t> ArrayList();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7AAA"/>
                </a:solidFill>
              </a:rPr>
              <a:t>for</a:t>
            </a:r>
            <a:r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7AAA"/>
                </a:solidFill>
              </a:rPr>
              <a:t>if</a:t>
            </a:r>
            <a:r>
              <a:t> (s.length() &lt; length + </a:t>
            </a:r>
            <a:r>
              <a:rPr>
                <a:solidFill>
                  <a:srgbClr val="FF2600"/>
                </a:solidFill>
              </a:rPr>
              <a:t>1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result.add(s)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7AAA"/>
                </a:solidFill>
              </a:rPr>
              <a:t>return</a:t>
            </a:r>
            <a:r>
              <a:t> result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List names = </a:t>
            </a:r>
            <a:r>
              <a:rPr>
                <a:solidFill>
                  <a:srgbClr val="007AAA"/>
                </a:solidFill>
              </a:rPr>
              <a:t>new</a:t>
            </a:r>
            <a:r>
              <a:t> ArrayList()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names.add(</a:t>
            </a:r>
            <a:r>
              <a:rPr>
                <a:solidFill>
                  <a:srgbClr val="FF39D6"/>
                </a:solidFill>
              </a:rPr>
              <a:t>"Ted"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names.add(</a:t>
            </a:r>
            <a:r>
              <a:rPr>
                <a:solidFill>
                  <a:srgbClr val="FF39D6"/>
                </a:solidFill>
              </a:rPr>
              <a:t>"Fred"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names.add(</a:t>
            </a:r>
            <a:r>
              <a:rPr>
                <a:solidFill>
                  <a:srgbClr val="FF39D6"/>
                </a:solidFill>
              </a:rPr>
              <a:t>"Jed"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names.add(</a:t>
            </a:r>
            <a:r>
              <a:rPr>
                <a:solidFill>
                  <a:srgbClr val="FF39D6"/>
                </a:solidFill>
              </a:rPr>
              <a:t>"Ned"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System.out.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(names)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List short_names = filterLongerThan(names, </a:t>
            </a:r>
            <a:r>
              <a:rPr>
                <a:solidFill>
                  <a:srgbClr val="FF2600"/>
                </a:solidFill>
              </a:rPr>
              <a:t>3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System.out.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(short_names.</a:t>
            </a:r>
            <a:r>
              <a:rPr>
                <a:solidFill>
                  <a:srgbClr val="76D6FF"/>
                </a:solidFill>
              </a:rPr>
              <a:t>size</a:t>
            </a:r>
            <a:r>
              <a:t>())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7AAA"/>
                </a:solidFill>
              </a:rPr>
              <a:t>for</a:t>
            </a:r>
            <a:r>
              <a:t> (String s : short_names)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System.out.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(s)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Groovy 4</a:t>
            </a:r>
          </a:p>
        </p:txBody>
      </p:sp>
      <p:sp>
        <p:nvSpPr>
          <p:cNvPr id="435" name="Shape 435"/>
          <p:cNvSpPr/>
          <p:nvPr>
            <p:ph type="body" sz="half" idx="1"/>
          </p:nvPr>
        </p:nvSpPr>
        <p:spPr>
          <a:xfrm>
            <a:off x="571500" y="2324100"/>
            <a:ext cx="4851400" cy="65659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6" name="Shape 436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7" name="Shape 437"/>
          <p:cNvSpPr/>
          <p:nvPr/>
        </p:nvSpPr>
        <p:spPr>
          <a:xfrm>
            <a:off x="6311900" y="3733800"/>
            <a:ext cx="5499975" cy="2654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A779"/>
                </a:solidFill>
              </a:rPr>
              <a:t>def</a:t>
            </a:r>
            <a:r>
              <a:t> filterLongerThan(strings,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7AAA"/>
                </a:solidFill>
              </a:rPr>
              <a:t>return</a:t>
            </a:r>
            <a:r>
              <a:t> strings.</a:t>
            </a:r>
            <a:r>
              <a:rPr>
                <a:solidFill>
                  <a:srgbClr val="76D6FF"/>
                </a:solidFill>
              </a:rPr>
              <a:t>findAll</a:t>
            </a:r>
            <a:r>
              <a:t> {it.</a:t>
            </a:r>
            <a:r>
              <a:rPr>
                <a:solidFill>
                  <a:srgbClr val="76D6FF"/>
                </a:solidFill>
              </a:rPr>
              <a:t>size</a:t>
            </a:r>
            <a:r>
              <a:t>() &lt;= length}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names = [</a:t>
            </a:r>
            <a:r>
              <a:rPr>
                <a:solidFill>
                  <a:srgbClr val="FF39D6"/>
                </a:solidFill>
              </a:rPr>
              <a:t>"Ted"</a:t>
            </a:r>
            <a:r>
              <a:t>, </a:t>
            </a:r>
            <a:r>
              <a:rPr>
                <a:solidFill>
                  <a:srgbClr val="FF39D6"/>
                </a:solidFill>
              </a:rPr>
              <a:t>"Fred"</a:t>
            </a:r>
            <a:r>
              <a:t>, </a:t>
            </a:r>
            <a:r>
              <a:rPr>
                <a:solidFill>
                  <a:srgbClr val="FF39D6"/>
                </a:solidFill>
              </a:rPr>
              <a:t>"Jed"</a:t>
            </a:r>
            <a:r>
              <a:t>, </a:t>
            </a:r>
            <a:r>
              <a:rPr>
                <a:solidFill>
                  <a:srgbClr val="FF39D6"/>
                </a:solidFill>
              </a:rPr>
              <a:t>"Ned"</a:t>
            </a:r>
            <a:r>
              <a:t>]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System.out.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(names)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List short_names = filterLongerThan(names, </a:t>
            </a:r>
            <a:r>
              <a:rPr>
                <a:solidFill>
                  <a:srgbClr val="FF2600"/>
                </a:solidFill>
              </a:rPr>
              <a:t>3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System.out.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(short_names.</a:t>
            </a:r>
            <a:r>
              <a:rPr>
                <a:solidFill>
                  <a:srgbClr val="76D6FF"/>
                </a:solidFill>
              </a:rPr>
              <a:t>size</a:t>
            </a:r>
            <a:r>
              <a:t>())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short_names.</a:t>
            </a:r>
            <a:r>
              <a:rPr>
                <a:solidFill>
                  <a:srgbClr val="76D6FF"/>
                </a:solidFill>
              </a:rPr>
              <a:t>each</a:t>
            </a:r>
            <a:r>
              <a:t> {System.out.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(it)}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Groovy 4</a:t>
            </a:r>
          </a:p>
        </p:txBody>
      </p:sp>
      <p:sp>
        <p:nvSpPr>
          <p:cNvPr id="440" name="Shape 440"/>
          <p:cNvSpPr/>
          <p:nvPr>
            <p:ph type="body" sz="half" idx="1"/>
          </p:nvPr>
        </p:nvSpPr>
        <p:spPr>
          <a:xfrm>
            <a:off x="571500" y="2324100"/>
            <a:ext cx="4851400" cy="6565900"/>
          </a:xfrm>
          <a:prstGeom prst="rect">
            <a:avLst/>
          </a:prstGeom>
        </p:spPr>
        <p:txBody>
          <a:bodyPr/>
          <a:lstStyle/>
          <a:p>
            <a:pPr/>
            <a:r>
              <a:t>Method needed any longer?</a:t>
            </a:r>
          </a:p>
          <a:p>
            <a:pPr/>
            <a:r>
              <a:t>Is there an easier way to use common methods (e.g. println)?</a:t>
            </a:r>
          </a:p>
          <a:p>
            <a:pPr/>
            <a:r>
              <a:t>Are brackets always needed?</a:t>
            </a:r>
          </a:p>
        </p:txBody>
      </p:sp>
      <p:sp>
        <p:nvSpPr>
          <p:cNvPr id="441" name="Shape 441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2" name="Shape 442"/>
          <p:cNvSpPr/>
          <p:nvPr/>
        </p:nvSpPr>
        <p:spPr>
          <a:xfrm>
            <a:off x="6311900" y="3733800"/>
            <a:ext cx="5499975" cy="2654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A779"/>
                </a:solidFill>
              </a:rPr>
              <a:t>def</a:t>
            </a:r>
            <a:r>
              <a:t> filterLongerThan(strings,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007AAA"/>
                </a:solidFill>
              </a:rPr>
              <a:t>return</a:t>
            </a:r>
            <a:r>
              <a:t> strings.</a:t>
            </a:r>
            <a:r>
              <a:rPr>
                <a:solidFill>
                  <a:srgbClr val="76D6FF"/>
                </a:solidFill>
              </a:rPr>
              <a:t>findAll</a:t>
            </a:r>
            <a:r>
              <a:t> {it.</a:t>
            </a:r>
            <a:r>
              <a:rPr>
                <a:solidFill>
                  <a:srgbClr val="76D6FF"/>
                </a:solidFill>
              </a:rPr>
              <a:t>size</a:t>
            </a:r>
            <a:r>
              <a:t>() &lt;= length}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names = [</a:t>
            </a:r>
            <a:r>
              <a:rPr>
                <a:solidFill>
                  <a:srgbClr val="FF39D6"/>
                </a:solidFill>
              </a:rPr>
              <a:t>"Ted"</a:t>
            </a:r>
            <a:r>
              <a:t>, </a:t>
            </a:r>
            <a:r>
              <a:rPr>
                <a:solidFill>
                  <a:srgbClr val="FF39D6"/>
                </a:solidFill>
              </a:rPr>
              <a:t>"Fred"</a:t>
            </a:r>
            <a:r>
              <a:t>, </a:t>
            </a:r>
            <a:r>
              <a:rPr>
                <a:solidFill>
                  <a:srgbClr val="FF39D6"/>
                </a:solidFill>
              </a:rPr>
              <a:t>"Jed"</a:t>
            </a:r>
            <a:r>
              <a:t>, </a:t>
            </a:r>
            <a:r>
              <a:rPr>
                <a:solidFill>
                  <a:srgbClr val="FF39D6"/>
                </a:solidFill>
              </a:rPr>
              <a:t>"Ned"</a:t>
            </a:r>
            <a:r>
              <a:t>]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System.out.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(names)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List short_names = filterLongerThan(names, </a:t>
            </a:r>
            <a:r>
              <a:rPr>
                <a:solidFill>
                  <a:srgbClr val="FF2600"/>
                </a:solidFill>
              </a:rPr>
              <a:t>3</a:t>
            </a:r>
            <a:r>
              <a:t>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System.out.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(short_names.</a:t>
            </a:r>
            <a:r>
              <a:rPr>
                <a:solidFill>
                  <a:srgbClr val="76D6FF"/>
                </a:solidFill>
              </a:rPr>
              <a:t>size</a:t>
            </a:r>
            <a:r>
              <a:t>())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short_names.</a:t>
            </a:r>
            <a:r>
              <a:rPr>
                <a:solidFill>
                  <a:srgbClr val="76D6FF"/>
                </a:solidFill>
              </a:rPr>
              <a:t>each</a:t>
            </a:r>
            <a:r>
              <a:t> {System.out.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(it)}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Groovy 5</a:t>
            </a:r>
          </a:p>
        </p:txBody>
      </p:sp>
      <p:sp>
        <p:nvSpPr>
          <p:cNvPr id="445" name="Shape 445"/>
          <p:cNvSpPr/>
          <p:nvPr>
            <p:ph type="body" sz="quarter" idx="1"/>
          </p:nvPr>
        </p:nvSpPr>
        <p:spPr>
          <a:xfrm>
            <a:off x="571500" y="2324100"/>
            <a:ext cx="3683000" cy="65659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6" name="Shape 446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7" name="Shape 447"/>
          <p:cNvSpPr/>
          <p:nvPr/>
        </p:nvSpPr>
        <p:spPr>
          <a:xfrm>
            <a:off x="6819900" y="4432300"/>
            <a:ext cx="5157019" cy="1384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names = [</a:t>
            </a:r>
            <a:r>
              <a:rPr>
                <a:solidFill>
                  <a:srgbClr val="FF39D6"/>
                </a:solidFill>
              </a:rPr>
              <a:t>"Ted"</a:t>
            </a:r>
            <a:r>
              <a:t>, </a:t>
            </a:r>
            <a:r>
              <a:rPr>
                <a:solidFill>
                  <a:srgbClr val="FF39D6"/>
                </a:solidFill>
              </a:rPr>
              <a:t>"Fred"</a:t>
            </a:r>
            <a:r>
              <a:t>, </a:t>
            </a:r>
            <a:r>
              <a:rPr>
                <a:solidFill>
                  <a:srgbClr val="FF39D6"/>
                </a:solidFill>
              </a:rPr>
              <a:t>"Jed"</a:t>
            </a:r>
            <a:r>
              <a:t>, </a:t>
            </a:r>
            <a:r>
              <a:rPr>
                <a:solidFill>
                  <a:srgbClr val="FF39D6"/>
                </a:solidFill>
              </a:rPr>
              <a:t>"Ned"</a:t>
            </a:r>
            <a:r>
              <a:t>]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6D6FF"/>
                </a:solidFill>
              </a:rPr>
              <a:t>println</a:t>
            </a:r>
            <a:r>
              <a:t> names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short_names = names.</a:t>
            </a:r>
            <a:r>
              <a:rPr>
                <a:solidFill>
                  <a:srgbClr val="76D6FF"/>
                </a:solidFill>
              </a:rPr>
              <a:t>findAll</a:t>
            </a:r>
            <a:r>
              <a:t>{it.</a:t>
            </a:r>
            <a:r>
              <a:rPr>
                <a:solidFill>
                  <a:srgbClr val="76D6FF"/>
                </a:solidFill>
              </a:rPr>
              <a:t>size</a:t>
            </a:r>
            <a:r>
              <a:t>() &lt;= </a:t>
            </a:r>
            <a:r>
              <a:rPr>
                <a:solidFill>
                  <a:srgbClr val="FF2600"/>
                </a:solidFill>
              </a:rPr>
              <a:t>3</a:t>
            </a:r>
            <a:r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6D6FF"/>
                </a:solidFill>
              </a:rPr>
              <a:t>println</a:t>
            </a:r>
            <a:r>
              <a:t> short_names.</a:t>
            </a:r>
            <a:r>
              <a:rPr>
                <a:solidFill>
                  <a:srgbClr val="76D6FF"/>
                </a:solidFill>
              </a:rPr>
              <a:t>size</a:t>
            </a:r>
            <a:r>
              <a:t>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short_names.</a:t>
            </a:r>
            <a:r>
              <a:rPr>
                <a:solidFill>
                  <a:srgbClr val="76D6FF"/>
                </a:solidFill>
              </a:rPr>
              <a:t>each</a:t>
            </a:r>
            <a:r>
              <a:t> {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 it}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type="title"/>
          </p:nvPr>
        </p:nvSpPr>
        <p:spPr>
          <a:xfrm>
            <a:off x="8801100" y="3987800"/>
            <a:ext cx="3949700" cy="1397000"/>
          </a:xfrm>
          <a:prstGeom prst="rect">
            <a:avLst/>
          </a:prstGeom>
        </p:spPr>
        <p:txBody>
          <a:bodyPr/>
          <a:lstStyle/>
          <a:p>
            <a:pPr/>
            <a:r>
              <a:t>Java vs Groovy?</a:t>
            </a:r>
          </a:p>
        </p:txBody>
      </p:sp>
      <p:sp>
        <p:nvSpPr>
          <p:cNvPr id="450" name="Shape 450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1" name="Shape 451"/>
          <p:cNvSpPr/>
          <p:nvPr/>
        </p:nvSpPr>
        <p:spPr>
          <a:xfrm>
            <a:off x="165100" y="381000"/>
            <a:ext cx="8458200" cy="9258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java.util.ArrayList;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java.util.List;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t> Erase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main(String[] args)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List&lt;String&gt; names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ArrayList&lt;String&gt;();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"Ted"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"Fred"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"Jed"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"Ned"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.println(names);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Erase e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Erase();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List&lt;String&gt; short_names = e.filterLongerThan(names, 3);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.println(short_names.size());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(String s : short_names)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List&lt;String&gt; filterLongerThan(List&lt;String&gt; strings,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List&lt;String&gt; result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ArrayList&lt;String&gt;();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31A68"/>
                </a:solidFill>
              </a:rPr>
              <a:t>if</a:t>
            </a:r>
            <a:r>
              <a:t> (s.length() &lt; length + 1)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  result.add(s);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result;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452" name="Shape 452"/>
          <p:cNvSpPr/>
          <p:nvPr/>
        </p:nvSpPr>
        <p:spPr>
          <a:xfrm>
            <a:off x="7848600" y="2870200"/>
            <a:ext cx="5157019" cy="1384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names = [</a:t>
            </a:r>
            <a:r>
              <a:rPr>
                <a:solidFill>
                  <a:srgbClr val="FF39D6"/>
                </a:solidFill>
              </a:rPr>
              <a:t>"Ted"</a:t>
            </a:r>
            <a:r>
              <a:t>, </a:t>
            </a:r>
            <a:r>
              <a:rPr>
                <a:solidFill>
                  <a:srgbClr val="FF39D6"/>
                </a:solidFill>
              </a:rPr>
              <a:t>"Fred"</a:t>
            </a:r>
            <a:r>
              <a:t>, </a:t>
            </a:r>
            <a:r>
              <a:rPr>
                <a:solidFill>
                  <a:srgbClr val="FF39D6"/>
                </a:solidFill>
              </a:rPr>
              <a:t>"Jed"</a:t>
            </a:r>
            <a:r>
              <a:t>, </a:t>
            </a:r>
            <a:r>
              <a:rPr>
                <a:solidFill>
                  <a:srgbClr val="FF39D6"/>
                </a:solidFill>
              </a:rPr>
              <a:t>"Ned"</a:t>
            </a:r>
            <a:r>
              <a:t>]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6D6FF"/>
                </a:solidFill>
              </a:rPr>
              <a:t>println</a:t>
            </a:r>
            <a:r>
              <a:t> names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short_names = names.</a:t>
            </a:r>
            <a:r>
              <a:rPr>
                <a:solidFill>
                  <a:srgbClr val="76D6FF"/>
                </a:solidFill>
              </a:rPr>
              <a:t>findAll</a:t>
            </a:r>
            <a:r>
              <a:t>{it.</a:t>
            </a:r>
            <a:r>
              <a:rPr>
                <a:solidFill>
                  <a:srgbClr val="76D6FF"/>
                </a:solidFill>
              </a:rPr>
              <a:t>size</a:t>
            </a:r>
            <a:r>
              <a:t>() &lt;= </a:t>
            </a:r>
            <a:r>
              <a:rPr>
                <a:solidFill>
                  <a:srgbClr val="FF2600"/>
                </a:solidFill>
              </a:rPr>
              <a:t>3</a:t>
            </a:r>
            <a:r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6D6FF"/>
                </a:solidFill>
              </a:rPr>
              <a:t>println</a:t>
            </a:r>
            <a:r>
              <a:t> short_names.</a:t>
            </a:r>
            <a:r>
              <a:rPr>
                <a:solidFill>
                  <a:srgbClr val="76D6FF"/>
                </a:solidFill>
              </a:rPr>
              <a:t>size</a:t>
            </a:r>
            <a:r>
              <a:t>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short_names.</a:t>
            </a:r>
            <a:r>
              <a:rPr>
                <a:solidFill>
                  <a:srgbClr val="76D6FF"/>
                </a:solidFill>
              </a:rPr>
              <a:t>each</a:t>
            </a:r>
            <a:r>
              <a:t> {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 it}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Static to Inferred</a:t>
            </a:r>
          </a:p>
        </p:txBody>
      </p:sp>
      <p:sp>
        <p:nvSpPr>
          <p:cNvPr id="455" name="Shape 455"/>
          <p:cNvSpPr/>
          <p:nvPr>
            <p:ph type="body" sz="half" idx="1"/>
          </p:nvPr>
        </p:nvSpPr>
        <p:spPr>
          <a:xfrm>
            <a:off x="876300" y="6883400"/>
            <a:ext cx="11861800" cy="2463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6" name="Shape 456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Another Approach to Types?	</a:t>
            </a:r>
          </a:p>
        </p:txBody>
      </p:sp>
      <p:sp>
        <p:nvSpPr>
          <p:cNvPr id="459" name="Shape 459"/>
          <p:cNvSpPr/>
          <p:nvPr>
            <p:ph type="body" idx="1"/>
          </p:nvPr>
        </p:nvSpPr>
        <p:spPr>
          <a:xfrm>
            <a:off x="571500" y="2324100"/>
            <a:ext cx="11938000" cy="6591300"/>
          </a:xfrm>
          <a:prstGeom prst="rect">
            <a:avLst/>
          </a:prstGeom>
        </p:spPr>
        <p:txBody>
          <a:bodyPr/>
          <a:lstStyle/>
          <a:p>
            <a:pPr/>
            <a:r>
              <a:rPr i="1"/>
              <a:t>Type Inference </a:t>
            </a:r>
            <a:r>
              <a:t>: the compiler draws conclusions about the types of variables based on how programmers use those variables.</a:t>
            </a:r>
          </a:p>
          <a:p>
            <a:pPr lvl="1"/>
            <a:r>
              <a:t>Yields programs that have some of the conciseness of Dynamically Typed Languages</a:t>
            </a:r>
          </a:p>
          <a:p>
            <a:pPr lvl="1"/>
            <a:r>
              <a:t>But - decision made at </a:t>
            </a:r>
            <a:r>
              <a:rPr i="1"/>
              <a:t>compile time</a:t>
            </a:r>
            <a:r>
              <a:t>, not at </a:t>
            </a:r>
            <a:r>
              <a:rPr i="1"/>
              <a:t>run time</a:t>
            </a:r>
            <a:endParaRPr i="1"/>
          </a:p>
          <a:p>
            <a:pPr lvl="1"/>
            <a:r>
              <a:t>More information for static analysis - refactoring tools, complexity analysis. bug checking etc...</a:t>
            </a:r>
          </a:p>
          <a:p>
            <a:pPr/>
            <a:r>
              <a:t>Haskell, Scala, </a:t>
            </a:r>
            <a:r>
              <a:rPr b="1"/>
              <a:t>Xtend</a:t>
            </a:r>
          </a:p>
        </p:txBody>
      </p:sp>
      <p:sp>
        <p:nvSpPr>
          <p:cNvPr id="460" name="Shape 460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1" name="Shape 461"/>
          <p:cNvSpPr/>
          <p:nvPr/>
        </p:nvSpPr>
        <p:spPr>
          <a:xfrm>
            <a:off x="4292600" y="7416800"/>
            <a:ext cx="8632305" cy="2070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/>
          <a:p>
            <a:pPr>
              <a:lnSpc>
                <a:spcPts val="3800"/>
              </a:lnSpc>
              <a:defRPr sz="18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object</a:t>
            </a:r>
            <a:r>
              <a:t> InferenceTest1 </a:t>
            </a:r>
            <a:r>
              <a:rPr b="1"/>
              <a:t>extends</a:t>
            </a:r>
            <a:r>
              <a:t> Application </a:t>
            </a:r>
          </a:p>
          <a:p>
            <a:pPr>
              <a:lnSpc>
                <a:spcPts val="3800"/>
              </a:lnSpc>
              <a:defRPr sz="18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>
              <a:lnSpc>
                <a:spcPts val="3800"/>
              </a:lnSpc>
              <a:defRPr sz="18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 b="1"/>
              <a:t>val</a:t>
            </a:r>
            <a:r>
              <a:t> x = 1 + 2 * 3         </a:t>
            </a:r>
            <a:r>
              <a:rPr i="1"/>
              <a:t>// the type of x is Int</a:t>
            </a:r>
          </a:p>
          <a:p>
            <a:pPr>
              <a:lnSpc>
                <a:spcPts val="3800"/>
              </a:lnSpc>
              <a:defRPr i="1" sz="18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/>
              <a:t>  </a:t>
            </a:r>
            <a:r>
              <a:rPr b="1" i="0"/>
              <a:t>val</a:t>
            </a:r>
            <a:r>
              <a:rPr i="0"/>
              <a:t> y = x.toString()      </a:t>
            </a:r>
            <a:r>
              <a:t>// the type of y is String</a:t>
            </a:r>
            <a:endParaRPr i="0"/>
          </a:p>
          <a:p>
            <a:pPr>
              <a:lnSpc>
                <a:spcPts val="3800"/>
              </a:lnSpc>
              <a:defRPr i="1" sz="18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/>
              <a:t>  </a:t>
            </a:r>
            <a:r>
              <a:rPr b="1" i="0"/>
              <a:t>def</a:t>
            </a:r>
            <a:r>
              <a:rPr i="0"/>
              <a:t> succ(x: Int) = x + 1  </a:t>
            </a:r>
            <a:r>
              <a:t>// method succ returns Int values</a:t>
            </a:r>
            <a:endParaRPr i="0"/>
          </a:p>
          <a:p>
            <a:pPr>
              <a:lnSpc>
                <a:spcPts val="3800"/>
              </a:lnSpc>
              <a:defRPr sz="1800">
                <a:solidFill>
                  <a:srgbClr val="22222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>
            <p:ph type="title"/>
          </p:nvPr>
        </p:nvSpPr>
        <p:spPr>
          <a:xfrm>
            <a:off x="342900" y="160629"/>
            <a:ext cx="11861800" cy="1397001"/>
          </a:xfrm>
          <a:prstGeom prst="rect">
            <a:avLst/>
          </a:prstGeom>
        </p:spPr>
        <p:txBody>
          <a:bodyPr/>
          <a:lstStyle/>
          <a:p>
            <a:pPr/>
            <a:r>
              <a:t>Typing Spectrum</a:t>
            </a:r>
          </a:p>
        </p:txBody>
      </p:sp>
      <p:sp>
        <p:nvSpPr>
          <p:cNvPr id="464" name="Shape 46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5" name="Shape 465"/>
          <p:cNvSpPr/>
          <p:nvPr/>
        </p:nvSpPr>
        <p:spPr>
          <a:xfrm>
            <a:off x="1888232" y="9042003"/>
            <a:ext cx="10160007" cy="1"/>
          </a:xfrm>
          <a:prstGeom prst="line">
            <a:avLst/>
          </a:prstGeom>
          <a:ln w="38100">
            <a:solidFill>
              <a:srgbClr val="ABABAB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  <p:sp>
        <p:nvSpPr>
          <p:cNvPr id="466" name="Shape 466"/>
          <p:cNvSpPr/>
          <p:nvPr/>
        </p:nvSpPr>
        <p:spPr>
          <a:xfrm flipH="1">
            <a:off x="1888410" y="2217448"/>
            <a:ext cx="1" cy="6879730"/>
          </a:xfrm>
          <a:prstGeom prst="line">
            <a:avLst/>
          </a:prstGeom>
          <a:ln w="38100">
            <a:solidFill>
              <a:srgbClr val="ABABAB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</a:p>
        </p:txBody>
      </p:sp>
      <p:sp>
        <p:nvSpPr>
          <p:cNvPr id="467" name="Shape 467"/>
          <p:cNvSpPr/>
          <p:nvPr>
            <p:ph type="body" sz="quarter" idx="1"/>
          </p:nvPr>
        </p:nvSpPr>
        <p:spPr>
          <a:xfrm>
            <a:off x="2496755" y="2209690"/>
            <a:ext cx="2038043" cy="752427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Python</a:t>
            </a:r>
          </a:p>
        </p:txBody>
      </p:sp>
      <p:sp>
        <p:nvSpPr>
          <p:cNvPr id="468" name="Shape 468"/>
          <p:cNvSpPr/>
          <p:nvPr/>
        </p:nvSpPr>
        <p:spPr>
          <a:xfrm>
            <a:off x="3612495" y="7014202"/>
            <a:ext cx="1717527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Java</a:t>
            </a:r>
          </a:p>
        </p:txBody>
      </p:sp>
      <p:sp>
        <p:nvSpPr>
          <p:cNvPr id="469" name="Shape 469"/>
          <p:cNvSpPr/>
          <p:nvPr/>
        </p:nvSpPr>
        <p:spPr>
          <a:xfrm>
            <a:off x="3543880" y="5737341"/>
            <a:ext cx="1620194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Swift</a:t>
            </a:r>
          </a:p>
        </p:txBody>
      </p:sp>
      <p:sp>
        <p:nvSpPr>
          <p:cNvPr id="470" name="Shape 470"/>
          <p:cNvSpPr/>
          <p:nvPr/>
        </p:nvSpPr>
        <p:spPr>
          <a:xfrm>
            <a:off x="8709893" y="6195045"/>
            <a:ext cx="1113136" cy="608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471" name="Shape 471"/>
          <p:cNvSpPr/>
          <p:nvPr/>
        </p:nvSpPr>
        <p:spPr>
          <a:xfrm>
            <a:off x="2526821" y="2948719"/>
            <a:ext cx="1717527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Ruby</a:t>
            </a:r>
          </a:p>
        </p:txBody>
      </p:sp>
      <p:sp>
        <p:nvSpPr>
          <p:cNvPr id="472" name="Shape 472"/>
          <p:cNvSpPr/>
          <p:nvPr/>
        </p:nvSpPr>
        <p:spPr>
          <a:xfrm>
            <a:off x="3661161" y="7602284"/>
            <a:ext cx="1620194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C#</a:t>
            </a:r>
          </a:p>
        </p:txBody>
      </p:sp>
      <p:sp>
        <p:nvSpPr>
          <p:cNvPr id="473" name="Shape 473"/>
          <p:cNvSpPr/>
          <p:nvPr/>
        </p:nvSpPr>
        <p:spPr>
          <a:xfrm>
            <a:off x="3543880" y="5205656"/>
            <a:ext cx="1620194" cy="752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474" name="Shape 474"/>
          <p:cNvSpPr/>
          <p:nvPr/>
        </p:nvSpPr>
        <p:spPr>
          <a:xfrm>
            <a:off x="8699326" y="6693636"/>
            <a:ext cx="2252217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C++</a:t>
            </a:r>
          </a:p>
        </p:txBody>
      </p:sp>
      <p:sp>
        <p:nvSpPr>
          <p:cNvPr id="475" name="Shape 475"/>
          <p:cNvSpPr/>
          <p:nvPr/>
        </p:nvSpPr>
        <p:spPr>
          <a:xfrm>
            <a:off x="8699326" y="7279482"/>
            <a:ext cx="3091062" cy="69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Objective-C</a:t>
            </a:r>
          </a:p>
        </p:txBody>
      </p:sp>
      <p:sp>
        <p:nvSpPr>
          <p:cNvPr id="476" name="Shape 476"/>
          <p:cNvSpPr/>
          <p:nvPr/>
        </p:nvSpPr>
        <p:spPr>
          <a:xfrm>
            <a:off x="3543880" y="4627229"/>
            <a:ext cx="2252217" cy="752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Scala</a:t>
            </a:r>
          </a:p>
        </p:txBody>
      </p:sp>
      <p:sp>
        <p:nvSpPr>
          <p:cNvPr id="477" name="Shape 477"/>
          <p:cNvSpPr/>
          <p:nvPr/>
        </p:nvSpPr>
        <p:spPr>
          <a:xfrm>
            <a:off x="8507338" y="2791477"/>
            <a:ext cx="1620193" cy="752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PHP</a:t>
            </a:r>
          </a:p>
        </p:txBody>
      </p:sp>
      <p:sp>
        <p:nvSpPr>
          <p:cNvPr id="478" name="Shape 478"/>
          <p:cNvSpPr/>
          <p:nvPr/>
        </p:nvSpPr>
        <p:spPr>
          <a:xfrm>
            <a:off x="8524924" y="2213689"/>
            <a:ext cx="2868861" cy="752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Javascript</a:t>
            </a:r>
          </a:p>
        </p:txBody>
      </p:sp>
      <p:sp>
        <p:nvSpPr>
          <p:cNvPr id="479" name="Shape 479"/>
          <p:cNvSpPr/>
          <p:nvPr/>
        </p:nvSpPr>
        <p:spPr>
          <a:xfrm>
            <a:off x="4570338" y="2957285"/>
            <a:ext cx="2393206" cy="752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Groovy</a:t>
            </a:r>
          </a:p>
        </p:txBody>
      </p:sp>
      <p:sp>
        <p:nvSpPr>
          <p:cNvPr id="480" name="Shape 480"/>
          <p:cNvSpPr/>
          <p:nvPr/>
        </p:nvSpPr>
        <p:spPr>
          <a:xfrm>
            <a:off x="1928627" y="9076817"/>
            <a:ext cx="1172059" cy="535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i="1" sz="29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Strong</a:t>
            </a:r>
          </a:p>
        </p:txBody>
      </p:sp>
      <p:sp>
        <p:nvSpPr>
          <p:cNvPr id="481" name="Shape 481"/>
          <p:cNvSpPr/>
          <p:nvPr/>
        </p:nvSpPr>
        <p:spPr>
          <a:xfrm>
            <a:off x="11358627" y="9076817"/>
            <a:ext cx="994538" cy="535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i="1" sz="29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Weak</a:t>
            </a:r>
          </a:p>
        </p:txBody>
      </p:sp>
      <p:sp>
        <p:nvSpPr>
          <p:cNvPr id="482" name="Shape 482"/>
          <p:cNvSpPr/>
          <p:nvPr/>
        </p:nvSpPr>
        <p:spPr>
          <a:xfrm>
            <a:off x="716137" y="8420500"/>
            <a:ext cx="1014794" cy="535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i="1" sz="29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Static</a:t>
            </a:r>
          </a:p>
        </p:txBody>
      </p:sp>
      <p:sp>
        <p:nvSpPr>
          <p:cNvPr id="483" name="Shape 483"/>
          <p:cNvSpPr/>
          <p:nvPr/>
        </p:nvSpPr>
        <p:spPr>
          <a:xfrm>
            <a:off x="362451" y="1972324"/>
            <a:ext cx="1492111" cy="535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i="1" sz="29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Dynamic</a:t>
            </a:r>
          </a:p>
        </p:txBody>
      </p:sp>
      <p:sp>
        <p:nvSpPr>
          <p:cNvPr id="484" name="Shape 484"/>
          <p:cNvSpPr/>
          <p:nvPr/>
        </p:nvSpPr>
        <p:spPr>
          <a:xfrm>
            <a:off x="4576365" y="2209690"/>
            <a:ext cx="2756596" cy="752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Smalltalk</a:t>
            </a:r>
          </a:p>
        </p:txBody>
      </p:sp>
      <p:sp>
        <p:nvSpPr>
          <p:cNvPr id="485" name="Shape 485"/>
          <p:cNvSpPr/>
          <p:nvPr/>
        </p:nvSpPr>
        <p:spPr>
          <a:xfrm>
            <a:off x="454342" y="5049329"/>
            <a:ext cx="1308330" cy="535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defRPr i="1" sz="29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Inferred</a:t>
            </a:r>
          </a:p>
        </p:txBody>
      </p:sp>
      <p:sp>
        <p:nvSpPr>
          <p:cNvPr id="486" name="Shape 486"/>
          <p:cNvSpPr/>
          <p:nvPr/>
        </p:nvSpPr>
        <p:spPr>
          <a:xfrm>
            <a:off x="3543880" y="4144669"/>
            <a:ext cx="1717527" cy="69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266700" indent="-266700" defTabSz="584200">
              <a:spcBef>
                <a:spcPts val="4800"/>
              </a:spcBef>
              <a:buSzPct val="100000"/>
              <a:buChar char="•"/>
              <a:defRPr sz="40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Xtend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Context</a:t>
            </a:r>
          </a:p>
        </p:txBody>
      </p:sp>
      <p:sp>
        <p:nvSpPr>
          <p:cNvPr id="260" name="Shape 260"/>
          <p:cNvSpPr/>
          <p:nvPr>
            <p:ph type="body" sz="quarter" idx="1"/>
          </p:nvPr>
        </p:nvSpPr>
        <p:spPr>
          <a:xfrm>
            <a:off x="647700" y="2324100"/>
            <a:ext cx="5295900" cy="2705100"/>
          </a:xfrm>
          <a:prstGeom prst="rect">
            <a:avLst/>
          </a:prstGeom>
        </p:spPr>
        <p:txBody>
          <a:bodyPr/>
          <a:lstStyle/>
          <a:p>
            <a:pPr/>
            <a:r>
              <a:t>Choice of programming language can have profound effect on accessibly of knowledge at higher layers</a:t>
            </a:r>
          </a:p>
        </p:txBody>
      </p:sp>
      <p:sp>
        <p:nvSpPr>
          <p:cNvPr id="261" name="Shape 261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64" name="Group 264"/>
          <p:cNvGrpSpPr/>
          <p:nvPr/>
        </p:nvGrpSpPr>
        <p:grpSpPr>
          <a:xfrm>
            <a:off x="6632578" y="727075"/>
            <a:ext cx="4406902" cy="7854718"/>
            <a:chOff x="0" y="0"/>
            <a:chExt cx="4406901" cy="7854717"/>
          </a:xfrm>
        </p:grpSpPr>
        <p:sp>
          <p:nvSpPr>
            <p:cNvPr id="262" name="Shape 262"/>
            <p:cNvSpPr/>
            <p:nvPr/>
          </p:nvSpPr>
          <p:spPr>
            <a:xfrm>
              <a:off x="0" y="0"/>
              <a:ext cx="4406902" cy="78446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263" name="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406899" cy="78547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type="title"/>
          </p:nvPr>
        </p:nvSpPr>
        <p:spPr>
          <a:xfrm>
            <a:off x="431800" y="-70173"/>
            <a:ext cx="3480049" cy="2197746"/>
          </a:xfrm>
          <a:prstGeom prst="rect">
            <a:avLst/>
          </a:prstGeom>
        </p:spPr>
        <p:txBody>
          <a:bodyPr/>
          <a:lstStyle/>
          <a:p>
            <a:pPr/>
            <a:r>
              <a:t>Java Example -&gt;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XTend</a:t>
            </a:r>
          </a:p>
        </p:txBody>
      </p:sp>
      <p:sp>
        <p:nvSpPr>
          <p:cNvPr id="489" name="Shape 489"/>
          <p:cNvSpPr/>
          <p:nvPr>
            <p:ph type="body" sz="quarter" idx="1"/>
          </p:nvPr>
        </p:nvSpPr>
        <p:spPr>
          <a:xfrm>
            <a:off x="457200" y="2717800"/>
            <a:ext cx="3695700" cy="6565900"/>
          </a:xfrm>
          <a:prstGeom prst="rect">
            <a:avLst/>
          </a:prstGeom>
        </p:spPr>
        <p:txBody>
          <a:bodyPr/>
          <a:lstStyle/>
          <a:p>
            <a:pPr/>
            <a:r>
              <a:t>Unlike Groovy - this is NOT an XTend Program</a:t>
            </a:r>
          </a:p>
        </p:txBody>
      </p:sp>
      <p:sp>
        <p:nvSpPr>
          <p:cNvPr id="490" name="Shape 490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1" name="Shape 491"/>
          <p:cNvSpPr/>
          <p:nvPr/>
        </p:nvSpPr>
        <p:spPr>
          <a:xfrm>
            <a:off x="4381500" y="419100"/>
            <a:ext cx="8458200" cy="9258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java.util.ArrayList;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java.util.List;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t> Erase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main(String[] args)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List&lt;String&gt; names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ArrayList&lt;String&gt;();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"Ted"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"Fred"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"Jed"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"Ned"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.println(names);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Erase e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Erase();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List&lt;String&gt; short_names = e.filterLongerThan(names, 3);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.println(short_names.size());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(String s : short_names)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List&lt;String&gt; filterLongerThan(List&lt;String&gt; strings,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List&lt;String&gt; result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ArrayList&lt;String&gt;();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31A68"/>
                </a:solidFill>
              </a:rPr>
              <a:t>if</a:t>
            </a:r>
            <a:r>
              <a:t> (s.length() &lt; length + 1)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  result.add(s);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result;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 &amp; var</a:t>
            </a:r>
          </a:p>
        </p:txBody>
      </p:sp>
      <p:sp>
        <p:nvSpPr>
          <p:cNvPr id="494" name="Shape 494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5" name="Shape 495"/>
          <p:cNvSpPr/>
          <p:nvPr/>
        </p:nvSpPr>
        <p:spPr>
          <a:xfrm>
            <a:off x="4419600" y="571500"/>
            <a:ext cx="8445500" cy="9004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java.util.ArrayList;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java.util.List;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t> Erase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def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main(String[] args)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List&lt;String&gt; names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ArrayList&lt;String&gt;();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Ted</a:t>
            </a:r>
            <a:r>
              <a:rPr>
                <a:solidFill>
                  <a:srgbClr val="3933FF"/>
                </a:solidFill>
              </a:rPr>
              <a:t>"</a:t>
            </a:r>
            <a:r>
              <a:t>);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Fred</a:t>
            </a:r>
            <a:r>
              <a:rPr>
                <a:solidFill>
                  <a:srgbClr val="3933FF"/>
                </a:solidFill>
              </a:rPr>
              <a:t>"</a:t>
            </a:r>
            <a:r>
              <a:t>);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Jed</a:t>
            </a:r>
            <a:r>
              <a:rPr>
                <a:solidFill>
                  <a:srgbClr val="3933FF"/>
                </a:solidFill>
              </a:rPr>
              <a:t>"</a:t>
            </a:r>
            <a:r>
              <a:t>);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Ned</a:t>
            </a:r>
            <a:r>
              <a:rPr>
                <a:solidFill>
                  <a:srgbClr val="3933FF"/>
                </a:solidFill>
              </a:rPr>
              <a:t>"</a:t>
            </a:r>
            <a:r>
              <a:t>);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.println(names);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Erase e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Erase();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List&lt;String&gt; short_names = e.filterLongerThan(names, </a:t>
            </a:r>
            <a:r>
              <a:rPr>
                <a:solidFill>
                  <a:srgbClr val="909090"/>
                </a:solidFill>
              </a:rPr>
              <a:t>3</a:t>
            </a:r>
            <a:r>
              <a:t>);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.println(short_names.size());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(String s : short_names)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.println(s);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def</a:t>
            </a:r>
            <a:r>
              <a:t> List&lt;String&gt; filterLongerThan(List&lt;String&gt; strings,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length)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List&lt;String&gt; result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ArrayList&lt;String&gt;();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(String s : strings)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31A68"/>
                </a:solidFill>
              </a:rPr>
              <a:t>if</a:t>
            </a:r>
            <a:r>
              <a:t> (s.length() &lt; length + </a:t>
            </a:r>
            <a:r>
              <a:rPr>
                <a:solidFill>
                  <a:srgbClr val="909090"/>
                </a:solidFill>
              </a:rPr>
              <a:t>1</a:t>
            </a:r>
            <a:r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  result.add(s);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result;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496" name="Shape 496"/>
          <p:cNvSpPr/>
          <p:nvPr/>
        </p:nvSpPr>
        <p:spPr>
          <a:xfrm>
            <a:off x="127767" y="8343900"/>
            <a:ext cx="4089401" cy="1206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ctr" defTabSz="584200">
              <a:defRPr i="1" sz="36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Are semicolons necessary?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 semicolons</a:t>
            </a:r>
          </a:p>
        </p:txBody>
      </p:sp>
      <p:sp>
        <p:nvSpPr>
          <p:cNvPr id="499" name="Shape 499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0" name="Shape 500"/>
          <p:cNvSpPr/>
          <p:nvPr/>
        </p:nvSpPr>
        <p:spPr>
          <a:xfrm>
            <a:off x="4419600" y="571500"/>
            <a:ext cx="8445500" cy="9004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java.util.ArrayList;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java.util.List;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t> Erase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def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main(String[] args)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List&lt;String&gt; names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ArrayList&lt;String&gt;()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Ted</a:t>
            </a:r>
            <a:r>
              <a:rPr>
                <a:solidFill>
                  <a:srgbClr val="3933FF"/>
                </a:solidFill>
              </a:rPr>
              <a:t>"</a:t>
            </a:r>
            <a:r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Fred</a:t>
            </a:r>
            <a:r>
              <a:rPr>
                <a:solidFill>
                  <a:srgbClr val="3933FF"/>
                </a:solidFill>
              </a:rPr>
              <a:t>"</a:t>
            </a:r>
            <a:r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Jed</a:t>
            </a:r>
            <a:r>
              <a:rPr>
                <a:solidFill>
                  <a:srgbClr val="3933FF"/>
                </a:solidFill>
              </a:rPr>
              <a:t>"</a:t>
            </a:r>
            <a:r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Ned</a:t>
            </a:r>
            <a:r>
              <a:rPr>
                <a:solidFill>
                  <a:srgbClr val="3933FF"/>
                </a:solidFill>
              </a:rPr>
              <a:t>"</a:t>
            </a:r>
            <a:r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.println(names)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Erase e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Erase()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List&lt;String&gt; short_names = e.filterLongerThan(names, </a:t>
            </a:r>
            <a:r>
              <a:rPr>
                <a:solidFill>
                  <a:srgbClr val="909090"/>
                </a:solidFill>
              </a:rPr>
              <a:t>3</a:t>
            </a:r>
            <a:r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.println(short_names.size())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(String s : short_names)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def</a:t>
            </a:r>
            <a:r>
              <a:t> List&lt;String&gt; filterLongerThan(List&lt;String&gt; strings,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length)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List&lt;String&gt; result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ArrayList&lt;String&gt;()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(String s : strings)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31A68"/>
                </a:solidFill>
              </a:rPr>
              <a:t>if</a:t>
            </a:r>
            <a:r>
              <a:t> (s.length() &lt; length + </a:t>
            </a:r>
            <a:r>
              <a:rPr>
                <a:solidFill>
                  <a:srgbClr val="909090"/>
                </a:solidFill>
              </a:rPr>
              <a:t>1</a:t>
            </a:r>
            <a:r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  result.add(s)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result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501" name="Shape 501"/>
          <p:cNvSpPr/>
          <p:nvPr/>
        </p:nvSpPr>
        <p:spPr>
          <a:xfrm>
            <a:off x="127767" y="8343900"/>
            <a:ext cx="4089401" cy="1206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ctr" defTabSz="584200">
              <a:defRPr i="1" sz="36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Can some types be inferred?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inference</a:t>
            </a:r>
          </a:p>
        </p:txBody>
      </p:sp>
      <p:sp>
        <p:nvSpPr>
          <p:cNvPr id="504" name="Shape 504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Shape 505"/>
          <p:cNvSpPr/>
          <p:nvPr/>
        </p:nvSpPr>
        <p:spPr>
          <a:xfrm>
            <a:off x="4419600" y="571500"/>
            <a:ext cx="8445500" cy="9004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java.util.ArrayList;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java.util.List;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t> Erase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def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main(String[] args)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names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ArrayList&lt;String&gt;()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Ted</a:t>
            </a:r>
            <a:r>
              <a:rPr>
                <a:solidFill>
                  <a:srgbClr val="3933FF"/>
                </a:solidFill>
              </a:rPr>
              <a:t>"</a:t>
            </a:r>
            <a:r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Fred</a:t>
            </a:r>
            <a:r>
              <a:rPr>
                <a:solidFill>
                  <a:srgbClr val="3933FF"/>
                </a:solidFill>
              </a:rPr>
              <a:t>"</a:t>
            </a:r>
            <a:r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Jed</a:t>
            </a:r>
            <a:r>
              <a:rPr>
                <a:solidFill>
                  <a:srgbClr val="3933FF"/>
                </a:solidFill>
              </a:rPr>
              <a:t>"</a:t>
            </a:r>
            <a:r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Ned</a:t>
            </a:r>
            <a:r>
              <a:rPr>
                <a:solidFill>
                  <a:srgbClr val="3933FF"/>
                </a:solidFill>
              </a:rPr>
              <a:t>"</a:t>
            </a:r>
            <a:r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.println(names)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e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Erase()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 short_names = e.filterLongerThan(names, </a:t>
            </a:r>
            <a:r>
              <a:rPr>
                <a:solidFill>
                  <a:srgbClr val="909090"/>
                </a:solidFill>
              </a:rPr>
              <a:t>3</a:t>
            </a:r>
            <a:r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.println(short_names.size())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(s : short_names)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def</a:t>
            </a:r>
            <a:r>
              <a:t> filterLongerThan(List&lt;String&gt; strings,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length)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result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ArrayList&lt;String&gt;()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(s : strings)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31A68"/>
                </a:solidFill>
              </a:rPr>
              <a:t>if</a:t>
            </a:r>
            <a:r>
              <a:t> (s.length() &lt; length + </a:t>
            </a:r>
            <a:r>
              <a:rPr>
                <a:solidFill>
                  <a:srgbClr val="909090"/>
                </a:solidFill>
              </a:rPr>
              <a:t>1</a:t>
            </a:r>
            <a:r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  result.add(s)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result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506" name="Shape 506"/>
          <p:cNvSpPr/>
          <p:nvPr/>
        </p:nvSpPr>
        <p:spPr>
          <a:xfrm>
            <a:off x="127767" y="8343900"/>
            <a:ext cx="4089401" cy="1206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ctr" defTabSz="584200">
              <a:defRPr i="1" sz="36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What about Collection Literals?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Collection Literals</a:t>
            </a:r>
          </a:p>
        </p:txBody>
      </p:sp>
      <p:sp>
        <p:nvSpPr>
          <p:cNvPr id="509" name="Shape 509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0" name="Shape 510"/>
          <p:cNvSpPr/>
          <p:nvPr/>
        </p:nvSpPr>
        <p:spPr>
          <a:xfrm>
            <a:off x="4419600" y="1587500"/>
            <a:ext cx="8445500" cy="7988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java.util.ArrayList;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java.util.List;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t> Erase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def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main(String[] args)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names = #[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Ted</a:t>
            </a:r>
            <a:r>
              <a:rPr>
                <a:solidFill>
                  <a:srgbClr val="3933FF"/>
                </a:solidFill>
              </a:rPr>
              <a:t>"</a:t>
            </a:r>
            <a:r>
              <a:t>, 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Fred</a:t>
            </a:r>
            <a:r>
              <a:rPr>
                <a:solidFill>
                  <a:srgbClr val="3933FF"/>
                </a:solidFill>
              </a:rPr>
              <a:t>"</a:t>
            </a:r>
            <a:r>
              <a:t>, 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Jed</a:t>
            </a:r>
            <a:r>
              <a:rPr>
                <a:solidFill>
                  <a:srgbClr val="3933FF"/>
                </a:solidFill>
              </a:rPr>
              <a:t>"</a:t>
            </a:r>
            <a:r>
              <a:t>, 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Ned</a:t>
            </a:r>
            <a:r>
              <a:rPr>
                <a:solidFill>
                  <a:srgbClr val="3933FF"/>
                </a:solidFill>
              </a:rPr>
              <a:t>"</a:t>
            </a:r>
            <a:r>
              <a:t>]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.println(names)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e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Erase()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 short_names = e.filterLongerThan(names, </a:t>
            </a:r>
            <a:r>
              <a:rPr>
                <a:solidFill>
                  <a:srgbClr val="909090"/>
                </a:solidFill>
              </a:rPr>
              <a:t>3</a:t>
            </a:r>
            <a:r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.println(short_names.size())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(s : short_names)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def</a:t>
            </a:r>
            <a:r>
              <a:t> filterLongerThan(List&lt;String&gt; strings,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length)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result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ArrayList&lt;String&gt;()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(s : strings)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31A68"/>
                </a:solidFill>
              </a:rPr>
              <a:t>if</a:t>
            </a:r>
            <a:r>
              <a:t> (s.length() &lt; length + </a:t>
            </a:r>
            <a:r>
              <a:rPr>
                <a:solidFill>
                  <a:srgbClr val="909090"/>
                </a:solidFill>
              </a:rPr>
              <a:t>1</a:t>
            </a:r>
            <a:r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  result.add(s)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result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511" name="Shape 511"/>
          <p:cNvSpPr/>
          <p:nvPr/>
        </p:nvSpPr>
        <p:spPr>
          <a:xfrm>
            <a:off x="127767" y="8343900"/>
            <a:ext cx="4089401" cy="1206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ctr" defTabSz="584200">
              <a:defRPr i="1" sz="36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Can Lambas simplify code?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Lambdas</a:t>
            </a:r>
          </a:p>
        </p:txBody>
      </p:sp>
      <p:sp>
        <p:nvSpPr>
          <p:cNvPr id="514" name="Shape 514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5" name="Shape 515"/>
          <p:cNvSpPr/>
          <p:nvPr/>
        </p:nvSpPr>
        <p:spPr>
          <a:xfrm>
            <a:off x="4419600" y="3111500"/>
            <a:ext cx="8445500" cy="6464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java.util.ArrayList;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java.util.List;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t> Erase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def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main(String[] args)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names = #[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Ted</a:t>
            </a:r>
            <a:r>
              <a:rPr>
                <a:solidFill>
                  <a:srgbClr val="3933FF"/>
                </a:solidFill>
              </a:rPr>
              <a:t>"</a:t>
            </a:r>
            <a:r>
              <a:t>, 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Fred</a:t>
            </a:r>
            <a:r>
              <a:rPr>
                <a:solidFill>
                  <a:srgbClr val="3933FF"/>
                </a:solidFill>
              </a:rPr>
              <a:t>"</a:t>
            </a:r>
            <a:r>
              <a:t>, 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Jed</a:t>
            </a:r>
            <a:r>
              <a:rPr>
                <a:solidFill>
                  <a:srgbClr val="3933FF"/>
                </a:solidFill>
              </a:rPr>
              <a:t>"</a:t>
            </a:r>
            <a:r>
              <a:t>, 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Ned</a:t>
            </a:r>
            <a:r>
              <a:rPr>
                <a:solidFill>
                  <a:srgbClr val="3933FF"/>
                </a:solidFill>
              </a:rPr>
              <a:t>"</a:t>
            </a:r>
            <a:r>
              <a:t>]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.println(names)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e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Erase()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 short_names = e.filterLongerThan(names, </a:t>
            </a:r>
            <a:r>
              <a:rPr>
                <a:solidFill>
                  <a:srgbClr val="909090"/>
                </a:solidFill>
              </a:rPr>
              <a:t>3</a:t>
            </a:r>
            <a:r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.println(short_names.size())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short_names.</a:t>
            </a:r>
            <a:r>
              <a:rPr>
                <a:solidFill>
                  <a:srgbClr val="BB4300"/>
                </a:solidFill>
              </a:rPr>
              <a:t>forEach</a:t>
            </a:r>
            <a:r>
              <a:t>[System.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931A68"/>
                </a:solidFill>
              </a:rPr>
              <a:t>it</a:t>
            </a:r>
            <a:r>
              <a:t>)]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def</a:t>
            </a:r>
            <a:r>
              <a:t> filterLongerThan(List&lt;String&gt; strings,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length)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val</a:t>
            </a:r>
            <a:r>
              <a:t> result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ArrayList&lt;String&gt;()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strings.</a:t>
            </a:r>
            <a:r>
              <a:rPr>
                <a:solidFill>
                  <a:srgbClr val="BB4300"/>
                </a:solidFill>
              </a:rPr>
              <a:t>forEach</a:t>
            </a:r>
            <a:r>
              <a:t>[ </a:t>
            </a:r>
            <a:r>
              <a:rPr>
                <a:solidFill>
                  <a:srgbClr val="931A68"/>
                </a:solidFill>
              </a:rPr>
              <a:t>if</a:t>
            </a:r>
            <a:r>
              <a:t> (</a:t>
            </a:r>
            <a:r>
              <a:rPr>
                <a:solidFill>
                  <a:srgbClr val="931A68"/>
                </a:solidFill>
              </a:rPr>
              <a:t>it</a:t>
            </a:r>
            <a:r>
              <a:t>.length() &lt; length + </a:t>
            </a:r>
            <a:r>
              <a:rPr>
                <a:solidFill>
                  <a:srgbClr val="909090"/>
                </a:solidFill>
              </a:rPr>
              <a:t>1</a:t>
            </a:r>
            <a:r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  result.add(</a:t>
            </a:r>
            <a:r>
              <a:rPr>
                <a:solidFill>
                  <a:srgbClr val="931A68"/>
                </a:solidFill>
              </a:rPr>
              <a:t>it</a:t>
            </a:r>
            <a:r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}]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result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516" name="Shape 516"/>
          <p:cNvSpPr/>
          <p:nvPr/>
        </p:nvSpPr>
        <p:spPr>
          <a:xfrm>
            <a:off x="127767" y="8343900"/>
            <a:ext cx="4089401" cy="1206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ctr" defTabSz="584200">
              <a:defRPr i="1" sz="36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What are List Comprehensions?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Filters/List Comprehensions</a:t>
            </a:r>
          </a:p>
        </p:txBody>
      </p:sp>
      <p:sp>
        <p:nvSpPr>
          <p:cNvPr id="519" name="Shape 519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0" name="Shape 520"/>
          <p:cNvSpPr/>
          <p:nvPr/>
        </p:nvSpPr>
        <p:spPr>
          <a:xfrm>
            <a:off x="4419600" y="4127500"/>
            <a:ext cx="8445500" cy="5448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java.util.List;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t> Erase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def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main(String[] args)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names = #[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Ted</a:t>
            </a:r>
            <a:r>
              <a:rPr>
                <a:solidFill>
                  <a:srgbClr val="3933FF"/>
                </a:solidFill>
              </a:rPr>
              <a:t>"</a:t>
            </a:r>
            <a:r>
              <a:t>, 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Fred</a:t>
            </a:r>
            <a:r>
              <a:rPr>
                <a:solidFill>
                  <a:srgbClr val="3933FF"/>
                </a:solidFill>
              </a:rPr>
              <a:t>"</a:t>
            </a:r>
            <a:r>
              <a:t>, 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Jed</a:t>
            </a:r>
            <a:r>
              <a:rPr>
                <a:solidFill>
                  <a:srgbClr val="3933FF"/>
                </a:solidFill>
              </a:rPr>
              <a:t>"</a:t>
            </a:r>
            <a:r>
              <a:t>, 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Ned</a:t>
            </a:r>
            <a:r>
              <a:rPr>
                <a:solidFill>
                  <a:srgbClr val="3933FF"/>
                </a:solidFill>
              </a:rPr>
              <a:t>"</a:t>
            </a:r>
            <a:r>
              <a:t>]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.println(names)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e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Erase()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 short_names = e.filterLongerThan(names, </a:t>
            </a:r>
            <a:r>
              <a:rPr>
                <a:solidFill>
                  <a:srgbClr val="909090"/>
                </a:solidFill>
              </a:rPr>
              <a:t>3</a:t>
            </a:r>
            <a:r>
              <a:t>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.println(short_names.</a:t>
            </a:r>
            <a:r>
              <a:rPr>
                <a:solidFill>
                  <a:srgbClr val="BB4300"/>
                </a:solidFill>
              </a:rPr>
              <a:t>size</a:t>
            </a:r>
            <a:r>
              <a:t>())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short_names.</a:t>
            </a:r>
            <a:r>
              <a:rPr>
                <a:solidFill>
                  <a:srgbClr val="BB4300"/>
                </a:solidFill>
              </a:rPr>
              <a:t>forEach</a:t>
            </a:r>
            <a:r>
              <a:t>[System.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931A68"/>
                </a:solidFill>
              </a:rPr>
              <a:t>it</a:t>
            </a:r>
            <a:r>
              <a:t>)]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def</a:t>
            </a:r>
            <a:r>
              <a:t> filterLongerThan(List&lt;String&gt; strings,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length)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	</a:t>
            </a:r>
            <a:r>
              <a:rPr>
                <a:solidFill>
                  <a:srgbClr val="931A68"/>
                </a:solidFill>
              </a:rPr>
              <a:t>val</a:t>
            </a:r>
            <a:r>
              <a:t> list = strings.</a:t>
            </a:r>
            <a:r>
              <a:rPr>
                <a:solidFill>
                  <a:srgbClr val="BB4300"/>
                </a:solidFill>
              </a:rPr>
              <a:t>filter</a:t>
            </a:r>
            <a:r>
              <a:t>[</a:t>
            </a:r>
            <a:r>
              <a:rPr>
                <a:solidFill>
                  <a:srgbClr val="931A68"/>
                </a:solidFill>
              </a:rPr>
              <a:t>it</a:t>
            </a:r>
            <a:r>
              <a:t>.length() &lt;= </a:t>
            </a:r>
            <a:r>
              <a:rPr>
                <a:solidFill>
                  <a:srgbClr val="909090"/>
                </a:solidFill>
              </a:rPr>
              <a:t>3</a:t>
            </a:r>
            <a:r>
              <a:t>]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	list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521" name="Shape 521"/>
          <p:cNvSpPr/>
          <p:nvPr/>
        </p:nvSpPr>
        <p:spPr>
          <a:xfrm>
            <a:off x="127767" y="8343900"/>
            <a:ext cx="4089401" cy="1206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ctr" defTabSz="584200">
              <a:defRPr i="1" sz="36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Do we need the class Erase at all?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Final Version</a:t>
            </a:r>
          </a:p>
        </p:txBody>
      </p:sp>
      <p:sp>
        <p:nvSpPr>
          <p:cNvPr id="524" name="Shape 524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5" name="Shape 525"/>
          <p:cNvSpPr/>
          <p:nvPr/>
        </p:nvSpPr>
        <p:spPr>
          <a:xfrm>
            <a:off x="4419600" y="6667500"/>
            <a:ext cx="8445500" cy="2908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t> Erase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def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main(String[] args)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names = #[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Ted</a:t>
            </a:r>
            <a:r>
              <a:rPr>
                <a:solidFill>
                  <a:srgbClr val="3933FF"/>
                </a:solidFill>
              </a:rPr>
              <a:t>"</a:t>
            </a:r>
            <a:r>
              <a:t>, 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Fred</a:t>
            </a:r>
            <a:r>
              <a:rPr>
                <a:solidFill>
                  <a:srgbClr val="3933FF"/>
                </a:solidFill>
              </a:rPr>
              <a:t>"</a:t>
            </a:r>
            <a:r>
              <a:t>, 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Jed</a:t>
            </a:r>
            <a:r>
              <a:rPr>
                <a:solidFill>
                  <a:srgbClr val="3933FF"/>
                </a:solidFill>
              </a:rPr>
              <a:t>"</a:t>
            </a:r>
            <a:r>
              <a:t>, 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Ned</a:t>
            </a:r>
            <a:r>
              <a:rPr>
                <a:solidFill>
                  <a:srgbClr val="3933FF"/>
                </a:solidFill>
              </a:rPr>
              <a:t>"</a:t>
            </a:r>
            <a:r>
              <a:t>]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println(names)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 short_names =  names.</a:t>
            </a:r>
            <a:r>
              <a:rPr>
                <a:solidFill>
                  <a:srgbClr val="BB4300"/>
                </a:solidFill>
              </a:rPr>
              <a:t>filter</a:t>
            </a:r>
            <a:r>
              <a:t>[</a:t>
            </a:r>
            <a:r>
              <a:rPr>
                <a:solidFill>
                  <a:srgbClr val="931A68"/>
                </a:solidFill>
              </a:rPr>
              <a:t>it</a:t>
            </a:r>
            <a:r>
              <a:t>.length() &lt;= </a:t>
            </a:r>
            <a:r>
              <a:rPr>
                <a:solidFill>
                  <a:srgbClr val="909090"/>
                </a:solidFill>
              </a:rPr>
              <a:t>3</a:t>
            </a:r>
            <a:r>
              <a:t>]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println(short_names.</a:t>
            </a:r>
            <a:r>
              <a:rPr>
                <a:solidFill>
                  <a:srgbClr val="BB4300"/>
                </a:solidFill>
              </a:rPr>
              <a:t>size</a:t>
            </a:r>
            <a:r>
              <a:t>())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short_names.</a:t>
            </a:r>
            <a:r>
              <a:rPr>
                <a:solidFill>
                  <a:srgbClr val="BB4300"/>
                </a:solidFill>
              </a:rPr>
              <a:t>forEach</a:t>
            </a:r>
            <a:r>
              <a:t>[println(</a:t>
            </a:r>
            <a:r>
              <a:rPr>
                <a:solidFill>
                  <a:srgbClr val="931A68"/>
                </a:solidFill>
              </a:rPr>
              <a:t>it</a:t>
            </a:r>
            <a:r>
              <a:t>)]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</a:t>
            </a:r>
          </a:p>
        </p:txBody>
      </p:sp>
      <p:sp>
        <p:nvSpPr>
          <p:cNvPr id="528" name="Shape 528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9" name="Shape 529"/>
          <p:cNvSpPr/>
          <p:nvPr/>
        </p:nvSpPr>
        <p:spPr>
          <a:xfrm>
            <a:off x="127000" y="368300"/>
            <a:ext cx="8458200" cy="9258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java.util.ArrayList;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java.util.List;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t> Erase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main(String[] args)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List&lt;String&gt; names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ArrayList&lt;String&gt;();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"Ted"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"Fred"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"Jed"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"Ned"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.println(names);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Erase e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Erase();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List&lt;String&gt; short_names = e.filterLongerThan(names, 3);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.println(short_names.size());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(String s : short_names)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List&lt;String&gt; filterLongerThan(List&lt;String&gt; strings,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List&lt;String&gt; result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ArrayList&lt;String&gt;();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31A68"/>
                </a:solidFill>
              </a:rPr>
              <a:t>if</a:t>
            </a:r>
            <a:r>
              <a:t> (s.length() &lt; length + 1)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  result.add(s);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result;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530" name="Shape 530"/>
          <p:cNvSpPr/>
          <p:nvPr/>
        </p:nvSpPr>
        <p:spPr>
          <a:xfrm>
            <a:off x="6540500" y="863600"/>
            <a:ext cx="6400800" cy="2908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t> Erase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def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main(String[] args)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names = #[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Ted</a:t>
            </a:r>
            <a:r>
              <a:rPr>
                <a:solidFill>
                  <a:srgbClr val="3933FF"/>
                </a:solidFill>
              </a:rPr>
              <a:t>"</a:t>
            </a:r>
            <a:r>
              <a:t>, 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Fred</a:t>
            </a:r>
            <a:r>
              <a:rPr>
                <a:solidFill>
                  <a:srgbClr val="3933FF"/>
                </a:solidFill>
              </a:rPr>
              <a:t>"</a:t>
            </a:r>
            <a:r>
              <a:t>, 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Jed</a:t>
            </a:r>
            <a:r>
              <a:rPr>
                <a:solidFill>
                  <a:srgbClr val="3933FF"/>
                </a:solidFill>
              </a:rPr>
              <a:t>"</a:t>
            </a:r>
            <a:r>
              <a:t>, 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Ned</a:t>
            </a:r>
            <a:r>
              <a:rPr>
                <a:solidFill>
                  <a:srgbClr val="3933FF"/>
                </a:solidFill>
              </a:rPr>
              <a:t>"</a:t>
            </a:r>
            <a:r>
              <a:t>]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println(names)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var</a:t>
            </a:r>
            <a:r>
              <a:t>  short_names =  names.</a:t>
            </a:r>
            <a:r>
              <a:rPr>
                <a:solidFill>
                  <a:srgbClr val="BB4300"/>
                </a:solidFill>
              </a:rPr>
              <a:t>filter</a:t>
            </a:r>
            <a:r>
              <a:t>[</a:t>
            </a:r>
            <a:r>
              <a:rPr>
                <a:solidFill>
                  <a:srgbClr val="931A68"/>
                </a:solidFill>
              </a:rPr>
              <a:t>it</a:t>
            </a:r>
            <a:r>
              <a:t>.length() &lt;= </a:t>
            </a:r>
            <a:r>
              <a:rPr>
                <a:solidFill>
                  <a:srgbClr val="909090"/>
                </a:solidFill>
              </a:rPr>
              <a:t>3</a:t>
            </a:r>
            <a:r>
              <a:t>]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println(short_names.</a:t>
            </a:r>
            <a:r>
              <a:rPr>
                <a:solidFill>
                  <a:srgbClr val="BB4300"/>
                </a:solidFill>
              </a:rPr>
              <a:t>size</a:t>
            </a:r>
            <a:r>
              <a:t>())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short_names.</a:t>
            </a:r>
            <a:r>
              <a:rPr>
                <a:solidFill>
                  <a:srgbClr val="BB4300"/>
                </a:solidFill>
              </a:rPr>
              <a:t>forEach</a:t>
            </a:r>
            <a:r>
              <a:t>[println(</a:t>
            </a:r>
            <a:r>
              <a:rPr>
                <a:solidFill>
                  <a:srgbClr val="931A68"/>
                </a:solidFill>
              </a:rPr>
              <a:t>it</a:t>
            </a:r>
            <a:r>
              <a:t>)]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531" name="Shape 531"/>
          <p:cNvSpPr/>
          <p:nvPr/>
        </p:nvSpPr>
        <p:spPr>
          <a:xfrm>
            <a:off x="6540500" y="7315200"/>
            <a:ext cx="6400800" cy="1384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names = [</a:t>
            </a:r>
            <a:r>
              <a:rPr>
                <a:solidFill>
                  <a:srgbClr val="FF39D6"/>
                </a:solidFill>
              </a:rPr>
              <a:t>"Ted"</a:t>
            </a:r>
            <a:r>
              <a:t>, </a:t>
            </a:r>
            <a:r>
              <a:rPr>
                <a:solidFill>
                  <a:srgbClr val="FF39D6"/>
                </a:solidFill>
              </a:rPr>
              <a:t>"Fred"</a:t>
            </a:r>
            <a:r>
              <a:t>, </a:t>
            </a:r>
            <a:r>
              <a:rPr>
                <a:solidFill>
                  <a:srgbClr val="FF39D6"/>
                </a:solidFill>
              </a:rPr>
              <a:t>"Jed"</a:t>
            </a:r>
            <a:r>
              <a:t>, </a:t>
            </a:r>
            <a:r>
              <a:rPr>
                <a:solidFill>
                  <a:srgbClr val="FF39D6"/>
                </a:solidFill>
              </a:rPr>
              <a:t>"Ned"</a:t>
            </a:r>
            <a:r>
              <a:t>]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6D6FF"/>
                </a:solidFill>
              </a:rPr>
              <a:t>println</a:t>
            </a:r>
            <a:r>
              <a:t> names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short_names = names.</a:t>
            </a:r>
            <a:r>
              <a:rPr>
                <a:solidFill>
                  <a:srgbClr val="76D6FF"/>
                </a:solidFill>
              </a:rPr>
              <a:t>findAll</a:t>
            </a:r>
            <a:r>
              <a:t>{it.</a:t>
            </a:r>
            <a:r>
              <a:rPr>
                <a:solidFill>
                  <a:srgbClr val="76D6FF"/>
                </a:solidFill>
              </a:rPr>
              <a:t>size</a:t>
            </a:r>
            <a:r>
              <a:t>() &lt;= </a:t>
            </a:r>
            <a:r>
              <a:rPr>
                <a:solidFill>
                  <a:srgbClr val="FF2600"/>
                </a:solidFill>
              </a:rPr>
              <a:t>3</a:t>
            </a:r>
            <a:r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6D6FF"/>
                </a:solidFill>
              </a:rPr>
              <a:t>println</a:t>
            </a:r>
            <a:r>
              <a:t> short_names.</a:t>
            </a:r>
            <a:r>
              <a:rPr>
                <a:solidFill>
                  <a:srgbClr val="76D6FF"/>
                </a:solidFill>
              </a:rPr>
              <a:t>size</a:t>
            </a:r>
            <a:r>
              <a:t>()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short_names.</a:t>
            </a:r>
            <a:r>
              <a:rPr>
                <a:solidFill>
                  <a:srgbClr val="76D6FF"/>
                </a:solidFill>
              </a:rPr>
              <a:t>each</a:t>
            </a:r>
            <a:r>
              <a:t> {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 it}</a:t>
            </a:r>
          </a:p>
        </p:txBody>
      </p:sp>
      <p:sp>
        <p:nvSpPr>
          <p:cNvPr id="532" name="Shape 532"/>
          <p:cNvSpPr/>
          <p:nvPr/>
        </p:nvSpPr>
        <p:spPr>
          <a:xfrm>
            <a:off x="2682401" y="8928100"/>
            <a:ext cx="88514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lvl1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java</a:t>
            </a:r>
          </a:p>
        </p:txBody>
      </p:sp>
      <p:sp>
        <p:nvSpPr>
          <p:cNvPr id="533" name="Shape 533"/>
          <p:cNvSpPr/>
          <p:nvPr/>
        </p:nvSpPr>
        <p:spPr>
          <a:xfrm>
            <a:off x="11009703" y="8064500"/>
            <a:ext cx="2082801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groovy</a:t>
            </a:r>
          </a:p>
        </p:txBody>
      </p:sp>
      <p:sp>
        <p:nvSpPr>
          <p:cNvPr id="534" name="Shape 534"/>
          <p:cNvSpPr/>
          <p:nvPr/>
        </p:nvSpPr>
        <p:spPr>
          <a:xfrm>
            <a:off x="11010900" y="3136900"/>
            <a:ext cx="20828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algn="ctr" defTabSz="584200">
              <a:defRPr sz="3600">
                <a:latin typeface="+mn-lt"/>
                <a:ea typeface="+mn-ea"/>
                <a:cs typeface="+mn-cs"/>
                <a:sym typeface="Helvetica Neue Light"/>
              </a:defRPr>
            </a:lvl1pPr>
          </a:lstStyle>
          <a:p>
            <a:pPr/>
            <a:r>
              <a:t>xtend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/>
          <p:nvPr>
            <p:ph type="title"/>
          </p:nvPr>
        </p:nvSpPr>
        <p:spPr>
          <a:xfrm>
            <a:off x="444500" y="330200"/>
            <a:ext cx="11861800" cy="1397000"/>
          </a:xfrm>
          <a:prstGeom prst="rect">
            <a:avLst/>
          </a:prstGeom>
        </p:spPr>
        <p:txBody>
          <a:bodyPr/>
          <a:lstStyle/>
          <a:p>
            <a:pPr/>
            <a:r>
              <a:t>Java Example </a:t>
            </a:r>
          </a:p>
        </p:txBody>
      </p:sp>
      <p:sp>
        <p:nvSpPr>
          <p:cNvPr id="537" name="Shape 537"/>
          <p:cNvSpPr/>
          <p:nvPr>
            <p:ph type="body" sz="quarter" idx="1"/>
          </p:nvPr>
        </p:nvSpPr>
        <p:spPr>
          <a:xfrm>
            <a:off x="457200" y="2717800"/>
            <a:ext cx="3695700" cy="6565900"/>
          </a:xfrm>
          <a:prstGeom prst="rect">
            <a:avLst/>
          </a:prstGeom>
        </p:spPr>
        <p:txBody>
          <a:bodyPr/>
          <a:lstStyle/>
          <a:p>
            <a:pPr/>
            <a:r>
              <a:t>Java algorithm to filter a list of strings</a:t>
            </a:r>
          </a:p>
          <a:p>
            <a:pPr/>
            <a:r>
              <a:t>Only printing those shorter than 3 (in this test case).</a:t>
            </a:r>
          </a:p>
        </p:txBody>
      </p:sp>
      <p:sp>
        <p:nvSpPr>
          <p:cNvPr id="538" name="Shape 538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9" name="Shape 539"/>
          <p:cNvSpPr/>
          <p:nvPr/>
        </p:nvSpPr>
        <p:spPr>
          <a:xfrm>
            <a:off x="4381500" y="419100"/>
            <a:ext cx="8458200" cy="92583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java.util.ArrayList;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java.util.List;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t> Erase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main(String[] args)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List&lt;String&gt; names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ArrayList&lt;String&gt;();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"Ted"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"Fred"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"Jed"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"Ned"</a:t>
            </a:r>
            <a:r>
              <a:t>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.println(names);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Erase e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Erase();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List&lt;String&gt; short_names = e.filterLongerThan(names, 3);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.println(short_names.size());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(String s : short_names)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List&lt;String&gt; filterLongerThan(List&lt;String&gt; strings,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length)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List&lt;String&gt; result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ArrayList&lt;String&gt;();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(String s : strings)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31A68"/>
                </a:solidFill>
              </a:rPr>
              <a:t>if</a:t>
            </a:r>
            <a:r>
              <a:t> (s.length() &lt; length + 1)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{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  result.add(s);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result;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Family Trees</a:t>
            </a:r>
          </a:p>
        </p:txBody>
      </p:sp>
      <p:sp>
        <p:nvSpPr>
          <p:cNvPr id="267" name="Shape 2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Shape 268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</a:t>
            </a:r>
          </a:p>
        </p:txBody>
      </p:sp>
      <p:sp>
        <p:nvSpPr>
          <p:cNvPr id="542" name="Shape 54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3" name="Shape 543"/>
          <p:cNvSpPr/>
          <p:nvPr/>
        </p:nvSpPr>
        <p:spPr>
          <a:xfrm>
            <a:off x="3726336" y="596900"/>
            <a:ext cx="8812908" cy="85598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B2CA2"/>
                </a:solidFill>
              </a:rPr>
              <a:t>import</a:t>
            </a:r>
            <a:r>
              <a:t> Foundation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B2CA2"/>
                </a:solidFill>
              </a:rPr>
              <a:t>class</a:t>
            </a:r>
            <a:r>
              <a:t> Erase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BB2CA2"/>
                </a:solidFill>
              </a:rPr>
              <a:t>func</a:t>
            </a:r>
            <a:r>
              <a:t> main()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var</a:t>
            </a:r>
            <a:r>
              <a:t> names:</a:t>
            </a:r>
            <a:r>
              <a:rPr>
                <a:solidFill>
                  <a:srgbClr val="703DAA"/>
                </a:solidFill>
              </a:rPr>
              <a:t>String</a:t>
            </a:r>
            <a:r>
              <a:t>[] = String[]()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names.append (</a:t>
            </a:r>
            <a:r>
              <a:rPr>
                <a:solidFill>
                  <a:srgbClr val="D12F1B"/>
                </a:solidFill>
              </a:rPr>
              <a:t>"ted"</a:t>
            </a:r>
            <a:r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names.append (</a:t>
            </a:r>
            <a:r>
              <a:rPr>
                <a:solidFill>
                  <a:srgbClr val="D12F1B"/>
                </a:solidFill>
              </a:rPr>
              <a:t>"fred"</a:t>
            </a:r>
            <a:r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names.append (</a:t>
            </a:r>
            <a:r>
              <a:rPr>
                <a:solidFill>
                  <a:srgbClr val="D12F1B"/>
                </a:solidFill>
              </a:rPr>
              <a:t>"jed"</a:t>
            </a:r>
            <a:r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names.append (</a:t>
            </a:r>
            <a:r>
              <a:rPr>
                <a:solidFill>
                  <a:srgbClr val="D12F1B"/>
                </a:solidFill>
              </a:rPr>
              <a:t>"ned"</a:t>
            </a:r>
            <a:r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println(names)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var</a:t>
            </a:r>
            <a:r>
              <a:t> short_names:</a:t>
            </a:r>
            <a:r>
              <a:rPr>
                <a:solidFill>
                  <a:srgbClr val="703DAA"/>
                </a:solidFill>
              </a:rPr>
              <a:t>String</a:t>
            </a:r>
            <a:r>
              <a:t>[] = filterLongerThan(names, length:</a:t>
            </a:r>
            <a:r>
              <a:rPr>
                <a:solidFill>
                  <a:srgbClr val="272AD8"/>
                </a:solidFill>
              </a:rPr>
              <a:t>3</a:t>
            </a:r>
            <a:r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for</a:t>
            </a:r>
            <a:r>
              <a:t> name:</a:t>
            </a:r>
            <a:r>
              <a:rPr>
                <a:solidFill>
                  <a:srgbClr val="703DAA"/>
                </a:solidFill>
              </a:rPr>
              <a:t>String</a:t>
            </a:r>
            <a:r>
              <a:t> </a:t>
            </a:r>
            <a:r>
              <a:rPr>
                <a:solidFill>
                  <a:srgbClr val="BB2CA2"/>
                </a:solidFill>
              </a:rPr>
              <a:t>in</a:t>
            </a:r>
            <a:r>
              <a:t> short_names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println (name)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BB2CA2"/>
                </a:solidFill>
              </a:rPr>
              <a:t>func</a:t>
            </a:r>
            <a:r>
              <a:t> filterLongerThan (strings : </a:t>
            </a:r>
            <a:r>
              <a:rPr>
                <a:solidFill>
                  <a:srgbClr val="703DAA"/>
                </a:solidFill>
              </a:rPr>
              <a:t>String</a:t>
            </a:r>
            <a:r>
              <a:t>[], length : </a:t>
            </a:r>
            <a:r>
              <a:rPr>
                <a:solidFill>
                  <a:srgbClr val="703DAA"/>
                </a:solidFill>
              </a:rPr>
              <a:t>Int</a:t>
            </a:r>
            <a:r>
              <a:t>) -&gt; </a:t>
            </a:r>
            <a:r>
              <a:rPr>
                <a:solidFill>
                  <a:srgbClr val="703DAA"/>
                </a:solidFill>
              </a:rPr>
              <a:t>String</a:t>
            </a:r>
            <a:r>
              <a:t>[]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var</a:t>
            </a:r>
            <a:r>
              <a:t> result:</a:t>
            </a:r>
            <a:r>
              <a:rPr>
                <a:solidFill>
                  <a:srgbClr val="703DAA"/>
                </a:solidFill>
              </a:rPr>
              <a:t>String</a:t>
            </a:r>
            <a:r>
              <a:t>[] = String[]()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for</a:t>
            </a:r>
            <a:r>
              <a:t> s:</a:t>
            </a:r>
            <a:r>
              <a:rPr>
                <a:solidFill>
                  <a:srgbClr val="703DAA"/>
                </a:solidFill>
              </a:rPr>
              <a:t>String</a:t>
            </a:r>
            <a:r>
              <a:t> </a:t>
            </a:r>
            <a:r>
              <a:rPr>
                <a:solidFill>
                  <a:srgbClr val="BB2CA2"/>
                </a:solidFill>
              </a:rPr>
              <a:t>in</a:t>
            </a:r>
            <a:r>
              <a:t> strings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B2CA2"/>
                </a:solidFill>
              </a:rPr>
              <a:t>if</a:t>
            </a:r>
            <a:r>
              <a:t> countElements(s) &lt; length + </a:t>
            </a:r>
            <a:r>
              <a:rPr>
                <a:solidFill>
                  <a:srgbClr val="272AD8"/>
                </a:solidFill>
              </a:rPr>
              <a:t>1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result.append(s)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return</a:t>
            </a:r>
            <a:r>
              <a:t> result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B2CA2"/>
                </a:solidFill>
              </a:rPr>
              <a:t>var</a:t>
            </a:r>
            <a:r>
              <a:t> erase:</a:t>
            </a:r>
            <a:r>
              <a:rPr>
                <a:solidFill>
                  <a:srgbClr val="703DAA"/>
                </a:solidFill>
              </a:rPr>
              <a:t>Erase</a:t>
            </a:r>
            <a:r>
              <a:t> = Erase()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erase.main()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</a:t>
            </a:r>
          </a:p>
        </p:txBody>
      </p:sp>
      <p:sp>
        <p:nvSpPr>
          <p:cNvPr id="546" name="Shape 546"/>
          <p:cNvSpPr/>
          <p:nvPr>
            <p:ph type="body" sz="quarter" idx="1"/>
          </p:nvPr>
        </p:nvSpPr>
        <p:spPr>
          <a:xfrm>
            <a:off x="571500" y="2324100"/>
            <a:ext cx="3073456" cy="6565900"/>
          </a:xfrm>
          <a:prstGeom prst="rect">
            <a:avLst/>
          </a:prstGeom>
        </p:spPr>
        <p:txBody>
          <a:bodyPr/>
          <a:lstStyle/>
          <a:p>
            <a:pPr/>
            <a:r>
              <a:t>Type Inference</a:t>
            </a:r>
          </a:p>
        </p:txBody>
      </p:sp>
      <p:sp>
        <p:nvSpPr>
          <p:cNvPr id="547" name="Shape 54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8" name="Shape 548"/>
          <p:cNvSpPr/>
          <p:nvPr/>
        </p:nvSpPr>
        <p:spPr>
          <a:xfrm>
            <a:off x="3705385" y="596900"/>
            <a:ext cx="8812908" cy="85598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B2CA2"/>
                </a:solidFill>
              </a:rPr>
              <a:t>import</a:t>
            </a:r>
            <a:r>
              <a:t> Foundation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B2CA2"/>
                </a:solidFill>
              </a:rPr>
              <a:t>class</a:t>
            </a:r>
            <a:r>
              <a:t> Erase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BB2CA2"/>
                </a:solidFill>
              </a:rPr>
              <a:t>func</a:t>
            </a:r>
            <a:r>
              <a:t> main()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var</a:t>
            </a:r>
            <a:r>
              <a:t> names = String[]()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names.append (</a:t>
            </a:r>
            <a:r>
              <a:rPr>
                <a:solidFill>
                  <a:srgbClr val="D12F1B"/>
                </a:solidFill>
              </a:rPr>
              <a:t>"ted"</a:t>
            </a:r>
            <a:r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names.append (</a:t>
            </a:r>
            <a:r>
              <a:rPr>
                <a:solidFill>
                  <a:srgbClr val="D12F1B"/>
                </a:solidFill>
              </a:rPr>
              <a:t>"fred"</a:t>
            </a:r>
            <a:r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names.append (</a:t>
            </a:r>
            <a:r>
              <a:rPr>
                <a:solidFill>
                  <a:srgbClr val="D12F1B"/>
                </a:solidFill>
              </a:rPr>
              <a:t>"jed"</a:t>
            </a:r>
            <a:r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names.append (</a:t>
            </a:r>
            <a:r>
              <a:rPr>
                <a:solidFill>
                  <a:srgbClr val="D12F1B"/>
                </a:solidFill>
              </a:rPr>
              <a:t>"ned"</a:t>
            </a:r>
            <a:r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println(names)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var</a:t>
            </a:r>
            <a:r>
              <a:t> short_names = filterLongerThan(names, length:</a:t>
            </a:r>
            <a:r>
              <a:rPr>
                <a:solidFill>
                  <a:srgbClr val="272AD8"/>
                </a:solidFill>
              </a:rPr>
              <a:t>3</a:t>
            </a:r>
            <a:r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for</a:t>
            </a:r>
            <a:r>
              <a:t> name </a:t>
            </a:r>
            <a:r>
              <a:rPr>
                <a:solidFill>
                  <a:srgbClr val="BB2CA2"/>
                </a:solidFill>
              </a:rPr>
              <a:t>in</a:t>
            </a:r>
            <a:r>
              <a:t> short_names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println (name)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BB2CA2"/>
                </a:solidFill>
              </a:rPr>
              <a:t>func</a:t>
            </a:r>
            <a:r>
              <a:t> filterLongerThan (strings : </a:t>
            </a:r>
            <a:r>
              <a:rPr>
                <a:solidFill>
                  <a:srgbClr val="703DAA"/>
                </a:solidFill>
              </a:rPr>
              <a:t>String</a:t>
            </a:r>
            <a:r>
              <a:t>[], length : </a:t>
            </a:r>
            <a:r>
              <a:rPr>
                <a:solidFill>
                  <a:srgbClr val="703DAA"/>
                </a:solidFill>
              </a:rPr>
              <a:t>Int</a:t>
            </a:r>
            <a:r>
              <a:t>) -&gt; </a:t>
            </a:r>
            <a:r>
              <a:rPr>
                <a:solidFill>
                  <a:srgbClr val="703DAA"/>
                </a:solidFill>
              </a:rPr>
              <a:t>String</a:t>
            </a:r>
            <a:r>
              <a:t>[]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var</a:t>
            </a:r>
            <a:r>
              <a:t> result = String[]()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for</a:t>
            </a:r>
            <a:r>
              <a:t> s </a:t>
            </a:r>
            <a:r>
              <a:rPr>
                <a:solidFill>
                  <a:srgbClr val="BB2CA2"/>
                </a:solidFill>
              </a:rPr>
              <a:t>in</a:t>
            </a:r>
            <a:r>
              <a:t> strings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B2CA2"/>
                </a:solidFill>
              </a:rPr>
              <a:t>if</a:t>
            </a:r>
            <a:r>
              <a:t> countElements(s) &lt; length + </a:t>
            </a:r>
            <a:r>
              <a:rPr>
                <a:solidFill>
                  <a:srgbClr val="272AD8"/>
                </a:solidFill>
              </a:rPr>
              <a:t>1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result.append(s)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return</a:t>
            </a:r>
            <a:r>
              <a:t> result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B2CA2"/>
                </a:solidFill>
              </a:rPr>
              <a:t>var</a:t>
            </a:r>
            <a:r>
              <a:t> erase = Erase()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erase.main()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</a:t>
            </a:r>
          </a:p>
        </p:txBody>
      </p:sp>
      <p:sp>
        <p:nvSpPr>
          <p:cNvPr id="551" name="Shape 551"/>
          <p:cNvSpPr/>
          <p:nvPr>
            <p:ph type="body" sz="quarter" idx="1"/>
          </p:nvPr>
        </p:nvSpPr>
        <p:spPr>
          <a:xfrm>
            <a:off x="571500" y="2324100"/>
            <a:ext cx="2341466" cy="6565900"/>
          </a:xfrm>
          <a:prstGeom prst="rect">
            <a:avLst/>
          </a:prstGeom>
        </p:spPr>
        <p:txBody>
          <a:bodyPr/>
          <a:lstStyle/>
          <a:p>
            <a:pPr/>
            <a:r>
              <a:t>Literals</a:t>
            </a:r>
          </a:p>
        </p:txBody>
      </p:sp>
      <p:sp>
        <p:nvSpPr>
          <p:cNvPr id="552" name="Shape 55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3" name="Shape 553"/>
          <p:cNvSpPr/>
          <p:nvPr/>
        </p:nvSpPr>
        <p:spPr>
          <a:xfrm>
            <a:off x="3747287" y="1680581"/>
            <a:ext cx="8812908" cy="7353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B2CA2"/>
                </a:solidFill>
              </a:rPr>
              <a:t>import</a:t>
            </a:r>
            <a:r>
              <a:t> Foundation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B2CA2"/>
                </a:solidFill>
              </a:rPr>
              <a:t>class</a:t>
            </a:r>
            <a:r>
              <a:t> Erase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BB2CA2"/>
                </a:solidFill>
              </a:rPr>
              <a:t>func</a:t>
            </a:r>
            <a:r>
              <a:t> main()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var</a:t>
            </a:r>
            <a:r>
              <a:t> names = [</a:t>
            </a:r>
            <a:r>
              <a:rPr>
                <a:solidFill>
                  <a:srgbClr val="D12F1B"/>
                </a:solidFill>
              </a:rPr>
              <a:t>"ted"</a:t>
            </a:r>
            <a:r>
              <a:t>, </a:t>
            </a:r>
            <a:r>
              <a:rPr>
                <a:solidFill>
                  <a:srgbClr val="D12F1B"/>
                </a:solidFill>
              </a:rPr>
              <a:t>"fred"</a:t>
            </a:r>
            <a:r>
              <a:t>, </a:t>
            </a:r>
            <a:r>
              <a:rPr>
                <a:solidFill>
                  <a:srgbClr val="D12F1B"/>
                </a:solidFill>
              </a:rPr>
              <a:t>"jed"</a:t>
            </a:r>
            <a:r>
              <a:t>, </a:t>
            </a:r>
            <a:r>
              <a:rPr>
                <a:solidFill>
                  <a:srgbClr val="D12F1B"/>
                </a:solidFill>
              </a:rPr>
              <a:t>"ned"</a:t>
            </a:r>
            <a:r>
              <a:t>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var</a:t>
            </a:r>
            <a:r>
              <a:t> short_names = filterLongerThan(names, length:</a:t>
            </a:r>
            <a:r>
              <a:rPr>
                <a:solidFill>
                  <a:srgbClr val="272AD8"/>
                </a:solidFill>
              </a:rPr>
              <a:t>3</a:t>
            </a:r>
            <a:r>
              <a:t>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for</a:t>
            </a:r>
            <a:r>
              <a:t> name </a:t>
            </a:r>
            <a:r>
              <a:rPr>
                <a:solidFill>
                  <a:srgbClr val="BB2CA2"/>
                </a:solidFill>
              </a:rPr>
              <a:t>in</a:t>
            </a:r>
            <a:r>
              <a:t> short_names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println (name)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BB2CA2"/>
                </a:solidFill>
              </a:rPr>
              <a:t>func</a:t>
            </a:r>
            <a:r>
              <a:t> filterLongerThan (strings : </a:t>
            </a:r>
            <a:r>
              <a:rPr>
                <a:solidFill>
                  <a:srgbClr val="703DAA"/>
                </a:solidFill>
              </a:rPr>
              <a:t>String</a:t>
            </a:r>
            <a:r>
              <a:t>[], length : </a:t>
            </a:r>
            <a:r>
              <a:rPr>
                <a:solidFill>
                  <a:srgbClr val="703DAA"/>
                </a:solidFill>
              </a:rPr>
              <a:t>Int</a:t>
            </a:r>
            <a:r>
              <a:t>) -&gt; </a:t>
            </a:r>
            <a:r>
              <a:rPr>
                <a:solidFill>
                  <a:srgbClr val="703DAA"/>
                </a:solidFill>
              </a:rPr>
              <a:t>String</a:t>
            </a:r>
            <a:r>
              <a:t>[]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var</a:t>
            </a:r>
            <a:r>
              <a:t> result = String[]()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for</a:t>
            </a:r>
            <a:r>
              <a:t> s </a:t>
            </a:r>
            <a:r>
              <a:rPr>
                <a:solidFill>
                  <a:srgbClr val="BB2CA2"/>
                </a:solidFill>
              </a:rPr>
              <a:t>in</a:t>
            </a:r>
            <a:r>
              <a:t> strings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</a:t>
            </a:r>
            <a:r>
              <a:rPr>
                <a:solidFill>
                  <a:srgbClr val="BB2CA2"/>
                </a:solidFill>
              </a:rPr>
              <a:t>if</a:t>
            </a:r>
            <a:r>
              <a:t> countElements(s) &lt; length + </a:t>
            </a:r>
            <a:r>
              <a:rPr>
                <a:solidFill>
                  <a:srgbClr val="272AD8"/>
                </a:solidFill>
              </a:rPr>
              <a:t>1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  result.append(s)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return</a:t>
            </a:r>
            <a:r>
              <a:t> result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B2CA2"/>
                </a:solidFill>
              </a:rPr>
              <a:t>var</a:t>
            </a:r>
            <a:r>
              <a:t> erase = Erase()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erase.main()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</a:t>
            </a:r>
          </a:p>
        </p:txBody>
      </p:sp>
      <p:sp>
        <p:nvSpPr>
          <p:cNvPr id="556" name="Shape 556"/>
          <p:cNvSpPr/>
          <p:nvPr>
            <p:ph type="body" sz="quarter" idx="1"/>
          </p:nvPr>
        </p:nvSpPr>
        <p:spPr>
          <a:xfrm>
            <a:off x="571500" y="2324100"/>
            <a:ext cx="2917262" cy="6565900"/>
          </a:xfrm>
          <a:prstGeom prst="rect">
            <a:avLst/>
          </a:prstGeom>
        </p:spPr>
        <p:txBody>
          <a:bodyPr/>
          <a:lstStyle/>
          <a:p>
            <a:pPr/>
            <a:r>
              <a:t>Closures</a:t>
            </a:r>
          </a:p>
        </p:txBody>
      </p:sp>
      <p:sp>
        <p:nvSpPr>
          <p:cNvPr id="557" name="Shape 5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8" name="Shape 558"/>
          <p:cNvSpPr/>
          <p:nvPr/>
        </p:nvSpPr>
        <p:spPr>
          <a:xfrm>
            <a:off x="4951994" y="4895169"/>
            <a:ext cx="7589541" cy="42164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B2CA2"/>
                </a:solidFill>
              </a:rPr>
              <a:t>import</a:t>
            </a:r>
            <a:r>
              <a:t> Foundation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B2CA2"/>
                </a:solidFill>
              </a:rPr>
              <a:t>class</a:t>
            </a:r>
            <a:r>
              <a:t> Erase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</a:t>
            </a:r>
            <a:r>
              <a:rPr>
                <a:solidFill>
                  <a:srgbClr val="BB2CA2"/>
                </a:solidFill>
              </a:rPr>
              <a:t>func</a:t>
            </a:r>
            <a:r>
              <a:t> main()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var</a:t>
            </a:r>
            <a:r>
              <a:t> names = [</a:t>
            </a:r>
            <a:r>
              <a:rPr>
                <a:solidFill>
                  <a:srgbClr val="D12F1B"/>
                </a:solidFill>
              </a:rPr>
              <a:t>"ted"</a:t>
            </a:r>
            <a:r>
              <a:t>, </a:t>
            </a:r>
            <a:r>
              <a:rPr>
                <a:solidFill>
                  <a:srgbClr val="D12F1B"/>
                </a:solidFill>
              </a:rPr>
              <a:t>"fred"</a:t>
            </a:r>
            <a:r>
              <a:t>, </a:t>
            </a:r>
            <a:r>
              <a:rPr>
                <a:solidFill>
                  <a:srgbClr val="D12F1B"/>
                </a:solidFill>
              </a:rPr>
              <a:t>"jed"</a:t>
            </a:r>
            <a:r>
              <a:t>, </a:t>
            </a:r>
            <a:r>
              <a:rPr>
                <a:solidFill>
                  <a:srgbClr val="D12F1B"/>
                </a:solidFill>
              </a:rPr>
              <a:t>"ned"</a:t>
            </a:r>
            <a:r>
              <a:t>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var</a:t>
            </a:r>
            <a:r>
              <a:t> short_names = names.filter { countElements($0) &lt; </a:t>
            </a:r>
            <a:r>
              <a:rPr>
                <a:solidFill>
                  <a:srgbClr val="272AD8"/>
                </a:solidFill>
              </a:rPr>
              <a:t>4</a:t>
            </a:r>
            <a:r>
              <a:t>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BB2CA2"/>
                </a:solidFill>
              </a:rPr>
              <a:t>for</a:t>
            </a:r>
            <a:r>
              <a:t> name </a:t>
            </a:r>
            <a:r>
              <a:rPr>
                <a:solidFill>
                  <a:srgbClr val="BB2CA2"/>
                </a:solidFill>
              </a:rPr>
              <a:t>in</a:t>
            </a:r>
            <a:r>
              <a:t> short_names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{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  println (name)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 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B2CA2"/>
                </a:solidFill>
              </a:rPr>
              <a:t>var</a:t>
            </a:r>
            <a:r>
              <a:t> erase = Erase()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erase.main()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</a:t>
            </a:r>
          </a:p>
        </p:txBody>
      </p:sp>
      <p:sp>
        <p:nvSpPr>
          <p:cNvPr id="561" name="Shape 561"/>
          <p:cNvSpPr/>
          <p:nvPr>
            <p:ph type="body" sz="half" idx="1"/>
          </p:nvPr>
        </p:nvSpPr>
        <p:spPr>
          <a:xfrm>
            <a:off x="571500" y="2324100"/>
            <a:ext cx="4063779" cy="6565900"/>
          </a:xfrm>
          <a:prstGeom prst="rect">
            <a:avLst/>
          </a:prstGeom>
        </p:spPr>
        <p:txBody>
          <a:bodyPr/>
          <a:lstStyle/>
          <a:p>
            <a:pPr/>
            <a:r>
              <a:t>Final version</a:t>
            </a:r>
          </a:p>
        </p:txBody>
      </p:sp>
      <p:sp>
        <p:nvSpPr>
          <p:cNvPr id="562" name="Shape 5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3" name="Shape 563"/>
          <p:cNvSpPr/>
          <p:nvPr/>
        </p:nvSpPr>
        <p:spPr>
          <a:xfrm>
            <a:off x="5486255" y="7489880"/>
            <a:ext cx="7100194" cy="15621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B2CA2"/>
                </a:solidFill>
              </a:rPr>
              <a:t>import</a:t>
            </a:r>
            <a:r>
              <a:t> Foundation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B2CA2"/>
                </a:solidFill>
              </a:rPr>
              <a:t>var</a:t>
            </a:r>
            <a:r>
              <a:t> names = [</a:t>
            </a:r>
            <a:r>
              <a:rPr>
                <a:solidFill>
                  <a:srgbClr val="D12F1B"/>
                </a:solidFill>
              </a:rPr>
              <a:t>"ted"</a:t>
            </a:r>
            <a:r>
              <a:t>, </a:t>
            </a:r>
            <a:r>
              <a:rPr>
                <a:solidFill>
                  <a:srgbClr val="D12F1B"/>
                </a:solidFill>
              </a:rPr>
              <a:t>"fred"</a:t>
            </a:r>
            <a:r>
              <a:t>, </a:t>
            </a:r>
            <a:r>
              <a:rPr>
                <a:solidFill>
                  <a:srgbClr val="D12F1B"/>
                </a:solidFill>
              </a:rPr>
              <a:t>"jed"</a:t>
            </a:r>
            <a:r>
              <a:t>, </a:t>
            </a:r>
            <a:r>
              <a:rPr>
                <a:solidFill>
                  <a:srgbClr val="D12F1B"/>
                </a:solidFill>
              </a:rPr>
              <a:t>"ned"</a:t>
            </a:r>
            <a:r>
              <a:t>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println(names)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B2CA2"/>
                </a:solidFill>
              </a:rPr>
              <a:t>var</a:t>
            </a:r>
            <a:r>
              <a:t> short_names = names.filter { countElements($0) &lt; </a:t>
            </a:r>
            <a:r>
              <a:rPr>
                <a:solidFill>
                  <a:srgbClr val="272AD8"/>
                </a:solidFill>
              </a:rPr>
              <a:t>4</a:t>
            </a:r>
            <a:r>
              <a:t>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println(short_names)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6" name="Shape 566"/>
          <p:cNvSpPr/>
          <p:nvPr>
            <p:ph type="body" sz="half" idx="1"/>
          </p:nvPr>
        </p:nvSpPr>
        <p:spPr>
          <a:xfrm>
            <a:off x="571500" y="2324100"/>
            <a:ext cx="4063779" cy="65659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7" name="Shape 56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8" name="Shape 568"/>
          <p:cNvSpPr/>
          <p:nvPr/>
        </p:nvSpPr>
        <p:spPr>
          <a:xfrm>
            <a:off x="5863381" y="5991345"/>
            <a:ext cx="7100194" cy="10795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B2CA2"/>
                </a:solidFill>
              </a:rPr>
              <a:t>var</a:t>
            </a:r>
            <a:r>
              <a:t> names = [</a:t>
            </a:r>
            <a:r>
              <a:rPr>
                <a:solidFill>
                  <a:srgbClr val="D12F1B"/>
                </a:solidFill>
              </a:rPr>
              <a:t>"ted"</a:t>
            </a:r>
            <a:r>
              <a:t>, </a:t>
            </a:r>
            <a:r>
              <a:rPr>
                <a:solidFill>
                  <a:srgbClr val="D12F1B"/>
                </a:solidFill>
              </a:rPr>
              <a:t>"fred"</a:t>
            </a:r>
            <a:r>
              <a:t>, </a:t>
            </a:r>
            <a:r>
              <a:rPr>
                <a:solidFill>
                  <a:srgbClr val="D12F1B"/>
                </a:solidFill>
              </a:rPr>
              <a:t>"jed"</a:t>
            </a:r>
            <a:r>
              <a:t>, </a:t>
            </a:r>
            <a:r>
              <a:rPr>
                <a:solidFill>
                  <a:srgbClr val="D12F1B"/>
                </a:solidFill>
              </a:rPr>
              <a:t>"ned"</a:t>
            </a:r>
            <a:r>
              <a:t>]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println(names)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B2CA2"/>
                </a:solidFill>
              </a:rPr>
              <a:t>var</a:t>
            </a:r>
            <a:r>
              <a:t> short_names = names.filter { countElements($0) &lt; </a:t>
            </a:r>
            <a:r>
              <a:rPr>
                <a:solidFill>
                  <a:srgbClr val="272AD8"/>
                </a:solidFill>
              </a:rPr>
              <a:t>4</a:t>
            </a:r>
            <a:r>
              <a:t> }</a:t>
            </a:r>
          </a:p>
          <a:p>
            <a:pPr>
              <a:tabLst>
                <a:tab pos="1778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t>println(short_names)</a:t>
            </a:r>
          </a:p>
        </p:txBody>
      </p:sp>
      <p:sp>
        <p:nvSpPr>
          <p:cNvPr id="569" name="Shape 569"/>
          <p:cNvSpPr/>
          <p:nvPr/>
        </p:nvSpPr>
        <p:spPr>
          <a:xfrm>
            <a:off x="5863381" y="4319603"/>
            <a:ext cx="7100193" cy="11143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var</a:t>
            </a:r>
            <a:r>
              <a:t> names = #[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Ted</a:t>
            </a:r>
            <a:r>
              <a:rPr>
                <a:solidFill>
                  <a:srgbClr val="3933FF"/>
                </a:solidFill>
              </a:rPr>
              <a:t>"</a:t>
            </a:r>
            <a:r>
              <a:t>, 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Fred</a:t>
            </a:r>
            <a:r>
              <a:rPr>
                <a:solidFill>
                  <a:srgbClr val="3933FF"/>
                </a:solidFill>
              </a:rPr>
              <a:t>"</a:t>
            </a:r>
            <a:r>
              <a:t>, 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Jed</a:t>
            </a:r>
            <a:r>
              <a:rPr>
                <a:solidFill>
                  <a:srgbClr val="3933FF"/>
                </a:solidFill>
              </a:rPr>
              <a:t>"</a:t>
            </a:r>
            <a:r>
              <a:t>, </a:t>
            </a:r>
            <a:r>
              <a:rPr>
                <a:solidFill>
                  <a:srgbClr val="3933FF"/>
                </a:solidFill>
              </a:rPr>
              <a:t>"</a:t>
            </a:r>
            <a:r>
              <a:rPr u="sng">
                <a:solidFill>
                  <a:srgbClr val="3933FF"/>
                </a:solidFill>
              </a:rPr>
              <a:t>Ned</a:t>
            </a:r>
            <a:r>
              <a:rPr>
                <a:solidFill>
                  <a:srgbClr val="3933FF"/>
                </a:solidFill>
              </a:rPr>
              <a:t>"</a:t>
            </a:r>
            <a:r>
              <a:t>]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println(names)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var</a:t>
            </a:r>
            <a:r>
              <a:t> short_names =  names.</a:t>
            </a:r>
            <a:r>
              <a:rPr>
                <a:solidFill>
                  <a:srgbClr val="BB4300"/>
                </a:solidFill>
              </a:rPr>
              <a:t>filter</a:t>
            </a:r>
            <a:r>
              <a:t>[</a:t>
            </a:r>
            <a:r>
              <a:rPr>
                <a:solidFill>
                  <a:srgbClr val="931A68"/>
                </a:solidFill>
              </a:rPr>
              <a:t>it</a:t>
            </a:r>
            <a:r>
              <a:t>.length() &lt;= </a:t>
            </a:r>
            <a:r>
              <a:rPr>
                <a:solidFill>
                  <a:srgbClr val="909090"/>
                </a:solidFill>
              </a:rPr>
              <a:t>3</a:t>
            </a:r>
            <a:r>
              <a:t>]</a:t>
            </a:r>
          </a:p>
          <a:p>
            <a:pPr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short_names.</a:t>
            </a:r>
            <a:r>
              <a:rPr>
                <a:solidFill>
                  <a:srgbClr val="BB4300"/>
                </a:solidFill>
              </a:rPr>
              <a:t>forEach</a:t>
            </a:r>
            <a:r>
              <a:t>[println(</a:t>
            </a:r>
            <a:r>
              <a:rPr>
                <a:solidFill>
                  <a:srgbClr val="931A68"/>
                </a:solidFill>
              </a:rPr>
              <a:t>it</a:t>
            </a:r>
            <a:r>
              <a:t>)]</a:t>
            </a:r>
          </a:p>
        </p:txBody>
      </p:sp>
      <p:sp>
        <p:nvSpPr>
          <p:cNvPr id="570" name="Shape 570"/>
          <p:cNvSpPr/>
          <p:nvPr/>
        </p:nvSpPr>
        <p:spPr>
          <a:xfrm>
            <a:off x="5870054" y="2746648"/>
            <a:ext cx="7086848" cy="111439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names = [</a:t>
            </a:r>
            <a:r>
              <a:rPr>
                <a:solidFill>
                  <a:srgbClr val="FF39D6"/>
                </a:solidFill>
              </a:rPr>
              <a:t>"Ted"</a:t>
            </a:r>
            <a:r>
              <a:t>, </a:t>
            </a:r>
            <a:r>
              <a:rPr>
                <a:solidFill>
                  <a:srgbClr val="FF39D6"/>
                </a:solidFill>
              </a:rPr>
              <a:t>"Fred"</a:t>
            </a:r>
            <a:r>
              <a:t>, </a:t>
            </a:r>
            <a:r>
              <a:rPr>
                <a:solidFill>
                  <a:srgbClr val="FF39D6"/>
                </a:solidFill>
              </a:rPr>
              <a:t>"Jed"</a:t>
            </a:r>
            <a:r>
              <a:t>, </a:t>
            </a:r>
            <a:r>
              <a:rPr>
                <a:solidFill>
                  <a:srgbClr val="FF39D6"/>
                </a:solidFill>
              </a:rPr>
              <a:t>"Ned"</a:t>
            </a:r>
            <a:r>
              <a:t>]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76D6FF"/>
                </a:solidFill>
              </a:rPr>
              <a:t>println</a:t>
            </a:r>
            <a:r>
              <a:t> names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short_names = names.</a:t>
            </a:r>
            <a:r>
              <a:rPr>
                <a:solidFill>
                  <a:srgbClr val="76D6FF"/>
                </a:solidFill>
              </a:rPr>
              <a:t>findAll</a:t>
            </a:r>
            <a:r>
              <a:t>{it.</a:t>
            </a:r>
            <a:r>
              <a:rPr>
                <a:solidFill>
                  <a:srgbClr val="76D6FF"/>
                </a:solidFill>
              </a:rPr>
              <a:t>size</a:t>
            </a:r>
            <a:r>
              <a:t>() &lt;= </a:t>
            </a:r>
            <a:r>
              <a:rPr>
                <a:solidFill>
                  <a:srgbClr val="FF2600"/>
                </a:solidFill>
              </a:rPr>
              <a:t>3</a:t>
            </a:r>
            <a:r>
              <a:t>}</a:t>
            </a:r>
          </a:p>
          <a:p>
            <a:pPr defTabSz="584200">
              <a:defRPr sz="1500">
                <a:latin typeface="Monaco"/>
                <a:ea typeface="Monaco"/>
                <a:cs typeface="Monaco"/>
                <a:sym typeface="Monaco"/>
              </a:defRPr>
            </a:pPr>
            <a:r>
              <a:t>short_names.</a:t>
            </a:r>
            <a:r>
              <a:rPr>
                <a:solidFill>
                  <a:srgbClr val="76D6FF"/>
                </a:solidFill>
              </a:rPr>
              <a:t>each</a:t>
            </a:r>
            <a:r>
              <a:t> {</a:t>
            </a:r>
            <a:r>
              <a:rPr>
                <a:solidFill>
                  <a:srgbClr val="76D6FF"/>
                </a:solidFill>
              </a:rPr>
              <a:t>println</a:t>
            </a:r>
            <a:r>
              <a:t> it}</a:t>
            </a:r>
          </a:p>
        </p:txBody>
      </p:sp>
      <p:sp>
        <p:nvSpPr>
          <p:cNvPr id="571" name="Shape 571"/>
          <p:cNvSpPr/>
          <p:nvPr/>
        </p:nvSpPr>
        <p:spPr>
          <a:xfrm>
            <a:off x="175575" y="1490117"/>
            <a:ext cx="5612163" cy="650449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/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java.util.ArrayList;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import</a:t>
            </a:r>
            <a:r>
              <a:t> java.util.List;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class</a:t>
            </a:r>
            <a:r>
              <a:t> Erase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main(String[] args)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  List&lt;String&gt; names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ArrayList&lt;String&gt;();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"Ted"</a:t>
            </a:r>
            <a:r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"Fred"</a:t>
            </a:r>
            <a:r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"Jed"</a:t>
            </a:r>
            <a:r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  names.add(</a:t>
            </a:r>
            <a:r>
              <a:rPr>
                <a:solidFill>
                  <a:srgbClr val="3933FF"/>
                </a:solidFill>
              </a:rPr>
              <a:t>"Ned"</a:t>
            </a:r>
            <a:r>
              <a:t>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.println(names);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  Erase e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Erase();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  List&lt;String&gt; short_names = e.filterLongerThan(names, 3);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.println(short_names.size());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(String s : short_names)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    System.</a:t>
            </a:r>
            <a:r>
              <a:rPr>
                <a:solidFill>
                  <a:srgbClr val="0326CC"/>
                </a:solidFill>
              </a:rPr>
              <a:t>out</a:t>
            </a:r>
            <a:r>
              <a:t>.println(s);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List&lt;String&gt; filterLongerThan(List&lt;String&gt; strings, 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length)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  List&lt;String&gt; result = 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ArrayList&lt;String&gt;();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for</a:t>
            </a:r>
            <a:r>
              <a:t> (String s : strings)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    </a:t>
            </a:r>
            <a:r>
              <a:rPr>
                <a:solidFill>
                  <a:srgbClr val="931A68"/>
                </a:solidFill>
              </a:rPr>
              <a:t>if</a:t>
            </a:r>
            <a:r>
              <a:t> (s.length() &lt; length + 1)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    {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      result.add(s);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  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result;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  }</a:t>
            </a:r>
          </a:p>
          <a:p>
            <a:pPr defTabSz="584200">
              <a:defRPr sz="10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1" name="Shape 2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3" name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0100" y="342900"/>
            <a:ext cx="9118600" cy="8930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6" name="Shape 2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7" name="Shape 277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8" name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8185" y="660400"/>
            <a:ext cx="13146485" cy="793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571500" y="330200"/>
            <a:ext cx="3378200" cy="1397000"/>
          </a:xfrm>
          <a:prstGeom prst="rect">
            <a:avLst/>
          </a:prstGeom>
        </p:spPr>
        <p:txBody>
          <a:bodyPr/>
          <a:lstStyle/>
          <a:p>
            <a:pPr/>
            <a:r>
              <a:t>Family Tree (2)</a:t>
            </a:r>
          </a:p>
        </p:txBody>
      </p:sp>
      <p:sp>
        <p:nvSpPr>
          <p:cNvPr id="281" name="Shape 281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2" name="Picture 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4447" y="165100"/>
            <a:ext cx="7748353" cy="94615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xfrm>
            <a:off x="317500" y="330200"/>
            <a:ext cx="2641600" cy="2235200"/>
          </a:xfrm>
          <a:prstGeom prst="rect">
            <a:avLst/>
          </a:prstGeom>
        </p:spPr>
        <p:txBody>
          <a:bodyPr/>
          <a:lstStyle/>
          <a:p>
            <a:pPr/>
            <a:r>
              <a:t>Family Tree (3)</a:t>
            </a:r>
          </a:p>
        </p:txBody>
      </p:sp>
      <p:sp>
        <p:nvSpPr>
          <p:cNvPr id="285" name="Shape 285"/>
          <p:cNvSpPr/>
          <p:nvPr>
            <p:ph type="sldNum" sz="quarter" idx="2"/>
          </p:nvPr>
        </p:nvSpPr>
        <p:spPr>
          <a:xfrm>
            <a:off x="12268200" y="9194800"/>
            <a:ext cx="312014" cy="3048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6" name="Picture 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238856"/>
            <a:ext cx="10731500" cy="8981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