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9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95" r:id="rId26"/>
    <p:sldId id="279" r:id="rId27"/>
    <p:sldId id="280" r:id="rId28"/>
    <p:sldId id="281" r:id="rId29"/>
    <p:sldId id="292" r:id="rId30"/>
    <p:sldId id="293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 type="screen4x3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BBFC77FB-9ED0-4EC9-95AA-A1379042E64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7227474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06400">
      <a:defRPr sz="1400">
        <a:latin typeface="Lucida Grande"/>
        <a:ea typeface="Lucida Grande"/>
        <a:cs typeface="Lucida Grande"/>
        <a:sym typeface="Lucida Grande"/>
      </a:defRPr>
    </a:lvl1pPr>
    <a:lvl2pPr indent="228600" defTabSz="406400">
      <a:defRPr sz="1400">
        <a:latin typeface="Lucida Grande"/>
        <a:ea typeface="Lucida Grande"/>
        <a:cs typeface="Lucida Grande"/>
        <a:sym typeface="Lucida Grande"/>
      </a:defRPr>
    </a:lvl2pPr>
    <a:lvl3pPr indent="457200" defTabSz="406400">
      <a:defRPr sz="1400">
        <a:latin typeface="Lucida Grande"/>
        <a:ea typeface="Lucida Grande"/>
        <a:cs typeface="Lucida Grande"/>
        <a:sym typeface="Lucida Grande"/>
      </a:defRPr>
    </a:lvl3pPr>
    <a:lvl4pPr indent="685800" defTabSz="406400">
      <a:defRPr sz="1400">
        <a:latin typeface="Lucida Grande"/>
        <a:ea typeface="Lucida Grande"/>
        <a:cs typeface="Lucida Grande"/>
        <a:sym typeface="Lucida Grande"/>
      </a:defRPr>
    </a:lvl4pPr>
    <a:lvl5pPr indent="914400" defTabSz="406400">
      <a:defRPr sz="1400">
        <a:latin typeface="Lucida Grande"/>
        <a:ea typeface="Lucida Grande"/>
        <a:cs typeface="Lucida Grande"/>
        <a:sym typeface="Lucida Grande"/>
      </a:defRPr>
    </a:lvl5pPr>
    <a:lvl6pPr indent="1143000" defTabSz="406400">
      <a:defRPr sz="1400">
        <a:latin typeface="Lucida Grande"/>
        <a:ea typeface="Lucida Grande"/>
        <a:cs typeface="Lucida Grande"/>
        <a:sym typeface="Lucida Grande"/>
      </a:defRPr>
    </a:lvl6pPr>
    <a:lvl7pPr indent="1371600" defTabSz="406400">
      <a:defRPr sz="1400">
        <a:latin typeface="Lucida Grande"/>
        <a:ea typeface="Lucida Grande"/>
        <a:cs typeface="Lucida Grande"/>
        <a:sym typeface="Lucida Grande"/>
      </a:defRPr>
    </a:lvl7pPr>
    <a:lvl8pPr indent="1600200" defTabSz="406400">
      <a:defRPr sz="1400">
        <a:latin typeface="Lucida Grande"/>
        <a:ea typeface="Lucida Grande"/>
        <a:cs typeface="Lucida Grande"/>
        <a:sym typeface="Lucida Grande"/>
      </a:defRPr>
    </a:lvl8pPr>
    <a:lvl9pPr indent="1828800" defTabSz="406400">
      <a:defRPr sz="14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9" name="Shape 4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Arial"/>
              <a:defRPr sz="12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Interfaces can inherit from multiple other interfaces.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t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83590" indent="-285750">
              <a:spcBef>
                <a:spcPts val="500"/>
              </a:spcBef>
              <a:defRPr sz="2400"/>
            </a:lvl2pPr>
            <a:lvl3pPr marL="1183639" indent="-228600">
              <a:spcBef>
                <a:spcPts val="400"/>
              </a:spcBef>
              <a:defRPr sz="2000"/>
            </a:lvl3pPr>
            <a:lvl4pPr marL="1640839" indent="-228600">
              <a:spcBef>
                <a:spcPts val="400"/>
              </a:spcBef>
              <a:defRPr sz="2000"/>
            </a:lvl4pPr>
            <a:lvl5pPr marL="2098039" indent="-228600">
              <a:spcBef>
                <a:spcPts val="400"/>
              </a:spcBef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638641" y="3070410"/>
            <a:ext cx="7889587" cy="1039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12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134100"/>
            <a:ext cx="2259135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500" y="6210300"/>
            <a:ext cx="1342572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/>
        </p:nvSpPr>
        <p:spPr>
          <a:xfrm>
            <a:off x="422196" y="3225800"/>
            <a:ext cx="1935785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406400">
              <a:lnSpc>
                <a:spcPct val="80000"/>
              </a:lnSpc>
              <a:defRPr sz="1800"/>
            </a:pPr>
            <a:r>
              <a:rPr sz="32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406400">
              <a:lnSpc>
                <a:spcPct val="80000"/>
              </a:lnSpc>
              <a:defRPr sz="1800"/>
            </a:pPr>
            <a:r>
              <a:rPr sz="32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603499" y="4652030"/>
            <a:ext cx="3152091" cy="948757"/>
            <a:chOff x="0" y="3830"/>
            <a:chExt cx="3152089" cy="948756"/>
          </a:xfrm>
        </p:grpSpPr>
        <p:sp>
          <p:nvSpPr>
            <p:cNvPr id="15" name="Shape 15"/>
            <p:cNvSpPr/>
            <p:nvPr/>
          </p:nvSpPr>
          <p:spPr>
            <a:xfrm>
              <a:off x="0" y="3830"/>
              <a:ext cx="3152090" cy="487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defTabSz="406400">
                <a:lnSpc>
                  <a:spcPct val="120000"/>
                </a:lnSpc>
                <a:defRPr sz="1800"/>
              </a:pPr>
              <a:r>
                <a:rPr sz="1200">
                  <a:solidFill>
                    <a:srgbClr val="133455"/>
                  </a:solidFill>
                  <a:latin typeface="+mn-lt"/>
                  <a:ea typeface="+mn-ea"/>
                  <a:cs typeface="+mn-cs"/>
                  <a:sym typeface="Helvetica Neue"/>
                </a:rPr>
                <a:t>Department of Computing, Maths &amp; Physics</a:t>
              </a:r>
            </a:p>
            <a:p>
              <a:pPr lvl="0" defTabSz="406400">
                <a:lnSpc>
                  <a:spcPct val="120000"/>
                </a:lnSpc>
                <a:defRPr sz="1800"/>
              </a:pPr>
              <a:r>
                <a:rPr sz="1200">
                  <a:solidFill>
                    <a:srgbClr val="133455"/>
                  </a:solidFill>
                  <a:latin typeface="+mn-lt"/>
                  <a:ea typeface="+mn-ea"/>
                  <a:cs typeface="+mn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500174"/>
              <a:ext cx="977494" cy="23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406400">
                <a:defRPr sz="900">
                  <a:latin typeface="+mn-lt"/>
                  <a:ea typeface="+mn-ea"/>
                  <a:cs typeface="+mn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900">
                  <a:hlinkClick r:id="rId4"/>
                </a:rPr>
                <a:t>http://www.wit.ie</a:t>
              </a:r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714486"/>
              <a:ext cx="1191578" cy="238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406400">
                <a:defRPr sz="900">
                  <a:latin typeface="+mn-lt"/>
                  <a:ea typeface="+mn-ea"/>
                  <a:cs typeface="+mn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900">
                  <a:hlinkClick r:id="rId4"/>
                </a:rPr>
                <a:t>http://elearning.wit.ie</a:t>
              </a:r>
            </a:p>
          </p:txBody>
        </p:sp>
      </p:grp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622300" y="1665386"/>
            <a:ext cx="7899400" cy="723901"/>
          </a:xfrm>
          <a:prstGeom prst="rect">
            <a:avLst/>
          </a:prstGeom>
        </p:spPr>
        <p:txBody>
          <a:bodyPr/>
          <a:lstStyle>
            <a:lvl1pPr marL="0" marR="0" algn="l" defTabSz="406400">
              <a:defRPr sz="3200">
                <a:uFillTx/>
              </a:defRPr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2620863" y="3327400"/>
            <a:ext cx="4064001" cy="1397000"/>
          </a:xfrm>
          <a:prstGeom prst="rect">
            <a:avLst/>
          </a:prstGeom>
        </p:spPr>
        <p:txBody>
          <a:bodyPr/>
          <a:lstStyle>
            <a:lvl1pPr marL="0" marR="0" indent="0" defTabSz="406400">
              <a:lnSpc>
                <a:spcPct val="120000"/>
              </a:lnSpc>
              <a:spcBef>
                <a:spcPts val="0"/>
              </a:spcBef>
              <a:buSzTx/>
              <a:buNone/>
              <a:defRPr sz="1400">
                <a:uFillTx/>
              </a:defRPr>
            </a:lvl1pPr>
            <a:lvl2pPr marL="0" marR="0" indent="0" defTabSz="406400">
              <a:lnSpc>
                <a:spcPct val="120000"/>
              </a:lnSpc>
              <a:spcBef>
                <a:spcPts val="0"/>
              </a:spcBef>
              <a:buSzTx/>
              <a:buNone/>
              <a:defRPr sz="1400">
                <a:uFillTx/>
              </a:defRPr>
            </a:lvl2pPr>
            <a:lvl3pPr marL="0" marR="0" indent="0" defTabSz="406400">
              <a:lnSpc>
                <a:spcPct val="120000"/>
              </a:lnSpc>
              <a:spcBef>
                <a:spcPts val="0"/>
              </a:spcBef>
              <a:buSzTx/>
              <a:buNone/>
              <a:defRPr sz="1400">
                <a:uFillTx/>
              </a:defRPr>
            </a:lvl3pPr>
            <a:lvl4pPr marL="0" marR="0" indent="0" defTabSz="406400">
              <a:lnSpc>
                <a:spcPct val="120000"/>
              </a:lnSpc>
              <a:spcBef>
                <a:spcPts val="0"/>
              </a:spcBef>
              <a:buSzTx/>
              <a:buNone/>
              <a:defRPr sz="1400">
                <a:uFillTx/>
              </a:defRPr>
            </a:lvl4pPr>
            <a:lvl5pPr marL="0" marR="0" indent="0" defTabSz="406400">
              <a:lnSpc>
                <a:spcPct val="120000"/>
              </a:lnSpc>
              <a:spcBef>
                <a:spcPts val="0"/>
              </a:spcBef>
              <a:buSzTx/>
              <a:buNone/>
              <a:defRPr sz="1400">
                <a:uFillTx/>
              </a:defRPr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134100"/>
            <a:ext cx="2259135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500" y="6210300"/>
            <a:ext cx="1342572" cy="317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" name="Group 26"/>
          <p:cNvGrpSpPr/>
          <p:nvPr/>
        </p:nvGrpSpPr>
        <p:grpSpPr>
          <a:xfrm>
            <a:off x="3111500" y="2256862"/>
            <a:ext cx="2997200" cy="2019127"/>
            <a:chOff x="0" y="0"/>
            <a:chExt cx="2997200" cy="2019126"/>
          </a:xfrm>
        </p:grpSpPr>
        <p:pic>
          <p:nvPicPr>
            <p:cNvPr id="24" name="by-nc.eu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8100" y="0"/>
              <a:ext cx="2082800" cy="728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" name="Shape 25"/>
            <p:cNvSpPr/>
            <p:nvPr/>
          </p:nvSpPr>
          <p:spPr>
            <a:xfrm>
              <a:off x="0" y="858549"/>
              <a:ext cx="2997200" cy="11605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defTabSz="406400">
                <a:lnSpc>
                  <a:spcPct val="120000"/>
                </a:lnSpc>
                <a:defRPr sz="1800"/>
              </a:pPr>
              <a:r>
                <a:rPr sz="1100">
                  <a:latin typeface="+mn-lt"/>
                  <a:ea typeface="+mn-ea"/>
                  <a:cs typeface="+mn-cs"/>
                  <a:sym typeface="Helvetica Neue"/>
                </a:rPr>
                <a:t>Except where otherwise noted, this content is licensed under a </a:t>
              </a:r>
              <a:r>
                <a:rPr sz="1100">
                  <a:latin typeface="+mn-lt"/>
                  <a:ea typeface="+mn-ea"/>
                  <a:cs typeface="+mn-cs"/>
                  <a:sym typeface="Helvetica Neue"/>
                  <a:hlinkClick r:id="rId5"/>
                </a:rPr>
                <a:t>Creative Commons Attribution-NonCommercial 3.0 License</a:t>
              </a:r>
              <a:r>
                <a:rPr sz="1100">
                  <a:latin typeface="+mn-lt"/>
                  <a:ea typeface="+mn-ea"/>
                  <a:cs typeface="+mn-cs"/>
                  <a:sym typeface="Helvetica Neue"/>
                </a:rPr>
                <a:t>. </a:t>
              </a:r>
            </a:p>
            <a:p>
              <a:pPr lvl="0" defTabSz="406400">
                <a:lnSpc>
                  <a:spcPct val="120000"/>
                </a:lnSpc>
                <a:defRPr sz="1800"/>
              </a:pPr>
              <a:endParaRPr sz="1100">
                <a:latin typeface="+mn-lt"/>
                <a:ea typeface="+mn-ea"/>
                <a:cs typeface="+mn-cs"/>
                <a:sym typeface="Helvetica Neue"/>
              </a:endParaRPr>
            </a:p>
            <a:p>
              <a:pPr lvl="0" defTabSz="406400">
                <a:lnSpc>
                  <a:spcPct val="120000"/>
                </a:lnSpc>
                <a:defRPr sz="1800"/>
              </a:pPr>
              <a:r>
                <a:rPr sz="1100">
                  <a:latin typeface="+mn-lt"/>
                  <a:ea typeface="+mn-ea"/>
                  <a:cs typeface="+mn-cs"/>
                  <a:sym typeface="Helvetica Neue"/>
                </a:rPr>
                <a:t>For more information, please see </a:t>
              </a:r>
              <a:r>
                <a:rPr sz="1100">
                  <a:latin typeface="+mn-lt"/>
                  <a:ea typeface="+mn-ea"/>
                  <a:cs typeface="+mn-cs"/>
                  <a:sym typeface="Helvetica Neue"/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457200" y="0"/>
            <a:ext cx="8228013" cy="1085850"/>
          </a:xfrm>
          <a:prstGeom prst="rect">
            <a:avLst/>
          </a:prstGeom>
        </p:spPr>
        <p:txBody>
          <a:bodyPr/>
          <a:lstStyle>
            <a:lvl1pPr marL="39199" marR="39199" defTabSz="449262">
              <a:lnSpc>
                <a:spcPct val="96000"/>
              </a:lnSpc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457200" y="1355725"/>
            <a:ext cx="8228013" cy="5502275"/>
          </a:xfrm>
          <a:prstGeom prst="rect">
            <a:avLst/>
          </a:prstGeom>
        </p:spPr>
        <p:txBody>
          <a:bodyPr/>
          <a:lstStyle>
            <a:lvl1pPr marL="380512" marR="39199" indent="-341312" defTabSz="449262">
              <a:lnSpc>
                <a:spcPct val="96000"/>
              </a:lnSpc>
              <a:spcBef>
                <a:spcPts val="700"/>
              </a:spcBef>
              <a:buClr>
                <a:srgbClr val="000000"/>
              </a:buClr>
              <a:buFont typeface="Wingdings"/>
              <a:buChar char="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780562" marR="39199" indent="-284162" defTabSz="449262">
              <a:lnSpc>
                <a:spcPct val="96000"/>
              </a:lnSpc>
              <a:buClr>
                <a:srgbClr val="000000"/>
              </a:buClr>
              <a:buFont typeface="Wingdings"/>
              <a:buChar char="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182200" marR="39199" indent="-228600" defTabSz="449262">
              <a:lnSpc>
                <a:spcPct val="96000"/>
              </a:lnSpc>
              <a:spcBef>
                <a:spcPts val="500"/>
              </a:spcBef>
              <a:buClr>
                <a:srgbClr val="000000"/>
              </a:buClr>
              <a:buFont typeface="Wingdings"/>
              <a:buChar char=""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639399" marR="39199" indent="-228599" defTabSz="449262">
              <a:lnSpc>
                <a:spcPct val="96000"/>
              </a:lnSpc>
              <a:spcBef>
                <a:spcPts val="500"/>
              </a:spcBef>
              <a:buClr>
                <a:srgbClr val="000000"/>
              </a:buClr>
              <a:buFont typeface="Wingdings"/>
              <a:buChar char=""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096599" marR="39199" indent="-228600" defTabSz="449262">
              <a:lnSpc>
                <a:spcPct val="96000"/>
              </a:lnSpc>
              <a:spcBef>
                <a:spcPts val="500"/>
              </a:spcBef>
              <a:buClr>
                <a:srgbClr val="000000"/>
              </a:buClr>
              <a:buFont typeface="Wingdings"/>
              <a:buChar char=""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7590993" y="6342062"/>
            <a:ext cx="312014" cy="312344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3070410"/>
            <a:ext cx="7889587" cy="1039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34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134100"/>
            <a:ext cx="2259135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5500" y="6210300"/>
            <a:ext cx="1342572" cy="317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422196" y="3225800"/>
            <a:ext cx="1935785" cy="96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406400">
              <a:lnSpc>
                <a:spcPct val="80000"/>
              </a:lnSpc>
              <a:defRPr sz="1800"/>
            </a:pPr>
            <a:r>
              <a:rPr sz="32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406400">
              <a:lnSpc>
                <a:spcPct val="80000"/>
              </a:lnSpc>
              <a:defRPr sz="1800"/>
            </a:pPr>
            <a:r>
              <a:rPr sz="32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2606507" y="4648200"/>
            <a:ext cx="3238501" cy="968574"/>
            <a:chOff x="0" y="0"/>
            <a:chExt cx="3238500" cy="968573"/>
          </a:xfrm>
        </p:grpSpPr>
        <p:sp>
          <p:nvSpPr>
            <p:cNvPr id="37" name="Shape 37"/>
            <p:cNvSpPr/>
            <p:nvPr/>
          </p:nvSpPr>
          <p:spPr>
            <a:xfrm>
              <a:off x="0" y="0"/>
              <a:ext cx="3238500" cy="516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defTabSz="406400">
                <a:lnSpc>
                  <a:spcPct val="120000"/>
                </a:lnSpc>
                <a:defRPr sz="1800"/>
              </a:pPr>
              <a:r>
                <a:rPr sz="1200">
                  <a:solidFill>
                    <a:srgbClr val="133455"/>
                  </a:solidFill>
                  <a:latin typeface="+mn-lt"/>
                  <a:ea typeface="+mn-ea"/>
                  <a:cs typeface="+mn-cs"/>
                  <a:sym typeface="Helvetica Neue"/>
                </a:rPr>
                <a:t>Department of Computing, Maths &amp; Physics</a:t>
              </a:r>
            </a:p>
            <a:p>
              <a:pPr lvl="0" defTabSz="406400">
                <a:lnSpc>
                  <a:spcPct val="120000"/>
                </a:lnSpc>
                <a:defRPr sz="1800"/>
              </a:pPr>
              <a:r>
                <a:rPr sz="1200">
                  <a:solidFill>
                    <a:srgbClr val="133455"/>
                  </a:solidFill>
                  <a:latin typeface="+mn-lt"/>
                  <a:ea typeface="+mn-ea"/>
                  <a:cs typeface="+mn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534820"/>
              <a:ext cx="957602" cy="212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06400">
                <a:defRPr sz="900">
                  <a:latin typeface="+mn-lt"/>
                  <a:ea typeface="+mn-ea"/>
                  <a:cs typeface="+mn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900">
                  <a:hlinkClick r:id="rId4"/>
                </a:rPr>
                <a:t>http://www.wit.ie</a:t>
              </a: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756311"/>
              <a:ext cx="1175151" cy="212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406400">
                <a:defRPr sz="900">
                  <a:latin typeface="+mn-lt"/>
                  <a:ea typeface="+mn-ea"/>
                  <a:cs typeface="+mn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900">
                  <a:hlinkClick r:id="rId4"/>
                </a:rPr>
                <a:t>http://elearning.wit.ie</a:t>
              </a:r>
            </a:p>
          </p:txBody>
        </p:sp>
      </p:grpSp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622300" y="1665386"/>
            <a:ext cx="7899400" cy="723901"/>
          </a:xfrm>
          <a:prstGeom prst="rect">
            <a:avLst/>
          </a:prstGeom>
        </p:spPr>
        <p:txBody>
          <a:bodyPr/>
          <a:lstStyle>
            <a:lvl1pPr marL="0" marR="0" algn="l" defTabSz="406400">
              <a:defRPr sz="3200">
                <a:uFillTx/>
              </a:defRPr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2620863" y="3327400"/>
            <a:ext cx="4064001" cy="1397000"/>
          </a:xfrm>
          <a:prstGeom prst="rect">
            <a:avLst/>
          </a:prstGeom>
        </p:spPr>
        <p:txBody>
          <a:bodyPr/>
          <a:lstStyle>
            <a:lvl1pPr marL="0" marR="0" indent="0" defTabSz="406400">
              <a:lnSpc>
                <a:spcPct val="120000"/>
              </a:lnSpc>
              <a:spcBef>
                <a:spcPts val="0"/>
              </a:spcBef>
              <a:buSzTx/>
              <a:buNone/>
              <a:defRPr sz="1400">
                <a:uFillTx/>
              </a:defRPr>
            </a:lvl1pPr>
            <a:lvl2pPr marL="0" marR="0" indent="0" defTabSz="406400">
              <a:lnSpc>
                <a:spcPct val="120000"/>
              </a:lnSpc>
              <a:spcBef>
                <a:spcPts val="0"/>
              </a:spcBef>
              <a:buSzTx/>
              <a:buNone/>
              <a:defRPr sz="1400">
                <a:uFillTx/>
              </a:defRPr>
            </a:lvl2pPr>
            <a:lvl3pPr marL="0" marR="0" indent="0" defTabSz="406400">
              <a:lnSpc>
                <a:spcPct val="120000"/>
              </a:lnSpc>
              <a:spcBef>
                <a:spcPts val="0"/>
              </a:spcBef>
              <a:buSzTx/>
              <a:buNone/>
              <a:defRPr sz="1400">
                <a:uFillTx/>
              </a:defRPr>
            </a:lvl3pPr>
            <a:lvl4pPr marL="0" marR="0" indent="0" defTabSz="406400">
              <a:lnSpc>
                <a:spcPct val="120000"/>
              </a:lnSpc>
              <a:spcBef>
                <a:spcPts val="0"/>
              </a:spcBef>
              <a:buSzTx/>
              <a:buNone/>
              <a:defRPr sz="1400">
                <a:uFillTx/>
              </a:defRPr>
            </a:lvl4pPr>
            <a:lvl5pPr marL="0" marR="0" indent="0" defTabSz="406400">
              <a:lnSpc>
                <a:spcPct val="120000"/>
              </a:lnSpc>
              <a:spcBef>
                <a:spcPts val="0"/>
              </a:spcBef>
              <a:buSzTx/>
              <a:buNone/>
              <a:defRPr sz="1400">
                <a:uFillTx/>
              </a:defRPr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 #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" y="3340100"/>
            <a:ext cx="82296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6400" y="927100"/>
            <a:ext cx="8343900" cy="2235200"/>
          </a:xfrm>
          <a:prstGeom prst="rect">
            <a:avLst/>
          </a:prstGeom>
        </p:spPr>
        <p:txBody>
          <a:bodyPr lIns="0" tIns="0" rIns="0" bIns="0" anchor="b"/>
          <a:lstStyle>
            <a:lvl1pPr marL="0" marR="0" algn="l" defTabSz="406400">
              <a:defRPr sz="2800"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8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6400" y="3530600"/>
            <a:ext cx="8343900" cy="2235200"/>
          </a:xfrm>
          <a:prstGeom prst="rect">
            <a:avLst/>
          </a:prstGeom>
        </p:spPr>
        <p:txBody>
          <a:bodyPr/>
          <a:lstStyle>
            <a:lvl1pPr marL="0" marR="0" indent="0" defTabSz="406400">
              <a:spcBef>
                <a:spcPts val="0"/>
              </a:spcBef>
              <a:buSzTx/>
              <a:buNone/>
              <a:defRPr sz="1800">
                <a:solidFill>
                  <a:srgbClr val="747474"/>
                </a:solidFill>
                <a:uFillTx/>
              </a:defRPr>
            </a:lvl1pPr>
            <a:lvl2pPr marL="0" marR="0" indent="0" defTabSz="406400">
              <a:spcBef>
                <a:spcPts val="0"/>
              </a:spcBef>
              <a:buSzTx/>
              <a:buNone/>
              <a:defRPr sz="1800">
                <a:solidFill>
                  <a:srgbClr val="747474"/>
                </a:solidFill>
                <a:uFillTx/>
              </a:defRPr>
            </a:lvl2pPr>
            <a:lvl3pPr marL="0" marR="0" indent="0" defTabSz="406400">
              <a:spcBef>
                <a:spcPts val="0"/>
              </a:spcBef>
              <a:buSzTx/>
              <a:buNone/>
              <a:defRPr sz="1800">
                <a:solidFill>
                  <a:srgbClr val="747474"/>
                </a:solidFill>
                <a:uFillTx/>
              </a:defRPr>
            </a:lvl3pPr>
            <a:lvl4pPr marL="0" marR="0" indent="0" defTabSz="406400">
              <a:spcBef>
                <a:spcPts val="0"/>
              </a:spcBef>
              <a:buSzTx/>
              <a:buNone/>
              <a:defRPr sz="1800">
                <a:solidFill>
                  <a:srgbClr val="747474"/>
                </a:solidFill>
                <a:uFillTx/>
              </a:defRPr>
            </a:lvl4pPr>
            <a:lvl5pPr marL="0" marR="0" indent="0" defTabSz="406400">
              <a:spcBef>
                <a:spcPts val="0"/>
              </a:spcBef>
              <a:buSzTx/>
              <a:buNone/>
              <a:defRPr sz="1800">
                <a:solidFill>
                  <a:srgbClr val="747474"/>
                </a:solidFill>
                <a:uFillTx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47474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47474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47474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47474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355725"/>
            <a:ext cx="8229600" cy="550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2pPr marL="783590" indent="-285750">
              <a:spcBef>
                <a:spcPts val="500"/>
              </a:spcBef>
              <a:defRPr sz="2400"/>
            </a:lvl2pPr>
            <a:lvl3pPr marL="1183639" indent="-228600">
              <a:spcBef>
                <a:spcPts val="400"/>
              </a:spcBef>
              <a:defRPr sz="2000"/>
            </a:lvl3pPr>
            <a:lvl4pPr marL="1640839" indent="-228600">
              <a:spcBef>
                <a:spcPts val="400"/>
              </a:spcBef>
              <a:defRPr sz="2000"/>
            </a:lvl4pPr>
            <a:lvl5pPr marL="2098039" indent="-228600">
              <a:spcBef>
                <a:spcPts val="400"/>
              </a:spcBef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7591786" y="6342062"/>
            <a:ext cx="312015" cy="3000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584200"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40639" marR="40639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40639" marR="40639" indent="2286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40639" marR="40639" indent="4572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40639" marR="40639" indent="6858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40639" marR="40639" indent="9144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40639" marR="40639" indent="11430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40639" marR="40639" indent="13716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40639" marR="40639" indent="16002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639" marR="40639" indent="1828800" algn="ctr">
        <a:defRPr sz="3600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83540" marR="40639" indent="-342900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31214" marR="40639" indent="-333374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275079" marR="40639" indent="-320039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732279" marR="40639" indent="-320039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2189479" marR="40639" indent="-320039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189479" marR="40639" indent="-320039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2189479" marR="40639" indent="-320039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2189479" marR="40639" indent="-320039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2189479" marR="40639" indent="-320039">
        <a:spcBef>
          <a:spcPts val="600"/>
        </a:spcBef>
        <a:buSzPct val="100000"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1pPr>
      <a:lvl2pPr indent="2286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2pPr>
      <a:lvl3pPr indent="4572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3pPr>
      <a:lvl4pPr indent="6858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4pPr>
      <a:lvl5pPr indent="9144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5pPr>
      <a:lvl6pPr indent="11430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6pPr>
      <a:lvl7pPr indent="13716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7pPr>
      <a:lvl8pPr indent="16002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8pPr>
      <a:lvl9pPr indent="1828800" algn="ctr" defTabSz="584200">
        <a:defRPr sz="14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 Ul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leastar@wit.ie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635000" y="1781472"/>
            <a:ext cx="7899400" cy="7620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800"/>
              <a:t>Agile Software Development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2620863" y="3378200"/>
            <a:ext cx="4064001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Eamonn de Leastar (</a:t>
            </a:r>
            <a:r>
              <a:rPr sz="1400">
                <a:hlinkClick r:id="rId2"/>
              </a:rPr>
              <a:t>edeleastar@wit.ie</a:t>
            </a:r>
            <a:r>
              <a:rPr sz="140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7</a:t>
            </a:r>
          </a:p>
        </p:txBody>
      </p:sp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Multiple Inheritance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Not supported in Java</a:t>
            </a: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 class cannot extend more than one class</a:t>
            </a: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There is only one direct superclass for any class</a:t>
            </a:r>
          </a:p>
          <a:p>
            <a:pPr marL="334554" lvl="0" indent="-293914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Object class is exception as it does not have superclass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8</a:t>
            </a:r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What is Inherited?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general all subclasses inherit from superclass: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Data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Behavior</a:t>
            </a: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When we map these to Java it means that subclasses inherit: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Fields (instance variables)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Methods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9</a:t>
            </a:r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Inheriting Fields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All fields from superclasses are inherited by a subclass</a:t>
            </a: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Inheritance goes all the way up the hierarchy</a:t>
            </a:r>
          </a:p>
        </p:txBody>
      </p:sp>
      <p:grpSp>
        <p:nvGrpSpPr>
          <p:cNvPr id="163" name="Group 163"/>
          <p:cNvGrpSpPr/>
          <p:nvPr/>
        </p:nvGrpSpPr>
        <p:grpSpPr>
          <a:xfrm>
            <a:off x="3352800" y="3352800"/>
            <a:ext cx="1828800" cy="485775"/>
            <a:chOff x="0" y="0"/>
            <a:chExt cx="1828800" cy="485775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1828800" cy="485775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92505" y="18401"/>
              <a:ext cx="843789" cy="448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Policy</a:t>
              </a:r>
            </a:p>
          </p:txBody>
        </p:sp>
      </p:grpSp>
      <p:sp>
        <p:nvSpPr>
          <p:cNvPr id="164" name="Shape 164"/>
          <p:cNvSpPr/>
          <p:nvPr/>
        </p:nvSpPr>
        <p:spPr>
          <a:xfrm>
            <a:off x="4114489" y="3876675"/>
            <a:ext cx="303835" cy="225029"/>
          </a:xfrm>
          <a:prstGeom prst="triangl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267200" y="4102100"/>
            <a:ext cx="1588" cy="6937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168" name="Group 168"/>
          <p:cNvGrpSpPr/>
          <p:nvPr/>
        </p:nvGrpSpPr>
        <p:grpSpPr>
          <a:xfrm>
            <a:off x="3352800" y="4819650"/>
            <a:ext cx="1828800" cy="590550"/>
            <a:chOff x="0" y="0"/>
            <a:chExt cx="1828800" cy="590550"/>
          </a:xfrm>
        </p:grpSpPr>
        <p:sp>
          <p:nvSpPr>
            <p:cNvPr id="166" name="Shape 166"/>
            <p:cNvSpPr/>
            <p:nvPr/>
          </p:nvSpPr>
          <p:spPr>
            <a:xfrm>
              <a:off x="0" y="0"/>
              <a:ext cx="1828800" cy="59055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19887" y="70788"/>
              <a:ext cx="1589025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HomePolicy</a:t>
              </a:r>
            </a:p>
          </p:txBody>
        </p:sp>
      </p:grpSp>
      <p:sp>
        <p:nvSpPr>
          <p:cNvPr id="169" name="Shape 169"/>
          <p:cNvSpPr/>
          <p:nvPr/>
        </p:nvSpPr>
        <p:spPr>
          <a:xfrm>
            <a:off x="1676400" y="3200400"/>
            <a:ext cx="1673987" cy="971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client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premium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policyNumber</a:t>
            </a:r>
          </a:p>
        </p:txBody>
      </p:sp>
      <p:sp>
        <p:nvSpPr>
          <p:cNvPr id="170" name="Shape 170"/>
          <p:cNvSpPr/>
          <p:nvPr/>
        </p:nvSpPr>
        <p:spPr>
          <a:xfrm>
            <a:off x="5334000" y="3200400"/>
            <a:ext cx="1673987" cy="971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client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premium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policyNumber</a:t>
            </a:r>
          </a:p>
        </p:txBody>
      </p:sp>
      <p:sp>
        <p:nvSpPr>
          <p:cNvPr id="171" name="Shape 171"/>
          <p:cNvSpPr/>
          <p:nvPr/>
        </p:nvSpPr>
        <p:spPr>
          <a:xfrm>
            <a:off x="2438400" y="5029200"/>
            <a:ext cx="81970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1800"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b="0">
                <a:uFillTx/>
              </a:defRPr>
            </a:pPr>
            <a:r>
              <a:rPr b="1">
                <a:uFill>
                  <a:solidFill/>
                </a:uFill>
              </a:rPr>
              <a:t>house</a:t>
            </a:r>
          </a:p>
        </p:txBody>
      </p:sp>
      <p:sp>
        <p:nvSpPr>
          <p:cNvPr id="172" name="Shape 172"/>
          <p:cNvSpPr/>
          <p:nvPr/>
        </p:nvSpPr>
        <p:spPr>
          <a:xfrm>
            <a:off x="5334000" y="4648200"/>
            <a:ext cx="1737538" cy="1263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client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premium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policyNumber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house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10</a:t>
            </a:r>
          </a:p>
        </p:txBody>
      </p:sp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xfrm>
            <a:off x="457200" y="20637"/>
            <a:ext cx="8229600" cy="10461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Inheriting Methods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421688" cy="5791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All methods from superclasses are inherited by a subclass</a:t>
            </a: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Inheritance goes all the way up the hierarchy</a:t>
            </a:r>
          </a:p>
        </p:txBody>
      </p:sp>
      <p:sp>
        <p:nvSpPr>
          <p:cNvPr id="178" name="Shape 178"/>
          <p:cNvSpPr/>
          <p:nvPr/>
        </p:nvSpPr>
        <p:spPr>
          <a:xfrm>
            <a:off x="1600200" y="2667000"/>
            <a:ext cx="2101698" cy="1847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getClient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setClient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getPremium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setPremium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getPolicyNumber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setPolicyNumber</a:t>
            </a:r>
          </a:p>
        </p:txBody>
      </p:sp>
      <p:sp>
        <p:nvSpPr>
          <p:cNvPr id="179" name="Shape 179"/>
          <p:cNvSpPr/>
          <p:nvPr/>
        </p:nvSpPr>
        <p:spPr>
          <a:xfrm>
            <a:off x="1600200" y="4800600"/>
            <a:ext cx="1268451" cy="67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getHouse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setHouse</a:t>
            </a:r>
          </a:p>
        </p:txBody>
      </p:sp>
      <p:sp>
        <p:nvSpPr>
          <p:cNvPr id="180" name="Shape 180"/>
          <p:cNvSpPr/>
          <p:nvPr/>
        </p:nvSpPr>
        <p:spPr>
          <a:xfrm>
            <a:off x="5410200" y="2574925"/>
            <a:ext cx="2101698" cy="1847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getClient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setClient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getPremium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setPremium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getPolicyNumber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setPolicyNumber</a:t>
            </a:r>
          </a:p>
        </p:txBody>
      </p:sp>
      <p:sp>
        <p:nvSpPr>
          <p:cNvPr id="181" name="Shape 181"/>
          <p:cNvSpPr/>
          <p:nvPr/>
        </p:nvSpPr>
        <p:spPr>
          <a:xfrm>
            <a:off x="5410200" y="4416425"/>
            <a:ext cx="2101698" cy="243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getClient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setClient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getPremium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setPremium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getPolicyNumber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setPolicyNumber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getHouse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b="1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setHouse</a:t>
            </a:r>
          </a:p>
        </p:txBody>
      </p:sp>
      <p:grpSp>
        <p:nvGrpSpPr>
          <p:cNvPr id="184" name="Group 184"/>
          <p:cNvGrpSpPr/>
          <p:nvPr/>
        </p:nvGrpSpPr>
        <p:grpSpPr>
          <a:xfrm>
            <a:off x="3352800" y="3352800"/>
            <a:ext cx="1828800" cy="485775"/>
            <a:chOff x="0" y="0"/>
            <a:chExt cx="1828800" cy="485775"/>
          </a:xfrm>
        </p:grpSpPr>
        <p:sp>
          <p:nvSpPr>
            <p:cNvPr id="182" name="Shape 182"/>
            <p:cNvSpPr/>
            <p:nvPr/>
          </p:nvSpPr>
          <p:spPr>
            <a:xfrm>
              <a:off x="0" y="0"/>
              <a:ext cx="1828800" cy="485775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505" y="18401"/>
              <a:ext cx="843789" cy="448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Policy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4114489" y="3876675"/>
            <a:ext cx="303835" cy="225029"/>
          </a:xfrm>
          <a:prstGeom prst="triangl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267200" y="4102100"/>
            <a:ext cx="1588" cy="69373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189" name="Group 189"/>
          <p:cNvGrpSpPr/>
          <p:nvPr/>
        </p:nvGrpSpPr>
        <p:grpSpPr>
          <a:xfrm>
            <a:off x="3352800" y="4819650"/>
            <a:ext cx="1828800" cy="590550"/>
            <a:chOff x="0" y="0"/>
            <a:chExt cx="1828800" cy="590550"/>
          </a:xfrm>
        </p:grpSpPr>
        <p:sp>
          <p:nvSpPr>
            <p:cNvPr id="187" name="Shape 187"/>
            <p:cNvSpPr/>
            <p:nvPr/>
          </p:nvSpPr>
          <p:spPr>
            <a:xfrm>
              <a:off x="0" y="0"/>
              <a:ext cx="1828800" cy="59055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19887" y="70788"/>
              <a:ext cx="1589025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HomePolicy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11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250825" y="1628775"/>
            <a:ext cx="3114675" cy="5229225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Method lookup begins in the class of that object that receives a message</a:t>
            </a: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sz="2400">
              <a:uFill>
                <a:solidFill/>
              </a:uFill>
            </a:endParaRP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If method is not found lookup continues in the superclass</a:t>
            </a:r>
          </a:p>
        </p:txBody>
      </p:sp>
      <p:sp>
        <p:nvSpPr>
          <p:cNvPr id="194" name="Shape 194"/>
          <p:cNvSpPr/>
          <p:nvPr/>
        </p:nvSpPr>
        <p:spPr>
          <a:xfrm>
            <a:off x="6858000" y="2535237"/>
            <a:ext cx="1828800" cy="1447801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858000" y="2911475"/>
            <a:ext cx="1828800" cy="476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6858000" y="2514600"/>
            <a:ext cx="1917700" cy="448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HomePolicy</a:t>
            </a:r>
          </a:p>
        </p:txBody>
      </p:sp>
      <p:sp>
        <p:nvSpPr>
          <p:cNvPr id="197" name="Shape 197"/>
          <p:cNvSpPr/>
          <p:nvPr/>
        </p:nvSpPr>
        <p:spPr>
          <a:xfrm>
            <a:off x="6858000" y="3297237"/>
            <a:ext cx="18288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6858000" y="3281362"/>
            <a:ext cx="1625600" cy="70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getHouse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setHouse</a:t>
            </a:r>
          </a:p>
        </p:txBody>
      </p:sp>
      <p:sp>
        <p:nvSpPr>
          <p:cNvPr id="199" name="Shape 199"/>
          <p:cNvSpPr/>
          <p:nvPr/>
        </p:nvSpPr>
        <p:spPr>
          <a:xfrm>
            <a:off x="6858000" y="2881312"/>
            <a:ext cx="1631950" cy="39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house</a:t>
            </a:r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Method Lookup</a:t>
            </a:r>
          </a:p>
        </p:txBody>
      </p:sp>
      <p:grpSp>
        <p:nvGrpSpPr>
          <p:cNvPr id="203" name="Group 203"/>
          <p:cNvGrpSpPr/>
          <p:nvPr/>
        </p:nvGrpSpPr>
        <p:grpSpPr>
          <a:xfrm>
            <a:off x="3357562" y="928687"/>
            <a:ext cx="5362576" cy="1368426"/>
            <a:chOff x="0" y="0"/>
            <a:chExt cx="5362575" cy="1368425"/>
          </a:xfrm>
        </p:grpSpPr>
        <p:sp>
          <p:nvSpPr>
            <p:cNvPr id="201" name="Shape 201"/>
            <p:cNvSpPr/>
            <p:nvPr/>
          </p:nvSpPr>
          <p:spPr>
            <a:xfrm>
              <a:off x="0" y="0"/>
              <a:ext cx="5362575" cy="1368425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0" y="0"/>
              <a:ext cx="5359400" cy="1016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…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 homePolicy = new HomePolicy();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…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homePolicy.getPremium();</a:t>
              </a:r>
            </a:p>
          </p:txBody>
        </p:sp>
      </p:grpSp>
      <p:sp>
        <p:nvSpPr>
          <p:cNvPr id="204" name="Shape 204"/>
          <p:cNvSpPr/>
          <p:nvPr/>
        </p:nvSpPr>
        <p:spPr>
          <a:xfrm>
            <a:off x="1908175" y="3573462"/>
            <a:ext cx="4476323" cy="444501"/>
          </a:xfrm>
          <a:prstGeom prst="rect">
            <a:avLst/>
          </a:prstGeom>
          <a:ln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HomePolicy</a:t>
            </a:r>
            <a:r>
              <a:rPr sz="200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rPr>
              <a:t> class – method not found</a:t>
            </a:r>
          </a:p>
        </p:txBody>
      </p:sp>
      <p:sp>
        <p:nvSpPr>
          <p:cNvPr id="205" name="Shape 205"/>
          <p:cNvSpPr/>
          <p:nvPr/>
        </p:nvSpPr>
        <p:spPr>
          <a:xfrm flipV="1">
            <a:off x="6477000" y="3838575"/>
            <a:ext cx="381000" cy="1588"/>
          </a:xfrm>
          <a:prstGeom prst="line">
            <a:avLst/>
          </a:prstGeom>
          <a:ln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858000" y="4592637"/>
            <a:ext cx="1828800" cy="1447801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7239000" y="4572000"/>
            <a:ext cx="1155700" cy="448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Policy</a:t>
            </a:r>
          </a:p>
        </p:txBody>
      </p:sp>
      <p:sp>
        <p:nvSpPr>
          <p:cNvPr id="208" name="Shape 208"/>
          <p:cNvSpPr/>
          <p:nvPr/>
        </p:nvSpPr>
        <p:spPr>
          <a:xfrm>
            <a:off x="6858000" y="5354637"/>
            <a:ext cx="18288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858000" y="5338762"/>
            <a:ext cx="1625600" cy="70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getPremium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setPremium</a:t>
            </a:r>
          </a:p>
        </p:txBody>
      </p:sp>
      <p:sp>
        <p:nvSpPr>
          <p:cNvPr id="210" name="Shape 210"/>
          <p:cNvSpPr/>
          <p:nvPr/>
        </p:nvSpPr>
        <p:spPr>
          <a:xfrm>
            <a:off x="6858000" y="5029200"/>
            <a:ext cx="18288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6858000" y="4953000"/>
            <a:ext cx="1917700" cy="399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premium</a:t>
            </a:r>
          </a:p>
        </p:txBody>
      </p:sp>
      <p:sp>
        <p:nvSpPr>
          <p:cNvPr id="212" name="Shape 212"/>
          <p:cNvSpPr/>
          <p:nvPr/>
        </p:nvSpPr>
        <p:spPr>
          <a:xfrm>
            <a:off x="3105150" y="5156200"/>
            <a:ext cx="3350209" cy="444500"/>
          </a:xfrm>
          <a:prstGeom prst="rect">
            <a:avLst/>
          </a:prstGeom>
          <a:ln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Policy</a:t>
            </a:r>
            <a:r>
              <a:rPr sz="200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rPr>
              <a:t> class – method found</a:t>
            </a:r>
          </a:p>
        </p:txBody>
      </p:sp>
      <p:sp>
        <p:nvSpPr>
          <p:cNvPr id="213" name="Shape 213"/>
          <p:cNvSpPr/>
          <p:nvPr/>
        </p:nvSpPr>
        <p:spPr>
          <a:xfrm flipV="1">
            <a:off x="6477000" y="5337175"/>
            <a:ext cx="381000" cy="1588"/>
          </a:xfrm>
          <a:prstGeom prst="line">
            <a:avLst/>
          </a:prstGeom>
          <a:ln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772089" y="6019800"/>
            <a:ext cx="303835" cy="225029"/>
          </a:xfrm>
          <a:prstGeom prst="triangl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8915400" y="3352800"/>
            <a:ext cx="1588" cy="30480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16" name="Shape 216"/>
          <p:cNvSpPr/>
          <p:nvPr/>
        </p:nvSpPr>
        <p:spPr>
          <a:xfrm flipV="1">
            <a:off x="7924800" y="6400800"/>
            <a:ext cx="990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17" name="Shape 217"/>
          <p:cNvSpPr/>
          <p:nvPr/>
        </p:nvSpPr>
        <p:spPr>
          <a:xfrm flipH="1">
            <a:off x="7924800" y="6248400"/>
            <a:ext cx="1588" cy="1524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18" name="Shape 218"/>
          <p:cNvSpPr/>
          <p:nvPr/>
        </p:nvSpPr>
        <p:spPr>
          <a:xfrm flipV="1">
            <a:off x="8686800" y="3352800"/>
            <a:ext cx="228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12</a:t>
            </a:r>
          </a:p>
        </p:txBody>
      </p:sp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this</a:t>
            </a:r>
            <a:r>
              <a:rPr sz="3600">
                <a:uFill>
                  <a:solidFill/>
                </a:uFill>
              </a:rPr>
              <a:t> vs. </a:t>
            </a:r>
            <a:r>
              <a:rPr sz="36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super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590872" y="1095077"/>
            <a:ext cx="8229600" cy="5502275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They are both names of the receiver object</a:t>
            </a: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 difference is where the method lookup begins: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this</a:t>
            </a:r>
          </a:p>
          <a:p>
            <a:pPr lvl="2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dirty="0">
                <a:uFill>
                  <a:solidFill/>
                </a:uFill>
              </a:rPr>
              <a:t>Lookup begins in the receiver object’s class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super</a:t>
            </a:r>
          </a:p>
          <a:p>
            <a:pPr lvl="2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dirty="0">
                <a:uFill>
                  <a:solidFill/>
                </a:uFill>
              </a:rPr>
              <a:t>Lookup begins in the superclass of the class where the method is </a:t>
            </a:r>
            <a:r>
              <a:rPr dirty="0" smtClean="0">
                <a:uFill>
                  <a:solidFill/>
                </a:uFill>
              </a:rPr>
              <a:t>defined</a:t>
            </a:r>
            <a:endParaRPr lang="en-IE" dirty="0" smtClean="0">
              <a:uFill>
                <a:solidFill/>
              </a:uFill>
            </a:endParaRPr>
          </a:p>
          <a:p>
            <a:pPr lvl="2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dirty="0" smtClean="0">
              <a:uFill>
                <a:solidFill/>
              </a:uFill>
            </a:endParaRP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 err="1" smtClean="0"/>
              <a:t>getClass</a:t>
            </a:r>
            <a:r>
              <a:rPr lang="en-IE" sz="2400" dirty="0" smtClean="0"/>
              <a:t>()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1800" dirty="0" smtClean="0"/>
              <a:t>Method in </a:t>
            </a:r>
            <a:r>
              <a:rPr lang="en-IE" sz="1800" dirty="0" err="1" smtClean="0"/>
              <a:t>java.lang.Object</a:t>
            </a:r>
            <a:r>
              <a:rPr lang="en-IE" sz="1800" dirty="0" smtClean="0"/>
              <a:t>.  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1800" dirty="0" smtClean="0"/>
              <a:t>It returns </a:t>
            </a:r>
            <a:r>
              <a:rPr lang="en-IE" sz="1800" dirty="0"/>
              <a:t>the runtime class of </a:t>
            </a:r>
            <a:r>
              <a:rPr lang="en-IE" sz="1800" dirty="0" smtClean="0"/>
              <a:t>the receiver</a:t>
            </a:r>
            <a:r>
              <a:rPr lang="en-IE" sz="1800" dirty="0"/>
              <a:t> </a:t>
            </a:r>
            <a:r>
              <a:rPr lang="en-IE" sz="1800" dirty="0" smtClean="0"/>
              <a:t>object.</a:t>
            </a: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 err="1">
                <a:uFillTx/>
              </a:rPr>
              <a:t>getClass</a:t>
            </a:r>
            <a:r>
              <a:rPr lang="en-IE" sz="2400" dirty="0">
                <a:uFillTx/>
              </a:rPr>
              <a:t>().</a:t>
            </a:r>
            <a:r>
              <a:rPr lang="en-IE" sz="2400" dirty="0" err="1">
                <a:uFillTx/>
              </a:rPr>
              <a:t>getName</a:t>
            </a:r>
            <a:r>
              <a:rPr lang="en-IE" sz="2400" dirty="0" smtClean="0">
                <a:uFillTx/>
              </a:rPr>
              <a:t>()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1800" dirty="0">
                <a:uFillTx/>
              </a:rPr>
              <a:t>Method in </a:t>
            </a:r>
            <a:r>
              <a:rPr lang="en-IE" sz="1800" dirty="0" err="1">
                <a:uFillTx/>
              </a:rPr>
              <a:t>java.lang.Class</a:t>
            </a:r>
            <a:r>
              <a:rPr lang="en-IE" sz="1800" dirty="0">
                <a:uFillTx/>
              </a:rPr>
              <a:t>.  </a:t>
            </a:r>
            <a:endParaRPr lang="en-IE" sz="1800" dirty="0" smtClean="0">
              <a:uFillTx/>
            </a:endParaRP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1800" dirty="0" smtClean="0">
                <a:uFillTx/>
              </a:rPr>
              <a:t>It </a:t>
            </a:r>
            <a:r>
              <a:rPr lang="en-IE" sz="1800" dirty="0">
                <a:uFillTx/>
              </a:rPr>
              <a:t>returns the </a:t>
            </a:r>
            <a:r>
              <a:rPr lang="en-IE" sz="1800" dirty="0">
                <a:uFillTx/>
              </a:rPr>
              <a:t>name of the class </a:t>
            </a:r>
            <a:r>
              <a:rPr lang="en-IE" sz="1800" dirty="0" smtClean="0">
                <a:uFillTx/>
              </a:rPr>
              <a:t>or </a:t>
            </a:r>
            <a:r>
              <a:rPr lang="en-IE" sz="1800" dirty="0">
                <a:uFillTx/>
              </a:rPr>
              <a:t>interface of the receiver object.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13</a:t>
            </a:r>
          </a:p>
        </p:txBody>
      </p:sp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7092950" y="0"/>
            <a:ext cx="1593850" cy="1087438"/>
          </a:xfrm>
          <a:prstGeom prst="rect">
            <a:avLst/>
          </a:prstGeom>
        </p:spPr>
        <p:txBody>
          <a:bodyPr/>
          <a:lstStyle>
            <a:lvl1pPr algn="r">
              <a:defRPr sz="3200"/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Example</a:t>
            </a:r>
          </a:p>
        </p:txBody>
      </p:sp>
      <p:grpSp>
        <p:nvGrpSpPr>
          <p:cNvPr id="230" name="Group 230"/>
          <p:cNvGrpSpPr/>
          <p:nvPr/>
        </p:nvGrpSpPr>
        <p:grpSpPr>
          <a:xfrm>
            <a:off x="250825" y="188912"/>
            <a:ext cx="8281988" cy="1944688"/>
            <a:chOff x="0" y="0"/>
            <a:chExt cx="8281987" cy="19446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8281988" cy="1944688"/>
            </a:xfrm>
            <a:prstGeom prst="rect">
              <a:avLst/>
            </a:prstGeom>
            <a:solidFill>
              <a:srgbClr val="FFFED5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0" y="0"/>
              <a:ext cx="8280400" cy="193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 Policy 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//…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void print()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{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System.out.println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sz="1400" dirty="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"A "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+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getClass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().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getName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 + </a:t>
              </a:r>
              <a:r>
                <a:rPr sz="1400" dirty="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", $"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+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getPremium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}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//..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233" name="Group 233"/>
          <p:cNvGrpSpPr/>
          <p:nvPr/>
        </p:nvGrpSpPr>
        <p:grpSpPr>
          <a:xfrm>
            <a:off x="179387" y="3357562"/>
            <a:ext cx="6696076" cy="2232026"/>
            <a:chOff x="0" y="0"/>
            <a:chExt cx="6696075" cy="2232025"/>
          </a:xfrm>
        </p:grpSpPr>
        <p:sp>
          <p:nvSpPr>
            <p:cNvPr id="231" name="Shape 231"/>
            <p:cNvSpPr/>
            <p:nvPr/>
          </p:nvSpPr>
          <p:spPr>
            <a:xfrm>
              <a:off x="0" y="0"/>
              <a:ext cx="6696075" cy="2232025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0" y="0"/>
              <a:ext cx="6692900" cy="2133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 </a:t>
              </a:r>
              <a:r>
                <a:rPr sz="1400" b="1" dirty="0" err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extends Policy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//…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void print()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{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400" b="1" dirty="0" err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super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.print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System.out.println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sz="1400" dirty="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"for house "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+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getHouse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().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toString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}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//…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250825" y="2276475"/>
            <a:ext cx="3530600" cy="647700"/>
            <a:chOff x="0" y="0"/>
            <a:chExt cx="3530600" cy="647700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3529013" cy="6477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0" y="0"/>
              <a:ext cx="3530600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 p = new Policy();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p.print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</p:txBody>
        </p:sp>
      </p:grpSp>
      <p:grpSp>
        <p:nvGrpSpPr>
          <p:cNvPr id="239" name="Group 239"/>
          <p:cNvGrpSpPr/>
          <p:nvPr/>
        </p:nvGrpSpPr>
        <p:grpSpPr>
          <a:xfrm>
            <a:off x="250825" y="5805487"/>
            <a:ext cx="4610100" cy="792164"/>
            <a:chOff x="0" y="0"/>
            <a:chExt cx="4610100" cy="792162"/>
          </a:xfrm>
        </p:grpSpPr>
        <p:sp>
          <p:nvSpPr>
            <p:cNvPr id="237" name="Shape 237"/>
            <p:cNvSpPr/>
            <p:nvPr/>
          </p:nvSpPr>
          <p:spPr>
            <a:xfrm>
              <a:off x="0" y="0"/>
              <a:ext cx="4608513" cy="792163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0" y="0"/>
              <a:ext cx="4610100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h = new </a:t>
              </a: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h.print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</p:txBody>
        </p:sp>
      </p:grpSp>
      <p:grpSp>
        <p:nvGrpSpPr>
          <p:cNvPr id="248" name="Group 248"/>
          <p:cNvGrpSpPr/>
          <p:nvPr/>
        </p:nvGrpSpPr>
        <p:grpSpPr>
          <a:xfrm>
            <a:off x="7092950" y="3747335"/>
            <a:ext cx="1828800" cy="1337428"/>
            <a:chOff x="0" y="0"/>
            <a:chExt cx="1828800" cy="1337427"/>
          </a:xfrm>
        </p:grpSpPr>
        <p:grpSp>
          <p:nvGrpSpPr>
            <p:cNvPr id="242" name="Group 242"/>
            <p:cNvGrpSpPr/>
            <p:nvPr/>
          </p:nvGrpSpPr>
          <p:grpSpPr>
            <a:xfrm>
              <a:off x="0" y="-1"/>
              <a:ext cx="1828800" cy="448974"/>
              <a:chOff x="0" y="0"/>
              <a:chExt cx="1828800" cy="448972"/>
            </a:xfrm>
          </p:grpSpPr>
          <p:sp>
            <p:nvSpPr>
              <p:cNvPr id="240" name="Shape 240"/>
              <p:cNvSpPr/>
              <p:nvPr/>
            </p:nvSpPr>
            <p:spPr>
              <a:xfrm>
                <a:off x="0" y="42027"/>
                <a:ext cx="1828800" cy="364919"/>
              </a:xfrm>
              <a:prstGeom prst="rect">
                <a:avLst/>
              </a:prstGeom>
              <a:solidFill>
                <a:srgbClr val="D4FEFF">
                  <a:alpha val="50195"/>
                </a:srgb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40639" marR="40639" lvl="0" defTabSz="914400">
                  <a:defRPr sz="1800">
                    <a:uFill>
                      <a:solidFill/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492506" y="-1"/>
                <a:ext cx="843789" cy="448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marL="40639" marR="40639" algn="ctr" defTabSz="914400">
                  <a:buClr>
                    <a:srgbClr val="000000"/>
                  </a:buClr>
                  <a:buFont typeface="Helvetica"/>
                  <a:defRPr sz="2400">
                    <a:uFill>
                      <a:solidFill/>
                    </a:uFill>
                    <a:latin typeface="Helvetica Neue UltraLight"/>
                    <a:ea typeface="Helvetica Neue UltraLight"/>
                    <a:cs typeface="Helvetica Neue UltraLight"/>
                    <a:sym typeface="Helvetica Neue UltraLight"/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2400">
                    <a:uFill>
                      <a:solidFill/>
                    </a:uFill>
                  </a:rPr>
                  <a:t>Policy</a:t>
                </a:r>
              </a:p>
            </p:txBody>
          </p:sp>
        </p:grpSp>
        <p:sp>
          <p:nvSpPr>
            <p:cNvPr id="243" name="Shape 243"/>
            <p:cNvSpPr/>
            <p:nvPr/>
          </p:nvSpPr>
          <p:spPr>
            <a:xfrm>
              <a:off x="761689" y="436279"/>
              <a:ext cx="303835" cy="168966"/>
            </a:xfrm>
            <a:prstGeom prst="triangl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914400" y="605244"/>
              <a:ext cx="1588" cy="2816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247" name="Group 247"/>
            <p:cNvGrpSpPr/>
            <p:nvPr/>
          </p:nvGrpSpPr>
          <p:grpSpPr>
            <a:xfrm>
              <a:off x="0" y="886853"/>
              <a:ext cx="1828800" cy="450575"/>
              <a:chOff x="0" y="0"/>
              <a:chExt cx="1828800" cy="450573"/>
            </a:xfrm>
          </p:grpSpPr>
          <p:sp>
            <p:nvSpPr>
              <p:cNvPr id="245" name="Shape 245"/>
              <p:cNvSpPr/>
              <p:nvPr/>
            </p:nvSpPr>
            <p:spPr>
              <a:xfrm>
                <a:off x="0" y="0"/>
                <a:ext cx="1828800" cy="450574"/>
              </a:xfrm>
              <a:prstGeom prst="rect">
                <a:avLst/>
              </a:prstGeom>
              <a:solidFill>
                <a:srgbClr val="D4FEFF">
                  <a:alpha val="50195"/>
                </a:srgb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40639" marR="40639" lvl="0" defTabSz="914400">
                  <a:defRPr sz="1800">
                    <a:uFill>
                      <a:solidFill/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119888" y="800"/>
                <a:ext cx="1589025" cy="4489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marL="40639" marR="40639" algn="ctr" defTabSz="914400">
                  <a:buClr>
                    <a:srgbClr val="000000"/>
                  </a:buClr>
                  <a:buFont typeface="Helvetica"/>
                  <a:defRPr sz="2400">
                    <a:uFill>
                      <a:solidFill/>
                    </a:uFill>
                    <a:latin typeface="Helvetica Neue UltraLight"/>
                    <a:ea typeface="Helvetica Neue UltraLight"/>
                    <a:cs typeface="Helvetica Neue UltraLight"/>
                    <a:sym typeface="Helvetica Neue UltraLight"/>
                  </a:defRPr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2400">
                    <a:uFill>
                      <a:solidFill/>
                    </a:uFill>
                  </a:rPr>
                  <a:t>HomePolicy</a:t>
                </a:r>
              </a:p>
            </p:txBody>
          </p:sp>
        </p:grpSp>
      </p:grpSp>
      <p:sp>
        <p:nvSpPr>
          <p:cNvPr id="249" name="Shape 249"/>
          <p:cNvSpPr/>
          <p:nvPr/>
        </p:nvSpPr>
        <p:spPr>
          <a:xfrm>
            <a:off x="3851275" y="242093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F900"/>
          </a:solidFill>
          <a:ln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52" name="Group 252"/>
          <p:cNvGrpSpPr/>
          <p:nvPr/>
        </p:nvGrpSpPr>
        <p:grpSpPr>
          <a:xfrm>
            <a:off x="4284662" y="2349500"/>
            <a:ext cx="2743201" cy="381000"/>
            <a:chOff x="0" y="0"/>
            <a:chExt cx="2743200" cy="381000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27432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0" y="0"/>
              <a:ext cx="2743200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383540" marR="40639" indent="-342900" defTabSz="914400">
                <a:buClr>
                  <a:srgbClr val="0433FF"/>
                </a:buClr>
                <a:buFont typeface="Courier New"/>
                <a:defRPr sz="160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</a:rPr>
                <a:t>A Policy, $1,200.00</a:t>
              </a:r>
            </a:p>
          </p:txBody>
        </p:sp>
      </p:grpSp>
      <p:sp>
        <p:nvSpPr>
          <p:cNvPr id="253" name="Shape 253"/>
          <p:cNvSpPr/>
          <p:nvPr/>
        </p:nvSpPr>
        <p:spPr>
          <a:xfrm>
            <a:off x="4932362" y="6021387"/>
            <a:ext cx="304801" cy="304801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900"/>
          </a:solidFill>
          <a:ln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56" name="Group 256"/>
          <p:cNvGrpSpPr/>
          <p:nvPr/>
        </p:nvGrpSpPr>
        <p:grpSpPr>
          <a:xfrm>
            <a:off x="5435600" y="5876925"/>
            <a:ext cx="3505200" cy="609600"/>
            <a:chOff x="0" y="0"/>
            <a:chExt cx="3505200" cy="609600"/>
          </a:xfrm>
        </p:grpSpPr>
        <p:sp>
          <p:nvSpPr>
            <p:cNvPr id="254" name="Shape 254"/>
            <p:cNvSpPr/>
            <p:nvPr/>
          </p:nvSpPr>
          <p:spPr>
            <a:xfrm>
              <a:off x="0" y="0"/>
              <a:ext cx="3505200" cy="6096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0" y="0"/>
              <a:ext cx="3505200" cy="558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0433FF"/>
                </a:buClr>
                <a:buFont typeface="Courier New"/>
                <a:defRPr sz="1800"/>
              </a:pPr>
              <a:r>
                <a:rPr sz="1600" dirty="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A </a:t>
              </a:r>
              <a:r>
                <a:rPr sz="1600" dirty="0" err="1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</a:t>
              </a:r>
              <a:r>
                <a:rPr sz="1600" dirty="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, $1,200.00</a:t>
              </a:r>
            </a:p>
            <a:p>
              <a:pPr marL="383540" marR="40639" lvl="0" indent="-342900" defTabSz="914400">
                <a:buClr>
                  <a:srgbClr val="0433FF"/>
                </a:buClr>
                <a:buFont typeface="Courier New"/>
                <a:defRPr sz="1800"/>
              </a:pPr>
              <a:r>
                <a:rPr sz="1600" dirty="0">
                  <a:solidFill>
                    <a:srgbClr val="0433FF"/>
                  </a:solidFill>
                  <a:uFill>
                    <a:solidFill>
                      <a:srgbClr val="04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for house 200 Great Street</a:t>
              </a:r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14</a:t>
            </a:r>
          </a:p>
        </p:txBody>
      </p:sp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457200" y="20637"/>
            <a:ext cx="8229600" cy="10461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Method Overriding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650288" cy="3140075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If a class defines the same method as its superclass, it is said that the method is overridden</a:t>
            </a: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 Method signatures must match</a:t>
            </a:r>
          </a:p>
        </p:txBody>
      </p:sp>
      <p:grpSp>
        <p:nvGrpSpPr>
          <p:cNvPr id="264" name="Group 264"/>
          <p:cNvGrpSpPr/>
          <p:nvPr/>
        </p:nvGrpSpPr>
        <p:grpSpPr>
          <a:xfrm>
            <a:off x="7010400" y="2133600"/>
            <a:ext cx="1828800" cy="493713"/>
            <a:chOff x="0" y="0"/>
            <a:chExt cx="1828800" cy="493712"/>
          </a:xfrm>
        </p:grpSpPr>
        <p:sp>
          <p:nvSpPr>
            <p:cNvPr id="262" name="Shape 262"/>
            <p:cNvSpPr/>
            <p:nvPr/>
          </p:nvSpPr>
          <p:spPr>
            <a:xfrm>
              <a:off x="0" y="0"/>
              <a:ext cx="1828800" cy="493713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492506" y="22369"/>
              <a:ext cx="843789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Policy</a:t>
              </a:r>
            </a:p>
          </p:txBody>
        </p:sp>
      </p:grpSp>
      <p:sp>
        <p:nvSpPr>
          <p:cNvPr id="265" name="Shape 265"/>
          <p:cNvSpPr/>
          <p:nvPr/>
        </p:nvSpPr>
        <p:spPr>
          <a:xfrm>
            <a:off x="7772089" y="2667000"/>
            <a:ext cx="303835" cy="228600"/>
          </a:xfrm>
          <a:prstGeom prst="triangl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7924800" y="2895600"/>
            <a:ext cx="1588" cy="3048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269" name="Group 269"/>
          <p:cNvGrpSpPr/>
          <p:nvPr/>
        </p:nvGrpSpPr>
        <p:grpSpPr>
          <a:xfrm>
            <a:off x="7010400" y="3200400"/>
            <a:ext cx="1828800" cy="609600"/>
            <a:chOff x="0" y="0"/>
            <a:chExt cx="1828800" cy="609600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1828800" cy="60960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119888" y="80313"/>
              <a:ext cx="1589025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HomePolicy</a:t>
              </a:r>
            </a:p>
          </p:txBody>
        </p:sp>
      </p:grpSp>
      <p:grpSp>
        <p:nvGrpSpPr>
          <p:cNvPr id="272" name="Group 272"/>
          <p:cNvGrpSpPr/>
          <p:nvPr/>
        </p:nvGrpSpPr>
        <p:grpSpPr>
          <a:xfrm>
            <a:off x="381000" y="3860800"/>
            <a:ext cx="8153400" cy="1152525"/>
            <a:chOff x="0" y="0"/>
            <a:chExt cx="8153400" cy="1152525"/>
          </a:xfrm>
        </p:grpSpPr>
        <p:sp>
          <p:nvSpPr>
            <p:cNvPr id="270" name="Shape 270"/>
            <p:cNvSpPr/>
            <p:nvPr/>
          </p:nvSpPr>
          <p:spPr>
            <a:xfrm>
              <a:off x="0" y="0"/>
              <a:ext cx="8153400" cy="1152525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0" y="0"/>
              <a:ext cx="8153400" cy="1117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4E9072"/>
                </a:buClr>
                <a:buFont typeface="Courier New"/>
                <a:defRPr sz="1800"/>
              </a:pPr>
              <a:r>
                <a:rPr sz="14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//Method in the Policy class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void print()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System.out.println(</a:t>
              </a:r>
              <a:r>
                <a:rPr sz="14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"A "</a:t>
              </a: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+ getClass().getName() + </a:t>
              </a:r>
              <a:r>
                <a:rPr sz="14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", $"</a:t>
              </a: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+ 	getPremium());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275" name="Group 275"/>
          <p:cNvGrpSpPr/>
          <p:nvPr/>
        </p:nvGrpSpPr>
        <p:grpSpPr>
          <a:xfrm>
            <a:off x="395287" y="5157787"/>
            <a:ext cx="8140701" cy="1366839"/>
            <a:chOff x="0" y="0"/>
            <a:chExt cx="8140700" cy="1366837"/>
          </a:xfrm>
        </p:grpSpPr>
        <p:sp>
          <p:nvSpPr>
            <p:cNvPr id="273" name="Shape 273"/>
            <p:cNvSpPr/>
            <p:nvPr/>
          </p:nvSpPr>
          <p:spPr>
            <a:xfrm>
              <a:off x="0" y="0"/>
              <a:ext cx="8137525" cy="1366838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0" y="0"/>
              <a:ext cx="8140700" cy="132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4E9072"/>
                </a:buClr>
                <a:buFont typeface="Courier New"/>
                <a:defRPr sz="1800"/>
              </a:pPr>
              <a:r>
                <a:rPr sz="140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//Overridden method in the HomePolicy class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void print()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super</a:t>
              </a: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.print();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System.out.println(</a:t>
              </a:r>
              <a:r>
                <a:rPr sz="1400">
                  <a:solidFill>
                    <a:srgbClr val="3933FF"/>
                  </a:solidFill>
                  <a:uFill>
                    <a:solidFill>
                      <a:srgbClr val="3933FF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"for house "</a:t>
              </a: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+ getHouse().toString();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15</a:t>
            </a:r>
          </a:p>
        </p:txBody>
      </p:sp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 dirty="0" smtClean="0">
                <a:uFill>
                  <a:solidFill/>
                </a:uFill>
              </a:rPr>
              <a:t>Constructors</a:t>
            </a:r>
            <a:r>
              <a:rPr lang="en-IE" sz="3600" dirty="0" smtClean="0">
                <a:uFill>
                  <a:solidFill/>
                </a:uFill>
              </a:rPr>
              <a:t> and Inheritance</a:t>
            </a:r>
            <a:endParaRPr sz="3600" dirty="0">
              <a:uFill>
                <a:solidFill/>
              </a:uFill>
            </a:endParaRPr>
          </a:p>
        </p:txBody>
      </p:sp>
      <p:sp>
        <p:nvSpPr>
          <p:cNvPr id="280" name="Shape 280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5502275"/>
          </a:xfrm>
          <a:prstGeom prst="rect">
            <a:avLst/>
          </a:prstGeom>
        </p:spPr>
        <p:txBody>
          <a:bodyPr/>
          <a:lstStyle/>
          <a:p>
            <a:pPr marL="334554" lvl="0" indent="-293914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 smtClean="0">
                <a:uFill>
                  <a:solidFill/>
                </a:uFill>
              </a:rPr>
              <a:t>Constructors are not inherited by the subclasses.</a:t>
            </a:r>
          </a:p>
          <a:p>
            <a:pPr marL="334554" lvl="0" indent="-293914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 smtClean="0"/>
              <a:t>The first line in the subclass constructor must be a call to the superclass constructor.</a:t>
            </a:r>
          </a:p>
          <a:p>
            <a:pPr marL="334554" indent="-293914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/>
              <a:t>If the </a:t>
            </a:r>
            <a:r>
              <a:rPr lang="en-IE" sz="2400" dirty="0" smtClean="0"/>
              <a:t>call </a:t>
            </a:r>
            <a:r>
              <a:rPr lang="en-IE" sz="2400" dirty="0"/>
              <a:t>is not coded explicitly then an implicit zero-argument super() is </a:t>
            </a:r>
            <a:r>
              <a:rPr lang="en-IE" sz="2400" dirty="0" smtClean="0"/>
              <a:t>called.</a:t>
            </a:r>
            <a:endParaRPr lang="en-IE" sz="2400" dirty="0"/>
          </a:p>
          <a:p>
            <a:pPr marL="334554" indent="-293914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/>
              <a:t>If the superclass does not have a zero-argument constructor, this causes an </a:t>
            </a:r>
            <a:r>
              <a:rPr lang="en-IE" sz="2400" dirty="0" smtClean="0"/>
              <a:t>error.</a:t>
            </a:r>
            <a:endParaRPr lang="en-IE" sz="2400" dirty="0"/>
          </a:p>
          <a:p>
            <a:pPr marL="40640" lvl="0" indent="0">
              <a:buClr>
                <a:srgbClr val="000000"/>
              </a:buClr>
              <a:buNone/>
              <a:defRPr sz="1800">
                <a:uFillTx/>
              </a:defRPr>
            </a:pPr>
            <a:endParaRPr lang="en-IE" sz="2400" dirty="0"/>
          </a:p>
          <a:p>
            <a:pPr marL="334554" lvl="0" indent="-293914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>
                <a:uFillTx/>
              </a:rPr>
              <a:t>Adopting </a:t>
            </a:r>
            <a:r>
              <a:rPr lang="en-IE" sz="2400" dirty="0">
                <a:uFillTx/>
              </a:rPr>
              <a:t>this approach </a:t>
            </a:r>
            <a:r>
              <a:rPr lang="en-IE" sz="2400" dirty="0" smtClean="0">
                <a:uFillTx/>
              </a:rPr>
              <a:t>eventually leads </a:t>
            </a:r>
            <a:r>
              <a:rPr lang="en-IE" sz="2400" dirty="0">
                <a:uFillTx/>
              </a:rPr>
              <a:t>to the Object class </a:t>
            </a:r>
            <a:r>
              <a:rPr lang="en-IE" sz="2400" dirty="0" smtClean="0">
                <a:uFillTx/>
              </a:rPr>
              <a:t>constructor </a:t>
            </a:r>
            <a:r>
              <a:rPr lang="en-IE" sz="2400" dirty="0">
                <a:uFillTx/>
              </a:rPr>
              <a:t>that creates the </a:t>
            </a:r>
            <a:r>
              <a:rPr lang="en-IE" sz="2400" dirty="0" smtClean="0">
                <a:uFillTx/>
              </a:rPr>
              <a:t>object.</a:t>
            </a:r>
            <a:endParaRPr lang="en-IE" sz="2400" dirty="0">
              <a:uFillTx/>
            </a:endParaRPr>
          </a:p>
          <a:p>
            <a:pPr marL="334554" lvl="0" indent="-293914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 smtClean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16</a:t>
            </a:r>
          </a:p>
        </p:txBody>
      </p:sp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lang="en-IE" sz="3600" dirty="0" smtClean="0">
                <a:uFill>
                  <a:solidFill/>
                </a:uFill>
              </a:rPr>
              <a:t>Constructors and Inheritance</a:t>
            </a:r>
            <a:endParaRPr sz="3600" dirty="0">
              <a:uFill>
                <a:solidFill/>
              </a:uFill>
            </a:endParaRPr>
          </a:p>
        </p:txBody>
      </p:sp>
      <p:grpSp>
        <p:nvGrpSpPr>
          <p:cNvPr id="287" name="Group 287"/>
          <p:cNvGrpSpPr/>
          <p:nvPr/>
        </p:nvGrpSpPr>
        <p:grpSpPr>
          <a:xfrm>
            <a:off x="684212" y="1268412"/>
            <a:ext cx="7708901" cy="1368426"/>
            <a:chOff x="0" y="0"/>
            <a:chExt cx="7708900" cy="1368425"/>
          </a:xfrm>
        </p:grpSpPr>
        <p:sp>
          <p:nvSpPr>
            <p:cNvPr id="285" name="Shape 285"/>
            <p:cNvSpPr/>
            <p:nvPr/>
          </p:nvSpPr>
          <p:spPr>
            <a:xfrm>
              <a:off x="0" y="0"/>
              <a:ext cx="7704138" cy="1368425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0" y="0"/>
              <a:ext cx="7708900" cy="132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Policy(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premium, Client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aClient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 String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policyNumber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sz="1400" b="1" dirty="0" err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this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.premium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   = premium;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sz="1400" b="1" dirty="0" err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this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.policyNumber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policyNumber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sz="1400" b="1" dirty="0" err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this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.client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    =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aClient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290" name="Group 290"/>
          <p:cNvGrpSpPr/>
          <p:nvPr/>
        </p:nvGrpSpPr>
        <p:grpSpPr>
          <a:xfrm>
            <a:off x="468312" y="4724400"/>
            <a:ext cx="7993063" cy="1728788"/>
            <a:chOff x="0" y="0"/>
            <a:chExt cx="7993062" cy="1728787"/>
          </a:xfrm>
        </p:grpSpPr>
        <p:sp>
          <p:nvSpPr>
            <p:cNvPr id="288" name="Shape 288"/>
            <p:cNvSpPr/>
            <p:nvPr/>
          </p:nvSpPr>
          <p:spPr>
            <a:xfrm>
              <a:off x="0" y="0"/>
              <a:ext cx="7993063" cy="1728788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0"/>
              <a:ext cx="7993063" cy="172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premium,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               Client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aClient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               String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policyNumber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                House 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aHouse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	super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(premium,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aClient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policyNumber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sz="1400" b="1" dirty="0" err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this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.house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aHouse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293" name="Group 293"/>
          <p:cNvGrpSpPr/>
          <p:nvPr/>
        </p:nvGrpSpPr>
        <p:grpSpPr>
          <a:xfrm>
            <a:off x="3419475" y="2781300"/>
            <a:ext cx="1828800" cy="493713"/>
            <a:chOff x="0" y="0"/>
            <a:chExt cx="1828800" cy="493712"/>
          </a:xfrm>
        </p:grpSpPr>
        <p:sp>
          <p:nvSpPr>
            <p:cNvPr id="291" name="Shape 291"/>
            <p:cNvSpPr/>
            <p:nvPr/>
          </p:nvSpPr>
          <p:spPr>
            <a:xfrm>
              <a:off x="0" y="0"/>
              <a:ext cx="1828800" cy="493713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92505" y="22369"/>
              <a:ext cx="843789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Policy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4181164" y="3314700"/>
            <a:ext cx="303835" cy="228600"/>
          </a:xfrm>
          <a:prstGeom prst="triangl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333875" y="3543300"/>
            <a:ext cx="1588" cy="3810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298" name="Group 298"/>
          <p:cNvGrpSpPr/>
          <p:nvPr/>
        </p:nvGrpSpPr>
        <p:grpSpPr>
          <a:xfrm>
            <a:off x="3419475" y="3924300"/>
            <a:ext cx="1828800" cy="609600"/>
            <a:chOff x="0" y="0"/>
            <a:chExt cx="1828800" cy="609600"/>
          </a:xfrm>
        </p:grpSpPr>
        <p:sp>
          <p:nvSpPr>
            <p:cNvPr id="296" name="Shape 296"/>
            <p:cNvSpPr/>
            <p:nvPr/>
          </p:nvSpPr>
          <p:spPr>
            <a:xfrm>
              <a:off x="0" y="0"/>
              <a:ext cx="1828800" cy="60960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119887" y="80313"/>
              <a:ext cx="1589025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HomePolicy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Inheritance in Java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17</a:t>
            </a:r>
          </a:p>
        </p:txBody>
      </p:sp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Abstract Classes</a:t>
            </a:r>
          </a:p>
        </p:txBody>
      </p:sp>
      <p:sp>
        <p:nvSpPr>
          <p:cNvPr id="303" name="Shape 3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Classes that cannot have instances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They are designed to hold inherited fields and methods for </a:t>
            </a:r>
            <a:r>
              <a:rPr sz="2000" dirty="0" smtClean="0">
                <a:uFill>
                  <a:solidFill/>
                </a:uFill>
              </a:rPr>
              <a:t>subclasses</a:t>
            </a:r>
            <a:endParaRPr lang="en-IE" sz="2000" dirty="0" smtClean="0">
              <a:uFill>
                <a:solidFill/>
              </a:uFill>
            </a:endParaRP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sz="2000" dirty="0">
              <a:uFill>
                <a:solidFill/>
              </a:uFill>
            </a:endParaRP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They also define what subclasses should </a:t>
            </a:r>
            <a:r>
              <a:rPr sz="2400" dirty="0" smtClean="0">
                <a:uFill>
                  <a:solidFill/>
                </a:uFill>
              </a:rPr>
              <a:t>implement</a:t>
            </a:r>
            <a:r>
              <a:rPr lang="en-IE" sz="2400" dirty="0" smtClean="0">
                <a:uFill>
                  <a:solidFill/>
                </a:uFill>
              </a:rPr>
              <a:t> (i.e. through their abstract methods)</a:t>
            </a:r>
            <a:endParaRPr sz="2400" dirty="0">
              <a:uFill>
                <a:solidFill/>
              </a:uFill>
            </a:endParaRP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Details are left for concrete implementation in </a:t>
            </a:r>
            <a:r>
              <a:rPr sz="2000" dirty="0" smtClean="0">
                <a:uFill>
                  <a:solidFill/>
                </a:uFill>
              </a:rPr>
              <a:t>subclasses</a:t>
            </a:r>
            <a:endParaRPr sz="2000" dirty="0">
              <a:uFill>
                <a:solidFill/>
              </a:uFill>
            </a:endParaRP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 smtClean="0">
              <a:uFill>
                <a:solidFill/>
              </a:uFill>
            </a:endParaRP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 smtClean="0">
                <a:uFill>
                  <a:solidFill/>
                </a:uFill>
              </a:rPr>
              <a:t>U</a:t>
            </a:r>
            <a:r>
              <a:rPr sz="2400" dirty="0" err="1" smtClean="0">
                <a:uFill>
                  <a:solidFill/>
                </a:uFill>
              </a:rPr>
              <a:t>sually</a:t>
            </a:r>
            <a:r>
              <a:rPr sz="2400" dirty="0" smtClean="0">
                <a:uFill>
                  <a:solidFill/>
                </a:uFill>
              </a:rPr>
              <a:t> </a:t>
            </a:r>
            <a:r>
              <a:rPr sz="2400" dirty="0">
                <a:uFill>
                  <a:solidFill/>
                </a:uFill>
              </a:rPr>
              <a:t>specified at the design </a:t>
            </a:r>
            <a:r>
              <a:rPr sz="2400" dirty="0" smtClean="0">
                <a:uFill>
                  <a:solidFill/>
                </a:uFill>
              </a:rPr>
              <a:t>level</a:t>
            </a:r>
            <a:r>
              <a:rPr lang="en-IE" sz="2400" dirty="0" smtClean="0">
                <a:uFill>
                  <a:solidFill/>
                </a:uFill>
              </a:rPr>
              <a:t>.</a:t>
            </a:r>
            <a:endParaRPr sz="24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18</a:t>
            </a:r>
          </a:p>
        </p:txBody>
      </p:sp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Defining Abstract Classes</a:t>
            </a:r>
          </a:p>
        </p:txBody>
      </p:sp>
      <p:sp>
        <p:nvSpPr>
          <p:cNvPr id="308" name="Shape 30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34554" indent="-293914">
              <a:buClr>
                <a:srgbClr val="000000"/>
              </a:buClr>
              <a:buFont typeface="Wingdings"/>
              <a:buChar char=""/>
              <a:defRPr sz="2400"/>
            </a:lvl1pPr>
          </a:lstStyle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Modifier abstract is used to indicate abstract class</a:t>
            </a:r>
          </a:p>
        </p:txBody>
      </p:sp>
      <p:grpSp>
        <p:nvGrpSpPr>
          <p:cNvPr id="311" name="Group 311"/>
          <p:cNvGrpSpPr/>
          <p:nvPr/>
        </p:nvGrpSpPr>
        <p:grpSpPr>
          <a:xfrm>
            <a:off x="685800" y="2286000"/>
            <a:ext cx="5638800" cy="457200"/>
            <a:chOff x="0" y="0"/>
            <a:chExt cx="5638800" cy="4572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5638800" cy="4572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0"/>
              <a:ext cx="5638800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abstract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 {…</a:t>
              </a:r>
            </a:p>
          </p:txBody>
        </p:sp>
      </p:grpSp>
      <p:sp>
        <p:nvSpPr>
          <p:cNvPr id="312" name="Shape 312"/>
          <p:cNvSpPr/>
          <p:nvPr/>
        </p:nvSpPr>
        <p:spPr>
          <a:xfrm>
            <a:off x="5943600" y="4032250"/>
            <a:ext cx="1588" cy="3048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1828800" y="4038600"/>
            <a:ext cx="1588" cy="32702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316" name="Group 316"/>
          <p:cNvGrpSpPr/>
          <p:nvPr/>
        </p:nvGrpSpPr>
        <p:grpSpPr>
          <a:xfrm>
            <a:off x="3048000" y="2971800"/>
            <a:ext cx="1600200" cy="533400"/>
            <a:chOff x="0" y="0"/>
            <a:chExt cx="1600200" cy="533400"/>
          </a:xfrm>
        </p:grpSpPr>
        <p:sp>
          <p:nvSpPr>
            <p:cNvPr id="314" name="Shape 314"/>
            <p:cNvSpPr/>
            <p:nvPr/>
          </p:nvSpPr>
          <p:spPr>
            <a:xfrm>
              <a:off x="0" y="0"/>
              <a:ext cx="1600200" cy="53340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87832" y="36170"/>
              <a:ext cx="102453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 b="1" i="1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 b="0" i="0">
                  <a:uFillTx/>
                </a:defRPr>
              </a:pPr>
              <a:r>
                <a:rPr sz="2400" b="1" i="1">
                  <a:uFill>
                    <a:solidFill/>
                  </a:uFill>
                </a:rPr>
                <a:t>Policy</a:t>
              </a:r>
            </a:p>
          </p:txBody>
        </p:sp>
      </p:grpSp>
      <p:sp>
        <p:nvSpPr>
          <p:cNvPr id="317" name="Shape 317"/>
          <p:cNvSpPr/>
          <p:nvPr/>
        </p:nvSpPr>
        <p:spPr>
          <a:xfrm>
            <a:off x="3810000" y="3733800"/>
            <a:ext cx="1588" cy="29845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320" name="Group 320"/>
          <p:cNvGrpSpPr/>
          <p:nvPr/>
        </p:nvGrpSpPr>
        <p:grpSpPr>
          <a:xfrm>
            <a:off x="838200" y="4343400"/>
            <a:ext cx="1905000" cy="609600"/>
            <a:chOff x="0" y="0"/>
            <a:chExt cx="1905000" cy="609600"/>
          </a:xfrm>
        </p:grpSpPr>
        <p:sp>
          <p:nvSpPr>
            <p:cNvPr id="318" name="Shape 318"/>
            <p:cNvSpPr/>
            <p:nvPr/>
          </p:nvSpPr>
          <p:spPr>
            <a:xfrm>
              <a:off x="0" y="0"/>
              <a:ext cx="1905000" cy="60960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57987" y="80313"/>
              <a:ext cx="1589025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HomePolicy</a:t>
              </a:r>
            </a:p>
          </p:txBody>
        </p:sp>
      </p:grpSp>
      <p:sp>
        <p:nvSpPr>
          <p:cNvPr id="321" name="Shape 321"/>
          <p:cNvSpPr/>
          <p:nvPr/>
        </p:nvSpPr>
        <p:spPr>
          <a:xfrm>
            <a:off x="3657289" y="3498850"/>
            <a:ext cx="303835" cy="228600"/>
          </a:xfrm>
          <a:prstGeom prst="triangl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24" name="Group 324"/>
          <p:cNvGrpSpPr/>
          <p:nvPr/>
        </p:nvGrpSpPr>
        <p:grpSpPr>
          <a:xfrm>
            <a:off x="2895600" y="4343400"/>
            <a:ext cx="1828800" cy="615950"/>
            <a:chOff x="0" y="0"/>
            <a:chExt cx="1828800" cy="615950"/>
          </a:xfrm>
        </p:grpSpPr>
        <p:sp>
          <p:nvSpPr>
            <p:cNvPr id="322" name="Shape 322"/>
            <p:cNvSpPr/>
            <p:nvPr/>
          </p:nvSpPr>
          <p:spPr>
            <a:xfrm>
              <a:off x="0" y="0"/>
              <a:ext cx="1828800" cy="61595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12851" y="83488"/>
              <a:ext cx="1403097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AutoPolicy</a:t>
              </a:r>
            </a:p>
          </p:txBody>
        </p:sp>
      </p:grpSp>
      <p:sp>
        <p:nvSpPr>
          <p:cNvPr id="325" name="Shape 325"/>
          <p:cNvSpPr/>
          <p:nvPr/>
        </p:nvSpPr>
        <p:spPr>
          <a:xfrm>
            <a:off x="1828800" y="4038600"/>
            <a:ext cx="41148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328" name="Group 328"/>
          <p:cNvGrpSpPr/>
          <p:nvPr/>
        </p:nvGrpSpPr>
        <p:grpSpPr>
          <a:xfrm>
            <a:off x="4953000" y="4343400"/>
            <a:ext cx="1828800" cy="615950"/>
            <a:chOff x="0" y="0"/>
            <a:chExt cx="1828800" cy="615950"/>
          </a:xfrm>
        </p:grpSpPr>
        <p:sp>
          <p:nvSpPr>
            <p:cNvPr id="326" name="Shape 326"/>
            <p:cNvSpPr/>
            <p:nvPr/>
          </p:nvSpPr>
          <p:spPr>
            <a:xfrm>
              <a:off x="0" y="0"/>
              <a:ext cx="1828800" cy="61595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92099" y="83488"/>
              <a:ext cx="1244601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LifePolicy</a:t>
              </a:r>
            </a:p>
          </p:txBody>
        </p:sp>
      </p:grpSp>
      <p:sp>
        <p:nvSpPr>
          <p:cNvPr id="329" name="Shape 329"/>
          <p:cNvSpPr/>
          <p:nvPr/>
        </p:nvSpPr>
        <p:spPr>
          <a:xfrm>
            <a:off x="3810000" y="4038600"/>
            <a:ext cx="1588" cy="3048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19</a:t>
            </a:r>
          </a:p>
        </p:txBody>
      </p:sp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Abstract Methods</a:t>
            </a:r>
          </a:p>
        </p:txBody>
      </p:sp>
      <p:sp>
        <p:nvSpPr>
          <p:cNvPr id="334" name="Shape 3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Can only be defined in abstract classes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Abstract classes can contain concrete methods as well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Declaration of abstract method in concrete class will result in compile </a:t>
            </a:r>
            <a:r>
              <a:rPr sz="2000" dirty="0" smtClean="0">
                <a:uFill>
                  <a:solidFill/>
                </a:uFill>
              </a:rPr>
              <a:t>error</a:t>
            </a:r>
            <a:r>
              <a:rPr lang="en-IE" sz="2000" dirty="0" smtClean="0">
                <a:uFill>
                  <a:solidFill/>
                </a:uFill>
              </a:rPr>
              <a:t>; </a:t>
            </a:r>
            <a:r>
              <a:rPr lang="en-IE" sz="2000" dirty="0" smtClean="0">
                <a:uFillTx/>
              </a:rPr>
              <a:t>a</a:t>
            </a:r>
            <a:r>
              <a:rPr lang="en-IE" sz="2000" dirty="0" smtClean="0"/>
              <a:t>ny </a:t>
            </a:r>
            <a:r>
              <a:rPr lang="en-IE" sz="2000" dirty="0"/>
              <a:t>class with an abstract method has to be declared </a:t>
            </a:r>
            <a:r>
              <a:rPr lang="en-IE" sz="2000" dirty="0" smtClean="0"/>
              <a:t>abstract.</a:t>
            </a:r>
            <a:endParaRPr lang="en-IE" sz="2000" dirty="0" smtClean="0">
              <a:uFill>
                <a:solidFill/>
              </a:uFill>
            </a:endParaRP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000" dirty="0" smtClean="0"/>
              <a:t>Abstract classes are not </a:t>
            </a:r>
            <a:r>
              <a:rPr lang="en-IE" sz="2000" dirty="0"/>
              <a:t>required to have abstract methods.  </a:t>
            </a:r>
            <a:endParaRPr lang="en-IE" sz="2000" dirty="0" smtClean="0"/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sz="2000" dirty="0">
              <a:uFill>
                <a:solidFill/>
              </a:uFill>
            </a:endParaRP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Declare method signatures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Implementation is left to the </a:t>
            </a:r>
            <a:r>
              <a:rPr sz="2000" dirty="0" err="1">
                <a:uFill>
                  <a:solidFill/>
                </a:uFill>
              </a:rPr>
              <a:t>subclasess</a:t>
            </a:r>
            <a:endParaRPr sz="2000" dirty="0">
              <a:uFill>
                <a:solidFill/>
              </a:uFill>
            </a:endParaRP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Each subclass must have concrete implementation of the abstract </a:t>
            </a:r>
            <a:r>
              <a:rPr sz="2000" dirty="0" smtClean="0">
                <a:uFill>
                  <a:solidFill/>
                </a:uFill>
              </a:rPr>
              <a:t>method</a:t>
            </a:r>
            <a:r>
              <a:rPr lang="en-IE" sz="2000" dirty="0" smtClean="0">
                <a:uFill>
                  <a:solidFill/>
                </a:uFill>
              </a:rPr>
              <a:t>(s)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sz="2000" dirty="0">
              <a:uFill>
                <a:solidFill/>
              </a:uFill>
            </a:endParaRP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Used to impose method implementation on subclasses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20</a:t>
            </a:r>
          </a:p>
        </p:txBody>
      </p:sp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Defining Abstract Methods…</a:t>
            </a:r>
          </a:p>
        </p:txBody>
      </p:sp>
      <p:sp>
        <p:nvSpPr>
          <p:cNvPr id="339" name="Shape 339"/>
          <p:cNvSpPr>
            <a:spLocks noGrp="1"/>
          </p:cNvSpPr>
          <p:nvPr>
            <p:ph type="body" idx="1"/>
          </p:nvPr>
        </p:nvSpPr>
        <p:spPr>
          <a:xfrm>
            <a:off x="468312" y="1123156"/>
            <a:ext cx="8445501" cy="2438401"/>
          </a:xfrm>
          <a:prstGeom prst="rect">
            <a:avLst/>
          </a:prstGeom>
        </p:spPr>
        <p:txBody>
          <a:bodyPr/>
          <a:lstStyle>
            <a:lvl1pPr marL="334554" indent="-293914">
              <a:buClr>
                <a:srgbClr val="000000"/>
              </a:buClr>
              <a:buFont typeface="Wingdings"/>
              <a:buChar char=""/>
              <a:defRPr sz="2400"/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Modifier abstract is also used to indicate abstract method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1077912" y="1768475"/>
            <a:ext cx="6985001" cy="1223963"/>
            <a:chOff x="0" y="0"/>
            <a:chExt cx="6985000" cy="1223962"/>
          </a:xfrm>
        </p:grpSpPr>
        <p:sp>
          <p:nvSpPr>
            <p:cNvPr id="340" name="Shape 340"/>
            <p:cNvSpPr/>
            <p:nvPr/>
          </p:nvSpPr>
          <p:spPr>
            <a:xfrm>
              <a:off x="0" y="0"/>
              <a:ext cx="6985000" cy="1223963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0" y="0"/>
              <a:ext cx="6985000" cy="1117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abstract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public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abstract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calculateFullPremium();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6477000" y="4565650"/>
            <a:ext cx="1588" cy="3048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362200" y="4572000"/>
            <a:ext cx="1588" cy="32702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347" name="Group 347"/>
          <p:cNvGrpSpPr/>
          <p:nvPr/>
        </p:nvGrpSpPr>
        <p:grpSpPr>
          <a:xfrm>
            <a:off x="2667000" y="3200400"/>
            <a:ext cx="3429000" cy="838200"/>
            <a:chOff x="0" y="0"/>
            <a:chExt cx="3429000" cy="838200"/>
          </a:xfrm>
        </p:grpSpPr>
        <p:sp>
          <p:nvSpPr>
            <p:cNvPr id="345" name="Shape 345"/>
            <p:cNvSpPr/>
            <p:nvPr/>
          </p:nvSpPr>
          <p:spPr>
            <a:xfrm>
              <a:off x="0" y="0"/>
              <a:ext cx="3429000" cy="83820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9537" y="4420"/>
              <a:ext cx="3309926" cy="82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40639" marR="40639" lvl="0" algn="ctr" defTabSz="914400">
                <a:buClr>
                  <a:srgbClr val="000000"/>
                </a:buClr>
                <a:buFont typeface="Helvetica"/>
                <a:defRPr sz="1800"/>
              </a:pPr>
              <a:r>
                <a:rPr sz="2400" b="1" i="1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rPr>
                <a:t>Policy</a:t>
              </a:r>
            </a:p>
            <a:p>
              <a:pPr marL="40639" marR="40639" lvl="0" algn="ctr" defTabSz="914400">
                <a:buClr>
                  <a:srgbClr val="000000"/>
                </a:buClr>
                <a:buFont typeface="Helvetica"/>
                <a:defRPr sz="1800"/>
              </a:pPr>
              <a:r>
                <a:rPr sz="2400" b="1" i="1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rPr>
                <a:t>calculateFullPremium</a:t>
              </a:r>
            </a:p>
          </p:txBody>
        </p:sp>
      </p:grpSp>
      <p:sp>
        <p:nvSpPr>
          <p:cNvPr id="348" name="Shape 348"/>
          <p:cNvSpPr/>
          <p:nvPr/>
        </p:nvSpPr>
        <p:spPr>
          <a:xfrm>
            <a:off x="4343400" y="4267200"/>
            <a:ext cx="1588" cy="29845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351" name="Group 351"/>
          <p:cNvGrpSpPr/>
          <p:nvPr/>
        </p:nvGrpSpPr>
        <p:grpSpPr>
          <a:xfrm>
            <a:off x="1371600" y="4876800"/>
            <a:ext cx="1905000" cy="661988"/>
            <a:chOff x="0" y="0"/>
            <a:chExt cx="1905000" cy="661987"/>
          </a:xfrm>
        </p:grpSpPr>
        <p:sp>
          <p:nvSpPr>
            <p:cNvPr id="349" name="Shape 349"/>
            <p:cNvSpPr/>
            <p:nvPr/>
          </p:nvSpPr>
          <p:spPr>
            <a:xfrm>
              <a:off x="0" y="0"/>
              <a:ext cx="1905000" cy="661988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157987" y="106507"/>
              <a:ext cx="1589025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HomePolicy</a:t>
              </a:r>
            </a:p>
          </p:txBody>
        </p:sp>
      </p:grpSp>
      <p:sp>
        <p:nvSpPr>
          <p:cNvPr id="352" name="Shape 352"/>
          <p:cNvSpPr/>
          <p:nvPr/>
        </p:nvSpPr>
        <p:spPr>
          <a:xfrm>
            <a:off x="4190689" y="4032250"/>
            <a:ext cx="303835" cy="228600"/>
          </a:xfrm>
          <a:prstGeom prst="triangl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55" name="Group 355"/>
          <p:cNvGrpSpPr/>
          <p:nvPr/>
        </p:nvGrpSpPr>
        <p:grpSpPr>
          <a:xfrm>
            <a:off x="3429000" y="4876800"/>
            <a:ext cx="1828800" cy="615950"/>
            <a:chOff x="0" y="0"/>
            <a:chExt cx="1828800" cy="615950"/>
          </a:xfrm>
        </p:grpSpPr>
        <p:sp>
          <p:nvSpPr>
            <p:cNvPr id="353" name="Shape 353"/>
            <p:cNvSpPr/>
            <p:nvPr/>
          </p:nvSpPr>
          <p:spPr>
            <a:xfrm>
              <a:off x="0" y="0"/>
              <a:ext cx="1828800" cy="61595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12851" y="83488"/>
              <a:ext cx="1403097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AutoPolicy</a:t>
              </a:r>
            </a:p>
          </p:txBody>
        </p:sp>
      </p:grpSp>
      <p:sp>
        <p:nvSpPr>
          <p:cNvPr id="356" name="Shape 356"/>
          <p:cNvSpPr/>
          <p:nvPr/>
        </p:nvSpPr>
        <p:spPr>
          <a:xfrm>
            <a:off x="2362200" y="4572000"/>
            <a:ext cx="41148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359" name="Group 359"/>
          <p:cNvGrpSpPr/>
          <p:nvPr/>
        </p:nvGrpSpPr>
        <p:grpSpPr>
          <a:xfrm>
            <a:off x="5486400" y="4876800"/>
            <a:ext cx="1828800" cy="615950"/>
            <a:chOff x="0" y="0"/>
            <a:chExt cx="1828800" cy="615950"/>
          </a:xfrm>
        </p:grpSpPr>
        <p:sp>
          <p:nvSpPr>
            <p:cNvPr id="357" name="Shape 357"/>
            <p:cNvSpPr/>
            <p:nvPr/>
          </p:nvSpPr>
          <p:spPr>
            <a:xfrm>
              <a:off x="0" y="0"/>
              <a:ext cx="1828800" cy="615950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92099" y="83488"/>
              <a:ext cx="1244601" cy="448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Helvetica"/>
                <a:defRPr sz="2400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400">
                  <a:uFill>
                    <a:solidFill/>
                  </a:uFill>
                </a:rPr>
                <a:t>LifePolicy</a:t>
              </a:r>
            </a:p>
          </p:txBody>
        </p:sp>
      </p:grpSp>
      <p:sp>
        <p:nvSpPr>
          <p:cNvPr id="360" name="Shape 360"/>
          <p:cNvSpPr/>
          <p:nvPr/>
        </p:nvSpPr>
        <p:spPr>
          <a:xfrm>
            <a:off x="4343400" y="4572000"/>
            <a:ext cx="1588" cy="3048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2667000" y="3581400"/>
            <a:ext cx="34290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21</a:t>
            </a:r>
          </a:p>
        </p:txBody>
      </p:sp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xfrm>
            <a:off x="468312" y="115887"/>
            <a:ext cx="8229601" cy="81438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…Defining Abstract Methods</a:t>
            </a:r>
          </a:p>
        </p:txBody>
      </p:sp>
      <p:sp>
        <p:nvSpPr>
          <p:cNvPr id="366" name="Shape 366"/>
          <p:cNvSpPr>
            <a:spLocks noGrp="1"/>
          </p:cNvSpPr>
          <p:nvPr>
            <p:ph type="body" idx="1"/>
          </p:nvPr>
        </p:nvSpPr>
        <p:spPr>
          <a:xfrm>
            <a:off x="250825" y="909538"/>
            <a:ext cx="8229600" cy="503238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Wingdings"/>
              <a:buChar char=""/>
              <a:defRPr sz="2400"/>
            </a:lvl1pPr>
          </a:lstStyle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All subclasses must implement all abstract methods</a:t>
            </a:r>
          </a:p>
        </p:txBody>
      </p:sp>
      <p:grpSp>
        <p:nvGrpSpPr>
          <p:cNvPr id="369" name="Group 369"/>
          <p:cNvGrpSpPr/>
          <p:nvPr/>
        </p:nvGrpSpPr>
        <p:grpSpPr>
          <a:xfrm>
            <a:off x="323850" y="1268760"/>
            <a:ext cx="8534400" cy="1727200"/>
            <a:chOff x="0" y="71785"/>
            <a:chExt cx="8534400" cy="1727200"/>
          </a:xfrm>
        </p:grpSpPr>
        <p:sp>
          <p:nvSpPr>
            <p:cNvPr id="367" name="Shape 367"/>
            <p:cNvSpPr/>
            <p:nvPr/>
          </p:nvSpPr>
          <p:spPr>
            <a:xfrm>
              <a:off x="0" y="71785"/>
              <a:ext cx="8534400" cy="17272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0" y="71785"/>
              <a:ext cx="8534400" cy="172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//…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calculateFullPremium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{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	 </a:t>
              </a:r>
              <a:r>
                <a:rPr sz="1400" dirty="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//calculation may depend on a criteria about the house</a:t>
              </a:r>
            </a:p>
            <a:p>
              <a:pPr marL="383540" marR="40639" lvl="0" indent="-342900" defTabSz="914400">
                <a:buClr>
                  <a:srgbClr val="4E9072"/>
                </a:buClr>
                <a:buFont typeface="Courier New"/>
                <a:defRPr sz="1800"/>
              </a:pPr>
              <a:r>
                <a:rPr sz="1400" dirty="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}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372" name="Group 372"/>
          <p:cNvGrpSpPr/>
          <p:nvPr/>
        </p:nvGrpSpPr>
        <p:grpSpPr>
          <a:xfrm>
            <a:off x="323850" y="3068960"/>
            <a:ext cx="8496300" cy="1800225"/>
            <a:chOff x="0" y="71760"/>
            <a:chExt cx="8496300" cy="1800225"/>
          </a:xfrm>
        </p:grpSpPr>
        <p:sp>
          <p:nvSpPr>
            <p:cNvPr id="370" name="Shape 370"/>
            <p:cNvSpPr/>
            <p:nvPr/>
          </p:nvSpPr>
          <p:spPr>
            <a:xfrm>
              <a:off x="0" y="71760"/>
              <a:ext cx="8496300" cy="1800225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0" y="144760"/>
              <a:ext cx="8496300" cy="172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AutoPolicy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//…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calculateFullPremium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{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	 </a:t>
              </a:r>
              <a:r>
                <a:rPr sz="1400" dirty="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//calculation may depend on a criteria about the auto</a:t>
              </a:r>
            </a:p>
            <a:p>
              <a:pPr marL="383540" marR="40639" lvl="0" indent="-342900" defTabSz="914400">
                <a:buClr>
                  <a:srgbClr val="4E9072"/>
                </a:buClr>
                <a:buFont typeface="Courier New"/>
                <a:defRPr sz="1800"/>
              </a:pPr>
              <a:r>
                <a:rPr sz="1400" dirty="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375" name="Group 375"/>
          <p:cNvGrpSpPr/>
          <p:nvPr/>
        </p:nvGrpSpPr>
        <p:grpSpPr>
          <a:xfrm>
            <a:off x="323850" y="4942158"/>
            <a:ext cx="8572500" cy="1727202"/>
            <a:chOff x="0" y="73296"/>
            <a:chExt cx="8572500" cy="1727201"/>
          </a:xfrm>
        </p:grpSpPr>
        <p:sp>
          <p:nvSpPr>
            <p:cNvPr id="373" name="Shape 373"/>
            <p:cNvSpPr/>
            <p:nvPr/>
          </p:nvSpPr>
          <p:spPr>
            <a:xfrm>
              <a:off x="0" y="73296"/>
              <a:ext cx="8569325" cy="1726928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0" y="73297"/>
              <a:ext cx="8572500" cy="172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LifePolicy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//…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public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4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calculateFullPremium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{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	 </a:t>
              </a:r>
              <a:r>
                <a:rPr sz="1400" dirty="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//calculation may depend on a criteria about the client</a:t>
              </a:r>
            </a:p>
            <a:p>
              <a:pPr marL="383540" marR="40639" lvl="0" indent="-342900" defTabSz="914400">
                <a:buClr>
                  <a:srgbClr val="4E9072"/>
                </a:buClr>
                <a:buFont typeface="Courier New"/>
                <a:defRPr sz="1800"/>
              </a:pPr>
              <a:r>
                <a:rPr sz="1400" dirty="0">
                  <a:solidFill>
                    <a:srgbClr val="4E9072"/>
                  </a:solidFill>
                  <a:uFill>
                    <a:solidFill>
                      <a:srgbClr val="4E9072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4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Overview</a:t>
            </a:r>
          </a:p>
        </p:txBody>
      </p:sp>
      <p:sp>
        <p:nvSpPr>
          <p:cNvPr id="72" name="Shape 72"/>
          <p:cNvSpPr/>
          <p:nvPr/>
        </p:nvSpPr>
        <p:spPr>
          <a:xfrm>
            <a:off x="1123950" y="1306512"/>
            <a:ext cx="6972300" cy="429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4175" marR="41275" lvl="0" indent="-3429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What is inheritance?</a:t>
            </a:r>
          </a:p>
          <a:p>
            <a:pPr marL="384175" marR="41275" lvl="0" indent="-3429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Implementation </a:t>
            </a: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Method lookup in Java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Use of this and super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Constructors and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Abstract classes and methods</a:t>
            </a:r>
          </a:p>
          <a:p>
            <a:pPr marL="384175" marR="41275" lvl="0" indent="-3429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Interface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Definition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Implementation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Type casting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Naming Conventions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3950" y="3645024"/>
            <a:ext cx="5032226" cy="1944216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9277016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22</a:t>
            </a:r>
          </a:p>
        </p:txBody>
      </p:sp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Interface Inheritance</a:t>
            </a:r>
          </a:p>
        </p:txBody>
      </p:sp>
      <p:sp>
        <p:nvSpPr>
          <p:cNvPr id="380" name="Shape 380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502275"/>
          </a:xfrm>
          <a:prstGeom prst="rect">
            <a:avLst/>
          </a:prstGeom>
        </p:spPr>
        <p:txBody>
          <a:bodyPr/>
          <a:lstStyle/>
          <a:p>
            <a:pPr marL="334554" lvl="0" indent="-293914">
              <a:lnSpc>
                <a:spcPct val="90000"/>
              </a:lnSpc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 smtClean="0">
                <a:uFill>
                  <a:solidFill/>
                </a:uFill>
              </a:rPr>
              <a:t>In Java 8, </a:t>
            </a:r>
            <a:r>
              <a:rPr lang="en-IE" sz="2400" dirty="0"/>
              <a:t>I</a:t>
            </a:r>
            <a:r>
              <a:rPr sz="2400" dirty="0" err="1" smtClean="0">
                <a:uFill>
                  <a:solidFill/>
                </a:uFill>
              </a:rPr>
              <a:t>nterfaces</a:t>
            </a:r>
            <a:r>
              <a:rPr sz="2400" dirty="0" smtClean="0">
                <a:uFill>
                  <a:solidFill/>
                </a:uFill>
              </a:rPr>
              <a:t> </a:t>
            </a:r>
            <a:r>
              <a:rPr sz="2400" dirty="0">
                <a:uFill>
                  <a:solidFill/>
                </a:uFill>
              </a:rPr>
              <a:t>define a set of </a:t>
            </a:r>
            <a:r>
              <a:rPr sz="2400" dirty="0" smtClean="0">
                <a:uFill>
                  <a:solidFill/>
                </a:uFill>
              </a:rPr>
              <a:t>methods </a:t>
            </a:r>
            <a:r>
              <a:rPr lang="en-IE" sz="2400" dirty="0" smtClean="0">
                <a:uFill>
                  <a:solidFill/>
                </a:uFill>
              </a:rPr>
              <a:t>that can be either:</a:t>
            </a:r>
          </a:p>
          <a:p>
            <a:pPr marL="734604" lvl="1" indent="-293914">
              <a:lnSpc>
                <a:spcPct val="90000"/>
              </a:lnSpc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000" dirty="0" smtClean="0"/>
              <a:t>abstract:  no implementation is provided.</a:t>
            </a:r>
          </a:p>
          <a:p>
            <a:pPr marL="734604" lvl="1" indent="-293914">
              <a:lnSpc>
                <a:spcPct val="90000"/>
              </a:lnSpc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000" dirty="0" smtClean="0">
                <a:uFill>
                  <a:solidFill/>
                </a:uFill>
              </a:rPr>
              <a:t>default: 	implementation provided.</a:t>
            </a:r>
          </a:p>
          <a:p>
            <a:pPr marL="734604" lvl="1" indent="-293914">
              <a:lnSpc>
                <a:spcPct val="90000"/>
              </a:lnSpc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000" dirty="0" smtClean="0"/>
              <a:t>static:	implementation </a:t>
            </a:r>
            <a:r>
              <a:rPr lang="en-IE" sz="2000" dirty="0"/>
              <a:t>provided.</a:t>
            </a:r>
            <a:endParaRPr lang="en-IE" sz="2000" dirty="0" smtClean="0"/>
          </a:p>
          <a:p>
            <a:pPr marL="334554" indent="-293914" algn="l">
              <a:lnSpc>
                <a:spcPct val="90000"/>
              </a:lnSpc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400" dirty="0" smtClean="0"/>
              <a:t>Older versions of Java only allowed Interfaces to contain abstract methods.</a:t>
            </a:r>
          </a:p>
          <a:p>
            <a:pPr marL="334554" lvl="0" indent="-293914">
              <a:lnSpc>
                <a:spcPct val="90000"/>
              </a:lnSpc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 smtClean="0">
                <a:uFill>
                  <a:solidFill/>
                </a:uFill>
              </a:rPr>
              <a:t>Classes </a:t>
            </a:r>
            <a:r>
              <a:rPr sz="2400" dirty="0">
                <a:uFill>
                  <a:solidFill/>
                </a:uFill>
              </a:rPr>
              <a:t>that implement interfaces must provide implementation methods </a:t>
            </a:r>
            <a:r>
              <a:rPr lang="en-IE" sz="2400" dirty="0" smtClean="0">
                <a:uFill>
                  <a:solidFill/>
                </a:uFill>
              </a:rPr>
              <a:t>for the abstract methods </a:t>
            </a:r>
            <a:r>
              <a:rPr sz="2400" dirty="0" smtClean="0">
                <a:uFill>
                  <a:solidFill/>
                </a:uFill>
              </a:rPr>
              <a:t>specified </a:t>
            </a:r>
            <a:r>
              <a:rPr sz="2400" dirty="0">
                <a:uFill>
                  <a:solidFill/>
                </a:uFill>
              </a:rPr>
              <a:t>in the Interface </a:t>
            </a:r>
            <a:r>
              <a:rPr sz="2400" dirty="0" smtClean="0">
                <a:uFill>
                  <a:solidFill/>
                </a:uFill>
              </a:rPr>
              <a:t>definition</a:t>
            </a:r>
            <a:r>
              <a:rPr lang="en-IE" sz="2400" dirty="0" smtClean="0">
                <a:uFill>
                  <a:solidFill/>
                </a:uFill>
              </a:rPr>
              <a:t>.</a:t>
            </a:r>
            <a:endParaRPr sz="2400" dirty="0">
              <a:uFill>
                <a:solidFill/>
              </a:uFill>
            </a:endParaRPr>
          </a:p>
          <a:p>
            <a:pPr marL="334554" lvl="0" indent="-293914">
              <a:lnSpc>
                <a:spcPct val="90000"/>
              </a:lnSpc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 smtClean="0">
                <a:uFill>
                  <a:solidFill/>
                </a:uFill>
              </a:rPr>
              <a:t>Interfaces </a:t>
            </a:r>
            <a:r>
              <a:rPr sz="2400" dirty="0">
                <a:uFill>
                  <a:solidFill/>
                </a:uFill>
              </a:rPr>
              <a:t>are said to specify </a:t>
            </a:r>
            <a:r>
              <a:rPr sz="2400" dirty="0" smtClean="0">
                <a:uFill>
                  <a:solidFill/>
                </a:uFill>
              </a:rPr>
              <a:t>Types</a:t>
            </a:r>
            <a:r>
              <a:rPr lang="en-IE" sz="2400" dirty="0" smtClean="0">
                <a:uFill>
                  <a:solidFill/>
                </a:uFill>
              </a:rPr>
              <a:t>.</a:t>
            </a:r>
            <a:endParaRPr sz="2400" dirty="0">
              <a:uFill>
                <a:solidFill/>
              </a:uFill>
            </a:endParaRPr>
          </a:p>
          <a:p>
            <a:pPr marL="334554" lvl="0" indent="-293914">
              <a:lnSpc>
                <a:spcPct val="90000"/>
              </a:lnSpc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Classes can implement one or more Interfaces as appropriate i.e. have more than one type.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23</a:t>
            </a:r>
          </a:p>
        </p:txBody>
      </p:sp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Interfaces Define Types</a:t>
            </a:r>
          </a:p>
        </p:txBody>
      </p:sp>
      <p:sp>
        <p:nvSpPr>
          <p:cNvPr id="385" name="Shape 3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Interfaces define Types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They define common protocol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Can be used to promote design to a higher level of abstraction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Can be used where multiple implementations of one abstraction are envisaged</a:t>
            </a: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Interfaces are used to impose typing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If a variable is declared as of an </a:t>
            </a:r>
            <a:r>
              <a:rPr lang="en-IE" sz="2000" dirty="0" smtClean="0">
                <a:uFill>
                  <a:solidFill/>
                </a:uFill>
              </a:rPr>
              <a:t>I</a:t>
            </a:r>
            <a:r>
              <a:rPr sz="2000" dirty="0" err="1" smtClean="0">
                <a:uFill>
                  <a:solidFill/>
                </a:uFill>
              </a:rPr>
              <a:t>nterface</a:t>
            </a:r>
            <a:r>
              <a:rPr sz="2000" dirty="0" smtClean="0">
                <a:uFill>
                  <a:solidFill/>
                </a:uFill>
              </a:rPr>
              <a:t> </a:t>
            </a:r>
            <a:r>
              <a:rPr sz="2000" dirty="0">
                <a:uFill>
                  <a:solidFill/>
                </a:uFill>
              </a:rPr>
              <a:t>type, </a:t>
            </a:r>
            <a:r>
              <a:rPr sz="2000" dirty="0" err="1" smtClean="0">
                <a:uFill>
                  <a:solidFill/>
                </a:uFill>
              </a:rPr>
              <a:t>th</a:t>
            </a:r>
            <a:r>
              <a:rPr lang="en-IE" sz="2000" dirty="0" smtClean="0">
                <a:uFill>
                  <a:solidFill/>
                </a:uFill>
              </a:rPr>
              <a:t>e</a:t>
            </a:r>
            <a:r>
              <a:rPr sz="2000" dirty="0" smtClean="0">
                <a:uFill>
                  <a:solidFill/>
                </a:uFill>
              </a:rPr>
              <a:t>n </a:t>
            </a:r>
            <a:r>
              <a:rPr sz="2000" dirty="0">
                <a:uFill>
                  <a:solidFill/>
                </a:uFill>
              </a:rPr>
              <a:t>an instance of any class that implements that </a:t>
            </a:r>
            <a:r>
              <a:rPr lang="en-IE" sz="2000" dirty="0" smtClean="0">
                <a:uFill>
                  <a:solidFill/>
                </a:uFill>
              </a:rPr>
              <a:t>I</a:t>
            </a:r>
            <a:r>
              <a:rPr sz="2000" dirty="0" err="1" smtClean="0">
                <a:uFill>
                  <a:solidFill/>
                </a:uFill>
              </a:rPr>
              <a:t>nterface</a:t>
            </a:r>
            <a:r>
              <a:rPr sz="2000" dirty="0" smtClean="0">
                <a:uFill>
                  <a:solidFill/>
                </a:uFill>
              </a:rPr>
              <a:t> </a:t>
            </a:r>
            <a:r>
              <a:rPr sz="2000" dirty="0">
                <a:uFill>
                  <a:solidFill/>
                </a:uFill>
              </a:rPr>
              <a:t>can be assigned to that variable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24</a:t>
            </a:r>
          </a:p>
        </p:txBody>
      </p:sp>
      <p:sp>
        <p:nvSpPr>
          <p:cNvPr id="389" name="Shape 3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Defining </a:t>
            </a:r>
            <a:r>
              <a:rPr sz="3600" dirty="0" smtClean="0">
                <a:uFill>
                  <a:solidFill/>
                </a:uFill>
              </a:rPr>
              <a:t>Interface</a:t>
            </a:r>
            <a:r>
              <a:rPr lang="en-IE" sz="3600" dirty="0" smtClean="0">
                <a:uFill>
                  <a:solidFill/>
                </a:uFill>
              </a:rPr>
              <a:t>s – abstract methods</a:t>
            </a:r>
            <a:endParaRPr sz="3600" dirty="0">
              <a:uFill>
                <a:solidFill/>
              </a:uFill>
            </a:endParaRPr>
          </a:p>
        </p:txBody>
      </p:sp>
      <p:sp>
        <p:nvSpPr>
          <p:cNvPr id="390" name="Shape 390"/>
          <p:cNvSpPr>
            <a:spLocks noGrp="1"/>
          </p:cNvSpPr>
          <p:nvPr>
            <p:ph type="body" idx="1"/>
          </p:nvPr>
        </p:nvSpPr>
        <p:spPr>
          <a:xfrm>
            <a:off x="457200" y="1355725"/>
            <a:ext cx="4038600" cy="5502275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Similar to defining classes</a:t>
            </a:r>
          </a:p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Keyword interface used instead of class keyword</a:t>
            </a:r>
          </a:p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000" dirty="0" smtClean="0">
              <a:uFill>
                <a:solidFill/>
              </a:uFill>
            </a:endParaRPr>
          </a:p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 smtClean="0">
                <a:uFill>
                  <a:solidFill/>
                </a:uFill>
              </a:rPr>
              <a:t>Defined </a:t>
            </a:r>
            <a:r>
              <a:rPr lang="en-IE" sz="2000" dirty="0" smtClean="0">
                <a:uFill>
                  <a:solidFill/>
                </a:uFill>
              </a:rPr>
              <a:t>abstract </a:t>
            </a:r>
            <a:r>
              <a:rPr sz="2000" dirty="0" smtClean="0">
                <a:uFill>
                  <a:solidFill/>
                </a:uFill>
              </a:rPr>
              <a:t>methods </a:t>
            </a:r>
            <a:r>
              <a:rPr sz="2000" dirty="0">
                <a:uFill>
                  <a:solidFill/>
                </a:uFill>
              </a:rPr>
              <a:t>contain signatures </a:t>
            </a:r>
            <a:r>
              <a:rPr sz="2000" dirty="0" smtClean="0">
                <a:uFill>
                  <a:solidFill/>
                </a:uFill>
              </a:rPr>
              <a:t>only</a:t>
            </a:r>
            <a:r>
              <a:rPr lang="en-IE" sz="2000" dirty="0" smtClean="0">
                <a:uFill>
                  <a:solidFill/>
                </a:uFill>
              </a:rPr>
              <a:t> (no need for keyword abstract)</a:t>
            </a:r>
            <a:endParaRPr sz="2000" dirty="0">
              <a:uFill>
                <a:solidFill/>
              </a:uFill>
            </a:endParaRPr>
          </a:p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000" dirty="0" smtClean="0">
              <a:uFill>
                <a:solidFill/>
              </a:uFill>
            </a:endParaRPr>
          </a:p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 smtClean="0">
                <a:uFill>
                  <a:solidFill/>
                </a:uFill>
              </a:rPr>
              <a:t>Interfaces </a:t>
            </a:r>
            <a:r>
              <a:rPr sz="2000" dirty="0">
                <a:uFill>
                  <a:solidFill/>
                </a:uFill>
              </a:rPr>
              <a:t>are also stored in .java </a:t>
            </a:r>
            <a:r>
              <a:rPr sz="2000" dirty="0" smtClean="0">
                <a:uFill>
                  <a:solidFill/>
                </a:uFill>
              </a:rPr>
              <a:t>files</a:t>
            </a:r>
            <a:endParaRPr lang="en-IE" sz="2000" dirty="0" smtClean="0">
              <a:uFill>
                <a:solidFill/>
              </a:uFill>
            </a:endParaRPr>
          </a:p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000" dirty="0"/>
          </a:p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000" dirty="0" smtClean="0">
                <a:uFill>
                  <a:solidFill/>
                </a:uFill>
              </a:rPr>
              <a:t>Methods are im</a:t>
            </a:r>
            <a:r>
              <a:rPr lang="en-IE" sz="2000" dirty="0" smtClean="0"/>
              <a:t>plicitly public access.</a:t>
            </a:r>
            <a:endParaRPr lang="en-IE" sz="2000" dirty="0" smtClean="0">
              <a:uFill>
                <a:solidFill/>
              </a:uFill>
            </a:endParaRPr>
          </a:p>
        </p:txBody>
      </p:sp>
      <p:graphicFrame>
        <p:nvGraphicFramePr>
          <p:cNvPr id="391" name="Table 391"/>
          <p:cNvGraphicFramePr/>
          <p:nvPr/>
        </p:nvGraphicFramePr>
        <p:xfrm>
          <a:off x="4673600" y="1368425"/>
          <a:ext cx="4038600" cy="38481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8600"/>
              </a:tblGrid>
              <a:tr h="3848100">
                <a:tc>
                  <a:txBody>
                    <a:bodyPr/>
                    <a:lstStyle/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 dirty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public interface </a:t>
                      </a:r>
                      <a:r>
                        <a:rPr sz="1600" dirty="0" err="1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IAddressBook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{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void 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clear();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 err="1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IContact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</a:t>
                      </a:r>
                      <a:r>
                        <a:rPr sz="1600" dirty="0" err="1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getContact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(String </a:t>
                      </a:r>
                      <a:r>
                        <a:rPr sz="1600" dirty="0" err="1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lastName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);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void </a:t>
                      </a:r>
                      <a:r>
                        <a:rPr sz="1600" dirty="0" err="1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addContact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</a:t>
                      </a:r>
                      <a:r>
                        <a:rPr sz="1600" dirty="0" err="1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IContact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contact);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 err="1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int</a:t>
                      </a:r>
                      <a:r>
                        <a:rPr sz="1600" dirty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</a:t>
                      </a:r>
                      <a:r>
                        <a:rPr sz="1600" dirty="0" err="1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numberOfContacts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();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void </a:t>
                      </a:r>
                      <a:r>
                        <a:rPr sz="1600" dirty="0" err="1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removeContact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(String </a:t>
                      </a:r>
                      <a:r>
                        <a:rPr sz="1600" dirty="0" err="1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lastName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);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String </a:t>
                      </a:r>
                      <a:r>
                        <a:rPr sz="1600" dirty="0" err="1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listContacts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();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}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E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24</a:t>
            </a:r>
          </a:p>
        </p:txBody>
      </p:sp>
      <p:sp>
        <p:nvSpPr>
          <p:cNvPr id="389" name="Shape 3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Defining </a:t>
            </a:r>
            <a:r>
              <a:rPr sz="3600" dirty="0" smtClean="0">
                <a:uFill>
                  <a:solidFill/>
                </a:uFill>
              </a:rPr>
              <a:t>Interface</a:t>
            </a:r>
            <a:r>
              <a:rPr lang="en-IE" sz="3600" dirty="0" smtClean="0">
                <a:uFill>
                  <a:solidFill/>
                </a:uFill>
              </a:rPr>
              <a:t>s </a:t>
            </a:r>
            <a:r>
              <a:rPr lang="en-IE" sz="3600" dirty="0" smtClean="0">
                <a:uFill>
                  <a:solidFill/>
                </a:uFill>
              </a:rPr>
              <a:t>– default methods</a:t>
            </a:r>
            <a:endParaRPr sz="3600" dirty="0">
              <a:uFill>
                <a:solidFill/>
              </a:uFill>
            </a:endParaRPr>
          </a:p>
        </p:txBody>
      </p:sp>
      <p:sp>
        <p:nvSpPr>
          <p:cNvPr id="390" name="Shape 390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38600" cy="5502275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000" dirty="0" smtClean="0"/>
              <a:t>Pre Java 8, adding </a:t>
            </a:r>
            <a:r>
              <a:rPr lang="en-IE" sz="2000" dirty="0"/>
              <a:t>a new method to an </a:t>
            </a:r>
            <a:r>
              <a:rPr lang="en-IE" sz="2000" dirty="0" smtClean="0"/>
              <a:t>Interface </a:t>
            </a:r>
            <a:r>
              <a:rPr lang="en-IE" sz="2000" dirty="0"/>
              <a:t>breaks all classes that extend the </a:t>
            </a:r>
            <a:r>
              <a:rPr lang="en-IE" sz="2000" dirty="0" smtClean="0"/>
              <a:t>Interface</a:t>
            </a:r>
            <a:r>
              <a:rPr lang="en-IE" sz="2000" dirty="0"/>
              <a:t>.</a:t>
            </a: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000" dirty="0" smtClean="0">
                <a:uFillTx/>
              </a:rPr>
              <a:t>Java </a:t>
            </a:r>
            <a:r>
              <a:rPr lang="en-IE" sz="2000" dirty="0">
                <a:uFillTx/>
              </a:rPr>
              <a:t>8 introduced </a:t>
            </a:r>
            <a:r>
              <a:rPr lang="en-IE" sz="2000" b="1" dirty="0">
                <a:uFillTx/>
              </a:rPr>
              <a:t>default methods </a:t>
            </a:r>
            <a:r>
              <a:rPr lang="en-IE" sz="2000" dirty="0">
                <a:uFillTx/>
              </a:rPr>
              <a:t>as a way to extend </a:t>
            </a:r>
            <a:r>
              <a:rPr lang="en-IE" sz="2000" dirty="0" smtClean="0">
                <a:uFillTx/>
              </a:rPr>
              <a:t>Interfaces</a:t>
            </a:r>
            <a:r>
              <a:rPr lang="en-IE" sz="2000" dirty="0">
                <a:uFillTx/>
              </a:rPr>
              <a:t> in a backward compatible way.</a:t>
            </a: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000" dirty="0" smtClean="0"/>
              <a:t>They allow you to add new methods to </a:t>
            </a:r>
            <a:r>
              <a:rPr lang="en-IE" sz="2000" dirty="0" smtClean="0"/>
              <a:t>Interfaces </a:t>
            </a:r>
            <a:r>
              <a:rPr lang="en-IE" sz="2000" dirty="0" smtClean="0"/>
              <a:t>without “breaking” existing implementations of those </a:t>
            </a:r>
            <a:r>
              <a:rPr lang="en-IE" sz="2000" dirty="0" smtClean="0"/>
              <a:t>Interfaces</a:t>
            </a:r>
            <a:r>
              <a:rPr lang="en-IE" sz="2000" dirty="0" smtClean="0"/>
              <a:t>. </a:t>
            </a: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000" dirty="0" smtClean="0"/>
              <a:t>Default method </a:t>
            </a:r>
            <a:r>
              <a:rPr lang="en-IE" sz="2000" dirty="0" smtClean="0"/>
              <a:t>uses the </a:t>
            </a:r>
            <a:r>
              <a:rPr lang="en-IE" sz="2000" b="1" dirty="0" smtClean="0"/>
              <a:t>default </a:t>
            </a:r>
            <a:r>
              <a:rPr lang="en-IE" sz="2000" dirty="0" smtClean="0"/>
              <a:t>keyword and is implicitly public access.</a:t>
            </a:r>
            <a:endParaRPr lang="en-IE" sz="2000" dirty="0" smtClean="0"/>
          </a:p>
        </p:txBody>
      </p:sp>
      <p:graphicFrame>
        <p:nvGraphicFramePr>
          <p:cNvPr id="391" name="Table 391"/>
          <p:cNvGraphicFramePr/>
          <p:nvPr>
            <p:extLst>
              <p:ext uri="{D42A27DB-BD31-4B8C-83A1-F6EECF244321}">
                <p14:modId xmlns:p14="http://schemas.microsoft.com/office/powerpoint/2010/main" val="2866992034"/>
              </p:ext>
            </p:extLst>
          </p:nvPr>
        </p:nvGraphicFramePr>
        <p:xfrm>
          <a:off x="4673600" y="1368425"/>
          <a:ext cx="4038600" cy="47447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8600"/>
              </a:tblGrid>
              <a:tr h="3848100">
                <a:tc>
                  <a:txBody>
                    <a:bodyPr/>
                    <a:lstStyle/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public interface </a:t>
                      </a:r>
                      <a:r>
                        <a:rPr sz="16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IAddressBook</a:t>
                      </a: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{</a:t>
                      </a:r>
                      <a:b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void </a:t>
                      </a: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clear();</a:t>
                      </a:r>
                      <a:b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IContact</a:t>
                      </a: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</a:t>
                      </a:r>
                      <a:r>
                        <a:rPr sz="16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getContact</a:t>
                      </a: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(String </a:t>
                      </a:r>
                      <a:r>
                        <a:rPr sz="16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lastName</a:t>
                      </a: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);</a:t>
                      </a:r>
                      <a:b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void </a:t>
                      </a:r>
                      <a:r>
                        <a:rPr sz="16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addContact</a:t>
                      </a: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</a:t>
                      </a:r>
                      <a:r>
                        <a:rPr sz="16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IContact</a:t>
                      </a: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contact);</a:t>
                      </a:r>
                      <a:b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 err="1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int</a:t>
                      </a:r>
                      <a:r>
                        <a:rPr sz="16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</a:t>
                      </a:r>
                      <a:r>
                        <a:rPr sz="16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numberOfContacts</a:t>
                      </a: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();</a:t>
                      </a:r>
                      <a:b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void </a:t>
                      </a:r>
                      <a:r>
                        <a:rPr sz="16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removeContact</a:t>
                      </a: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(String </a:t>
                      </a:r>
                      <a:r>
                        <a:rPr sz="16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lastName</a:t>
                      </a: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);</a:t>
                      </a:r>
                      <a:b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String </a:t>
                      </a:r>
                      <a:r>
                        <a:rPr sz="16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listContacts</a:t>
                      </a: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();</a:t>
                      </a:r>
                      <a:endParaRPr lang="en-IE" sz="1600" dirty="0" smtClean="0">
                        <a:uFill>
                          <a:solidFill/>
                        </a:uFill>
                        <a:latin typeface="Arial Unicode MS"/>
                        <a:ea typeface="Arial Unicode MS"/>
                        <a:cs typeface="Arial Unicode MS"/>
                        <a:sym typeface="Arial Unicode MS"/>
                      </a:endParaRP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endParaRPr lang="en-IE" sz="1600" dirty="0" smtClean="0">
                        <a:uFill>
                          <a:solidFill/>
                        </a:uFill>
                        <a:latin typeface="Arial Unicode MS"/>
                        <a:ea typeface="Arial Unicode MS"/>
                        <a:cs typeface="Arial Unicode MS"/>
                        <a:sym typeface="Arial Unicode MS"/>
                      </a:endParaRP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lang="en-IE"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 </a:t>
                      </a:r>
                      <a:r>
                        <a:rPr lang="en-IE" sz="16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default</a:t>
                      </a:r>
                      <a:r>
                        <a:rPr lang="en-IE" sz="16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</a:t>
                      </a:r>
                      <a:r>
                        <a:rPr lang="en-IE" sz="16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void</a:t>
                      </a:r>
                      <a:r>
                        <a:rPr lang="en-IE" sz="16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</a:t>
                      </a:r>
                      <a:r>
                        <a:rPr lang="en-IE" sz="1600" baseline="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typeOfEntity</a:t>
                      </a:r>
                      <a:r>
                        <a:rPr lang="en-IE" sz="16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(){</a:t>
                      </a:r>
                      <a:endParaRPr lang="en-IE" sz="1600" baseline="0" dirty="0" smtClean="0">
                        <a:uFill>
                          <a:solidFill/>
                        </a:uFill>
                        <a:latin typeface="Arial Unicode MS"/>
                        <a:ea typeface="Arial Unicode MS"/>
                        <a:cs typeface="Arial Unicode MS"/>
                        <a:sym typeface="Arial Unicode MS"/>
                      </a:endParaRP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lang="en-IE" sz="16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      </a:t>
                      </a:r>
                      <a:r>
                        <a:rPr lang="en-IE" sz="1600" baseline="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System.out.println</a:t>
                      </a:r>
                      <a:r>
                        <a:rPr lang="en-IE" sz="16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(“Address book”);</a:t>
                      </a:r>
                      <a:endParaRPr lang="en-IE" sz="1600" baseline="0" dirty="0" smtClean="0">
                        <a:uFill>
                          <a:solidFill/>
                        </a:uFill>
                        <a:latin typeface="Arial Unicode MS"/>
                        <a:ea typeface="Arial Unicode MS"/>
                        <a:cs typeface="Arial Unicode MS"/>
                        <a:sym typeface="Arial Unicode MS"/>
                      </a:endParaRP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lang="en-IE" sz="16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 }</a:t>
                      </a: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}</a:t>
                      </a:r>
                      <a:endParaRPr sz="1600" dirty="0">
                        <a:uFill>
                          <a:solidFill/>
                        </a:uFill>
                        <a:latin typeface="Arial Unicode MS"/>
                        <a:ea typeface="Arial Unicode MS"/>
                        <a:cs typeface="Arial Unicode MS"/>
                        <a:sym typeface="Arial Unicode MS"/>
                      </a:endParaRP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E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5174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 w="9360">
            <a:solidFill/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7" name="Shape 57"/>
          <p:cNvSpPr/>
          <p:nvPr/>
        </p:nvSpPr>
        <p:spPr>
          <a:xfrm>
            <a:off x="6554787" y="6342062"/>
            <a:ext cx="24003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9199" marR="39199" algn="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14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58" name="Shape 58"/>
          <p:cNvSpPr/>
          <p:nvPr/>
        </p:nvSpPr>
        <p:spPr>
          <a:xfrm>
            <a:off x="444500" y="3968"/>
            <a:ext cx="8242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0639" marR="40639" algn="ctr" defTabSz="449262">
              <a:buClr>
                <a:srgbClr val="000000"/>
              </a:buClr>
              <a:buFont typeface="Helvetica"/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  <a:tab pos="10375900" algn="l"/>
              </a:tabLst>
              <a:defRPr sz="360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Java Essentials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180181" y="922337"/>
            <a:ext cx="2806701" cy="5829302"/>
            <a:chOff x="0" y="0"/>
            <a:chExt cx="2806700" cy="5829300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2806700" cy="5829301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0"/>
              <a:ext cx="2805114" cy="5362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381952" marR="40639" lvl="0" indent="-341312" defTabSz="449262"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Overview</a:t>
              </a:r>
            </a:p>
            <a:p>
              <a:pPr marL="782002" marR="40639" lvl="0" indent="-284162" defTabSz="449262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Introduction</a:t>
              </a:r>
            </a:p>
            <a:p>
              <a:pPr marL="782002" marR="40639" lvl="0" indent="-284162" defTabSz="449262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Syntax</a:t>
              </a:r>
            </a:p>
            <a:p>
              <a:pPr marL="782002" marR="40639" lvl="0" indent="-284162" defTabSz="449262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Basics</a:t>
              </a:r>
            </a:p>
            <a:p>
              <a:pPr marL="782002" marR="40639" lvl="0" indent="-284162" defTabSz="449262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Arrays</a:t>
              </a:r>
            </a:p>
            <a:p>
              <a:pPr marL="381952" marR="40639" lvl="0" indent="-341312" defTabSz="449262"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Classes</a:t>
              </a:r>
            </a:p>
            <a:p>
              <a:pPr marL="782002" marR="40639" lvl="0" indent="-284162" defTabSz="449262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Classes Structure</a:t>
              </a:r>
            </a:p>
            <a:p>
              <a:pPr marL="782002" marR="40639" lvl="0" indent="-284162" defTabSz="449262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Static Members</a:t>
              </a:r>
            </a:p>
            <a:p>
              <a:pPr marL="782002" marR="40639" lvl="0" indent="-284162" defTabSz="449262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Commonly used Classes</a:t>
              </a:r>
            </a:p>
            <a:p>
              <a:pPr marL="381952" marR="40639" lvl="0" indent="-341312" defTabSz="449262"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Control Statements</a:t>
              </a:r>
            </a:p>
            <a:p>
              <a:pPr marL="782002" marR="40639" lvl="0" indent="-284162" defTabSz="449262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Control Statement Types</a:t>
              </a:r>
            </a:p>
            <a:p>
              <a:pPr marL="782002" marR="40639" lvl="0" indent="-284162" defTabSz="449262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If, else, switch</a:t>
              </a:r>
            </a:p>
            <a:p>
              <a:pPr marL="782002" marR="40639" lvl="0" indent="-284162" defTabSz="449262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  <a:tab pos="103759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For, while, do-while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3060700" y="922337"/>
            <a:ext cx="3022600" cy="5930903"/>
            <a:chOff x="0" y="0"/>
            <a:chExt cx="3022600" cy="5930901"/>
          </a:xfrm>
        </p:grpSpPr>
        <p:sp>
          <p:nvSpPr>
            <p:cNvPr id="62" name="Shape 62"/>
            <p:cNvSpPr/>
            <p:nvPr/>
          </p:nvSpPr>
          <p:spPr>
            <a:xfrm>
              <a:off x="0" y="0"/>
              <a:ext cx="3022600" cy="5854148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0" y="0"/>
              <a:ext cx="3019429" cy="5930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380512" marR="39199" lvl="0" indent="-341312" defTabSz="449262">
                <a:lnSpc>
                  <a:spcPct val="90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2000" b="1" dirty="0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Inheritance</a:t>
              </a:r>
            </a:p>
            <a:p>
              <a:pPr marL="780562" marR="39199" lvl="0" indent="-284162" defTabSz="449262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dirty="0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Class hierarchies</a:t>
              </a:r>
            </a:p>
            <a:p>
              <a:pPr marL="780562" marR="39199" lvl="0" indent="-284162" defTabSz="449262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dirty="0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Method lookup in Java</a:t>
              </a:r>
            </a:p>
            <a:p>
              <a:pPr marL="780562" marR="39199" lvl="0" indent="-284162" defTabSz="449262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dirty="0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Use of this and super</a:t>
              </a:r>
            </a:p>
            <a:p>
              <a:pPr marL="780562" marR="39199" lvl="0" indent="-284162" defTabSz="449262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dirty="0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Constructors and inheritance</a:t>
              </a:r>
            </a:p>
            <a:p>
              <a:pPr marL="780562" marR="39199" lvl="0" indent="-284162" defTabSz="449262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dirty="0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Abstract classes and methods</a:t>
              </a:r>
            </a:p>
            <a:p>
              <a:pPr marL="780562" marR="39199" lvl="0" indent="-284162" defTabSz="449262">
                <a:lnSpc>
                  <a:spcPct val="90000"/>
                </a:lnSpc>
                <a:spcBef>
                  <a:spcPts val="400"/>
                </a:spcBef>
                <a:buClr>
                  <a:srgbClr val="000000"/>
                </a:buClr>
                <a:buFont typeface="Wingdings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dirty="0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Interfaces</a:t>
              </a:r>
            </a:p>
            <a:p>
              <a:pPr marL="418436" marR="39199" lvl="0" indent="-379236" defTabSz="449262">
                <a:spcBef>
                  <a:spcPts val="5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sz="2000" b="1" dirty="0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Collections</a:t>
              </a:r>
            </a:p>
            <a:p>
              <a:pPr marL="780562" marR="39199" lvl="0" indent="-284162" defTabSz="449262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dirty="0" err="1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ArrayList</a:t>
              </a:r>
              <a:endParaRPr dirty="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marL="780562" marR="39199" lvl="0" indent="-284162" defTabSz="449262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dirty="0" err="1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HashMap</a:t>
              </a:r>
              <a:endParaRPr dirty="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marL="780562" marR="39199" lvl="0" indent="-284162" defTabSz="449262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dirty="0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Iterator</a:t>
              </a:r>
            </a:p>
            <a:p>
              <a:pPr marL="780562" marR="39199" lvl="0" indent="-284162" defTabSz="449262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dirty="0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Vector</a:t>
              </a:r>
            </a:p>
            <a:p>
              <a:pPr marL="780562" marR="39199" lvl="0" indent="-284162" defTabSz="449262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dirty="0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Enumeration</a:t>
              </a:r>
            </a:p>
            <a:p>
              <a:pPr marL="780562" marR="39199" lvl="0" indent="-284162" defTabSz="449262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dirty="0" err="1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Hashtable</a:t>
              </a:r>
              <a:endParaRPr dirty="0">
                <a:uFill>
                  <a:solidFill/>
                </a:u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6156325" y="922337"/>
            <a:ext cx="2857501" cy="6413501"/>
            <a:chOff x="0" y="0"/>
            <a:chExt cx="2857500" cy="6413499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2833475" cy="5848833"/>
            </a:xfrm>
            <a:prstGeom prst="rect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449262">
                <a:lnSpc>
                  <a:spcPct val="96000"/>
                </a:lnSpc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0" y="0"/>
              <a:ext cx="2857501" cy="6413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L="380512" marR="39199" lvl="0" indent="-341312" defTabSz="449262">
                <a:spcBef>
                  <a:spcPts val="5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Exceptions</a:t>
              </a:r>
            </a:p>
            <a:p>
              <a:pPr marL="780562" marR="39199" lvl="0" indent="-284162" defTabSz="449262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Exception types</a:t>
              </a:r>
            </a:p>
            <a:p>
              <a:pPr marL="780562" marR="39199" lvl="0" indent="-284162" defTabSz="449262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Exception Hierarchy</a:t>
              </a:r>
            </a:p>
            <a:p>
              <a:pPr marL="780562" marR="39199" lvl="0" indent="-284162" defTabSz="449262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Catching exceptions</a:t>
              </a:r>
            </a:p>
            <a:p>
              <a:pPr marL="780562" marR="39199" lvl="0" indent="-284162" defTabSz="449262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Throwing exceptions</a:t>
              </a:r>
            </a:p>
            <a:p>
              <a:pPr marL="780562" marR="39199" lvl="0" indent="-284162" defTabSz="449262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Defining exceptions</a:t>
              </a:r>
            </a:p>
            <a:p>
              <a:pPr marL="780562" marR="39199" lvl="0" indent="-284162" defTabSz="449262">
                <a:spcBef>
                  <a:spcPts val="400"/>
                </a:spcBef>
                <a:buClr>
                  <a:srgbClr val="000000"/>
                </a:buClr>
                <a:buFont typeface="Wingdings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Common exceptions and errors</a:t>
              </a:r>
            </a:p>
            <a:p>
              <a:pPr marL="380512" marR="39199" lvl="0" indent="-341312" defTabSz="449262">
                <a:spcBef>
                  <a:spcPts val="5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 b="1"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Streams</a:t>
              </a:r>
            </a:p>
            <a:p>
              <a:pPr marL="780562" marR="39199" lvl="0" indent="-284162" defTabSz="449262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Stream types</a:t>
              </a:r>
            </a:p>
            <a:p>
              <a:pPr marL="780562" marR="39199" lvl="0" indent="-284162" defTabSz="449262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Character streams</a:t>
              </a:r>
            </a:p>
            <a:p>
              <a:pPr marL="780562" marR="39199" lvl="0" indent="-284162" defTabSz="449262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Byte streams</a:t>
              </a:r>
            </a:p>
            <a:p>
              <a:pPr marL="780562" marR="39199" lvl="0" indent="-284162" defTabSz="449262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Filter streams</a:t>
              </a:r>
            </a:p>
            <a:p>
              <a:pPr marL="780562" marR="39199" lvl="0" indent="-284162" defTabSz="449262">
                <a:spcBef>
                  <a:spcPts val="400"/>
                </a:spcBef>
                <a:buClr>
                  <a:srgbClr val="000000"/>
                </a:buClr>
                <a:buSzPct val="100000"/>
                <a:buFont typeface="Wingdings"/>
                <a:buChar char=""/>
                <a:tabLst>
                  <a:tab pos="381000" algn="l"/>
                  <a:tab pos="1295400" algn="l"/>
                  <a:tab pos="2209800" algn="l"/>
                  <a:tab pos="3124200" algn="l"/>
                  <a:tab pos="4038600" algn="l"/>
                  <a:tab pos="4953000" algn="l"/>
                  <a:tab pos="5867400" algn="l"/>
                  <a:tab pos="6781800" algn="l"/>
                  <a:tab pos="7696200" algn="l"/>
                  <a:tab pos="8610600" algn="l"/>
                  <a:tab pos="9525000" algn="l"/>
                  <a:tab pos="10439400" algn="l"/>
                  <a:tab pos="10820400" algn="l"/>
                </a:tabLst>
                <a:defRPr sz="1800"/>
              </a:pPr>
              <a:r>
                <a:rPr>
                  <a:uFill>
                    <a:solidFill/>
                  </a:u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Object Serialization</a:t>
              </a:r>
            </a:p>
          </p:txBody>
        </p:sp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24</a:t>
            </a:r>
          </a:p>
        </p:txBody>
      </p:sp>
      <p:sp>
        <p:nvSpPr>
          <p:cNvPr id="389" name="Shape 3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Defining </a:t>
            </a:r>
            <a:r>
              <a:rPr sz="3600" dirty="0" smtClean="0">
                <a:uFill>
                  <a:solidFill/>
                </a:uFill>
              </a:rPr>
              <a:t>Interface</a:t>
            </a:r>
            <a:r>
              <a:rPr lang="en-IE" sz="3600" dirty="0" smtClean="0">
                <a:uFill>
                  <a:solidFill/>
                </a:uFill>
              </a:rPr>
              <a:t>s </a:t>
            </a:r>
            <a:r>
              <a:rPr lang="en-IE" sz="3600" dirty="0" smtClean="0">
                <a:uFill>
                  <a:solidFill/>
                </a:uFill>
              </a:rPr>
              <a:t>– static methods</a:t>
            </a:r>
            <a:endParaRPr sz="3600" dirty="0">
              <a:uFill>
                <a:solidFill/>
              </a:uFill>
            </a:endParaRPr>
          </a:p>
        </p:txBody>
      </p:sp>
      <p:sp>
        <p:nvSpPr>
          <p:cNvPr id="390" name="Shape 390"/>
          <p:cNvSpPr>
            <a:spLocks noGrp="1"/>
          </p:cNvSpPr>
          <p:nvPr>
            <p:ph type="body" idx="1"/>
          </p:nvPr>
        </p:nvSpPr>
        <p:spPr>
          <a:xfrm>
            <a:off x="461392" y="1311101"/>
            <a:ext cx="4038600" cy="5502275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000" dirty="0" smtClean="0"/>
              <a:t>In addition to default methods, Java 8 allows you to add </a:t>
            </a:r>
            <a:r>
              <a:rPr lang="en-IE" sz="2000" b="1" dirty="0" smtClean="0"/>
              <a:t>static methods</a:t>
            </a:r>
            <a:r>
              <a:rPr lang="en-IE" sz="2000" dirty="0" smtClean="0"/>
              <a:t> to </a:t>
            </a:r>
            <a:r>
              <a:rPr lang="en-IE" sz="2000" dirty="0" smtClean="0"/>
              <a:t>Interfaces</a:t>
            </a:r>
            <a:r>
              <a:rPr lang="en-IE" sz="2000" dirty="0" smtClean="0"/>
              <a:t>. </a:t>
            </a: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000" dirty="0" smtClean="0">
              <a:uFillTx/>
            </a:endParaRPr>
          </a:p>
          <a:p>
            <a:pPr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000" dirty="0" smtClean="0">
                <a:uFillTx/>
              </a:rPr>
              <a:t>Use </a:t>
            </a:r>
            <a:r>
              <a:rPr lang="en-IE" sz="2000" dirty="0">
                <a:uFillTx/>
              </a:rPr>
              <a:t>the static keyword at the beginning of the method </a:t>
            </a:r>
            <a:r>
              <a:rPr lang="en-IE" sz="2000" dirty="0" smtClean="0">
                <a:uFillTx/>
              </a:rPr>
              <a:t>signature.</a:t>
            </a:r>
            <a:endParaRPr lang="en-IE" sz="2000" dirty="0">
              <a:uFillTx/>
            </a:endParaRP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000" dirty="0" smtClean="0">
              <a:uFillTx/>
            </a:endParaRP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000" dirty="0" smtClean="0">
                <a:uFillTx/>
              </a:rPr>
              <a:t>All </a:t>
            </a:r>
            <a:r>
              <a:rPr lang="en-IE" sz="2000" dirty="0">
                <a:uFillTx/>
              </a:rPr>
              <a:t>method declarations in an interface, including static methods, are implicitly public, so you can omit the public modifier.</a:t>
            </a:r>
          </a:p>
        </p:txBody>
      </p:sp>
      <p:graphicFrame>
        <p:nvGraphicFramePr>
          <p:cNvPr id="391" name="Table 391"/>
          <p:cNvGraphicFramePr/>
          <p:nvPr>
            <p:extLst>
              <p:ext uri="{D42A27DB-BD31-4B8C-83A1-F6EECF244321}">
                <p14:modId xmlns:p14="http://schemas.microsoft.com/office/powerpoint/2010/main" val="101981251"/>
              </p:ext>
            </p:extLst>
          </p:nvPr>
        </p:nvGraphicFramePr>
        <p:xfrm>
          <a:off x="4709864" y="1340768"/>
          <a:ext cx="4038600" cy="4787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8600"/>
              </a:tblGrid>
              <a:tr h="3848100">
                <a:tc>
                  <a:txBody>
                    <a:bodyPr/>
                    <a:lstStyle/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2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public interface </a:t>
                      </a:r>
                      <a:r>
                        <a:rPr sz="12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IAddressBook</a:t>
                      </a: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{</a:t>
                      </a:r>
                      <a:endParaRPr lang="en-IE" sz="1200" dirty="0" smtClean="0">
                        <a:uFill>
                          <a:solidFill/>
                        </a:uFill>
                        <a:latin typeface="Arial Unicode MS"/>
                        <a:ea typeface="Arial Unicode MS"/>
                        <a:cs typeface="Arial Unicode MS"/>
                        <a:sym typeface="Arial Unicode MS"/>
                      </a:endParaRP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lang="en-IE" sz="12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 static </a:t>
                      </a:r>
                      <a:r>
                        <a:rPr lang="en-IE" sz="12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final </a:t>
                      </a:r>
                      <a:r>
                        <a:rPr lang="en-IE" sz="1200" dirty="0" err="1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int</a:t>
                      </a:r>
                      <a:r>
                        <a:rPr lang="en-IE" sz="12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</a:t>
                      </a:r>
                      <a:r>
                        <a:rPr lang="en-IE" sz="12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CAPACITY= 1000;</a:t>
                      </a:r>
                      <a:endParaRPr lang="en-IE" sz="1200" baseline="0" dirty="0" smtClean="0">
                        <a:uFill>
                          <a:solidFill/>
                        </a:uFill>
                        <a:latin typeface="Arial Unicode MS"/>
                        <a:ea typeface="Arial Unicode MS"/>
                        <a:cs typeface="Arial Unicode MS"/>
                        <a:sym typeface="Arial Unicode MS"/>
                      </a:endParaRP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200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2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void </a:t>
                      </a: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clear();</a:t>
                      </a:r>
                      <a:b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200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2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IContact</a:t>
                      </a: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</a:t>
                      </a:r>
                      <a:r>
                        <a:rPr sz="12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getContact</a:t>
                      </a: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(String </a:t>
                      </a:r>
                      <a:r>
                        <a:rPr sz="12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lastName</a:t>
                      </a: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);</a:t>
                      </a:r>
                      <a:b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200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2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void </a:t>
                      </a:r>
                      <a:r>
                        <a:rPr sz="12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addContact</a:t>
                      </a: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</a:t>
                      </a:r>
                      <a:r>
                        <a:rPr sz="12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IContact</a:t>
                      </a: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contact);</a:t>
                      </a:r>
                      <a:b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200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200" dirty="0" err="1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int</a:t>
                      </a:r>
                      <a:r>
                        <a:rPr sz="12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</a:t>
                      </a:r>
                      <a:r>
                        <a:rPr sz="12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numberOfContacts</a:t>
                      </a: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();</a:t>
                      </a:r>
                      <a:b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200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2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void </a:t>
                      </a:r>
                      <a:r>
                        <a:rPr sz="12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removeContact</a:t>
                      </a: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(String </a:t>
                      </a:r>
                      <a:r>
                        <a:rPr sz="12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lastName</a:t>
                      </a: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);</a:t>
                      </a:r>
                      <a:b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200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String </a:t>
                      </a:r>
                      <a:r>
                        <a:rPr sz="12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listContacts</a:t>
                      </a: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();</a:t>
                      </a:r>
                      <a:endParaRPr lang="en-IE" sz="1200" dirty="0" smtClean="0">
                        <a:uFill>
                          <a:solidFill/>
                        </a:uFill>
                        <a:latin typeface="Arial Unicode MS"/>
                        <a:ea typeface="Arial Unicode MS"/>
                        <a:cs typeface="Arial Unicode MS"/>
                        <a:sym typeface="Arial Unicode MS"/>
                      </a:endParaRP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endParaRPr lang="en-IE" sz="600" dirty="0" smtClean="0">
                        <a:uFill>
                          <a:solidFill/>
                        </a:uFill>
                        <a:latin typeface="Arial Unicode MS"/>
                        <a:ea typeface="Arial Unicode MS"/>
                        <a:cs typeface="Arial Unicode MS"/>
                        <a:sym typeface="Arial Unicode MS"/>
                      </a:endParaRP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lang="en-IE" sz="12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 default</a:t>
                      </a:r>
                      <a:r>
                        <a:rPr lang="en-IE" sz="12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</a:t>
                      </a:r>
                      <a:r>
                        <a:rPr lang="en-IE" sz="12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void</a:t>
                      </a:r>
                      <a:r>
                        <a:rPr lang="en-IE" sz="12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</a:t>
                      </a:r>
                      <a:r>
                        <a:rPr lang="en-IE" sz="1200" baseline="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typeOfEntity</a:t>
                      </a:r>
                      <a:r>
                        <a:rPr lang="en-IE" sz="12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(){</a:t>
                      </a: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lang="en-IE" sz="12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      </a:t>
                      </a:r>
                      <a:r>
                        <a:rPr lang="en-IE" sz="1200" baseline="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System.out.println</a:t>
                      </a:r>
                      <a:r>
                        <a:rPr lang="en-IE" sz="12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(“Address book”);</a:t>
                      </a: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lang="en-IE" sz="12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 }</a:t>
                      </a:r>
                      <a:r>
                        <a:rPr lang="en-IE" sz="6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 </a:t>
                      </a:r>
                      <a:endParaRPr lang="en-IE" sz="1200" baseline="0" dirty="0" smtClean="0">
                        <a:uFill>
                          <a:solidFill/>
                        </a:uFill>
                        <a:latin typeface="Arial Unicode MS"/>
                        <a:ea typeface="Arial Unicode MS"/>
                        <a:cs typeface="Arial Unicode MS"/>
                        <a:sym typeface="Arial Unicode MS"/>
                      </a:endParaRP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lang="en-IE" sz="1200" baseline="0" dirty="0" smtClean="0">
                          <a:solidFill>
                            <a:srgbClr val="931A68"/>
                          </a:solidFill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 </a:t>
                      </a:r>
                      <a:r>
                        <a:rPr lang="en-IE" sz="12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static </a:t>
                      </a:r>
                      <a:r>
                        <a:rPr lang="en-IE" sz="1200" dirty="0" err="1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int</a:t>
                      </a:r>
                      <a:r>
                        <a:rPr lang="en-IE" sz="12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</a:t>
                      </a:r>
                      <a:r>
                        <a:rPr lang="en-IE" sz="1200" baseline="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getCapacity</a:t>
                      </a:r>
                      <a:r>
                        <a:rPr lang="en-IE" sz="12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(){</a:t>
                      </a:r>
                      <a:endParaRPr lang="en-IE" sz="1200" baseline="0" dirty="0" smtClean="0">
                        <a:uFill>
                          <a:solidFill/>
                        </a:uFill>
                        <a:latin typeface="Arial Unicode MS"/>
                        <a:ea typeface="Arial Unicode MS"/>
                        <a:cs typeface="Arial Unicode MS"/>
                        <a:sym typeface="Arial Unicode MS"/>
                      </a:endParaRP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lang="en-IE" sz="12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       return </a:t>
                      </a:r>
                      <a:r>
                        <a:rPr lang="en-IE" sz="12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CAPACITY;</a:t>
                      </a:r>
                      <a:endParaRPr lang="en-IE" sz="1200" baseline="0" dirty="0" smtClean="0">
                        <a:uFill>
                          <a:solidFill/>
                        </a:uFill>
                        <a:latin typeface="Arial Unicode MS"/>
                        <a:ea typeface="Arial Unicode MS"/>
                        <a:cs typeface="Arial Unicode MS"/>
                        <a:sym typeface="Arial Unicode MS"/>
                      </a:endParaRP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lang="en-IE" sz="1200" baseline="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 }</a:t>
                      </a: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2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}</a:t>
                      </a:r>
                      <a:endParaRPr sz="1200" dirty="0">
                        <a:uFill>
                          <a:solidFill/>
                        </a:uFill>
                        <a:latin typeface="Arial Unicode MS"/>
                        <a:ea typeface="Arial Unicode MS"/>
                        <a:cs typeface="Arial Unicode MS"/>
                        <a:sym typeface="Arial Unicode MS"/>
                      </a:endParaRP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E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7247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25</a:t>
            </a:r>
          </a:p>
        </p:txBody>
      </p:sp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Implementing Interfaces</a:t>
            </a:r>
          </a:p>
        </p:txBody>
      </p:sp>
      <p:sp>
        <p:nvSpPr>
          <p:cNvPr id="396" name="Shape 396"/>
          <p:cNvSpPr>
            <a:spLocks noGrp="1"/>
          </p:cNvSpPr>
          <p:nvPr>
            <p:ph type="body" idx="1"/>
          </p:nvPr>
        </p:nvSpPr>
        <p:spPr>
          <a:xfrm>
            <a:off x="457200" y="1355725"/>
            <a:ext cx="2890838" cy="5502275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Classes </a:t>
            </a:r>
            <a:r>
              <a:rPr sz="2400" dirty="0" smtClean="0">
                <a:uFill>
                  <a:solidFill/>
                </a:uFill>
              </a:rPr>
              <a:t>implement</a:t>
            </a:r>
            <a:r>
              <a:rPr lang="en-IE" sz="2400" dirty="0" smtClean="0">
                <a:uFill>
                  <a:solidFill/>
                </a:uFill>
              </a:rPr>
              <a:t> I</a:t>
            </a:r>
            <a:r>
              <a:rPr sz="2400" dirty="0" err="1" smtClean="0">
                <a:uFill>
                  <a:solidFill/>
                </a:uFill>
              </a:rPr>
              <a:t>nterfaces</a:t>
            </a:r>
            <a:endParaRPr sz="2400" dirty="0">
              <a:uFill>
                <a:solidFill/>
              </a:uFill>
            </a:endParaRPr>
          </a:p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Keyword </a:t>
            </a:r>
            <a:r>
              <a:rPr sz="2000" b="1" dirty="0">
                <a:uFill>
                  <a:solidFill/>
                </a:uFill>
              </a:rPr>
              <a:t>implements</a:t>
            </a:r>
            <a:r>
              <a:rPr sz="2000" dirty="0">
                <a:uFill>
                  <a:solidFill/>
                </a:uFill>
              </a:rPr>
              <a:t> is used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They </a:t>
            </a:r>
            <a:r>
              <a:rPr sz="2000" u="sng" dirty="0">
                <a:uFill>
                  <a:solidFill/>
                </a:uFill>
              </a:rPr>
              <a:t>must</a:t>
            </a:r>
            <a:r>
              <a:rPr sz="2000" dirty="0">
                <a:uFill>
                  <a:solidFill/>
                </a:uFill>
              </a:rPr>
              <a:t> define all </a:t>
            </a:r>
            <a:r>
              <a:rPr lang="en-IE" sz="2000" dirty="0" smtClean="0">
                <a:uFill>
                  <a:solidFill/>
                </a:uFill>
              </a:rPr>
              <a:t>abstract </a:t>
            </a:r>
            <a:r>
              <a:rPr sz="2000" dirty="0" smtClean="0">
                <a:uFill>
                  <a:solidFill/>
                </a:uFill>
              </a:rPr>
              <a:t>methods</a:t>
            </a:r>
            <a:r>
              <a:rPr lang="en-IE" sz="2000" dirty="0" smtClean="0">
                <a:uFill>
                  <a:solidFill/>
                </a:uFill>
              </a:rPr>
              <a:t> for</a:t>
            </a:r>
            <a:r>
              <a:rPr sz="2000" dirty="0" smtClean="0">
                <a:uFill>
                  <a:solidFill/>
                </a:uFill>
              </a:rPr>
              <a:t> </a:t>
            </a:r>
            <a:r>
              <a:rPr lang="en-IE" sz="2000" dirty="0" smtClean="0">
                <a:uFill>
                  <a:solidFill/>
                </a:uFill>
              </a:rPr>
              <a:t>the I</a:t>
            </a:r>
            <a:r>
              <a:rPr sz="2000" dirty="0" err="1" smtClean="0">
                <a:uFill>
                  <a:solidFill/>
                </a:uFill>
              </a:rPr>
              <a:t>nterface</a:t>
            </a:r>
            <a:r>
              <a:rPr lang="en-IE" sz="2000" dirty="0" smtClean="0">
                <a:uFill>
                  <a:solidFill/>
                </a:uFill>
              </a:rPr>
              <a:t>(s)</a:t>
            </a:r>
            <a:r>
              <a:rPr sz="2000" dirty="0" smtClean="0">
                <a:uFill>
                  <a:solidFill/>
                </a:uFill>
              </a:rPr>
              <a:t> </a:t>
            </a:r>
            <a:r>
              <a:rPr sz="2000" dirty="0">
                <a:uFill>
                  <a:solidFill/>
                </a:uFill>
              </a:rPr>
              <a:t>they </a:t>
            </a:r>
            <a:r>
              <a:rPr sz="2000" dirty="0" smtClean="0">
                <a:uFill>
                  <a:solidFill/>
                </a:uFill>
              </a:rPr>
              <a:t>implement</a:t>
            </a:r>
            <a:endParaRPr sz="2000" dirty="0">
              <a:uFill>
                <a:solidFill/>
              </a:uFill>
            </a:endParaRPr>
          </a:p>
        </p:txBody>
      </p:sp>
      <p:graphicFrame>
        <p:nvGraphicFramePr>
          <p:cNvPr id="397" name="Table 397"/>
          <p:cNvGraphicFramePr/>
          <p:nvPr>
            <p:extLst>
              <p:ext uri="{D42A27DB-BD31-4B8C-83A1-F6EECF244321}">
                <p14:modId xmlns:p14="http://schemas.microsoft.com/office/powerpoint/2010/main" val="3962067340"/>
              </p:ext>
            </p:extLst>
          </p:nvPr>
        </p:nvGraphicFramePr>
        <p:xfrm>
          <a:off x="3491880" y="1065907"/>
          <a:ext cx="5401295" cy="567546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401295"/>
              </a:tblGrid>
              <a:tr h="5675461">
                <a:tc>
                  <a:txBody>
                    <a:bodyPr/>
                    <a:lstStyle/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 dirty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public class </a:t>
                      </a:r>
                      <a:r>
                        <a:rPr sz="1600" dirty="0" err="1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AddressBook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</a:t>
                      </a:r>
                      <a:r>
                        <a:rPr sz="1600" dirty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implements </a:t>
                      </a:r>
                      <a:r>
                        <a:rPr sz="1600" dirty="0" err="1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IAddressBook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{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 smtClean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private</a:t>
                      </a:r>
                      <a:r>
                        <a:rPr sz="1600" dirty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Contact[]  contacts;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private </a:t>
                      </a:r>
                      <a:r>
                        <a:rPr sz="1600" dirty="0" err="1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int</a:t>
                      </a:r>
                      <a:r>
                        <a:rPr sz="1600" dirty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</a:t>
                      </a:r>
                      <a:r>
                        <a:rPr sz="16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nmrContacts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;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public </a:t>
                      </a:r>
                      <a:r>
                        <a:rPr sz="1600" dirty="0" err="1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AddressBook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()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{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  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contacts = </a:t>
                      </a:r>
                      <a:r>
                        <a:rPr sz="1600" dirty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new </a:t>
                      </a:r>
                      <a:r>
                        <a:rPr sz="1600" dirty="0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Contact[</a:t>
                      </a:r>
                      <a:r>
                        <a:rPr lang="en-IE" sz="1600" b="0" dirty="0" err="1" smtClean="0">
                          <a:solidFill>
                            <a:srgbClr val="000000"/>
                          </a:solidFill>
                          <a:uFill>
                            <a:solidFill/>
                          </a:uFill>
                          <a:latin typeface="Helvetica Light"/>
                          <a:ea typeface="Helvetica Light"/>
                          <a:cs typeface="Helvetica Light"/>
                          <a:sym typeface="Helvetica Neue UltraLight"/>
                        </a:rPr>
                        <a:t>IAddressBook.</a:t>
                      </a:r>
                      <a:r>
                        <a:rPr lang="en-IE" sz="1600" b="0" i="1" dirty="0" err="1" smtClean="0">
                          <a:solidFill>
                            <a:srgbClr val="000000"/>
                          </a:solidFill>
                          <a:uFill>
                            <a:solidFill/>
                          </a:uFill>
                          <a:latin typeface="Helvetica Light"/>
                          <a:ea typeface="Helvetica Light"/>
                          <a:cs typeface="Helvetica Light"/>
                          <a:sym typeface="Helvetica Neue UltraLight"/>
                        </a:rPr>
                        <a:t>getCapacity</a:t>
                      </a:r>
                      <a:r>
                        <a:rPr lang="en-IE" sz="1600" b="0" i="1" dirty="0" smtClean="0">
                          <a:solidFill>
                            <a:srgbClr val="000000"/>
                          </a:solidFill>
                          <a:uFill>
                            <a:solidFill/>
                          </a:uFill>
                          <a:latin typeface="Helvetica Light"/>
                          <a:ea typeface="Helvetica Light"/>
                          <a:cs typeface="Helvetica Light"/>
                          <a:sym typeface="Helvetica Neue UltraLight"/>
                        </a:rPr>
                        <a:t>()];</a:t>
                      </a: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lang="en-IE" sz="1600" b="0" i="1" baseline="0" dirty="0" smtClean="0">
                          <a:solidFill>
                            <a:srgbClr val="000000"/>
                          </a:solidFill>
                          <a:uFill>
                            <a:solidFill/>
                          </a:uFill>
                          <a:latin typeface="Helvetica Light"/>
                          <a:ea typeface="Arial Unicode MS"/>
                          <a:cs typeface="Arial Unicode MS"/>
                          <a:sym typeface="Helvetica Neue UltraLight"/>
                        </a:rPr>
                        <a:t>     </a:t>
                      </a:r>
                      <a:r>
                        <a:rPr sz="1600" dirty="0" err="1" smtClean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nmrContacts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= </a:t>
                      </a:r>
                      <a:r>
                        <a:rPr sz="1600" dirty="0">
                          <a:solidFill>
                            <a:srgbClr val="AB1500"/>
                          </a:solidFill>
                          <a:uFill>
                            <a:solidFill>
                              <a:srgbClr val="AB1500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0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;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}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/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</a:t>
                      </a:r>
                      <a:r>
                        <a:rPr sz="1600" dirty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private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</a:t>
                      </a:r>
                      <a:r>
                        <a:rPr sz="1600" dirty="0" err="1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int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</a:t>
                      </a:r>
                      <a:r>
                        <a:rPr sz="1600" dirty="0" err="1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locateIndex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(String </a:t>
                      </a:r>
                      <a:r>
                        <a:rPr sz="1600" dirty="0" err="1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lastName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)</a:t>
                      </a: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 {</a:t>
                      </a: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   //…</a:t>
                      </a: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 }</a:t>
                      </a: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>
                          <a:solidFill>
                            <a:srgbClr val="931A68"/>
                          </a:solidFill>
                          <a:uFill>
                            <a:solidFill>
                              <a:srgbClr val="931A68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public void 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clear()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{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    //…</a:t>
                      </a:r>
                    </a:p>
                    <a:p>
                      <a:pPr marL="40639" marR="40639" lvl="0" algn="l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 </a:t>
                      </a: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}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  //...</a:t>
                      </a:r>
                      <a:b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</a:br>
                      <a:r>
                        <a:rPr sz="1600" dirty="0">
                          <a:uFill>
                            <a:solidFill/>
                          </a:uFill>
                          <a:latin typeface="Arial Unicode MS"/>
                          <a:ea typeface="Arial Unicode MS"/>
                          <a:cs typeface="Arial Unicode MS"/>
                          <a:sym typeface="Arial Unicode MS"/>
                        </a:rPr>
                        <a:t>}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E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26</a:t>
            </a:r>
          </a:p>
        </p:txBody>
      </p:sp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Rules</a:t>
            </a:r>
          </a:p>
        </p:txBody>
      </p:sp>
      <p:sp>
        <p:nvSpPr>
          <p:cNvPr id="402" name="Shape 4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Interfaces can contain:</a:t>
            </a:r>
          </a:p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Only method </a:t>
            </a:r>
            <a:r>
              <a:rPr sz="2000" dirty="0" smtClean="0">
                <a:uFill>
                  <a:solidFill/>
                </a:uFill>
              </a:rPr>
              <a:t>signatures</a:t>
            </a:r>
            <a:r>
              <a:rPr lang="en-IE" sz="2000" dirty="0" smtClean="0">
                <a:uFill>
                  <a:solidFill/>
                </a:uFill>
              </a:rPr>
              <a:t> for abstract methods</a:t>
            </a:r>
            <a:endParaRPr sz="2000" dirty="0">
              <a:uFill>
                <a:solidFill/>
              </a:uFill>
            </a:endParaRPr>
          </a:p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Only final static </a:t>
            </a:r>
            <a:r>
              <a:rPr sz="2000" dirty="0" smtClean="0">
                <a:uFill>
                  <a:solidFill/>
                </a:uFill>
              </a:rPr>
              <a:t>fields</a:t>
            </a:r>
            <a:endParaRPr lang="en-IE" sz="2000" dirty="0" smtClean="0">
              <a:uFill>
                <a:solidFill/>
              </a:uFill>
            </a:endParaRPr>
          </a:p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000" dirty="0" smtClean="0"/>
              <a:t>default and static methods (including their implementation)</a:t>
            </a:r>
            <a:endParaRPr sz="2000" dirty="0">
              <a:uFill>
                <a:solidFill/>
              </a:uFill>
            </a:endParaRP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lang="en-IE" sz="2400" dirty="0" smtClean="0">
              <a:uFill>
                <a:solidFill/>
              </a:uFill>
            </a:endParaRPr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 smtClean="0">
                <a:uFill>
                  <a:solidFill/>
                </a:uFill>
              </a:rPr>
              <a:t>Interfaces </a:t>
            </a:r>
            <a:r>
              <a:rPr sz="2400" dirty="0">
                <a:uFill>
                  <a:solidFill/>
                </a:uFill>
              </a:rPr>
              <a:t>cannot contain:</a:t>
            </a:r>
          </a:p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Any fields other than final static fields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 smtClean="0">
                <a:uFill>
                  <a:solidFill/>
                </a:uFill>
              </a:rPr>
              <a:t>Any constructors</a:t>
            </a:r>
            <a:endParaRPr lang="en-IE" sz="2000" dirty="0" smtClean="0">
              <a:uFill>
                <a:solidFill/>
              </a:uFill>
            </a:endParaRP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lang="en-IE" sz="2000" dirty="0" smtClean="0">
                <a:uFillTx/>
              </a:rPr>
              <a:t>Any concrete methods, other than default and static ones.</a:t>
            </a:r>
            <a:endParaRPr sz="20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27</a:t>
            </a:r>
          </a:p>
        </p:txBody>
      </p:sp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Reference vs Interface type</a:t>
            </a:r>
          </a:p>
        </p:txBody>
      </p:sp>
      <p:sp>
        <p:nvSpPr>
          <p:cNvPr id="407" name="Shape 407"/>
          <p:cNvSpPr>
            <a:spLocks noGrp="1"/>
          </p:cNvSpPr>
          <p:nvPr>
            <p:ph type="body" idx="1"/>
          </p:nvPr>
        </p:nvSpPr>
        <p:spPr>
          <a:xfrm>
            <a:off x="457200" y="1355725"/>
            <a:ext cx="3106738" cy="5502275"/>
          </a:xfrm>
          <a:prstGeom prst="rect">
            <a:avLst/>
          </a:prstGeom>
        </p:spPr>
        <p:txBody>
          <a:bodyPr/>
          <a:lstStyle/>
          <a:p>
            <a:pPr marL="40640" lvl="0" indent="0">
              <a:lnSpc>
                <a:spcPct val="90000"/>
              </a:lnSpc>
              <a:buClr>
                <a:srgbClr val="000000"/>
              </a:buClr>
              <a:buNone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Variable can be declared as</a:t>
            </a:r>
            <a:r>
              <a:rPr sz="2400" dirty="0" smtClean="0">
                <a:uFill>
                  <a:solidFill/>
                </a:uFill>
              </a:rPr>
              <a:t>:</a:t>
            </a:r>
            <a:endParaRPr lang="en-IE" sz="2400" dirty="0" smtClean="0">
              <a:uFill>
                <a:solidFill/>
              </a:uFill>
            </a:endParaRPr>
          </a:p>
          <a:p>
            <a:pPr marL="40640" lvl="0" indent="0">
              <a:lnSpc>
                <a:spcPct val="90000"/>
              </a:lnSpc>
              <a:buClr>
                <a:srgbClr val="000000"/>
              </a:buClr>
              <a:buNone/>
              <a:defRPr sz="1800">
                <a:uFillTx/>
              </a:defRPr>
            </a:pPr>
            <a:endParaRPr sz="2000" dirty="0">
              <a:uFill>
                <a:solidFill/>
              </a:uFill>
            </a:endParaRPr>
          </a:p>
          <a:p>
            <a:pPr lvl="0">
              <a:lnSpc>
                <a:spcPct val="90000"/>
              </a:lnSpc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Reference type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Any instance of that class or any of the subclasses can be assigned to the variable</a:t>
            </a:r>
          </a:p>
          <a:p>
            <a:pPr lvl="0">
              <a:lnSpc>
                <a:spcPct val="90000"/>
              </a:lnSpc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Interface type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Any instance of any class that implements that interface can be assigned to the variable</a:t>
            </a:r>
          </a:p>
        </p:txBody>
      </p:sp>
      <p:grpSp>
        <p:nvGrpSpPr>
          <p:cNvPr id="410" name="Group 410"/>
          <p:cNvGrpSpPr/>
          <p:nvPr/>
        </p:nvGrpSpPr>
        <p:grpSpPr>
          <a:xfrm>
            <a:off x="3995936" y="1520303"/>
            <a:ext cx="4677917" cy="3953398"/>
            <a:chOff x="0" y="-65609"/>
            <a:chExt cx="4677916" cy="3953397"/>
          </a:xfrm>
        </p:grpSpPr>
        <p:sp>
          <p:nvSpPr>
            <p:cNvPr id="408" name="Shape 408"/>
            <p:cNvSpPr/>
            <p:nvPr/>
          </p:nvSpPr>
          <p:spPr>
            <a:xfrm>
              <a:off x="0" y="0"/>
              <a:ext cx="4537075" cy="3887788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144016" y="-65609"/>
              <a:ext cx="4533900" cy="320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endParaRPr lang="en-IE" sz="16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 b="1" dirty="0" err="1" smtClean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IAddressBook</a:t>
              </a:r>
              <a:r>
                <a:rPr sz="1600" b="1" dirty="0" smtClean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book;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endParaRPr lang="en-IE" sz="1600" b="1" dirty="0" smtClean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 b="1" dirty="0" smtClean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book 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= new </a:t>
              </a:r>
              <a:r>
                <a:rPr sz="16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AddressBook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book.clear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book.addContact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(contact);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//… </a:t>
              </a:r>
              <a:r>
                <a:rPr sz="16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etc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…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endPara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endParaRPr sz="16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book = new </a:t>
              </a:r>
              <a:r>
                <a:rPr sz="16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AddressBookMap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book.clear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book.addContact</a:t>
              </a: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(contact);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//… etc..</a:t>
              </a:r>
            </a:p>
          </p:txBody>
        </p:sp>
      </p:grpSp>
      <p:sp>
        <p:nvSpPr>
          <p:cNvPr id="411" name="Shape 411"/>
          <p:cNvSpPr/>
          <p:nvPr/>
        </p:nvSpPr>
        <p:spPr>
          <a:xfrm>
            <a:off x="4067175" y="2276921"/>
            <a:ext cx="4392613" cy="1008063"/>
          </a:xfrm>
          <a:prstGeom prst="rect">
            <a:avLst/>
          </a:prstGeom>
          <a:ln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4066381" y="3675359"/>
            <a:ext cx="4394201" cy="1193801"/>
          </a:xfrm>
          <a:prstGeom prst="rect">
            <a:avLst/>
          </a:prstGeom>
          <a:ln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415" name="Group 415"/>
          <p:cNvGrpSpPr/>
          <p:nvPr/>
        </p:nvGrpSpPr>
        <p:grpSpPr>
          <a:xfrm>
            <a:off x="3851275" y="5013176"/>
            <a:ext cx="4895850" cy="504826"/>
            <a:chOff x="0" y="0"/>
            <a:chExt cx="4895850" cy="504825"/>
          </a:xfrm>
        </p:grpSpPr>
        <p:sp>
          <p:nvSpPr>
            <p:cNvPr id="413" name="Shape 413"/>
            <p:cNvSpPr/>
            <p:nvPr/>
          </p:nvSpPr>
          <p:spPr>
            <a:xfrm>
              <a:off x="0" y="0"/>
              <a:ext cx="4895850" cy="504825"/>
            </a:xfrm>
            <a:prstGeom prst="rect">
              <a:avLst/>
            </a:pr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878" y="72001"/>
              <a:ext cx="4882094" cy="360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Arial"/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>
                  <a:uFill>
                    <a:solidFill/>
                  </a:uFill>
                </a:rPr>
                <a:t>book declared as  IAddressBook interface type</a:t>
              </a:r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28</a:t>
            </a:r>
          </a:p>
        </p:txBody>
      </p:sp>
      <p:sp>
        <p:nvSpPr>
          <p:cNvPr id="419" name="Shape 4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Variables and Messages</a:t>
            </a:r>
          </a:p>
        </p:txBody>
      </p:sp>
      <p:sp>
        <p:nvSpPr>
          <p:cNvPr id="420" name="Shape 420"/>
          <p:cNvSpPr>
            <a:spLocks noGrp="1"/>
          </p:cNvSpPr>
          <p:nvPr>
            <p:ph type="body" idx="1"/>
          </p:nvPr>
        </p:nvSpPr>
        <p:spPr>
          <a:xfrm>
            <a:off x="179387" y="1557337"/>
            <a:ext cx="2736429" cy="4235451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Wingdings"/>
              <a:buChar char=""/>
              <a:defRPr sz="2400"/>
            </a:lvl1pPr>
          </a:lstStyle>
          <a:p>
            <a:pPr lvl="0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If </a:t>
            </a:r>
            <a:r>
              <a:rPr lang="en-IE" sz="2400" dirty="0" smtClean="0">
                <a:uFill>
                  <a:solidFill/>
                </a:uFill>
              </a:rPr>
              <a:t>a </a:t>
            </a:r>
            <a:r>
              <a:rPr sz="2400" dirty="0" smtClean="0">
                <a:uFill>
                  <a:solidFill/>
                </a:uFill>
              </a:rPr>
              <a:t>variable </a:t>
            </a:r>
            <a:r>
              <a:rPr sz="2400" dirty="0">
                <a:uFill>
                  <a:solidFill/>
                </a:uFill>
              </a:rPr>
              <a:t>is defined as a certain type, only messages defined for that type can be sent to the </a:t>
            </a:r>
            <a:r>
              <a:rPr sz="2400" dirty="0" smtClean="0">
                <a:uFill>
                  <a:solidFill/>
                </a:uFill>
              </a:rPr>
              <a:t>variable</a:t>
            </a:r>
            <a:r>
              <a:rPr lang="en-IE" sz="2400" dirty="0" smtClean="0">
                <a:uFill>
                  <a:solidFill/>
                </a:uFill>
              </a:rPr>
              <a:t>.</a:t>
            </a:r>
            <a:endParaRPr sz="2400" dirty="0">
              <a:uFill>
                <a:solidFill/>
              </a:uFill>
            </a:endParaRPr>
          </a:p>
        </p:txBody>
      </p:sp>
      <p:grpSp>
        <p:nvGrpSpPr>
          <p:cNvPr id="423" name="Group 423"/>
          <p:cNvGrpSpPr/>
          <p:nvPr/>
        </p:nvGrpSpPr>
        <p:grpSpPr>
          <a:xfrm>
            <a:off x="3132137" y="1412875"/>
            <a:ext cx="5904359" cy="3529014"/>
            <a:chOff x="0" y="0"/>
            <a:chExt cx="5904358" cy="3529013"/>
          </a:xfrm>
        </p:grpSpPr>
        <p:sp>
          <p:nvSpPr>
            <p:cNvPr id="421" name="Shape 421"/>
            <p:cNvSpPr/>
            <p:nvPr/>
          </p:nvSpPr>
          <p:spPr>
            <a:xfrm>
              <a:off x="0" y="0"/>
              <a:ext cx="5761038" cy="3529013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38558" y="0"/>
              <a:ext cx="5765800" cy="3323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IAddressBook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book;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endPara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book = new </a:t>
              </a: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AddressBook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endPara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book.clear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book.addContact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(contact);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endPara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book.locateIndex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(“mike”);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endPara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b="1" dirty="0">
                  <a:solidFill>
                    <a:srgbClr val="FF0000"/>
                  </a:solidFill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// Error – </a:t>
              </a:r>
              <a:r>
                <a:rPr b="1" dirty="0" err="1">
                  <a:solidFill>
                    <a:srgbClr val="FF0000"/>
                  </a:solidFill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locateIndex</a:t>
              </a:r>
              <a:r>
                <a:rPr b="1" dirty="0">
                  <a:solidFill>
                    <a:srgbClr val="FF0000"/>
                  </a:solidFill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 is defined in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b="1" dirty="0">
                  <a:solidFill>
                    <a:srgbClr val="FF0000"/>
                  </a:solidFill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// </a:t>
              </a:r>
              <a:r>
                <a:rPr b="1" dirty="0" err="1">
                  <a:solidFill>
                    <a:srgbClr val="FF0000"/>
                  </a:solidFill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AddressBook</a:t>
              </a:r>
              <a:r>
                <a:rPr b="1" dirty="0">
                  <a:solidFill>
                    <a:srgbClr val="FF0000"/>
                  </a:solidFill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– but not in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b="1" dirty="0">
                  <a:solidFill>
                    <a:srgbClr val="FF0000"/>
                  </a:solidFill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// </a:t>
              </a:r>
              <a:r>
                <a:rPr b="1" dirty="0" err="1">
                  <a:solidFill>
                    <a:srgbClr val="FF0000"/>
                  </a:solidFill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IAddressBook</a:t>
              </a:r>
              <a:endParaRPr b="1" dirty="0">
                <a:solidFill>
                  <a:srgbClr val="FF0000"/>
                </a:solidFill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29</a:t>
            </a:r>
          </a:p>
        </p:txBody>
      </p:sp>
      <p:sp>
        <p:nvSpPr>
          <p:cNvPr id="427" name="Shape 427"/>
          <p:cNvSpPr>
            <a:spLocks noGrp="1"/>
          </p:cNvSpPr>
          <p:nvPr>
            <p:ph type="title"/>
          </p:nvPr>
        </p:nvSpPr>
        <p:spPr>
          <a:xfrm>
            <a:off x="457200" y="34925"/>
            <a:ext cx="8229600" cy="101758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Type Casting</a:t>
            </a:r>
          </a:p>
        </p:txBody>
      </p:sp>
      <p:sp>
        <p:nvSpPr>
          <p:cNvPr id="428" name="Shape 428"/>
          <p:cNvSpPr>
            <a:spLocks noGrp="1"/>
          </p:cNvSpPr>
          <p:nvPr>
            <p:ph type="body" idx="1"/>
          </p:nvPr>
        </p:nvSpPr>
        <p:spPr>
          <a:xfrm>
            <a:off x="611187" y="1052512"/>
            <a:ext cx="8281988" cy="2867026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Type casting can be </a:t>
            </a:r>
            <a:r>
              <a:rPr sz="2400" dirty="0" smtClean="0">
                <a:uFill>
                  <a:solidFill/>
                </a:uFill>
              </a:rPr>
              <a:t>subverted</a:t>
            </a:r>
            <a:r>
              <a:rPr lang="en-IE" sz="2400" dirty="0" smtClean="0">
                <a:uFill>
                  <a:solidFill/>
                </a:uFill>
              </a:rPr>
              <a:t> (undermined)</a:t>
            </a:r>
            <a:r>
              <a:rPr sz="2400" dirty="0" smtClean="0">
                <a:uFill>
                  <a:solidFill/>
                </a:uFill>
              </a:rPr>
              <a:t> </a:t>
            </a:r>
            <a:r>
              <a:rPr sz="2400" dirty="0">
                <a:uFill>
                  <a:solidFill/>
                </a:uFill>
              </a:rPr>
              <a:t>by type checking.</a:t>
            </a:r>
          </a:p>
          <a:p>
            <a:pPr lvl="0">
              <a:lnSpc>
                <a:spcPct val="90000"/>
              </a:lnSpc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To be used rarely and with care.</a:t>
            </a:r>
          </a:p>
          <a:p>
            <a:pPr lvl="0">
              <a:lnSpc>
                <a:spcPct val="90000"/>
              </a:lnSpc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Type cast can fail, and run time error will be generated if the book object really is not an </a:t>
            </a:r>
            <a:r>
              <a:rPr sz="2400" dirty="0" err="1">
                <a:uFill>
                  <a:solidFill/>
                </a:uFill>
              </a:rPr>
              <a:t>AddressBook</a:t>
            </a:r>
            <a:endParaRPr sz="2400" dirty="0">
              <a:uFill>
                <a:solidFill/>
              </a:uFill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  <a:buSzTx/>
              <a:buFont typeface="Wingdings"/>
              <a:buNone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 (</a:t>
            </a:r>
            <a:r>
              <a:rPr sz="2000" dirty="0" err="1" smtClean="0">
                <a:uFill>
                  <a:solidFill/>
                </a:uFill>
              </a:rPr>
              <a:t>e.g</a:t>
            </a:r>
            <a:r>
              <a:rPr lang="en-IE" sz="2000" dirty="0" smtClean="0">
                <a:uFill>
                  <a:solidFill/>
                </a:uFill>
              </a:rPr>
              <a:t>.</a:t>
            </a:r>
            <a:r>
              <a:rPr sz="2000" dirty="0" smtClean="0">
                <a:uFill>
                  <a:solidFill/>
                </a:uFill>
              </a:rPr>
              <a:t> </a:t>
            </a:r>
            <a:r>
              <a:rPr sz="2000" dirty="0">
                <a:uFill>
                  <a:solidFill/>
                </a:uFill>
              </a:rPr>
              <a:t>it could be an </a:t>
            </a:r>
            <a:r>
              <a:rPr sz="2000" dirty="0" err="1">
                <a:uFill>
                  <a:solidFill/>
                </a:uFill>
              </a:rPr>
              <a:t>AddressBookMap</a:t>
            </a:r>
            <a:r>
              <a:rPr sz="2000" dirty="0">
                <a:uFill>
                  <a:solidFill/>
                </a:uFill>
              </a:rPr>
              <a:t> which also implements </a:t>
            </a:r>
            <a:r>
              <a:rPr sz="2000" dirty="0" err="1">
                <a:uFill>
                  <a:solidFill/>
                </a:uFill>
              </a:rPr>
              <a:t>IAddressBook</a:t>
            </a:r>
            <a:r>
              <a:rPr sz="2000" dirty="0">
                <a:uFill>
                  <a:solidFill/>
                </a:uFill>
              </a:rPr>
              <a:t>)</a:t>
            </a:r>
          </a:p>
        </p:txBody>
      </p:sp>
      <p:grpSp>
        <p:nvGrpSpPr>
          <p:cNvPr id="431" name="Group 431"/>
          <p:cNvGrpSpPr/>
          <p:nvPr/>
        </p:nvGrpSpPr>
        <p:grpSpPr>
          <a:xfrm>
            <a:off x="684212" y="3573039"/>
            <a:ext cx="7848601" cy="2808289"/>
            <a:chOff x="0" y="288502"/>
            <a:chExt cx="7848600" cy="2808288"/>
          </a:xfrm>
        </p:grpSpPr>
        <p:sp>
          <p:nvSpPr>
            <p:cNvPr id="429" name="Shape 429"/>
            <p:cNvSpPr/>
            <p:nvPr/>
          </p:nvSpPr>
          <p:spPr>
            <a:xfrm>
              <a:off x="0" y="288502"/>
              <a:ext cx="7847013" cy="2808288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0" y="315118"/>
              <a:ext cx="7848600" cy="2133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IAddressBook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book;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endPara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book = new </a:t>
              </a: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AddressBook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endPara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book.clear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book.addContact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(contact);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endParaRPr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= ((</a:t>
              </a: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AddressBook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)book).</a:t>
              </a:r>
              <a:r>
                <a:rPr b="1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locateIndex</a:t>
              </a:r>
              <a:r>
                <a:rPr b="1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(“mike”);</a:t>
              </a:r>
            </a:p>
          </p:txBody>
        </p:sp>
      </p:grpSp>
      <p:grpSp>
        <p:nvGrpSpPr>
          <p:cNvPr id="434" name="Group 434"/>
          <p:cNvGrpSpPr/>
          <p:nvPr/>
        </p:nvGrpSpPr>
        <p:grpSpPr>
          <a:xfrm>
            <a:off x="1258887" y="5875932"/>
            <a:ext cx="4826001" cy="433388"/>
            <a:chOff x="0" y="0"/>
            <a:chExt cx="4826000" cy="433387"/>
          </a:xfrm>
        </p:grpSpPr>
        <p:sp>
          <p:nvSpPr>
            <p:cNvPr id="432" name="Shape 432"/>
            <p:cNvSpPr/>
            <p:nvPr/>
          </p:nvSpPr>
          <p:spPr>
            <a:xfrm>
              <a:off x="0" y="0"/>
              <a:ext cx="4826000" cy="433388"/>
            </a:xfrm>
            <a:prstGeom prst="rect">
              <a:avLst/>
            </a:prstGeom>
            <a:solidFill>
              <a:srgbClr val="C6E6E9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0295" y="36283"/>
              <a:ext cx="4805410" cy="360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0639" marR="40639" algn="ctr" defTabSz="914400">
                <a:buClr>
                  <a:srgbClr val="000000"/>
                </a:buClr>
                <a:buFont typeface="Arial"/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>
                  <a:uFillTx/>
                </a:defRPr>
              </a:pPr>
              <a:r>
                <a:rPr>
                  <a:uFill>
                    <a:solidFill/>
                  </a:uFill>
                </a:rPr>
                <a:t>Type cast from IAddressBook to AddressBook</a:t>
              </a:r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30</a:t>
            </a:r>
          </a:p>
        </p:txBody>
      </p:sp>
      <p:sp>
        <p:nvSpPr>
          <p:cNvPr id="438" name="Shape 4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 dirty="0">
                <a:uFill>
                  <a:solidFill/>
                </a:uFill>
              </a:rPr>
              <a:t>Interfaces can be Inherited</a:t>
            </a:r>
          </a:p>
        </p:txBody>
      </p:sp>
      <p:sp>
        <p:nvSpPr>
          <p:cNvPr id="439" name="Shape 439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5502275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It is possible that one interface extends other interfaces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Sometimes known as “subtyping”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Multiple inheritance is allowed with </a:t>
            </a:r>
            <a:r>
              <a:rPr sz="2000" dirty="0" smtClean="0">
                <a:uFill>
                  <a:solidFill/>
                </a:uFill>
              </a:rPr>
              <a:t>interfaces</a:t>
            </a:r>
            <a:r>
              <a:rPr lang="en-IE" sz="2000" dirty="0"/>
              <a:t>; whereas </a:t>
            </a:r>
            <a:r>
              <a:rPr lang="en-IE" sz="2000" dirty="0"/>
              <a:t>a class can extend only one other class, an interface can extend any number of </a:t>
            </a:r>
            <a:r>
              <a:rPr lang="en-IE" sz="2000" dirty="0"/>
              <a:t>interfaces</a:t>
            </a:r>
            <a:r>
              <a:rPr lang="en-IE" sz="2000" dirty="0" smtClean="0"/>
              <a:t>.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endParaRPr sz="2000" dirty="0"/>
          </a:p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Inheritance works the same as with classes</a:t>
            </a:r>
          </a:p>
          <a:p>
            <a:pPr lvl="1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All methods defined are </a:t>
            </a:r>
            <a:r>
              <a:rPr sz="2000" dirty="0" smtClean="0">
                <a:uFill>
                  <a:solidFill/>
                </a:uFill>
              </a:rPr>
              <a:t>inherited</a:t>
            </a:r>
            <a:r>
              <a:rPr lang="en-IE" sz="2000" dirty="0" smtClean="0">
                <a:uFill>
                  <a:solidFill/>
                </a:uFill>
              </a:rPr>
              <a:t>.</a:t>
            </a:r>
            <a:endParaRPr sz="20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31</a:t>
            </a:r>
          </a:p>
        </p:txBody>
      </p:sp>
      <p:sp>
        <p:nvSpPr>
          <p:cNvPr id="443" name="Shape 4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Extending Interfaces</a:t>
            </a:r>
          </a:p>
        </p:txBody>
      </p:sp>
      <p:grpSp>
        <p:nvGrpSpPr>
          <p:cNvPr id="446" name="Group 446"/>
          <p:cNvGrpSpPr/>
          <p:nvPr/>
        </p:nvGrpSpPr>
        <p:grpSpPr>
          <a:xfrm>
            <a:off x="2133600" y="2358740"/>
            <a:ext cx="1905000" cy="729233"/>
            <a:chOff x="0" y="0"/>
            <a:chExt cx="1905000" cy="729232"/>
          </a:xfrm>
        </p:grpSpPr>
        <p:sp>
          <p:nvSpPr>
            <p:cNvPr id="444" name="Shape 444"/>
            <p:cNvSpPr/>
            <p:nvPr/>
          </p:nvSpPr>
          <p:spPr>
            <a:xfrm>
              <a:off x="0" y="3459"/>
              <a:ext cx="1905000" cy="722314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75056" y="-1"/>
              <a:ext cx="1754887" cy="729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40639" marR="40639" lvl="0" algn="ctr" defTabSz="914400">
                <a:buClr>
                  <a:srgbClr val="000000"/>
                </a:buClr>
                <a:buFont typeface="Helvetica"/>
                <a:defRPr sz="1800"/>
              </a:pPr>
              <a:r>
                <a:rPr sz="2000" b="1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rPr>
                <a:t>&lt;&lt;interface&gt;</a:t>
              </a:r>
            </a:p>
            <a:p>
              <a:pPr marL="40639" marR="40639" lvl="0" algn="ctr" defTabSz="914400">
                <a:buClr>
                  <a:srgbClr val="000000"/>
                </a:buClr>
                <a:buFont typeface="Helvetica"/>
                <a:defRPr sz="1800"/>
              </a:pPr>
              <a:r>
                <a:rPr sz="2000" b="1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rPr>
                <a:t>Car</a:t>
              </a:r>
            </a:p>
          </p:txBody>
        </p:sp>
      </p:grpSp>
      <p:sp>
        <p:nvSpPr>
          <p:cNvPr id="447" name="Shape 447"/>
          <p:cNvSpPr/>
          <p:nvPr/>
        </p:nvSpPr>
        <p:spPr>
          <a:xfrm>
            <a:off x="3276289" y="3084512"/>
            <a:ext cx="303835" cy="228601"/>
          </a:xfrm>
          <a:prstGeom prst="triangl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3429000" y="3313112"/>
            <a:ext cx="1588" cy="15240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5105089" y="3084512"/>
            <a:ext cx="303835" cy="228601"/>
          </a:xfrm>
          <a:prstGeom prst="triangl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5257800" y="3313112"/>
            <a:ext cx="1588" cy="15240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3429000" y="3465512"/>
            <a:ext cx="18288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4419600" y="3465512"/>
            <a:ext cx="1588" cy="38100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455" name="Group 455"/>
          <p:cNvGrpSpPr/>
          <p:nvPr/>
        </p:nvGrpSpPr>
        <p:grpSpPr>
          <a:xfrm>
            <a:off x="4343400" y="2358740"/>
            <a:ext cx="1905000" cy="729233"/>
            <a:chOff x="0" y="0"/>
            <a:chExt cx="1905000" cy="729232"/>
          </a:xfrm>
        </p:grpSpPr>
        <p:sp>
          <p:nvSpPr>
            <p:cNvPr id="453" name="Shape 453"/>
            <p:cNvSpPr/>
            <p:nvPr/>
          </p:nvSpPr>
          <p:spPr>
            <a:xfrm>
              <a:off x="0" y="3459"/>
              <a:ext cx="1905000" cy="722314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75056" y="-1"/>
              <a:ext cx="1754887" cy="729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40639" marR="40639" lvl="0" algn="ctr" defTabSz="914400">
                <a:buClr>
                  <a:srgbClr val="000000"/>
                </a:buClr>
                <a:buFont typeface="Helvetica"/>
                <a:defRPr sz="1800"/>
              </a:pPr>
              <a:r>
                <a:rPr sz="2000" b="1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rPr>
                <a:t>&lt;&lt;interface&gt;</a:t>
              </a:r>
            </a:p>
            <a:p>
              <a:pPr marL="40639" marR="40639" lvl="0" algn="ctr" defTabSz="914400">
                <a:buClr>
                  <a:srgbClr val="000000"/>
                </a:buClr>
                <a:buFont typeface="Helvetica"/>
                <a:defRPr sz="1800"/>
              </a:pPr>
              <a:r>
                <a:rPr sz="2000" b="1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rPr>
                <a:t>Color</a:t>
              </a:r>
            </a:p>
          </p:txBody>
        </p:sp>
      </p:grpSp>
      <p:grpSp>
        <p:nvGrpSpPr>
          <p:cNvPr id="458" name="Group 458"/>
          <p:cNvGrpSpPr/>
          <p:nvPr/>
        </p:nvGrpSpPr>
        <p:grpSpPr>
          <a:xfrm>
            <a:off x="3505200" y="3843052"/>
            <a:ext cx="1905000" cy="729233"/>
            <a:chOff x="0" y="0"/>
            <a:chExt cx="1905000" cy="729232"/>
          </a:xfrm>
        </p:grpSpPr>
        <p:sp>
          <p:nvSpPr>
            <p:cNvPr id="456" name="Shape 456"/>
            <p:cNvSpPr/>
            <p:nvPr/>
          </p:nvSpPr>
          <p:spPr>
            <a:xfrm>
              <a:off x="0" y="3459"/>
              <a:ext cx="1905000" cy="722314"/>
            </a:xfrm>
            <a:prstGeom prst="rect">
              <a:avLst/>
            </a:prstGeom>
            <a:solidFill>
              <a:srgbClr val="D4FEFF">
                <a:alpha val="50195"/>
              </a:srgb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5056" y="-1"/>
              <a:ext cx="1754887" cy="7292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40639" marR="40639" lvl="0" algn="ctr" defTabSz="914400">
                <a:buClr>
                  <a:srgbClr val="000000"/>
                </a:buClr>
                <a:buFont typeface="Helvetica"/>
                <a:defRPr sz="1800"/>
              </a:pPr>
              <a:r>
                <a:rPr sz="2000" b="1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rPr>
                <a:t>&lt;&lt;interface&gt;</a:t>
              </a:r>
            </a:p>
            <a:p>
              <a:pPr marL="40639" marR="40639" lvl="0" algn="ctr" defTabSz="914400">
                <a:buClr>
                  <a:srgbClr val="000000"/>
                </a:buClr>
                <a:buFont typeface="Helvetica"/>
                <a:defRPr sz="1800"/>
              </a:pPr>
              <a:r>
                <a:rPr sz="2000" b="1">
                  <a:uFill>
                    <a:solidFill/>
                  </a:u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rPr>
                <a:t>ColoredCar</a:t>
              </a:r>
            </a:p>
          </p:txBody>
        </p:sp>
      </p:grpSp>
      <p:grpSp>
        <p:nvGrpSpPr>
          <p:cNvPr id="461" name="Group 461"/>
          <p:cNvGrpSpPr/>
          <p:nvPr/>
        </p:nvGrpSpPr>
        <p:grpSpPr>
          <a:xfrm>
            <a:off x="1116012" y="4797425"/>
            <a:ext cx="7024688" cy="1216025"/>
            <a:chOff x="0" y="0"/>
            <a:chExt cx="7024687" cy="1216025"/>
          </a:xfrm>
        </p:grpSpPr>
        <p:sp>
          <p:nvSpPr>
            <p:cNvPr id="459" name="Shape 459"/>
            <p:cNvSpPr/>
            <p:nvPr/>
          </p:nvSpPr>
          <p:spPr>
            <a:xfrm>
              <a:off x="0" y="0"/>
              <a:ext cx="7024688" cy="1216025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0" y="0"/>
              <a:ext cx="7023100" cy="1016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6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interface</a:t>
              </a:r>
              <a:r>
                <a:rPr sz="16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ColoredCar</a:t>
              </a:r>
              <a:r>
                <a:rPr sz="16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sz="16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Car, Color 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sz="1600"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String </a:t>
              </a:r>
              <a:r>
                <a:rPr sz="1600"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goFaster</a:t>
              </a:r>
              <a:r>
                <a:rPr sz="16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464" name="Group 464"/>
          <p:cNvGrpSpPr/>
          <p:nvPr/>
        </p:nvGrpSpPr>
        <p:grpSpPr>
          <a:xfrm>
            <a:off x="304800" y="1125537"/>
            <a:ext cx="3810000" cy="1084263"/>
            <a:chOff x="0" y="0"/>
            <a:chExt cx="3810000" cy="1084262"/>
          </a:xfrm>
        </p:grpSpPr>
        <p:sp>
          <p:nvSpPr>
            <p:cNvPr id="462" name="Shape 462"/>
            <p:cNvSpPr/>
            <p:nvPr/>
          </p:nvSpPr>
          <p:spPr>
            <a:xfrm>
              <a:off x="0" y="0"/>
              <a:ext cx="3810000" cy="1084263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0" y="0"/>
              <a:ext cx="3810000" cy="1016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interface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Car 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String getSpeed();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grpSp>
        <p:nvGrpSpPr>
          <p:cNvPr id="467" name="Group 467"/>
          <p:cNvGrpSpPr/>
          <p:nvPr/>
        </p:nvGrpSpPr>
        <p:grpSpPr>
          <a:xfrm>
            <a:off x="4267200" y="1125537"/>
            <a:ext cx="4343400" cy="1084263"/>
            <a:chOff x="0" y="0"/>
            <a:chExt cx="4343400" cy="1084262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4343400" cy="1084263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0" y="0"/>
              <a:ext cx="4343400" cy="1016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interface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Color 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sz="1600"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String getBaseColor();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sz="160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32</a:t>
            </a:r>
          </a:p>
        </p:txBody>
      </p:sp>
      <p:sp>
        <p:nvSpPr>
          <p:cNvPr id="473" name="Shape 4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Common Naming Conventions</a:t>
            </a:r>
          </a:p>
        </p:txBody>
      </p:sp>
      <p:sp>
        <p:nvSpPr>
          <p:cNvPr id="474" name="Shape 4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There are </a:t>
            </a:r>
            <a:r>
              <a:rPr lang="en-IE" sz="2400" smtClean="0">
                <a:uFill>
                  <a:solidFill/>
                </a:uFill>
              </a:rPr>
              <a:t>a </a:t>
            </a:r>
            <a:r>
              <a:rPr sz="2400" smtClean="0">
                <a:uFill>
                  <a:solidFill/>
                </a:uFill>
              </a:rPr>
              <a:t>few </a:t>
            </a:r>
            <a:r>
              <a:rPr sz="2400" dirty="0">
                <a:uFill>
                  <a:solidFill/>
                </a:uFill>
              </a:rPr>
              <a:t>conventions when naming interfaces:</a:t>
            </a:r>
          </a:p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Suffix </a:t>
            </a:r>
            <a:r>
              <a:rPr sz="2000" b="1" u="sng" dirty="0">
                <a:uFill>
                  <a:solidFill/>
                </a:uFill>
              </a:rPr>
              <a:t>able</a:t>
            </a:r>
            <a:r>
              <a:rPr sz="2000" dirty="0">
                <a:uFill>
                  <a:solidFill/>
                </a:uFill>
              </a:rPr>
              <a:t> is often used for interfaces</a:t>
            </a:r>
          </a:p>
          <a:p>
            <a:pPr marL="1160779" lvl="2" indent="-205739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dirty="0" err="1">
                <a:uFill>
                  <a:solidFill/>
                </a:uFill>
              </a:rPr>
              <a:t>Cloneable</a:t>
            </a:r>
            <a:r>
              <a:rPr dirty="0">
                <a:uFill>
                  <a:solidFill/>
                </a:uFill>
              </a:rPr>
              <a:t>,  Serializable, and Transferable</a:t>
            </a:r>
          </a:p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Nouns are often used for implementing classes names, and I + noun for interfaces</a:t>
            </a:r>
          </a:p>
          <a:p>
            <a:pPr marL="1160779" lvl="2" indent="-205739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dirty="0">
                <a:uFill>
                  <a:solidFill/>
                </a:uFill>
              </a:rPr>
              <a:t>Interfaces: </a:t>
            </a:r>
            <a:r>
              <a:rPr dirty="0" err="1">
                <a:uFill>
                  <a:solidFill/>
                </a:uFill>
              </a:rPr>
              <a:t>IColor</a:t>
            </a:r>
            <a:r>
              <a:rPr dirty="0">
                <a:uFill>
                  <a:solidFill/>
                </a:uFill>
              </a:rPr>
              <a:t>, </a:t>
            </a:r>
            <a:r>
              <a:rPr dirty="0" err="1">
                <a:uFill>
                  <a:solidFill/>
                </a:uFill>
              </a:rPr>
              <a:t>ICar</a:t>
            </a:r>
            <a:r>
              <a:rPr dirty="0">
                <a:uFill>
                  <a:solidFill/>
                </a:uFill>
              </a:rPr>
              <a:t>, and </a:t>
            </a:r>
            <a:r>
              <a:rPr dirty="0" err="1">
                <a:uFill>
                  <a:solidFill/>
                </a:uFill>
              </a:rPr>
              <a:t>IColoredCar</a:t>
            </a:r>
            <a:endParaRPr dirty="0">
              <a:uFill>
                <a:solidFill/>
              </a:uFill>
            </a:endParaRPr>
          </a:p>
          <a:p>
            <a:pPr marL="1160779" lvl="2" indent="-205739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dirty="0">
                <a:uFill>
                  <a:solidFill/>
                </a:uFill>
              </a:rPr>
              <a:t>Classes: Color, Car, and </a:t>
            </a:r>
            <a:r>
              <a:rPr dirty="0" err="1">
                <a:uFill>
                  <a:solidFill/>
                </a:uFill>
              </a:rPr>
              <a:t>ColoredCar</a:t>
            </a:r>
            <a:endParaRPr dirty="0">
              <a:uFill>
                <a:solidFill/>
              </a:uFill>
            </a:endParaRPr>
          </a:p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Nouns are often used for interfaces names, and </a:t>
            </a:r>
            <a:r>
              <a:rPr sz="2000" dirty="0" err="1">
                <a:uFill>
                  <a:solidFill/>
                </a:uFill>
              </a:rPr>
              <a:t>noun+Impl</a:t>
            </a:r>
            <a:r>
              <a:rPr sz="2000" dirty="0">
                <a:uFill>
                  <a:solidFill/>
                </a:uFill>
              </a:rPr>
              <a:t> for implementing classes</a:t>
            </a:r>
          </a:p>
          <a:p>
            <a:pPr marL="1160779" lvl="2" indent="-205739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dirty="0">
                <a:uFill>
                  <a:solidFill/>
                </a:uFill>
              </a:rPr>
              <a:t>Interfaces: Color, Car, and </a:t>
            </a:r>
            <a:r>
              <a:rPr dirty="0" err="1">
                <a:uFill>
                  <a:solidFill/>
                </a:uFill>
              </a:rPr>
              <a:t>ColoredCar</a:t>
            </a:r>
            <a:endParaRPr dirty="0">
              <a:uFill>
                <a:solidFill/>
              </a:uFill>
            </a:endParaRPr>
          </a:p>
          <a:p>
            <a:pPr marL="1160779" lvl="2" indent="-205739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dirty="0">
                <a:uFill>
                  <a:solidFill/>
                </a:uFill>
              </a:rPr>
              <a:t>Classes: </a:t>
            </a:r>
            <a:r>
              <a:rPr dirty="0" err="1">
                <a:uFill>
                  <a:solidFill/>
                </a:uFill>
              </a:rPr>
              <a:t>ColorImpl</a:t>
            </a:r>
            <a:r>
              <a:rPr dirty="0">
                <a:uFill>
                  <a:solidFill/>
                </a:uFill>
              </a:rPr>
              <a:t>, </a:t>
            </a:r>
            <a:r>
              <a:rPr dirty="0" err="1">
                <a:uFill>
                  <a:solidFill/>
                </a:uFill>
              </a:rPr>
              <a:t>CarImpl</a:t>
            </a:r>
            <a:r>
              <a:rPr dirty="0">
                <a:uFill>
                  <a:solidFill/>
                </a:uFill>
              </a:rPr>
              <a:t>, and </a:t>
            </a:r>
            <a:r>
              <a:rPr dirty="0" err="1">
                <a:uFill>
                  <a:solidFill/>
                </a:uFill>
              </a:rPr>
              <a:t>ColoredCarImpl</a:t>
            </a:r>
            <a:endParaRPr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33</a:t>
            </a:r>
          </a:p>
        </p:txBody>
      </p:sp>
      <p:sp>
        <p:nvSpPr>
          <p:cNvPr id="478" name="Shape 4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Review</a:t>
            </a:r>
          </a:p>
        </p:txBody>
      </p:sp>
      <p:sp>
        <p:nvSpPr>
          <p:cNvPr id="479" name="Shape 479"/>
          <p:cNvSpPr/>
          <p:nvPr/>
        </p:nvSpPr>
        <p:spPr>
          <a:xfrm>
            <a:off x="1085850" y="1331912"/>
            <a:ext cx="6985000" cy="452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4175" marR="41275" lvl="0" indent="-3429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What is inheritance?</a:t>
            </a:r>
          </a:p>
          <a:p>
            <a:pPr marL="384175" marR="41275" lvl="0" indent="-3429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Implementation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Method lookup in Java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Use of this and super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Constructors and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Abstract classes and methods</a:t>
            </a:r>
          </a:p>
          <a:p>
            <a:pPr marL="384175" marR="41275" lvl="0" indent="-3429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Interface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Definition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Implementation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Type casting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Naming Conventions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Overview</a:t>
            </a:r>
          </a:p>
        </p:txBody>
      </p:sp>
      <p:sp>
        <p:nvSpPr>
          <p:cNvPr id="72" name="Shape 72"/>
          <p:cNvSpPr/>
          <p:nvPr/>
        </p:nvSpPr>
        <p:spPr>
          <a:xfrm>
            <a:off x="1123950" y="1306512"/>
            <a:ext cx="6972300" cy="452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4175" marR="41275" lvl="0" indent="-3429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What is inheritance?</a:t>
            </a:r>
          </a:p>
          <a:p>
            <a:pPr marL="384175" marR="41275" lvl="0" indent="-3429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Implementation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Method lookup in Java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Use of this and super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Constructors and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Abstract classes and methods</a:t>
            </a:r>
          </a:p>
          <a:p>
            <a:pPr marL="384175" marR="41275" lvl="0" indent="-3429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Interface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Definition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Implementation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Type casting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Naming Conventions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1400" y="1268760"/>
            <a:ext cx="3386584" cy="394296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75" name="Shape 75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3</a:t>
            </a:r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What is Inheritance?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455612" y="992187"/>
            <a:ext cx="8458201" cy="5664201"/>
          </a:xfrm>
          <a:prstGeom prst="rect">
            <a:avLst/>
          </a:prstGeom>
        </p:spPr>
        <p:txBody>
          <a:bodyPr/>
          <a:lstStyle/>
          <a:p>
            <a:pPr marL="497840" lvl="0" indent="-457200">
              <a:spcBef>
                <a:spcPts val="400"/>
              </a:spcBef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Inheritance is one of the primary object-oriented principles.</a:t>
            </a:r>
          </a:p>
          <a:p>
            <a:pPr marL="497840" lvl="0" indent="-457200">
              <a:spcBef>
                <a:spcPts val="400"/>
              </a:spcBef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It is a mechanism for sharing commonalities between classes</a:t>
            </a:r>
          </a:p>
          <a:p>
            <a:pPr marL="497840" lvl="0" indent="-457200">
              <a:spcBef>
                <a:spcPts val="400"/>
              </a:spcBef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Two types of Inheritance:</a:t>
            </a:r>
          </a:p>
          <a:p>
            <a:pPr marL="497840" lvl="0" indent="-457200">
              <a:spcBef>
                <a:spcPts val="400"/>
              </a:spcBef>
              <a:buClr>
                <a:srgbClr val="000000"/>
              </a:buClr>
              <a:buFont typeface="Helvetica"/>
              <a:buAutoNum type="arabicPeriod"/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Implementation Inheritance</a:t>
            </a:r>
          </a:p>
          <a:p>
            <a:pPr marL="878839" lvl="1" indent="-380999">
              <a:spcBef>
                <a:spcPts val="400"/>
              </a:spcBef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It promotes reuse</a:t>
            </a:r>
          </a:p>
          <a:p>
            <a:pPr marL="878839" lvl="1" indent="-380999">
              <a:spcBef>
                <a:spcPts val="400"/>
              </a:spcBef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Commonalities are stored in a parent class - called the superclass</a:t>
            </a:r>
          </a:p>
          <a:p>
            <a:pPr marL="878839" lvl="1" indent="-380999">
              <a:spcBef>
                <a:spcPts val="400"/>
              </a:spcBef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Commonalities are shared between children classes - called the subclasses</a:t>
            </a:r>
          </a:p>
          <a:p>
            <a:pPr marL="497840" lvl="0" indent="-457200">
              <a:spcBef>
                <a:spcPts val="400"/>
              </a:spcBef>
              <a:buClr>
                <a:srgbClr val="000000"/>
              </a:buClr>
              <a:buFont typeface="Helvetica"/>
              <a:buAutoNum type="arabicPeriod" startAt="2"/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Interface Inheritance</a:t>
            </a:r>
          </a:p>
          <a:p>
            <a:pPr marL="815339" lvl="1" indent="-317499">
              <a:spcBef>
                <a:spcPts val="400"/>
              </a:spcBef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Mechanism for introducing </a:t>
            </a:r>
            <a:r>
              <a:rPr sz="2000" b="1" i="1">
                <a:uFill>
                  <a:solidFill/>
                </a:uFill>
              </a:rPr>
              <a:t>Types</a:t>
            </a:r>
            <a:r>
              <a:rPr sz="2000">
                <a:uFill>
                  <a:solidFill/>
                </a:uFill>
              </a:rPr>
              <a:t> into java design</a:t>
            </a:r>
          </a:p>
          <a:p>
            <a:pPr marL="815339" lvl="1" indent="-317499">
              <a:spcBef>
                <a:spcPts val="400"/>
              </a:spcBef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Classes can support more than one interface, i.e. be of more than one </a:t>
            </a:r>
            <a:r>
              <a:rPr sz="2000" b="1" i="1">
                <a:uFill>
                  <a:solidFill/>
                </a:uFill>
              </a:rPr>
              <a:t>type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2</a:t>
            </a: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Overview</a:t>
            </a:r>
          </a:p>
        </p:txBody>
      </p:sp>
      <p:sp>
        <p:nvSpPr>
          <p:cNvPr id="72" name="Shape 72"/>
          <p:cNvSpPr/>
          <p:nvPr/>
        </p:nvSpPr>
        <p:spPr>
          <a:xfrm>
            <a:off x="1123950" y="1306512"/>
            <a:ext cx="6972300" cy="429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4175" marR="41275" lvl="0" indent="-3429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What is inheritance?</a:t>
            </a:r>
          </a:p>
          <a:p>
            <a:pPr marL="384175" marR="41275" lvl="0" indent="-3429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 smtClean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Implementation </a:t>
            </a: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Method lookup in Java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Use of this and super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Constructors and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Abstract classes and methods</a:t>
            </a:r>
          </a:p>
          <a:p>
            <a:pPr marL="384175" marR="41275" lvl="0" indent="-3429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Interface Inheritance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Definition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Implementation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Type casting</a:t>
            </a:r>
          </a:p>
          <a:p>
            <a:pPr marL="784225" marR="41275" lvl="0" indent="-28575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Wingdings"/>
              <a:buChar char=""/>
              <a:defRPr sz="1800"/>
            </a:pPr>
            <a:r>
              <a:rPr sz="2400" dirty="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rPr>
              <a:t>Naming Conventions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3950" y="1628800"/>
            <a:ext cx="5032226" cy="1944216"/>
          </a:xfrm>
          <a:prstGeom prst="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06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278170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4</a:t>
            </a:r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Implementation Inheritance</a:t>
            </a:r>
          </a:p>
        </p:txBody>
      </p:sp>
      <p:sp>
        <p:nvSpPr>
          <p:cNvPr id="82" name="Shape 82"/>
          <p:cNvSpPr/>
          <p:nvPr/>
        </p:nvSpPr>
        <p:spPr>
          <a:xfrm>
            <a:off x="8153400" y="1447800"/>
            <a:ext cx="914400" cy="472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FB00">
              <a:alpha val="50195"/>
            </a:srgbClr>
          </a:solidFill>
          <a:ln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352800" y="1182687"/>
            <a:ext cx="2209800" cy="2322513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3352800" y="1573212"/>
            <a:ext cx="22098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946525" y="1162050"/>
            <a:ext cx="843788" cy="448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Policy</a:t>
            </a:r>
          </a:p>
        </p:txBody>
      </p:sp>
      <p:sp>
        <p:nvSpPr>
          <p:cNvPr id="86" name="Shape 86"/>
          <p:cNvSpPr/>
          <p:nvPr/>
        </p:nvSpPr>
        <p:spPr>
          <a:xfrm>
            <a:off x="3352800" y="2590800"/>
            <a:ext cx="22098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352800" y="1541462"/>
            <a:ext cx="1917700" cy="1009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client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premium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policyNumber</a:t>
            </a:r>
          </a:p>
        </p:txBody>
      </p:sp>
      <p:sp>
        <p:nvSpPr>
          <p:cNvPr id="88" name="Shape 88"/>
          <p:cNvSpPr/>
          <p:nvPr/>
        </p:nvSpPr>
        <p:spPr>
          <a:xfrm>
            <a:off x="3352800" y="2574925"/>
            <a:ext cx="1689100" cy="100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getClient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setClient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…</a:t>
            </a:r>
          </a:p>
        </p:txBody>
      </p:sp>
      <p:sp>
        <p:nvSpPr>
          <p:cNvPr id="89" name="Shape 89"/>
          <p:cNvSpPr/>
          <p:nvPr/>
        </p:nvSpPr>
        <p:spPr>
          <a:xfrm>
            <a:off x="1295400" y="4078287"/>
            <a:ext cx="2133600" cy="2017713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295400" y="4454525"/>
            <a:ext cx="2133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295400" y="4057650"/>
            <a:ext cx="1589024" cy="448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HomePolicy</a:t>
            </a:r>
          </a:p>
        </p:txBody>
      </p:sp>
      <p:sp>
        <p:nvSpPr>
          <p:cNvPr id="92" name="Shape 92"/>
          <p:cNvSpPr/>
          <p:nvPr/>
        </p:nvSpPr>
        <p:spPr>
          <a:xfrm>
            <a:off x="1295400" y="5105400"/>
            <a:ext cx="2133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93" name="Shape 93"/>
          <p:cNvSpPr/>
          <p:nvPr/>
        </p:nvSpPr>
        <p:spPr>
          <a:xfrm>
            <a:off x="1295400" y="4424362"/>
            <a:ext cx="1631950" cy="39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house</a:t>
            </a:r>
          </a:p>
        </p:txBody>
      </p:sp>
      <p:sp>
        <p:nvSpPr>
          <p:cNvPr id="94" name="Shape 94"/>
          <p:cNvSpPr/>
          <p:nvPr/>
        </p:nvSpPr>
        <p:spPr>
          <a:xfrm>
            <a:off x="1295400" y="5257800"/>
            <a:ext cx="1625600" cy="70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getHouse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setHouse</a:t>
            </a:r>
          </a:p>
        </p:txBody>
      </p:sp>
      <p:sp>
        <p:nvSpPr>
          <p:cNvPr id="95" name="Shape 95"/>
          <p:cNvSpPr/>
          <p:nvPr/>
        </p:nvSpPr>
        <p:spPr>
          <a:xfrm>
            <a:off x="3581400" y="4078287"/>
            <a:ext cx="2133600" cy="2017713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581400" y="4454525"/>
            <a:ext cx="2133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657600" y="4057650"/>
            <a:ext cx="1403096" cy="448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AutoPolicy</a:t>
            </a:r>
          </a:p>
        </p:txBody>
      </p:sp>
      <p:sp>
        <p:nvSpPr>
          <p:cNvPr id="98" name="Shape 98"/>
          <p:cNvSpPr/>
          <p:nvPr/>
        </p:nvSpPr>
        <p:spPr>
          <a:xfrm>
            <a:off x="3581400" y="5105400"/>
            <a:ext cx="2133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99" name="Shape 99"/>
          <p:cNvSpPr/>
          <p:nvPr/>
        </p:nvSpPr>
        <p:spPr>
          <a:xfrm>
            <a:off x="3581400" y="4424362"/>
            <a:ext cx="1631950" cy="39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auto</a:t>
            </a:r>
          </a:p>
        </p:txBody>
      </p:sp>
      <p:sp>
        <p:nvSpPr>
          <p:cNvPr id="100" name="Shape 100"/>
          <p:cNvSpPr/>
          <p:nvPr/>
        </p:nvSpPr>
        <p:spPr>
          <a:xfrm>
            <a:off x="3581400" y="5257800"/>
            <a:ext cx="1625600" cy="70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getAuto</a:t>
            </a:r>
          </a:p>
          <a:p>
            <a:pPr marL="40639" marR="40639" lvl="0" defTabSz="914400">
              <a:buClr>
                <a:srgbClr val="000000"/>
              </a:buClr>
              <a:buFont typeface="Helvetica"/>
              <a:defRPr sz="1800"/>
            </a:pPr>
            <a:r>
              <a:rPr sz="20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setAuto</a:t>
            </a:r>
          </a:p>
        </p:txBody>
      </p:sp>
      <p:sp>
        <p:nvSpPr>
          <p:cNvPr id="101" name="Shape 101"/>
          <p:cNvSpPr/>
          <p:nvPr/>
        </p:nvSpPr>
        <p:spPr>
          <a:xfrm>
            <a:off x="5867400" y="4078287"/>
            <a:ext cx="2133600" cy="2017713"/>
          </a:xfrm>
          <a:prstGeom prst="rect">
            <a:avLst/>
          </a:prstGeom>
          <a:solidFill>
            <a:srgbClr val="D4FEFF">
              <a:alpha val="50195"/>
            </a:srgbClr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867400" y="4454525"/>
            <a:ext cx="2133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6037262" y="4057650"/>
            <a:ext cx="1244601" cy="448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Helvetica"/>
              <a:defRPr sz="2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LifePolicy</a:t>
            </a:r>
          </a:p>
        </p:txBody>
      </p:sp>
      <p:sp>
        <p:nvSpPr>
          <p:cNvPr id="104" name="Shape 104"/>
          <p:cNvSpPr/>
          <p:nvPr/>
        </p:nvSpPr>
        <p:spPr>
          <a:xfrm>
            <a:off x="5867400" y="5105400"/>
            <a:ext cx="2133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286000" y="3886200"/>
            <a:ext cx="1588" cy="2286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286000" y="3886200"/>
            <a:ext cx="44958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6781800" y="3886200"/>
            <a:ext cx="1588" cy="2286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572000" y="3733800"/>
            <a:ext cx="1588" cy="3810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419289" y="3505200"/>
            <a:ext cx="303835" cy="228600"/>
          </a:xfrm>
          <a:prstGeom prst="triangle">
            <a:avLst/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352425" y="1538287"/>
            <a:ext cx="942975" cy="4481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5400" y="5400"/>
                </a:lnTo>
                <a:lnTo>
                  <a:pt x="5400" y="21600"/>
                </a:lnTo>
                <a:lnTo>
                  <a:pt x="16200" y="21600"/>
                </a:lnTo>
                <a:lnTo>
                  <a:pt x="16200" y="5400"/>
                </a:lnTo>
                <a:lnTo>
                  <a:pt x="2160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B00">
              <a:alpha val="50195"/>
            </a:srgbClr>
          </a:solidFill>
          <a:ln>
            <a:solidFill/>
            <a:miter lim="400000"/>
          </a:ln>
        </p:spPr>
        <p:txBody>
          <a:bodyPr lIns="0" tIns="0" rIns="0" bIns="0" anchor="ctr"/>
          <a:lstStyle/>
          <a:p>
            <a:pPr marL="40639" marR="40639" lvl="0" defTabSz="914400"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 rot="16260000">
            <a:off x="-189644" y="3946880"/>
            <a:ext cx="2020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Tahoma"/>
              <a:defRPr sz="240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generalization</a:t>
            </a:r>
          </a:p>
        </p:txBody>
      </p:sp>
      <p:sp>
        <p:nvSpPr>
          <p:cNvPr id="112" name="Shape 112"/>
          <p:cNvSpPr/>
          <p:nvPr/>
        </p:nvSpPr>
        <p:spPr>
          <a:xfrm rot="5400000">
            <a:off x="7711882" y="3721455"/>
            <a:ext cx="193224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39" marR="40639" defTabSz="914400">
              <a:buClr>
                <a:srgbClr val="000000"/>
              </a:buClr>
              <a:buFont typeface="Tahoma"/>
              <a:defRPr sz="2400">
                <a:uFill>
                  <a:solidFill/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specialization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5</a:t>
            </a:r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Defining Inheritance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4554" lvl="0" indent="-293914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In Java, inheritance is supported by using keyword extends</a:t>
            </a:r>
          </a:p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It is said that subclass extends superclass</a:t>
            </a:r>
          </a:p>
          <a:p>
            <a:pPr marL="735965" lvl="1" indent="-238125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If class definition does not specify explicit superclass, its superclass is Object class</a:t>
            </a:r>
          </a:p>
        </p:txBody>
      </p:sp>
      <p:grpSp>
        <p:nvGrpSpPr>
          <p:cNvPr id="120" name="Group 120"/>
          <p:cNvGrpSpPr/>
          <p:nvPr/>
        </p:nvGrpSpPr>
        <p:grpSpPr>
          <a:xfrm>
            <a:off x="1828800" y="3810000"/>
            <a:ext cx="5943601" cy="1295400"/>
            <a:chOff x="0" y="0"/>
            <a:chExt cx="5943600" cy="1295400"/>
          </a:xfrm>
        </p:grpSpPr>
        <p:sp>
          <p:nvSpPr>
            <p:cNvPr id="118" name="Shape 118"/>
            <p:cNvSpPr/>
            <p:nvPr/>
          </p:nvSpPr>
          <p:spPr>
            <a:xfrm>
              <a:off x="0" y="0"/>
              <a:ext cx="5943601" cy="12954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0" y="0"/>
              <a:ext cx="5943600" cy="1117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 {…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HomePolicy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Policy{…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AutoPolicy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Policy{…</a:t>
              </a:r>
            </a:p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LifePolicy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Policy{…</a:t>
              </a:r>
            </a:p>
          </p:txBody>
        </p:sp>
      </p:grpSp>
      <p:grpSp>
        <p:nvGrpSpPr>
          <p:cNvPr id="123" name="Group 123"/>
          <p:cNvGrpSpPr/>
          <p:nvPr/>
        </p:nvGrpSpPr>
        <p:grpSpPr>
          <a:xfrm>
            <a:off x="152400" y="5334000"/>
            <a:ext cx="3200400" cy="533400"/>
            <a:chOff x="0" y="0"/>
            <a:chExt cx="3200400" cy="533400"/>
          </a:xfrm>
        </p:grpSpPr>
        <p:sp>
          <p:nvSpPr>
            <p:cNvPr id="121" name="Shape 121"/>
            <p:cNvSpPr/>
            <p:nvPr/>
          </p:nvSpPr>
          <p:spPr>
            <a:xfrm>
              <a:off x="0" y="0"/>
              <a:ext cx="3200400" cy="5334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0"/>
              <a:ext cx="3200400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Policy{…</a:t>
              </a:r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3810000" y="5334000"/>
            <a:ext cx="5181600" cy="533400"/>
            <a:chOff x="0" y="0"/>
            <a:chExt cx="5181600" cy="533400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5181600" cy="5334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0"/>
              <a:ext cx="5181600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931A68"/>
                </a:buClr>
                <a:buFont typeface="Courier New"/>
                <a:defRPr sz="1800"/>
              </a:pP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Policy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extends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 Object{…</a:t>
              </a:r>
            </a:p>
          </p:txBody>
        </p:sp>
      </p:grpSp>
      <p:sp>
        <p:nvSpPr>
          <p:cNvPr id="127" name="Shape 127"/>
          <p:cNvSpPr/>
          <p:nvPr/>
        </p:nvSpPr>
        <p:spPr>
          <a:xfrm>
            <a:off x="3505200" y="5562600"/>
            <a:ext cx="228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505200" y="5638800"/>
            <a:ext cx="228600" cy="158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041400" y="914400"/>
            <a:ext cx="7145338" cy="1588"/>
          </a:xfrm>
          <a:prstGeom prst="line">
            <a:avLst/>
          </a:prstGeom>
          <a:ln>
            <a:solidFill/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554787" y="6342062"/>
            <a:ext cx="24003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0639" marR="40639" algn="r" defTabSz="914400">
              <a:buClr>
                <a:srgbClr val="000000"/>
              </a:buClr>
              <a:buFont typeface="Helvetica"/>
              <a:defRPr sz="1400">
                <a:uFill>
                  <a:solidFill/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6</a:t>
            </a:r>
          </a:p>
        </p:txBody>
      </p: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Variables and Inheritance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457200" y="1355725"/>
            <a:ext cx="8229600" cy="3500438"/>
          </a:xfrm>
          <a:prstGeom prst="rect">
            <a:avLst/>
          </a:prstGeom>
        </p:spPr>
        <p:txBody>
          <a:bodyPr/>
          <a:lstStyle/>
          <a:p>
            <a:pPr marL="334554" lvl="0" indent="-293914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Variables can be declared against the base class, and assigned objects of more derived classes</a:t>
            </a:r>
          </a:p>
          <a:p>
            <a:pPr marL="334554" lvl="0" indent="-293914">
              <a:buClr>
                <a:srgbClr val="000000"/>
              </a:buClr>
              <a:buFont typeface="Wingdings"/>
              <a:buChar char=""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E.g. Variable declared as of type Policy can be assigned an instance of any Policy’s subclasses </a:t>
            </a:r>
          </a:p>
        </p:txBody>
      </p:sp>
      <p:grpSp>
        <p:nvGrpSpPr>
          <p:cNvPr id="136" name="Group 136"/>
          <p:cNvGrpSpPr/>
          <p:nvPr/>
        </p:nvGrpSpPr>
        <p:grpSpPr>
          <a:xfrm>
            <a:off x="2819400" y="3352800"/>
            <a:ext cx="3810000" cy="685800"/>
            <a:chOff x="0" y="0"/>
            <a:chExt cx="3810000" cy="685800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3810000" cy="6858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0" y="0"/>
              <a:ext cx="3810000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 policy;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 =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 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Policy();</a:t>
              </a:r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2819400" y="4114800"/>
            <a:ext cx="3810000" cy="685800"/>
            <a:chOff x="0" y="0"/>
            <a:chExt cx="3810000" cy="685800"/>
          </a:xfrm>
        </p:grpSpPr>
        <p:sp>
          <p:nvSpPr>
            <p:cNvPr id="137" name="Shape 137"/>
            <p:cNvSpPr/>
            <p:nvPr/>
          </p:nvSpPr>
          <p:spPr>
            <a:xfrm>
              <a:off x="0" y="0"/>
              <a:ext cx="3810000" cy="6858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0"/>
              <a:ext cx="3810000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 </a:t>
              </a: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 =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 </a:t>
              </a: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HomePolicy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2819400" y="4953000"/>
            <a:ext cx="3810000" cy="685800"/>
            <a:chOff x="0" y="0"/>
            <a:chExt cx="3810000" cy="685800"/>
          </a:xfrm>
        </p:grpSpPr>
        <p:sp>
          <p:nvSpPr>
            <p:cNvPr id="140" name="Shape 140"/>
            <p:cNvSpPr/>
            <p:nvPr/>
          </p:nvSpPr>
          <p:spPr>
            <a:xfrm>
              <a:off x="0" y="0"/>
              <a:ext cx="3810000" cy="6858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0"/>
              <a:ext cx="3810000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 </a:t>
              </a: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 = </a:t>
              </a:r>
              <a:r>
                <a:rPr b="1" dirty="0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 </a:t>
              </a:r>
              <a:r>
                <a:rPr dirty="0" err="1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AutoPolicy</a:t>
              </a:r>
              <a:r>
                <a:rPr dirty="0"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();</a:t>
              </a:r>
            </a:p>
          </p:txBody>
        </p:sp>
      </p:grpSp>
      <p:grpSp>
        <p:nvGrpSpPr>
          <p:cNvPr id="145" name="Group 145"/>
          <p:cNvGrpSpPr/>
          <p:nvPr/>
        </p:nvGrpSpPr>
        <p:grpSpPr>
          <a:xfrm>
            <a:off x="2819400" y="5715000"/>
            <a:ext cx="3810000" cy="685800"/>
            <a:chOff x="0" y="0"/>
            <a:chExt cx="3810000" cy="685800"/>
          </a:xfrm>
        </p:grpSpPr>
        <p:sp>
          <p:nvSpPr>
            <p:cNvPr id="143" name="Shape 143"/>
            <p:cNvSpPr/>
            <p:nvPr/>
          </p:nvSpPr>
          <p:spPr>
            <a:xfrm>
              <a:off x="0" y="0"/>
              <a:ext cx="3810000" cy="685800"/>
            </a:xfrm>
            <a:prstGeom prst="rect">
              <a:avLst/>
            </a:prstGeom>
            <a:solidFill>
              <a:srgbClr val="FFFED5">
                <a:alpha val="50195"/>
              </a:srgbClr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40639" marR="40639" lvl="0" defTabSz="914400">
                <a:defRPr sz="1800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0"/>
              <a:ext cx="3810000" cy="6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 policy;</a:t>
              </a:r>
            </a:p>
            <a:p>
              <a:pPr marL="383540" marR="40639" lvl="0" indent="-342900" defTabSz="914400">
                <a:buClr>
                  <a:srgbClr val="000000"/>
                </a:buClr>
                <a:buFont typeface="Courier New"/>
                <a:defRPr sz="1800"/>
              </a:pP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policy = </a:t>
              </a:r>
              <a:r>
                <a:rPr b="1">
                  <a:solidFill>
                    <a:srgbClr val="931A68"/>
                  </a:solidFill>
                  <a:uFill>
                    <a:solidFill>
                      <a:srgbClr val="931A68"/>
                    </a:solidFill>
                  </a:uFill>
                  <a:latin typeface="Courier New"/>
                  <a:ea typeface="Courier New"/>
                  <a:cs typeface="Courier New"/>
                  <a:sym typeface="Courier New"/>
                </a:rPr>
                <a:t>new </a:t>
              </a:r>
              <a:r>
                <a:rPr>
                  <a:uFill>
                    <a:solidFill/>
                  </a:uFill>
                  <a:latin typeface="Courier New"/>
                  <a:ea typeface="Courier New"/>
                  <a:cs typeface="Courier New"/>
                  <a:sym typeface="Courier New"/>
                </a:rPr>
                <a:t>LifePolicy();</a:t>
              </a:r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06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1965</Words>
  <Application>Microsoft Office PowerPoint</Application>
  <PresentationFormat>On-screen Show (4:3)</PresentationFormat>
  <Paragraphs>559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White</vt:lpstr>
      <vt:lpstr>Agile Software Development</vt:lpstr>
      <vt:lpstr>Inheritance in Java</vt:lpstr>
      <vt:lpstr>PowerPoint Presentation</vt:lpstr>
      <vt:lpstr>Overview</vt:lpstr>
      <vt:lpstr>What is Inheritance?</vt:lpstr>
      <vt:lpstr>Overview</vt:lpstr>
      <vt:lpstr>Implementation Inheritance</vt:lpstr>
      <vt:lpstr>Defining Inheritance</vt:lpstr>
      <vt:lpstr>Variables and Inheritance</vt:lpstr>
      <vt:lpstr>Multiple Inheritance</vt:lpstr>
      <vt:lpstr>What is Inherited?</vt:lpstr>
      <vt:lpstr>Inheriting Fields</vt:lpstr>
      <vt:lpstr>Inheriting Methods</vt:lpstr>
      <vt:lpstr>Method Lookup</vt:lpstr>
      <vt:lpstr>this vs. super</vt:lpstr>
      <vt:lpstr>Example</vt:lpstr>
      <vt:lpstr>Method Overriding</vt:lpstr>
      <vt:lpstr>Constructors and Inheritance</vt:lpstr>
      <vt:lpstr>Constructors and Inheritance</vt:lpstr>
      <vt:lpstr>Abstract Classes</vt:lpstr>
      <vt:lpstr>Defining Abstract Classes</vt:lpstr>
      <vt:lpstr>Abstract Methods</vt:lpstr>
      <vt:lpstr>Defining Abstract Methods…</vt:lpstr>
      <vt:lpstr>…Defining Abstract Methods</vt:lpstr>
      <vt:lpstr>Overview</vt:lpstr>
      <vt:lpstr>Interface Inheritance</vt:lpstr>
      <vt:lpstr>Interfaces Define Types</vt:lpstr>
      <vt:lpstr>Defining Interfaces – abstract methods</vt:lpstr>
      <vt:lpstr>Defining Interfaces – default methods</vt:lpstr>
      <vt:lpstr>Defining Interfaces – static methods</vt:lpstr>
      <vt:lpstr>Implementing Interfaces</vt:lpstr>
      <vt:lpstr>Rules</vt:lpstr>
      <vt:lpstr>Reference vs Interface type</vt:lpstr>
      <vt:lpstr>Variables and Messages</vt:lpstr>
      <vt:lpstr>Type Casting</vt:lpstr>
      <vt:lpstr>Interfaces can be Inherited</vt:lpstr>
      <vt:lpstr>Extending Interfaces</vt:lpstr>
      <vt:lpstr>Common Naming Conventions</vt:lpstr>
      <vt:lpstr>Review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 Drohan</dc:creator>
  <cp:lastModifiedBy>Siobhan Drohan</cp:lastModifiedBy>
  <cp:revision>29</cp:revision>
  <dcterms:modified xsi:type="dcterms:W3CDTF">2015-09-24T13:56:15Z</dcterms:modified>
</cp:coreProperties>
</file>