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2" r:id="rId35"/>
    <p:sldId id="289" r:id="rId36"/>
    <p:sldId id="293" r:id="rId37"/>
    <p:sldId id="294" r:id="rId38"/>
    <p:sldId id="290" r:id="rId39"/>
    <p:sldId id="291" r:id="rId40"/>
  </p:sldIdLst>
  <p:sldSz cx="9144000" cy="6858000" type="screen4x3"/>
  <p:notesSz cx="6858000" cy="9144000"/>
  <p:defaultTextStyle>
    <a:lvl1pPr defTabSz="457200">
      <a:defRPr sz="1200">
        <a:latin typeface="Helvetica"/>
        <a:ea typeface="Helvetica"/>
        <a:cs typeface="Helvetica"/>
        <a:sym typeface="Helvetica"/>
      </a:defRPr>
    </a:lvl1pPr>
    <a:lvl2pPr indent="228600" defTabSz="457200">
      <a:defRPr sz="1200">
        <a:latin typeface="Helvetica"/>
        <a:ea typeface="Helvetica"/>
        <a:cs typeface="Helvetica"/>
        <a:sym typeface="Helvetica"/>
      </a:defRPr>
    </a:lvl2pPr>
    <a:lvl3pPr indent="457200" defTabSz="457200">
      <a:defRPr sz="1200">
        <a:latin typeface="Helvetica"/>
        <a:ea typeface="Helvetica"/>
        <a:cs typeface="Helvetica"/>
        <a:sym typeface="Helvetica"/>
      </a:defRPr>
    </a:lvl3pPr>
    <a:lvl4pPr indent="685800" defTabSz="457200">
      <a:defRPr sz="1200">
        <a:latin typeface="Helvetica"/>
        <a:ea typeface="Helvetica"/>
        <a:cs typeface="Helvetica"/>
        <a:sym typeface="Helvetica"/>
      </a:defRPr>
    </a:lvl4pPr>
    <a:lvl5pPr indent="914400" defTabSz="457200">
      <a:defRPr sz="1200">
        <a:latin typeface="Helvetica"/>
        <a:ea typeface="Helvetica"/>
        <a:cs typeface="Helvetica"/>
        <a:sym typeface="Helvetica"/>
      </a:defRPr>
    </a:lvl5pPr>
    <a:lvl6pPr indent="1143000" defTabSz="457200">
      <a:defRPr sz="1200">
        <a:latin typeface="Helvetica"/>
        <a:ea typeface="Helvetica"/>
        <a:cs typeface="Helvetica"/>
        <a:sym typeface="Helvetica"/>
      </a:defRPr>
    </a:lvl6pPr>
    <a:lvl7pPr indent="1371600" defTabSz="457200">
      <a:defRPr sz="1200">
        <a:latin typeface="Helvetica"/>
        <a:ea typeface="Helvetica"/>
        <a:cs typeface="Helvetica"/>
        <a:sym typeface="Helvetica"/>
      </a:defRPr>
    </a:lvl7pPr>
    <a:lvl8pPr indent="1600200" defTabSz="457200">
      <a:defRPr sz="1200">
        <a:latin typeface="Helvetica"/>
        <a:ea typeface="Helvetica"/>
        <a:cs typeface="Helvetica"/>
        <a:sym typeface="Helvetica"/>
      </a:defRPr>
    </a:lvl8pPr>
    <a:lvl9pPr indent="1828800" defTabSz="457200">
      <a:defRPr sz="1200">
        <a:latin typeface="Helvetica"/>
        <a:ea typeface="Helvetica"/>
        <a:cs typeface="Helvetica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4A9BC294-FFE2-49D5-8D69-9E1BD2C41BD5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96654960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06400">
      <a:defRPr sz="1400">
        <a:latin typeface="Lucida Grande"/>
        <a:ea typeface="Lucida Grande"/>
        <a:cs typeface="Lucida Grande"/>
        <a:sym typeface="Lucida Grande"/>
      </a:defRPr>
    </a:lvl1pPr>
    <a:lvl2pPr indent="228600" defTabSz="406400">
      <a:defRPr sz="1400">
        <a:latin typeface="Lucida Grande"/>
        <a:ea typeface="Lucida Grande"/>
        <a:cs typeface="Lucida Grande"/>
        <a:sym typeface="Lucida Grande"/>
      </a:defRPr>
    </a:lvl2pPr>
    <a:lvl3pPr indent="457200" defTabSz="406400">
      <a:defRPr sz="1400">
        <a:latin typeface="Lucida Grande"/>
        <a:ea typeface="Lucida Grande"/>
        <a:cs typeface="Lucida Grande"/>
        <a:sym typeface="Lucida Grande"/>
      </a:defRPr>
    </a:lvl3pPr>
    <a:lvl4pPr indent="685800" defTabSz="406400">
      <a:defRPr sz="1400">
        <a:latin typeface="Lucida Grande"/>
        <a:ea typeface="Lucida Grande"/>
        <a:cs typeface="Lucida Grande"/>
        <a:sym typeface="Lucida Grande"/>
      </a:defRPr>
    </a:lvl4pPr>
    <a:lvl5pPr indent="914400" defTabSz="406400">
      <a:defRPr sz="1400">
        <a:latin typeface="Lucida Grande"/>
        <a:ea typeface="Lucida Grande"/>
        <a:cs typeface="Lucida Grande"/>
        <a:sym typeface="Lucida Grande"/>
      </a:defRPr>
    </a:lvl5pPr>
    <a:lvl6pPr indent="1143000" defTabSz="406400">
      <a:defRPr sz="1400">
        <a:latin typeface="Lucida Grande"/>
        <a:ea typeface="Lucida Grande"/>
        <a:cs typeface="Lucida Grande"/>
        <a:sym typeface="Lucida Grande"/>
      </a:defRPr>
    </a:lvl6pPr>
    <a:lvl7pPr indent="1371600" defTabSz="406400">
      <a:defRPr sz="1400">
        <a:latin typeface="Lucida Grande"/>
        <a:ea typeface="Lucida Grande"/>
        <a:cs typeface="Lucida Grande"/>
        <a:sym typeface="Lucida Grande"/>
      </a:defRPr>
    </a:lvl7pPr>
    <a:lvl8pPr indent="1600200" defTabSz="406400">
      <a:defRPr sz="1400">
        <a:latin typeface="Lucida Grande"/>
        <a:ea typeface="Lucida Grande"/>
        <a:cs typeface="Lucida Grande"/>
        <a:sym typeface="Lucida Grande"/>
      </a:defRPr>
    </a:lvl8pPr>
    <a:lvl9pPr indent="1828800" defTabSz="406400">
      <a:defRPr sz="14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269240" marR="40639" indent="-228600" defTabSz="449262">
              <a:spcBef>
                <a:spcPts val="400"/>
              </a:spcBef>
              <a:buClr>
                <a:srgbClr val="000000"/>
              </a:buClr>
              <a:buFont typeface="Arial"/>
              <a:tabLst>
                <a:tab pos="266700" algn="l"/>
                <a:tab pos="1181100" algn="l"/>
                <a:tab pos="2095500" algn="l"/>
                <a:tab pos="3009900" algn="l"/>
                <a:tab pos="3924300" algn="l"/>
                <a:tab pos="4838700" algn="l"/>
                <a:tab pos="5753100" algn="l"/>
                <a:tab pos="6667500" algn="l"/>
                <a:tab pos="7581900" algn="l"/>
                <a:tab pos="8496300" algn="l"/>
                <a:tab pos="9410700" algn="l"/>
                <a:tab pos="10325100" algn="l"/>
                <a:tab pos="10375900" algn="l"/>
              </a:tabLst>
              <a:defRPr sz="12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1200">
                <a:uFill>
                  <a:solidFill/>
                </a:uFill>
              </a:rPr>
              <a:t>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wit.ie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creativecommons.org/licenses/by-nc/3.0/" TargetMode="Externa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wit.ie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780562" indent="-284162">
              <a:spcBef>
                <a:spcPts val="600"/>
              </a:spcBef>
              <a:defRPr sz="2400"/>
            </a:lvl2pPr>
            <a:lvl3pPr marL="1182200" indent="-228600">
              <a:spcBef>
                <a:spcPts val="500"/>
              </a:spcBef>
              <a:defRPr sz="2000"/>
            </a:lvl3pPr>
            <a:lvl4pPr marL="1639399" indent="-228599">
              <a:spcBef>
                <a:spcPts val="500"/>
              </a:spcBef>
              <a:defRPr sz="2000"/>
            </a:lvl4pPr>
            <a:lvl5pPr marL="2096599" indent="-228600">
              <a:spcBef>
                <a:spcPts val="500"/>
              </a:spcBef>
              <a:defRPr sz="2000"/>
            </a:lvl5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638641" y="3070410"/>
            <a:ext cx="7889587" cy="1039"/>
          </a:xfrm>
          <a:prstGeom prst="line">
            <a:avLst/>
          </a:prstGeom>
          <a:ln w="12700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pic>
        <p:nvPicPr>
          <p:cNvPr id="12" name="WIT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6134100"/>
            <a:ext cx="2259135" cy="469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esu-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75500" y="6210300"/>
            <a:ext cx="1342572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hape 14"/>
          <p:cNvSpPr/>
          <p:nvPr/>
        </p:nvSpPr>
        <p:spPr>
          <a:xfrm>
            <a:off x="422196" y="3225800"/>
            <a:ext cx="1935785" cy="96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 defTabSz="406400">
              <a:lnSpc>
                <a:spcPct val="80000"/>
              </a:lnSpc>
              <a:defRPr sz="1800"/>
            </a:pPr>
            <a:r>
              <a:rPr sz="32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 </a:t>
            </a:r>
          </a:p>
          <a:p>
            <a:pPr lvl="0" algn="r" defTabSz="406400">
              <a:lnSpc>
                <a:spcPct val="80000"/>
              </a:lnSpc>
              <a:defRPr sz="1800"/>
            </a:pPr>
            <a:r>
              <a:rPr sz="32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2603499" y="4652030"/>
            <a:ext cx="3152091" cy="948757"/>
            <a:chOff x="0" y="3830"/>
            <a:chExt cx="3152089" cy="948756"/>
          </a:xfrm>
        </p:grpSpPr>
        <p:sp>
          <p:nvSpPr>
            <p:cNvPr id="15" name="Shape 15"/>
            <p:cNvSpPr/>
            <p:nvPr/>
          </p:nvSpPr>
          <p:spPr>
            <a:xfrm>
              <a:off x="0" y="3830"/>
              <a:ext cx="3152090" cy="487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 defTabSz="406400">
                <a:lnSpc>
                  <a:spcPct val="120000"/>
                </a:lnSpc>
                <a:defRPr sz="1800"/>
              </a:pPr>
              <a:r>
                <a:rPr sz="1200">
                  <a:solidFill>
                    <a:srgbClr val="133455"/>
                  </a:solidFill>
                  <a:latin typeface="+mj-lt"/>
                  <a:ea typeface="+mj-ea"/>
                  <a:cs typeface="+mj-cs"/>
                  <a:sym typeface="Helvetica Neue"/>
                </a:rPr>
                <a:t>Department of Computing, Maths &amp; Physics</a:t>
              </a:r>
            </a:p>
            <a:p>
              <a:pPr lvl="0" defTabSz="406400">
                <a:lnSpc>
                  <a:spcPct val="120000"/>
                </a:lnSpc>
                <a:defRPr sz="1800"/>
              </a:pPr>
              <a:r>
                <a:rPr sz="1200">
                  <a:solidFill>
                    <a:srgbClr val="133455"/>
                  </a:solidFill>
                  <a:latin typeface="+mj-lt"/>
                  <a:ea typeface="+mj-ea"/>
                  <a:cs typeface="+mj-cs"/>
                  <a:sym typeface="Helvetica Neue"/>
                </a:rPr>
                <a:t>Waterford Institute of Technology</a:t>
              </a:r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500174"/>
              <a:ext cx="977494" cy="238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406400">
                <a:defRPr sz="900">
                  <a:latin typeface="+mj-lt"/>
                  <a:ea typeface="+mj-ea"/>
                  <a:cs typeface="+mj-cs"/>
                  <a:sym typeface="Helvetica Neue"/>
                  <a:hlinkClick r:id="rId4"/>
                </a:defRPr>
              </a:lvl1pPr>
            </a:lstStyle>
            <a:p>
              <a:pPr lvl="0">
                <a:defRPr sz="1800"/>
              </a:pPr>
              <a:r>
                <a:rPr sz="900">
                  <a:hlinkClick r:id="rId4"/>
                </a:rPr>
                <a:t>http://www.wit.ie</a:t>
              </a:r>
            </a:p>
          </p:txBody>
        </p:sp>
        <p:sp>
          <p:nvSpPr>
            <p:cNvPr id="17" name="Shape 17"/>
            <p:cNvSpPr/>
            <p:nvPr/>
          </p:nvSpPr>
          <p:spPr>
            <a:xfrm>
              <a:off x="0" y="714486"/>
              <a:ext cx="1191578" cy="238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406400">
                <a:defRPr sz="900">
                  <a:latin typeface="+mj-lt"/>
                  <a:ea typeface="+mj-ea"/>
                  <a:cs typeface="+mj-cs"/>
                  <a:sym typeface="Helvetica Neue"/>
                  <a:hlinkClick r:id="rId4"/>
                </a:defRPr>
              </a:lvl1pPr>
            </a:lstStyle>
            <a:p>
              <a:pPr lvl="0">
                <a:defRPr sz="1800"/>
              </a:pPr>
              <a:r>
                <a:rPr sz="900">
                  <a:hlinkClick r:id="rId4"/>
                </a:rPr>
                <a:t>http://elearning.wit.ie</a:t>
              </a:r>
            </a:p>
          </p:txBody>
        </p:sp>
      </p:grpSp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622300" y="1665386"/>
            <a:ext cx="7899400" cy="723901"/>
          </a:xfrm>
          <a:prstGeom prst="rect">
            <a:avLst/>
          </a:prstGeom>
        </p:spPr>
        <p:txBody>
          <a:bodyPr/>
          <a:lstStyle>
            <a:lvl1pPr marL="0" marR="0" algn="l" defTabSz="406400">
              <a:lnSpc>
                <a:spcPct val="100000"/>
              </a:lnSpc>
              <a:defRPr sz="3200">
                <a:uFillTx/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/>
            </a:pPr>
            <a:r>
              <a:rPr sz="3200"/>
              <a:t>Title Text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2620863" y="3327400"/>
            <a:ext cx="4064001" cy="1397000"/>
          </a:xfrm>
          <a:prstGeom prst="rect">
            <a:avLst/>
          </a:prstGeom>
        </p:spPr>
        <p:txBody>
          <a:bodyPr/>
          <a:lstStyle>
            <a:lvl1pPr marL="0" marR="0" indent="0" defTabSz="4064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0" marR="0" indent="0" defTabSz="4064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0" marR="0" indent="0" defTabSz="4064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0" marR="0" indent="0" defTabSz="4064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0" marR="0" indent="0" defTabSz="4064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uFillTx/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inal &amp;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WIT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6134100"/>
            <a:ext cx="2259135" cy="469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esu-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75500" y="6210300"/>
            <a:ext cx="1342572" cy="317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" name="Group 26"/>
          <p:cNvGrpSpPr/>
          <p:nvPr/>
        </p:nvGrpSpPr>
        <p:grpSpPr>
          <a:xfrm>
            <a:off x="3111500" y="2256862"/>
            <a:ext cx="2997200" cy="2019127"/>
            <a:chOff x="0" y="0"/>
            <a:chExt cx="2997200" cy="2019126"/>
          </a:xfrm>
        </p:grpSpPr>
        <p:pic>
          <p:nvPicPr>
            <p:cNvPr id="24" name="by-nc.eu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8100" y="0"/>
              <a:ext cx="2082800" cy="7287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" name="Shape 25"/>
            <p:cNvSpPr/>
            <p:nvPr/>
          </p:nvSpPr>
          <p:spPr>
            <a:xfrm>
              <a:off x="0" y="858549"/>
              <a:ext cx="2997200" cy="11605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0" defTabSz="406400">
                <a:lnSpc>
                  <a:spcPct val="120000"/>
                </a:lnSpc>
                <a:defRPr sz="1800"/>
              </a:pPr>
              <a:r>
                <a:rPr sz="1100">
                  <a:latin typeface="+mj-lt"/>
                  <a:ea typeface="+mj-ea"/>
                  <a:cs typeface="+mj-cs"/>
                  <a:sym typeface="Helvetica Neue"/>
                </a:rPr>
                <a:t>Except where otherwise noted, this content is licensed under a </a:t>
              </a:r>
              <a:r>
                <a:rPr sz="1100">
                  <a:latin typeface="+mj-lt"/>
                  <a:ea typeface="+mj-ea"/>
                  <a:cs typeface="+mj-cs"/>
                  <a:sym typeface="Helvetica Neue"/>
                  <a:hlinkClick r:id="rId5"/>
                </a:rPr>
                <a:t>Creative Commons Attribution-NonCommercial 3.0 License</a:t>
              </a:r>
              <a:r>
                <a:rPr sz="1100">
                  <a:latin typeface="+mj-lt"/>
                  <a:ea typeface="+mj-ea"/>
                  <a:cs typeface="+mj-cs"/>
                  <a:sym typeface="Helvetica Neue"/>
                </a:rPr>
                <a:t>. </a:t>
              </a:r>
            </a:p>
            <a:p>
              <a:pPr lvl="0" defTabSz="406400">
                <a:lnSpc>
                  <a:spcPct val="120000"/>
                </a:lnSpc>
                <a:defRPr sz="1800"/>
              </a:pPr>
              <a:endParaRPr sz="1100">
                <a:latin typeface="+mj-lt"/>
                <a:ea typeface="+mj-ea"/>
                <a:cs typeface="+mj-cs"/>
                <a:sym typeface="Helvetica Neue"/>
              </a:endParaRPr>
            </a:p>
            <a:p>
              <a:pPr lvl="0" defTabSz="406400">
                <a:lnSpc>
                  <a:spcPct val="120000"/>
                </a:lnSpc>
                <a:defRPr sz="1800"/>
              </a:pPr>
              <a:r>
                <a:rPr sz="1100">
                  <a:latin typeface="+mj-lt"/>
                  <a:ea typeface="+mj-ea"/>
                  <a:cs typeface="+mj-cs"/>
                  <a:sym typeface="Helvetica Neue"/>
                </a:rPr>
                <a:t>For more information, please see </a:t>
              </a:r>
              <a:r>
                <a:rPr sz="1100">
                  <a:latin typeface="+mj-lt"/>
                  <a:ea typeface="+mj-ea"/>
                  <a:cs typeface="+mj-cs"/>
                  <a:sym typeface="Helvetica Neue"/>
                  <a:hlinkClick r:id="rId5"/>
                </a:rPr>
                <a:t>http://creativecommons.org/licenses/by-nc/3.0/</a:t>
              </a:r>
            </a:p>
          </p:txBody>
        </p:sp>
      </p:grp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 flipV="1">
            <a:off x="638641" y="3070410"/>
            <a:ext cx="7889587" cy="1039"/>
          </a:xfrm>
          <a:prstGeom prst="line">
            <a:avLst/>
          </a:prstGeom>
          <a:ln w="12700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pic>
        <p:nvPicPr>
          <p:cNvPr id="29" name="WIT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6134100"/>
            <a:ext cx="2259135" cy="469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" name="esu-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75500" y="6210300"/>
            <a:ext cx="1342572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hape 31"/>
          <p:cNvSpPr/>
          <p:nvPr/>
        </p:nvSpPr>
        <p:spPr>
          <a:xfrm>
            <a:off x="422196" y="3225800"/>
            <a:ext cx="1935785" cy="96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 defTabSz="406400">
              <a:lnSpc>
                <a:spcPct val="80000"/>
              </a:lnSpc>
              <a:defRPr sz="1800"/>
            </a:pPr>
            <a:r>
              <a:rPr sz="32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 </a:t>
            </a:r>
          </a:p>
          <a:p>
            <a:pPr lvl="0" algn="r" defTabSz="406400">
              <a:lnSpc>
                <a:spcPct val="80000"/>
              </a:lnSpc>
              <a:defRPr sz="1800"/>
            </a:pPr>
            <a:r>
              <a:rPr sz="32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35" name="Group 35"/>
          <p:cNvGrpSpPr/>
          <p:nvPr/>
        </p:nvGrpSpPr>
        <p:grpSpPr>
          <a:xfrm>
            <a:off x="2606507" y="4648200"/>
            <a:ext cx="3238501" cy="968574"/>
            <a:chOff x="0" y="0"/>
            <a:chExt cx="3238500" cy="968573"/>
          </a:xfrm>
        </p:grpSpPr>
        <p:sp>
          <p:nvSpPr>
            <p:cNvPr id="32" name="Shape 32"/>
            <p:cNvSpPr/>
            <p:nvPr/>
          </p:nvSpPr>
          <p:spPr>
            <a:xfrm>
              <a:off x="0" y="0"/>
              <a:ext cx="3238500" cy="5168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defTabSz="406400">
                <a:lnSpc>
                  <a:spcPct val="120000"/>
                </a:lnSpc>
                <a:defRPr sz="1800"/>
              </a:pPr>
              <a:r>
                <a:rPr sz="1200">
                  <a:solidFill>
                    <a:srgbClr val="133455"/>
                  </a:solidFill>
                  <a:latin typeface="+mj-lt"/>
                  <a:ea typeface="+mj-ea"/>
                  <a:cs typeface="+mj-cs"/>
                  <a:sym typeface="Helvetica Neue"/>
                </a:rPr>
                <a:t>Department of Computing, Maths &amp; Physics</a:t>
              </a:r>
            </a:p>
            <a:p>
              <a:pPr lvl="0" defTabSz="406400">
                <a:lnSpc>
                  <a:spcPct val="120000"/>
                </a:lnSpc>
                <a:defRPr sz="1800"/>
              </a:pPr>
              <a:r>
                <a:rPr sz="1200">
                  <a:solidFill>
                    <a:srgbClr val="133455"/>
                  </a:solidFill>
                  <a:latin typeface="+mj-lt"/>
                  <a:ea typeface="+mj-ea"/>
                  <a:cs typeface="+mj-cs"/>
                  <a:sym typeface="Helvetica Neue"/>
                </a:rPr>
                <a:t>Waterford Institute of Technology</a:t>
              </a:r>
            </a:p>
          </p:txBody>
        </p:sp>
        <p:sp>
          <p:nvSpPr>
            <p:cNvPr id="33" name="Shape 33"/>
            <p:cNvSpPr/>
            <p:nvPr/>
          </p:nvSpPr>
          <p:spPr>
            <a:xfrm>
              <a:off x="0" y="534820"/>
              <a:ext cx="957602" cy="212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406400">
                <a:defRPr sz="900">
                  <a:latin typeface="+mj-lt"/>
                  <a:ea typeface="+mj-ea"/>
                  <a:cs typeface="+mj-cs"/>
                  <a:sym typeface="Helvetica Neue"/>
                  <a:hlinkClick r:id="rId4"/>
                </a:defRPr>
              </a:lvl1pPr>
            </a:lstStyle>
            <a:p>
              <a:pPr lvl="0">
                <a:defRPr sz="1800"/>
              </a:pPr>
              <a:r>
                <a:rPr sz="900">
                  <a:hlinkClick r:id="rId4"/>
                </a:rPr>
                <a:t>http://www.wit.ie</a:t>
              </a:r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756311"/>
              <a:ext cx="1175151" cy="212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406400">
                <a:defRPr sz="900">
                  <a:latin typeface="+mj-lt"/>
                  <a:ea typeface="+mj-ea"/>
                  <a:cs typeface="+mj-cs"/>
                  <a:sym typeface="Helvetica Neue"/>
                  <a:hlinkClick r:id="rId4"/>
                </a:defRPr>
              </a:lvl1pPr>
            </a:lstStyle>
            <a:p>
              <a:pPr lvl="0">
                <a:defRPr sz="1800"/>
              </a:pPr>
              <a:r>
                <a:rPr sz="900">
                  <a:hlinkClick r:id="rId4"/>
                </a:rPr>
                <a:t>http://elearning.wit.ie</a:t>
              </a:r>
            </a:p>
          </p:txBody>
        </p:sp>
      </p:grpSp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xfrm>
            <a:off x="622300" y="1665386"/>
            <a:ext cx="7899400" cy="723901"/>
          </a:xfrm>
          <a:prstGeom prst="rect">
            <a:avLst/>
          </a:prstGeom>
        </p:spPr>
        <p:txBody>
          <a:bodyPr/>
          <a:lstStyle>
            <a:lvl1pPr marL="0" marR="0" algn="l" defTabSz="406400">
              <a:lnSpc>
                <a:spcPct val="100000"/>
              </a:lnSpc>
              <a:defRPr sz="3200">
                <a:uFillTx/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/>
            </a:pPr>
            <a:r>
              <a:rPr sz="3200"/>
              <a:t>Title Text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2620863" y="3327400"/>
            <a:ext cx="4064001" cy="1397000"/>
          </a:xfrm>
          <a:prstGeom prst="rect">
            <a:avLst/>
          </a:prstGeom>
        </p:spPr>
        <p:txBody>
          <a:bodyPr/>
          <a:lstStyle>
            <a:lvl1pPr marL="0" marR="0" indent="0" defTabSz="4064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0" marR="0" indent="0" defTabSz="4064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0" marR="0" indent="0" defTabSz="4064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0" marR="0" indent="0" defTabSz="4064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0" marR="0" indent="0" defTabSz="4064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uFillTx/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ster #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" y="3340100"/>
            <a:ext cx="8229600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406400" y="927100"/>
            <a:ext cx="8343900" cy="2235200"/>
          </a:xfrm>
          <a:prstGeom prst="rect">
            <a:avLst/>
          </a:prstGeom>
        </p:spPr>
        <p:txBody>
          <a:bodyPr lIns="0" tIns="0" rIns="0" bIns="0" anchor="b"/>
          <a:lstStyle>
            <a:lvl1pPr marL="0" marR="0" algn="l" defTabSz="406400">
              <a:lnSpc>
                <a:spcPct val="100000"/>
              </a:lnSpc>
              <a:defRPr sz="2800">
                <a:uFillTx/>
              </a:defRPr>
            </a:lvl1pPr>
          </a:lstStyle>
          <a:p>
            <a:pPr lvl="0">
              <a:defRPr sz="1800"/>
            </a:pPr>
            <a:r>
              <a:rPr sz="2800"/>
              <a:t>Title Text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406400" y="3530600"/>
            <a:ext cx="8343900" cy="2235200"/>
          </a:xfrm>
          <a:prstGeom prst="rect">
            <a:avLst/>
          </a:prstGeom>
        </p:spPr>
        <p:txBody>
          <a:bodyPr/>
          <a:lstStyle>
            <a:lvl1pPr marL="0" marR="0" indent="0" defTabSz="4064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0" marR="0" indent="0" defTabSz="4064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0" marR="0" indent="0" defTabSz="4064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0" marR="0" indent="0" defTabSz="4064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0" marR="0" indent="0" defTabSz="4064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47474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47474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47474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47474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9360">
            <a:solidFill/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57200" y="0"/>
            <a:ext cx="8228013" cy="1085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57200" y="1355725"/>
            <a:ext cx="8228013" cy="5502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2pPr marL="780562" indent="-284162">
              <a:spcBef>
                <a:spcPts val="600"/>
              </a:spcBef>
              <a:defRPr sz="2400"/>
            </a:lvl2pPr>
            <a:lvl3pPr marL="1182200" indent="-228600">
              <a:spcBef>
                <a:spcPts val="500"/>
              </a:spcBef>
              <a:defRPr sz="2000"/>
            </a:lvl3pPr>
            <a:lvl4pPr marL="1639399" indent="-228599">
              <a:spcBef>
                <a:spcPts val="500"/>
              </a:spcBef>
              <a:defRPr sz="2000"/>
            </a:lvl4pPr>
            <a:lvl5pPr marL="2096599" indent="-228600">
              <a:spcBef>
                <a:spcPts val="500"/>
              </a:spcBef>
              <a:defRPr sz="2000"/>
            </a:lvl5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7590993" y="6342062"/>
            <a:ext cx="312014" cy="30000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584200">
              <a:defRPr sz="14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39199" marR="39199" algn="ctr" defTabSz="449262">
        <a:lnSpc>
          <a:spcPct val="96000"/>
        </a:lnSpc>
        <a:defRPr sz="3600">
          <a:uFill>
            <a:solidFill/>
          </a:uFill>
          <a:latin typeface="+mn-lt"/>
          <a:ea typeface="+mn-ea"/>
          <a:cs typeface="+mn-cs"/>
          <a:sym typeface="Helvetica Neue Light"/>
        </a:defRPr>
      </a:lvl1pPr>
      <a:lvl2pPr marL="39199" marR="39199" indent="228600" algn="ctr" defTabSz="449262">
        <a:lnSpc>
          <a:spcPct val="96000"/>
        </a:lnSpc>
        <a:defRPr sz="3600">
          <a:uFill>
            <a:solidFill/>
          </a:uFill>
          <a:latin typeface="+mn-lt"/>
          <a:ea typeface="+mn-ea"/>
          <a:cs typeface="+mn-cs"/>
          <a:sym typeface="Helvetica Neue Light"/>
        </a:defRPr>
      </a:lvl2pPr>
      <a:lvl3pPr marL="39199" marR="39199" indent="457200" algn="ctr" defTabSz="449262">
        <a:lnSpc>
          <a:spcPct val="96000"/>
        </a:lnSpc>
        <a:defRPr sz="3600">
          <a:uFill>
            <a:solidFill/>
          </a:uFill>
          <a:latin typeface="+mn-lt"/>
          <a:ea typeface="+mn-ea"/>
          <a:cs typeface="+mn-cs"/>
          <a:sym typeface="Helvetica Neue Light"/>
        </a:defRPr>
      </a:lvl3pPr>
      <a:lvl4pPr marL="39199" marR="39199" indent="685800" algn="ctr" defTabSz="449262">
        <a:lnSpc>
          <a:spcPct val="96000"/>
        </a:lnSpc>
        <a:defRPr sz="3600">
          <a:uFill>
            <a:solidFill/>
          </a:uFill>
          <a:latin typeface="+mn-lt"/>
          <a:ea typeface="+mn-ea"/>
          <a:cs typeface="+mn-cs"/>
          <a:sym typeface="Helvetica Neue Light"/>
        </a:defRPr>
      </a:lvl4pPr>
      <a:lvl5pPr marL="39199" marR="39199" indent="914400" algn="ctr" defTabSz="449262">
        <a:lnSpc>
          <a:spcPct val="96000"/>
        </a:lnSpc>
        <a:defRPr sz="3600">
          <a:uFill>
            <a:solidFill/>
          </a:uFill>
          <a:latin typeface="+mn-lt"/>
          <a:ea typeface="+mn-ea"/>
          <a:cs typeface="+mn-cs"/>
          <a:sym typeface="Helvetica Neue Light"/>
        </a:defRPr>
      </a:lvl5pPr>
      <a:lvl6pPr marL="39199" marR="39199" indent="1143000" algn="ctr" defTabSz="449262">
        <a:lnSpc>
          <a:spcPct val="96000"/>
        </a:lnSpc>
        <a:defRPr sz="3600">
          <a:uFill>
            <a:solidFill/>
          </a:uFill>
          <a:latin typeface="+mn-lt"/>
          <a:ea typeface="+mn-ea"/>
          <a:cs typeface="+mn-cs"/>
          <a:sym typeface="Helvetica Neue Light"/>
        </a:defRPr>
      </a:lvl6pPr>
      <a:lvl7pPr marL="39199" marR="39199" indent="1371600" algn="ctr" defTabSz="449262">
        <a:lnSpc>
          <a:spcPct val="96000"/>
        </a:lnSpc>
        <a:defRPr sz="3600">
          <a:uFill>
            <a:solidFill/>
          </a:uFill>
          <a:latin typeface="+mn-lt"/>
          <a:ea typeface="+mn-ea"/>
          <a:cs typeface="+mn-cs"/>
          <a:sym typeface="Helvetica Neue Light"/>
        </a:defRPr>
      </a:lvl7pPr>
      <a:lvl8pPr marL="39199" marR="39199" indent="1600199" algn="ctr" defTabSz="449262">
        <a:lnSpc>
          <a:spcPct val="96000"/>
        </a:lnSpc>
        <a:defRPr sz="3600">
          <a:uFill>
            <a:solidFill/>
          </a:uFill>
          <a:latin typeface="+mn-lt"/>
          <a:ea typeface="+mn-ea"/>
          <a:cs typeface="+mn-cs"/>
          <a:sym typeface="Helvetica Neue Light"/>
        </a:defRPr>
      </a:lvl8pPr>
      <a:lvl9pPr marL="39199" marR="39199" indent="1828800" algn="ctr" defTabSz="449262">
        <a:lnSpc>
          <a:spcPct val="96000"/>
        </a:lnSpc>
        <a:defRPr sz="3600">
          <a:uFill>
            <a:solidFill/>
          </a:uFill>
          <a:latin typeface="+mn-lt"/>
          <a:ea typeface="+mn-ea"/>
          <a:cs typeface="+mn-cs"/>
          <a:sym typeface="Helvetica Neue Light"/>
        </a:defRPr>
      </a:lvl9pPr>
    </p:titleStyle>
    <p:bodyStyle>
      <a:lvl1pPr marL="380512" marR="39199" indent="-341312" defTabSz="449262">
        <a:lnSpc>
          <a:spcPct val="96000"/>
        </a:lnSpc>
        <a:spcBef>
          <a:spcPts val="700"/>
        </a:spcBef>
        <a:buClr>
          <a:srgbClr val="000000"/>
        </a:buClr>
        <a:buSzPct val="100000"/>
        <a:buFont typeface="Wingdings"/>
        <a:buChar char=""/>
        <a:defRPr sz="2800">
          <a:uFill>
            <a:solidFill/>
          </a:uFill>
          <a:latin typeface="+mn-lt"/>
          <a:ea typeface="+mn-ea"/>
          <a:cs typeface="+mn-cs"/>
          <a:sym typeface="Helvetica Neue Light"/>
        </a:defRPr>
      </a:lvl1pPr>
      <a:lvl2pPr marL="827922" marR="39199" indent="-331522" defTabSz="449262">
        <a:lnSpc>
          <a:spcPct val="96000"/>
        </a:lnSpc>
        <a:spcBef>
          <a:spcPts val="700"/>
        </a:spcBef>
        <a:buClr>
          <a:srgbClr val="000000"/>
        </a:buClr>
        <a:buSzPct val="100000"/>
        <a:buFont typeface="Wingdings"/>
        <a:buChar char=""/>
        <a:defRPr sz="2800">
          <a:uFill>
            <a:solidFill/>
          </a:uFill>
          <a:latin typeface="+mn-lt"/>
          <a:ea typeface="+mn-ea"/>
          <a:cs typeface="+mn-cs"/>
          <a:sym typeface="Helvetica Neue Light"/>
        </a:defRPr>
      </a:lvl2pPr>
      <a:lvl3pPr marL="1273639" marR="39199" indent="-320039" defTabSz="449262">
        <a:lnSpc>
          <a:spcPct val="96000"/>
        </a:lnSpc>
        <a:spcBef>
          <a:spcPts val="700"/>
        </a:spcBef>
        <a:buClr>
          <a:srgbClr val="000000"/>
        </a:buClr>
        <a:buSzPct val="100000"/>
        <a:buFont typeface="Wingdings"/>
        <a:buChar char=""/>
        <a:defRPr sz="2800">
          <a:uFill>
            <a:solidFill/>
          </a:uFill>
          <a:latin typeface="+mn-lt"/>
          <a:ea typeface="+mn-ea"/>
          <a:cs typeface="+mn-cs"/>
          <a:sym typeface="Helvetica Neue Light"/>
        </a:defRPr>
      </a:lvl3pPr>
      <a:lvl4pPr marL="1730839" marR="39199" indent="-320039" defTabSz="449262">
        <a:lnSpc>
          <a:spcPct val="96000"/>
        </a:lnSpc>
        <a:spcBef>
          <a:spcPts val="700"/>
        </a:spcBef>
        <a:buClr>
          <a:srgbClr val="000000"/>
        </a:buClr>
        <a:buSzPct val="100000"/>
        <a:buFont typeface="Wingdings"/>
        <a:buChar char=""/>
        <a:defRPr sz="2800">
          <a:uFill>
            <a:solidFill/>
          </a:uFill>
          <a:latin typeface="+mn-lt"/>
          <a:ea typeface="+mn-ea"/>
          <a:cs typeface="+mn-cs"/>
          <a:sym typeface="Helvetica Neue Light"/>
        </a:defRPr>
      </a:lvl4pPr>
      <a:lvl5pPr marL="2188039" marR="39199" indent="-320039" defTabSz="449262">
        <a:lnSpc>
          <a:spcPct val="96000"/>
        </a:lnSpc>
        <a:spcBef>
          <a:spcPts val="700"/>
        </a:spcBef>
        <a:buClr>
          <a:srgbClr val="000000"/>
        </a:buClr>
        <a:buSzPct val="100000"/>
        <a:buFont typeface="Wingdings"/>
        <a:buChar char=""/>
        <a:defRPr sz="2800">
          <a:uFill>
            <a:solidFill/>
          </a:uFill>
          <a:latin typeface="+mn-lt"/>
          <a:ea typeface="+mn-ea"/>
          <a:cs typeface="+mn-cs"/>
          <a:sym typeface="Helvetica Neue Light"/>
        </a:defRPr>
      </a:lvl5pPr>
      <a:lvl6pPr marL="2188039" marR="39199" indent="-320039" defTabSz="449262">
        <a:lnSpc>
          <a:spcPct val="96000"/>
        </a:lnSpc>
        <a:spcBef>
          <a:spcPts val="700"/>
        </a:spcBef>
        <a:buClr>
          <a:srgbClr val="000000"/>
        </a:buClr>
        <a:buSzPct val="100000"/>
        <a:buFont typeface="Wingdings"/>
        <a:buChar char=""/>
        <a:defRPr sz="2800">
          <a:uFill>
            <a:solidFill/>
          </a:uFill>
          <a:latin typeface="+mn-lt"/>
          <a:ea typeface="+mn-ea"/>
          <a:cs typeface="+mn-cs"/>
          <a:sym typeface="Helvetica Neue Light"/>
        </a:defRPr>
      </a:lvl6pPr>
      <a:lvl7pPr marL="2188039" marR="39199" indent="-320039" defTabSz="449262">
        <a:lnSpc>
          <a:spcPct val="96000"/>
        </a:lnSpc>
        <a:spcBef>
          <a:spcPts val="700"/>
        </a:spcBef>
        <a:buClr>
          <a:srgbClr val="000000"/>
        </a:buClr>
        <a:buSzPct val="100000"/>
        <a:buFont typeface="Wingdings"/>
        <a:buChar char=""/>
        <a:defRPr sz="2800">
          <a:uFill>
            <a:solidFill/>
          </a:uFill>
          <a:latin typeface="+mn-lt"/>
          <a:ea typeface="+mn-ea"/>
          <a:cs typeface="+mn-cs"/>
          <a:sym typeface="Helvetica Neue Light"/>
        </a:defRPr>
      </a:lvl7pPr>
      <a:lvl8pPr marL="2188039" marR="39199" indent="-320039" defTabSz="449262">
        <a:lnSpc>
          <a:spcPct val="96000"/>
        </a:lnSpc>
        <a:spcBef>
          <a:spcPts val="700"/>
        </a:spcBef>
        <a:buClr>
          <a:srgbClr val="000000"/>
        </a:buClr>
        <a:buSzPct val="100000"/>
        <a:buFont typeface="Wingdings"/>
        <a:buChar char=""/>
        <a:defRPr sz="2800">
          <a:uFill>
            <a:solidFill/>
          </a:uFill>
          <a:latin typeface="+mn-lt"/>
          <a:ea typeface="+mn-ea"/>
          <a:cs typeface="+mn-cs"/>
          <a:sym typeface="Helvetica Neue Light"/>
        </a:defRPr>
      </a:lvl8pPr>
      <a:lvl9pPr marL="2188039" marR="39199" indent="-320039" defTabSz="449262">
        <a:lnSpc>
          <a:spcPct val="96000"/>
        </a:lnSpc>
        <a:spcBef>
          <a:spcPts val="700"/>
        </a:spcBef>
        <a:buClr>
          <a:srgbClr val="000000"/>
        </a:buClr>
        <a:buSzPct val="100000"/>
        <a:buFont typeface="Wingdings"/>
        <a:buChar char=""/>
        <a:defRPr sz="2800">
          <a:uFill>
            <a:solidFill/>
          </a:uFill>
          <a:latin typeface="+mn-lt"/>
          <a:ea typeface="+mn-ea"/>
          <a:cs typeface="+mn-cs"/>
          <a:sym typeface="Helvetica Neue Light"/>
        </a:defRPr>
      </a:lvl9pPr>
    </p:bodyStyle>
    <p:otherStyle>
      <a:lvl1pPr algn="ctr" defTabSz="584200">
        <a:defRPr sz="14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 UltraLight"/>
        </a:defRPr>
      </a:lvl1pPr>
      <a:lvl2pPr indent="228600" algn="ctr" defTabSz="584200">
        <a:defRPr sz="14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 UltraLight"/>
        </a:defRPr>
      </a:lvl2pPr>
      <a:lvl3pPr indent="457200" algn="ctr" defTabSz="584200">
        <a:defRPr sz="14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 UltraLight"/>
        </a:defRPr>
      </a:lvl3pPr>
      <a:lvl4pPr indent="685800" algn="ctr" defTabSz="584200">
        <a:defRPr sz="14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 UltraLight"/>
        </a:defRPr>
      </a:lvl4pPr>
      <a:lvl5pPr indent="914400" algn="ctr" defTabSz="584200">
        <a:defRPr sz="14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 UltraLight"/>
        </a:defRPr>
      </a:lvl5pPr>
      <a:lvl6pPr indent="1143000" algn="ctr" defTabSz="584200">
        <a:defRPr sz="14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 UltraLight"/>
        </a:defRPr>
      </a:lvl6pPr>
      <a:lvl7pPr indent="1371600" algn="ctr" defTabSz="584200">
        <a:defRPr sz="14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 UltraLight"/>
        </a:defRPr>
      </a:lvl7pPr>
      <a:lvl8pPr indent="1600200" algn="ctr" defTabSz="584200">
        <a:defRPr sz="14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 UltraLight"/>
        </a:defRPr>
      </a:lvl8pPr>
      <a:lvl9pPr indent="1828800" algn="ctr" defTabSz="584200">
        <a:defRPr sz="14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 Ultra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dleastar@wit.ie" TargetMode="Externa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635000" y="1781472"/>
            <a:ext cx="7899400" cy="76200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800"/>
              <a:t>Agile Software Development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2620863" y="3378200"/>
            <a:ext cx="4064001" cy="1397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Eamonn de Leastar (</a:t>
            </a:r>
            <a:r>
              <a:rPr sz="1400">
                <a:hlinkClick r:id="rId2"/>
              </a:rPr>
              <a:t>edeleastar@wit.ie</a:t>
            </a:r>
            <a:r>
              <a:rPr sz="1400"/>
              <a:t>)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9360">
            <a:solidFill/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83" name="Shape 83"/>
          <p:cNvSpPr/>
          <p:nvPr/>
        </p:nvSpPr>
        <p:spPr>
          <a:xfrm>
            <a:off x="457200" y="219868"/>
            <a:ext cx="82423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0639" marR="40639" algn="ctr" defTabSz="449262">
              <a:buClr>
                <a:srgbClr val="000000"/>
              </a:buClr>
              <a:buFont typeface="Helvetic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36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Collection Interface</a:t>
            </a:r>
          </a:p>
        </p:txBody>
      </p:sp>
      <p:sp>
        <p:nvSpPr>
          <p:cNvPr id="84" name="Shape 84"/>
          <p:cNvSpPr/>
          <p:nvPr/>
        </p:nvSpPr>
        <p:spPr>
          <a:xfrm>
            <a:off x="457200" y="1355725"/>
            <a:ext cx="8242300" cy="3129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95723" marR="40639" lvl="0" indent="-455083" defTabSz="449262"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Collection represents a group of objects</a:t>
            </a:r>
          </a:p>
          <a:p>
            <a:pPr marL="782002" marR="40639" lvl="0" indent="-284162" defTabSz="449262"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0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These collection objects are known as collection elements</a:t>
            </a:r>
          </a:p>
          <a:p>
            <a:pPr marL="381952" marR="40639" lvl="0" indent="-341312" defTabSz="449262"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There is no direct implementation of this interface in JDK</a:t>
            </a:r>
          </a:p>
          <a:p>
            <a:pPr marL="782002" marR="40639" lvl="0" indent="-284162" defTabSz="449262"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0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Concrete implementations are provided for subtypes</a:t>
            </a:r>
          </a:p>
          <a:p>
            <a:pPr marL="381952" marR="40639" lvl="0" indent="-341312" defTabSz="449262"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Collections in general can allow duplicate elements, and can be ordered</a:t>
            </a:r>
          </a:p>
          <a:p>
            <a:pPr marL="813576" marR="40639" lvl="0" indent="-315736" defTabSz="449262"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0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Unordered collections that allow duplicate elements should implement directly Collection interface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9360">
            <a:solidFill/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87" name="Shape 87"/>
          <p:cNvSpPr/>
          <p:nvPr/>
        </p:nvSpPr>
        <p:spPr>
          <a:xfrm>
            <a:off x="457200" y="219868"/>
            <a:ext cx="82423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0639" marR="40639" algn="ctr" defTabSz="449262">
              <a:buClr>
                <a:srgbClr val="000000"/>
              </a:buClr>
              <a:buFont typeface="Helvetic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36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Adding Elements</a:t>
            </a:r>
          </a:p>
        </p:txBody>
      </p:sp>
      <p:sp>
        <p:nvSpPr>
          <p:cNvPr id="88" name="Shape 88"/>
          <p:cNvSpPr/>
          <p:nvPr/>
        </p:nvSpPr>
        <p:spPr>
          <a:xfrm>
            <a:off x="457200" y="1355725"/>
            <a:ext cx="8242300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81952" marR="40639" indent="-341312" defTabSz="449262"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24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general two methods are defined for adding elements to the collection:</a:t>
            </a:r>
          </a:p>
        </p:txBody>
      </p:sp>
      <p:grpSp>
        <p:nvGrpSpPr>
          <p:cNvPr id="91" name="Group 91"/>
          <p:cNvGrpSpPr/>
          <p:nvPr/>
        </p:nvGrpSpPr>
        <p:grpSpPr>
          <a:xfrm>
            <a:off x="153987" y="2235200"/>
            <a:ext cx="8839203" cy="4254500"/>
            <a:chOff x="0" y="0"/>
            <a:chExt cx="8839201" cy="4254500"/>
          </a:xfrm>
        </p:grpSpPr>
        <p:sp>
          <p:nvSpPr>
            <p:cNvPr id="89" name="Shape 89"/>
            <p:cNvSpPr/>
            <p:nvPr/>
          </p:nvSpPr>
          <p:spPr>
            <a:xfrm>
              <a:off x="0" y="0"/>
              <a:ext cx="8837639" cy="4254500"/>
            </a:xfrm>
            <a:prstGeom prst="rect">
              <a:avLst/>
            </a:prstGeom>
            <a:solidFill>
              <a:srgbClr val="FFFED5">
                <a:alpha val="50000"/>
              </a:srgbClr>
            </a:solidFill>
            <a:ln w="936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449262">
                <a:lnSpc>
                  <a:spcPct val="96000"/>
                </a:lnSpc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0" y="0"/>
              <a:ext cx="8839202" cy="35358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marL="380512" marR="39199" lvl="0" indent="-341312" defTabSz="449262">
                <a:buClr>
                  <a:srgbClr val="931A68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interface </a:t>
              </a: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Collection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//…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/**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 * Adds element to the receiver.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 * Returns true if operation is successful, otherwise return s false.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 */</a:t>
              </a:r>
            </a:p>
            <a:p>
              <a:pPr marL="380512" marR="39199" lvl="0" indent="-341312" defTabSz="449262">
                <a:buClr>
                  <a:srgbClr val="931A68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  boolean</a:t>
              </a: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add(Object element);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endParaRPr sz="16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/**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 * Adds each element from collection c to the receiver.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 * Returns true if operation is successful, otherwise returns false.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 */</a:t>
              </a:r>
            </a:p>
            <a:p>
              <a:pPr marL="380512" marR="39199" lvl="0" indent="-341312" defTabSz="449262">
                <a:buClr>
                  <a:srgbClr val="931A68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  boolean</a:t>
              </a: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addAll(Collection c);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</a:p>
          </p:txBody>
        </p:sp>
      </p:grp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9360">
            <a:solidFill/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94" name="Shape 94"/>
          <p:cNvSpPr/>
          <p:nvPr/>
        </p:nvSpPr>
        <p:spPr>
          <a:xfrm>
            <a:off x="457200" y="219868"/>
            <a:ext cx="82423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0639" marR="40639" algn="ctr" defTabSz="449262">
              <a:buClr>
                <a:srgbClr val="000000"/>
              </a:buClr>
              <a:buFont typeface="Helvetic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36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Removing Elements</a:t>
            </a:r>
          </a:p>
        </p:txBody>
      </p:sp>
      <p:grpSp>
        <p:nvGrpSpPr>
          <p:cNvPr id="97" name="Group 97"/>
          <p:cNvGrpSpPr/>
          <p:nvPr/>
        </p:nvGrpSpPr>
        <p:grpSpPr>
          <a:xfrm>
            <a:off x="250825" y="2276475"/>
            <a:ext cx="8788400" cy="4391025"/>
            <a:chOff x="0" y="0"/>
            <a:chExt cx="8788400" cy="4391025"/>
          </a:xfrm>
        </p:grpSpPr>
        <p:sp>
          <p:nvSpPr>
            <p:cNvPr id="95" name="Shape 95"/>
            <p:cNvSpPr/>
            <p:nvPr/>
          </p:nvSpPr>
          <p:spPr>
            <a:xfrm>
              <a:off x="0" y="0"/>
              <a:ext cx="8785225" cy="4391025"/>
            </a:xfrm>
            <a:prstGeom prst="rect">
              <a:avLst/>
            </a:prstGeom>
            <a:solidFill>
              <a:srgbClr val="FFFED5">
                <a:alpha val="50000"/>
              </a:srgbClr>
            </a:solidFill>
            <a:ln w="936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449262">
                <a:lnSpc>
                  <a:spcPct val="96000"/>
                </a:lnSpc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0" y="0"/>
              <a:ext cx="8788400" cy="35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380512" marR="39199" lvl="0" indent="-341312" defTabSz="449262">
                <a:buClr>
                  <a:srgbClr val="931A68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interface </a:t>
              </a: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Collection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//…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/**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 * Removes element from the receiver.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 * Returns true if operation is successful, otherwise returns false.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 */</a:t>
              </a:r>
            </a:p>
            <a:p>
              <a:pPr marL="380512" marR="39199" lvl="0" indent="-341312" defTabSz="449262">
                <a:buClr>
                  <a:srgbClr val="931A68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  boolean</a:t>
              </a: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remove(Object element);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endParaRPr sz="16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/**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 * Removes each element contained in collection c from the receiver.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 * Returns true if operation is successful, otherwise returns false.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 */</a:t>
              </a:r>
            </a:p>
            <a:p>
              <a:pPr marL="380512" marR="39199" lvl="0" indent="-341312" defTabSz="449262">
                <a:buClr>
                  <a:srgbClr val="931A68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  boolean</a:t>
              </a: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removeAll(Collection c);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</a:p>
          </p:txBody>
        </p:sp>
      </p:grpSp>
      <p:sp>
        <p:nvSpPr>
          <p:cNvPr id="98" name="Shape 98"/>
          <p:cNvSpPr/>
          <p:nvPr/>
        </p:nvSpPr>
        <p:spPr>
          <a:xfrm>
            <a:off x="530225" y="1355725"/>
            <a:ext cx="8026400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81952" marR="40639" indent="-341312" defTabSz="449262"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24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Similarly to adding protocol, there are two methods are defined for removing elements from the collection: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9360">
            <a:solidFill/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457200" y="219868"/>
            <a:ext cx="82423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0639" marR="40639" algn="ctr" defTabSz="449262">
              <a:buClr>
                <a:srgbClr val="000000"/>
              </a:buClr>
              <a:buFont typeface="Helvetic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36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Other Collection Methods</a:t>
            </a:r>
          </a:p>
        </p:txBody>
      </p:sp>
      <p:sp>
        <p:nvSpPr>
          <p:cNvPr id="102" name="Shape 102"/>
          <p:cNvSpPr/>
          <p:nvPr/>
        </p:nvSpPr>
        <p:spPr>
          <a:xfrm>
            <a:off x="457200" y="1355725"/>
            <a:ext cx="8242300" cy="1567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81952" marR="40639" lvl="0" indent="-341312" defTabSz="449262"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Includes methods for:</a:t>
            </a:r>
          </a:p>
          <a:p>
            <a:pPr marL="782002" marR="40639" lvl="0" indent="-284162" defTabSz="449262"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Checking how many elements are in the collection</a:t>
            </a:r>
          </a:p>
          <a:p>
            <a:pPr marL="782002" marR="40639" lvl="0" indent="-284162" defTabSz="449262"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Checking if an element is in the collection</a:t>
            </a:r>
          </a:p>
          <a:p>
            <a:pPr marL="782002" marR="40639" lvl="0" indent="-284162" defTabSz="449262"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Iterating through collection</a:t>
            </a:r>
          </a:p>
        </p:txBody>
      </p:sp>
      <p:grpSp>
        <p:nvGrpSpPr>
          <p:cNvPr id="105" name="Group 105"/>
          <p:cNvGrpSpPr/>
          <p:nvPr/>
        </p:nvGrpSpPr>
        <p:grpSpPr>
          <a:xfrm>
            <a:off x="1547812" y="3716337"/>
            <a:ext cx="6019801" cy="1905001"/>
            <a:chOff x="0" y="0"/>
            <a:chExt cx="6019800" cy="1905000"/>
          </a:xfrm>
        </p:grpSpPr>
        <p:sp>
          <p:nvSpPr>
            <p:cNvPr id="103" name="Shape 103"/>
            <p:cNvSpPr/>
            <p:nvPr/>
          </p:nvSpPr>
          <p:spPr>
            <a:xfrm>
              <a:off x="0" y="0"/>
              <a:ext cx="6019801" cy="1905000"/>
            </a:xfrm>
            <a:prstGeom prst="rect">
              <a:avLst/>
            </a:prstGeom>
            <a:solidFill>
              <a:srgbClr val="FFFED5">
                <a:alpha val="50000"/>
              </a:srgbClr>
            </a:solidFill>
            <a:ln w="936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449262">
                <a:lnSpc>
                  <a:spcPct val="96000"/>
                </a:lnSpc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0" y="0"/>
              <a:ext cx="6019800" cy="170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380512" marR="39199" lvl="0" indent="-341312" defTabSz="449262">
                <a:buClr>
                  <a:srgbClr val="931A68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boolean</a:t>
              </a: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contains(Object element);</a:t>
              </a:r>
            </a:p>
            <a:p>
              <a:pPr marL="380512" marR="39199" lvl="0" indent="-341312" defTabSz="449262">
                <a:buClr>
                  <a:srgbClr val="931A68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boolean</a:t>
              </a: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containsAll(Collection c);</a:t>
              </a:r>
            </a:p>
            <a:p>
              <a:pPr marL="380512" marR="39199" lvl="0" indent="-341312" defTabSz="449262">
                <a:buClr>
                  <a:srgbClr val="931A68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size();</a:t>
              </a:r>
            </a:p>
            <a:p>
              <a:pPr marL="380512" marR="39199" lvl="0" indent="-341312" defTabSz="449262">
                <a:buClr>
                  <a:srgbClr val="931A68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boolean</a:t>
              </a: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isEmpty();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void clear();</a:t>
              </a:r>
            </a:p>
            <a:p>
              <a:pPr marL="380512" marR="39199" lvl="0" indent="-341312" defTabSz="449262">
                <a:buClr>
                  <a:srgbClr val="931A68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boolean</a:t>
              </a: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retainAll(Collection c);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Iterator iterator;</a:t>
              </a:r>
            </a:p>
          </p:txBody>
        </p:sp>
      </p:grp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9360">
            <a:solidFill/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457200" y="219868"/>
            <a:ext cx="82423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0639" marR="40639" algn="ctr" defTabSz="449262">
              <a:buClr>
                <a:srgbClr val="000000"/>
              </a:buClr>
              <a:buFont typeface="Helvetic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36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Iterator Interface</a:t>
            </a:r>
          </a:p>
        </p:txBody>
      </p:sp>
      <p:sp>
        <p:nvSpPr>
          <p:cNvPr id="109" name="Shape 109"/>
          <p:cNvSpPr/>
          <p:nvPr/>
        </p:nvSpPr>
        <p:spPr>
          <a:xfrm>
            <a:off x="468312" y="1196975"/>
            <a:ext cx="8242301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81952" marR="40639" indent="-341312" defTabSz="449262"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24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Defines a protocol for iterating through a collection:</a:t>
            </a:r>
          </a:p>
        </p:txBody>
      </p:sp>
      <p:grpSp>
        <p:nvGrpSpPr>
          <p:cNvPr id="112" name="Group 112"/>
          <p:cNvGrpSpPr/>
          <p:nvPr/>
        </p:nvGrpSpPr>
        <p:grpSpPr>
          <a:xfrm>
            <a:off x="395287" y="2349500"/>
            <a:ext cx="8610601" cy="3959225"/>
            <a:chOff x="0" y="0"/>
            <a:chExt cx="8610600" cy="3959225"/>
          </a:xfrm>
        </p:grpSpPr>
        <p:sp>
          <p:nvSpPr>
            <p:cNvPr id="110" name="Shape 110"/>
            <p:cNvSpPr/>
            <p:nvPr/>
          </p:nvSpPr>
          <p:spPr>
            <a:xfrm>
              <a:off x="0" y="0"/>
              <a:ext cx="8610600" cy="3959225"/>
            </a:xfrm>
            <a:prstGeom prst="rect">
              <a:avLst/>
            </a:prstGeom>
            <a:solidFill>
              <a:srgbClr val="FFFED5">
                <a:alpha val="50000"/>
              </a:srgbClr>
            </a:solidFill>
            <a:ln w="936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449262">
                <a:lnSpc>
                  <a:spcPct val="96000"/>
                </a:lnSpc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0" y="0"/>
              <a:ext cx="8610600" cy="3759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380512" marR="39199" lvl="0" indent="-341312" defTabSz="449262">
                <a:buClr>
                  <a:srgbClr val="931A68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400"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public interface</a:t>
              </a:r>
              <a:r>
                <a:rPr sz="14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Iterator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4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4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/**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4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 * Returns whether or not the underlying collection has next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4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 * element for iterating.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4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 */</a:t>
              </a:r>
            </a:p>
            <a:p>
              <a:pPr marL="380512" marR="39199" lvl="0" indent="-341312" defTabSz="449262">
                <a:buClr>
                  <a:srgbClr val="931A68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400"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  boolean</a:t>
              </a:r>
              <a:r>
                <a:rPr sz="14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hasNext();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endParaRPr sz="1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4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/**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4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 * Returns next element from the underlying collection.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4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 */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4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Object next();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endParaRPr sz="1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4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/**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4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 * Removes from the underlying collection the last element returned by next.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4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 */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4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void remove();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4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</a:p>
          </p:txBody>
        </p:sp>
      </p:grp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9360">
            <a:solidFill/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457200" y="219868"/>
            <a:ext cx="82423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0639" marR="40639" algn="ctr" defTabSz="449262">
              <a:buClr>
                <a:srgbClr val="000000"/>
              </a:buClr>
              <a:buFont typeface="Helvetic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36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Set Interface</a:t>
            </a:r>
          </a:p>
        </p:txBody>
      </p:sp>
      <p:sp>
        <p:nvSpPr>
          <p:cNvPr id="116" name="Shape 116"/>
          <p:cNvSpPr/>
          <p:nvPr/>
        </p:nvSpPr>
        <p:spPr>
          <a:xfrm>
            <a:off x="457200" y="1340768"/>
            <a:ext cx="8242300" cy="4485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95723" marR="40639" lvl="0" indent="-455083" defTabSz="449262"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Set is a collection that </a:t>
            </a:r>
            <a:r>
              <a:rPr lang="en-IE" sz="2400" dirty="0" smtClean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cannot </a:t>
            </a:r>
            <a:r>
              <a:rPr sz="2400" dirty="0" smtClean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contain </a:t>
            </a: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duplicate elements</a:t>
            </a:r>
          </a:p>
          <a:p>
            <a:pPr marL="813576" marR="40639" lvl="0" indent="-315736" defTabSz="449262"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0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This is supported by additional behavior </a:t>
            </a:r>
            <a:r>
              <a:rPr sz="2000" dirty="0" smtClean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in</a:t>
            </a:r>
            <a:r>
              <a:rPr lang="en-IE" sz="20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 </a:t>
            </a:r>
            <a:r>
              <a:rPr sz="2000" dirty="0" smtClean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constructors </a:t>
            </a:r>
            <a:r>
              <a:rPr sz="20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and add(), </a:t>
            </a:r>
            <a:r>
              <a:rPr sz="2000" dirty="0" err="1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hashCode</a:t>
            </a:r>
            <a:r>
              <a:rPr sz="20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(), and equals() methods</a:t>
            </a:r>
          </a:p>
          <a:p>
            <a:pPr marL="782002" marR="40639" lvl="0" indent="-284162" defTabSz="449262"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0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All constructors in a set must create a set that does not contain duplicate elements </a:t>
            </a:r>
          </a:p>
          <a:p>
            <a:pPr marL="381952" marR="40639" lvl="0" indent="-341312" defTabSz="449262"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lang="en-IE" sz="2400" dirty="0" smtClean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The set does not maintain its elements in any particular order.</a:t>
            </a:r>
          </a:p>
          <a:p>
            <a:pPr marL="381952" marR="40639" lvl="0" indent="-341312" defTabSz="449262"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400" dirty="0" smtClean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It </a:t>
            </a: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is not permitted for a set to contain itself as an element</a:t>
            </a:r>
          </a:p>
          <a:p>
            <a:pPr marL="381952" marR="40639" indent="-341312" defTabSz="449262"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lang="en-IE" sz="2400" dirty="0">
                <a:uFill>
                  <a:solidFill/>
                </a:uFill>
                <a:latin typeface="+mn-lt"/>
                <a:ea typeface="+mn-ea"/>
                <a:cs typeface="+mn-cs"/>
              </a:rPr>
              <a:t>Take care if </a:t>
            </a:r>
            <a:r>
              <a:rPr lang="en-IE" sz="2400" dirty="0">
                <a:uFill>
                  <a:solidFill/>
                </a:uFill>
                <a:latin typeface="+mn-lt"/>
                <a:ea typeface="+mn-ea"/>
                <a:cs typeface="+mn-cs"/>
              </a:rPr>
              <a:t>mutable objects </a:t>
            </a:r>
            <a:r>
              <a:rPr lang="en-IE" sz="2400" dirty="0">
                <a:uFill>
                  <a:solidFill/>
                </a:uFill>
                <a:latin typeface="+mn-lt"/>
                <a:ea typeface="+mn-ea"/>
                <a:cs typeface="+mn-cs"/>
              </a:rPr>
              <a:t>(i.e. </a:t>
            </a:r>
            <a:r>
              <a:rPr lang="en-IE" sz="2400" dirty="0">
                <a:uFill>
                  <a:solidFill/>
                </a:uFill>
                <a:latin typeface="+mn-lt"/>
                <a:ea typeface="+mn-ea"/>
                <a:cs typeface="+mn-cs"/>
              </a:rPr>
              <a:t>objects that have fields that can be changed) </a:t>
            </a:r>
            <a:r>
              <a:rPr lang="en-IE" sz="2400" dirty="0" smtClean="0">
                <a:uFill>
                  <a:solidFill/>
                </a:uFill>
                <a:latin typeface="+mn-lt"/>
                <a:ea typeface="+mn-ea"/>
                <a:cs typeface="+mn-cs"/>
              </a:rPr>
              <a:t>are </a:t>
            </a:r>
            <a:r>
              <a:rPr lang="en-IE" sz="2400" dirty="0">
                <a:uFill>
                  <a:solidFill/>
                </a:uFill>
                <a:latin typeface="+mn-lt"/>
                <a:ea typeface="+mn-ea"/>
                <a:cs typeface="+mn-cs"/>
              </a:rPr>
              <a:t>used as set elements. </a:t>
            </a:r>
            <a:endParaRPr lang="en-IE" sz="2400" dirty="0">
              <a:uFill>
                <a:solidFill/>
              </a:uFill>
              <a:latin typeface="+mn-lt"/>
              <a:ea typeface="+mn-ea"/>
              <a:cs typeface="+mn-cs"/>
            </a:endParaRPr>
          </a:p>
          <a:p>
            <a:pPr marL="813576" marR="40639" indent="-315736" defTabSz="449262"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lang="en-IE" sz="2000" dirty="0">
                <a:uFill>
                  <a:solidFill/>
                </a:uFill>
                <a:latin typeface="+mn-lt"/>
                <a:ea typeface="+mn-ea"/>
                <a:cs typeface="+mn-cs"/>
              </a:rPr>
              <a:t>The </a:t>
            </a:r>
            <a:r>
              <a:rPr lang="en-IE" sz="2000" dirty="0" smtClean="0">
                <a:uFill>
                  <a:solidFill/>
                </a:uFill>
                <a:latin typeface="+mn-lt"/>
                <a:ea typeface="+mn-ea"/>
                <a:cs typeface="+mn-cs"/>
              </a:rPr>
              <a:t>behaviour </a:t>
            </a:r>
            <a:r>
              <a:rPr lang="en-IE" sz="2000" dirty="0">
                <a:uFill>
                  <a:solidFill/>
                </a:uFill>
                <a:latin typeface="+mn-lt"/>
                <a:ea typeface="+mn-ea"/>
                <a:cs typeface="+mn-cs"/>
              </a:rPr>
              <a:t>of a set is not specified if the value of an object is changed in a manner that </a:t>
            </a:r>
            <a:r>
              <a:rPr lang="en-IE" sz="2000" dirty="0" smtClean="0">
                <a:uFill>
                  <a:solidFill/>
                </a:uFill>
                <a:latin typeface="+mn-lt"/>
                <a:ea typeface="+mn-ea"/>
                <a:cs typeface="+mn-cs"/>
              </a:rPr>
              <a:t>affects </a:t>
            </a:r>
            <a:r>
              <a:rPr lang="en-IE" sz="2000" i="1" dirty="0" smtClean="0">
                <a:uFill>
                  <a:solidFill/>
                </a:uFill>
                <a:latin typeface="+mn-lt"/>
                <a:ea typeface="+mn-ea"/>
                <a:cs typeface="+mn-cs"/>
              </a:rPr>
              <a:t>equals</a:t>
            </a:r>
            <a:r>
              <a:rPr lang="en-IE" sz="2000" dirty="0">
                <a:uFill>
                  <a:solidFill/>
                </a:uFill>
                <a:latin typeface="+mn-lt"/>
                <a:ea typeface="+mn-ea"/>
                <a:cs typeface="+mn-cs"/>
              </a:rPr>
              <a:t> </a:t>
            </a:r>
            <a:r>
              <a:rPr lang="en-IE" sz="2000" dirty="0" smtClean="0">
                <a:uFill>
                  <a:solidFill/>
                </a:uFill>
                <a:latin typeface="+mn-lt"/>
                <a:ea typeface="+mn-ea"/>
                <a:cs typeface="+mn-cs"/>
              </a:rPr>
              <a:t>comparisons.</a:t>
            </a:r>
            <a:endParaRPr sz="2000" dirty="0">
              <a:uFill>
                <a:solidFill/>
              </a:uFill>
              <a:latin typeface="+mn-lt"/>
              <a:ea typeface="+mn-ea"/>
              <a:cs typeface="+mn-cs"/>
              <a:sym typeface="Helvetica Neue Light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9360">
            <a:solidFill/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457200" y="219868"/>
            <a:ext cx="82423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0639" marR="40639" algn="ctr" defTabSz="449262">
              <a:buClr>
                <a:srgbClr val="000000"/>
              </a:buClr>
              <a:buFont typeface="Helvetic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36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List Interface</a:t>
            </a:r>
          </a:p>
        </p:txBody>
      </p:sp>
      <p:sp>
        <p:nvSpPr>
          <p:cNvPr id="120" name="Shape 120"/>
          <p:cNvSpPr/>
          <p:nvPr/>
        </p:nvSpPr>
        <p:spPr>
          <a:xfrm>
            <a:off x="457200" y="1355724"/>
            <a:ext cx="8242300" cy="4142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95723" marR="40639" lvl="0" indent="-455083" defTabSz="449262"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List represents an ordered </a:t>
            </a:r>
            <a:r>
              <a:rPr sz="2400" dirty="0" smtClean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collection</a:t>
            </a:r>
            <a:endParaRPr sz="2400" dirty="0">
              <a:uFill>
                <a:solidFill/>
              </a:uFill>
              <a:latin typeface="+mn-lt"/>
              <a:ea typeface="+mn-ea"/>
              <a:cs typeface="+mn-cs"/>
              <a:sym typeface="Helvetica Neue Light"/>
            </a:endParaRPr>
          </a:p>
          <a:p>
            <a:pPr marL="782002" marR="40639" lvl="0" indent="-284162" defTabSz="449262"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0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Also known as </a:t>
            </a:r>
            <a:r>
              <a:rPr sz="2000" dirty="0" smtClean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sequence</a:t>
            </a:r>
            <a:endParaRPr lang="en-IE" sz="2000" dirty="0" smtClean="0">
              <a:uFill>
                <a:solidFill/>
              </a:uFill>
              <a:latin typeface="+mn-lt"/>
              <a:ea typeface="+mn-ea"/>
              <a:cs typeface="+mn-cs"/>
              <a:sym typeface="Helvetica Neue Light"/>
            </a:endParaRPr>
          </a:p>
          <a:p>
            <a:pPr marL="782002" marR="40639" lvl="0" indent="-284162" defTabSz="449262"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lang="en-IE" sz="2000" dirty="0" smtClean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Precise control over where in th</a:t>
            </a:r>
            <a:r>
              <a:rPr lang="en-IE" sz="2000" dirty="0" smtClean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e list each element is inserted</a:t>
            </a:r>
            <a:endParaRPr lang="en-IE" sz="2000" dirty="0" smtClean="0">
              <a:uFill>
                <a:solidFill/>
              </a:uFill>
              <a:latin typeface="+mn-lt"/>
              <a:ea typeface="+mn-ea"/>
              <a:cs typeface="+mn-cs"/>
              <a:sym typeface="Helvetica Neue Light"/>
            </a:endParaRPr>
          </a:p>
          <a:p>
            <a:pPr marL="782002" marR="40639" lvl="0" indent="-284162" defTabSz="449262"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lang="en-IE" sz="2000" dirty="0" smtClean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Zero based indexed access</a:t>
            </a:r>
            <a:endParaRPr lang="en-IE" sz="2000" dirty="0" smtClean="0">
              <a:uFill>
                <a:solidFill/>
              </a:uFill>
              <a:latin typeface="+mn-lt"/>
              <a:ea typeface="+mn-ea"/>
              <a:cs typeface="+mn-cs"/>
              <a:sym typeface="Helvetica Neue Light"/>
            </a:endParaRPr>
          </a:p>
          <a:p>
            <a:pPr marL="381952" marR="40639" lvl="0" indent="-341312" defTabSz="449262"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400" dirty="0" smtClean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Lists </a:t>
            </a: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may contain duplicate elements</a:t>
            </a:r>
          </a:p>
          <a:p>
            <a:pPr marL="381952" marR="40639" lvl="0" indent="-341312" defTabSz="449262"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Lists extend behavior of collections with operations for:</a:t>
            </a:r>
          </a:p>
          <a:p>
            <a:pPr marL="782002" marR="40639" lvl="0" indent="-284162" defTabSz="449262"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0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Positional Access</a:t>
            </a:r>
          </a:p>
          <a:p>
            <a:pPr marL="782002" marR="40639" lvl="0" indent="-284162" defTabSz="449262"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0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Search </a:t>
            </a:r>
          </a:p>
          <a:p>
            <a:pPr marL="782002" marR="40639" lvl="0" indent="-284162" defTabSz="449262"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0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List Iteration </a:t>
            </a:r>
          </a:p>
          <a:p>
            <a:pPr marL="782002" marR="40639" lvl="0" indent="-284162" defTabSz="449262"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000" dirty="0" smtClean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Range-view</a:t>
            </a:r>
            <a:r>
              <a:rPr lang="en-IE" sz="2000" dirty="0" smtClean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 (</a:t>
            </a:r>
            <a:r>
              <a:rPr lang="en-IE" sz="1800" dirty="0">
                <a:ea typeface="+mn-ea"/>
              </a:rPr>
              <a:t>t</a:t>
            </a:r>
            <a:r>
              <a:rPr lang="en-IE" sz="1800" dirty="0" smtClean="0"/>
              <a:t>he</a:t>
            </a:r>
            <a:r>
              <a:rPr lang="en-IE" sz="1800" dirty="0"/>
              <a:t> </a:t>
            </a:r>
            <a:r>
              <a:rPr lang="en-IE" sz="2000" i="1" dirty="0" err="1"/>
              <a:t>sublist</a:t>
            </a:r>
            <a:r>
              <a:rPr lang="en-IE" sz="1800" dirty="0"/>
              <a:t> method performs arbitrary </a:t>
            </a:r>
            <a:r>
              <a:rPr lang="en-IE" sz="1800" i="1" dirty="0"/>
              <a:t>range operations</a:t>
            </a:r>
            <a:r>
              <a:rPr lang="en-IE" sz="1800" dirty="0"/>
              <a:t> on the </a:t>
            </a:r>
            <a:r>
              <a:rPr lang="en-IE" sz="1800" dirty="0" smtClean="0"/>
              <a:t>list)</a:t>
            </a:r>
            <a:endParaRPr sz="2000" dirty="0">
              <a:uFill>
                <a:solidFill/>
              </a:uFill>
              <a:latin typeface="+mn-lt"/>
              <a:ea typeface="+mn-ea"/>
              <a:cs typeface="+mn-cs"/>
              <a:sym typeface="Helvetica Neue Light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9360">
            <a:solidFill/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457200" y="219868"/>
            <a:ext cx="82423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0639" marR="40639" algn="ctr" defTabSz="449262">
              <a:buClr>
                <a:srgbClr val="000000"/>
              </a:buClr>
              <a:buFont typeface="Helvetic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36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Map Interface</a:t>
            </a:r>
          </a:p>
        </p:txBody>
      </p:sp>
      <p:sp>
        <p:nvSpPr>
          <p:cNvPr id="124" name="Shape 124"/>
          <p:cNvSpPr/>
          <p:nvPr/>
        </p:nvSpPr>
        <p:spPr>
          <a:xfrm>
            <a:off x="457200" y="1355725"/>
            <a:ext cx="8242300" cy="4485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95723" marR="40639" lvl="0" indent="-455083" defTabSz="449262"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Map is an object that maps keys to values</a:t>
            </a:r>
          </a:p>
          <a:p>
            <a:pPr marL="782002" marR="40639" lvl="0" indent="-284162" defTabSz="449262"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0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Keys must be unique, i.e. map cannot contain duplicate keys</a:t>
            </a:r>
          </a:p>
          <a:p>
            <a:pPr marL="782002" marR="40639" lvl="0" indent="-284162" defTabSz="449262"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0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Each key in the map can map to most one value, i.e. one key cannot have multiple values</a:t>
            </a:r>
          </a:p>
          <a:p>
            <a:pPr marL="495723" marR="40639" lvl="0" indent="-455083" defTabSz="449262"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Map interface defines protocols for manipulating keys and </a:t>
            </a:r>
            <a:r>
              <a:rPr sz="2400" dirty="0" smtClean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values</a:t>
            </a:r>
            <a:endParaRPr lang="en-IE" sz="2400" dirty="0" smtClean="0">
              <a:uFill>
                <a:solidFill/>
              </a:uFill>
              <a:latin typeface="+mn-lt"/>
              <a:ea typeface="+mn-ea"/>
              <a:cs typeface="+mn-cs"/>
              <a:sym typeface="Helvetica Neue Light"/>
            </a:endParaRPr>
          </a:p>
          <a:p>
            <a:pPr marL="495723" marR="40639" indent="-455083" defTabSz="449262"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lang="en-IE" sz="2400" dirty="0">
                <a:uFill>
                  <a:solidFill/>
                </a:uFill>
                <a:latin typeface="+mn-lt"/>
                <a:ea typeface="+mn-ea"/>
                <a:cs typeface="+mn-cs"/>
              </a:rPr>
              <a:t>Take care if mutable objects (i.e. </a:t>
            </a:r>
            <a:r>
              <a:rPr lang="en-IE" sz="2400" dirty="0">
                <a:uFill>
                  <a:solidFill/>
                </a:uFill>
                <a:latin typeface="+mn-lt"/>
                <a:ea typeface="+mn-ea"/>
                <a:cs typeface="+mn-cs"/>
              </a:rPr>
              <a:t>objects that have fields that can be changed) are used as </a:t>
            </a:r>
            <a:r>
              <a:rPr lang="en-IE" sz="2400" dirty="0" smtClean="0">
                <a:uFill>
                  <a:solidFill/>
                </a:uFill>
                <a:latin typeface="+mn-lt"/>
                <a:ea typeface="+mn-ea"/>
                <a:cs typeface="+mn-cs"/>
              </a:rPr>
              <a:t>map keys. </a:t>
            </a:r>
            <a:endParaRPr lang="en-IE" sz="2400" dirty="0">
              <a:uFill>
                <a:solidFill/>
              </a:uFill>
              <a:latin typeface="+mn-lt"/>
              <a:ea typeface="+mn-ea"/>
              <a:cs typeface="+mn-cs"/>
            </a:endParaRPr>
          </a:p>
          <a:p>
            <a:pPr marL="782002" marR="40639" indent="-284162" defTabSz="449262"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lang="en-IE" sz="2000" dirty="0">
                <a:uFill>
                  <a:solidFill/>
                </a:uFill>
                <a:latin typeface="+mn-lt"/>
                <a:ea typeface="+mn-ea"/>
                <a:cs typeface="+mn-cs"/>
              </a:rPr>
              <a:t>The behaviour of a </a:t>
            </a:r>
            <a:r>
              <a:rPr lang="en-IE" sz="2000" dirty="0" smtClean="0">
                <a:uFill>
                  <a:solidFill/>
                </a:uFill>
                <a:latin typeface="+mn-lt"/>
                <a:ea typeface="+mn-ea"/>
                <a:cs typeface="+mn-cs"/>
              </a:rPr>
              <a:t>map is </a:t>
            </a:r>
            <a:r>
              <a:rPr lang="en-IE" sz="2000" dirty="0">
                <a:uFill>
                  <a:solidFill/>
                </a:uFill>
                <a:latin typeface="+mn-lt"/>
                <a:ea typeface="+mn-ea"/>
                <a:cs typeface="+mn-cs"/>
              </a:rPr>
              <a:t>not specified if the value of an object is changed in a manner that affects equals </a:t>
            </a:r>
            <a:r>
              <a:rPr lang="en-IE" sz="2000" dirty="0" smtClean="0">
                <a:uFill>
                  <a:solidFill/>
                </a:uFill>
                <a:latin typeface="+mn-lt"/>
                <a:ea typeface="+mn-ea"/>
                <a:cs typeface="+mn-cs"/>
              </a:rPr>
              <a:t>comparisons while the object is a key in the map.</a:t>
            </a:r>
            <a:endParaRPr lang="en-IE" sz="2000" dirty="0">
              <a:uFill>
                <a:solidFill/>
              </a:uFill>
              <a:latin typeface="+mn-lt"/>
              <a:ea typeface="+mn-ea"/>
              <a:cs typeface="+mn-cs"/>
              <a:sym typeface="Helvetica Neue Light"/>
            </a:endParaRPr>
          </a:p>
          <a:p>
            <a:pPr marL="495723" marR="40639" lvl="0" indent="-455083" defTabSz="449262"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endParaRPr sz="2400" dirty="0">
              <a:uFill>
                <a:solidFill/>
              </a:uFill>
              <a:latin typeface="+mn-lt"/>
              <a:ea typeface="+mn-ea"/>
              <a:cs typeface="+mn-cs"/>
              <a:sym typeface="Helvetica Neue Light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9360">
            <a:solidFill/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457200" y="226039"/>
            <a:ext cx="8242300" cy="635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0639" marR="40639" algn="ctr" defTabSz="449262">
              <a:buClr>
                <a:srgbClr val="000000"/>
              </a:buClr>
              <a:buFont typeface="Helvetic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36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Collections</a:t>
            </a:r>
          </a:p>
        </p:txBody>
      </p:sp>
      <p:sp>
        <p:nvSpPr>
          <p:cNvPr id="128" name="Shape 128"/>
          <p:cNvSpPr/>
          <p:nvPr/>
        </p:nvSpPr>
        <p:spPr>
          <a:xfrm>
            <a:off x="684212" y="981075"/>
            <a:ext cx="8242301" cy="575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80512" marR="39199" lvl="0" indent="-341312" defTabSz="449262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Collections Architecture</a:t>
            </a:r>
          </a:p>
          <a:p>
            <a:pPr marL="780562" marR="3919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1800"/>
            </a:pPr>
            <a:r>
              <a:rPr sz="20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Definition</a:t>
            </a:r>
          </a:p>
          <a:p>
            <a:pPr marL="780562" marR="3919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1800"/>
            </a:pPr>
            <a:r>
              <a:rPr sz="20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Architecture</a:t>
            </a:r>
          </a:p>
          <a:p>
            <a:pPr marL="380512" marR="39199" lvl="0" indent="-341312" defTabSz="449262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Interfaces</a:t>
            </a:r>
          </a:p>
          <a:p>
            <a:pPr marL="780562" marR="3919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1800"/>
            </a:pPr>
            <a:r>
              <a:rPr sz="20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Collection</a:t>
            </a:r>
          </a:p>
          <a:p>
            <a:pPr marL="780562" marR="3919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1800"/>
            </a:pPr>
            <a:r>
              <a:rPr sz="20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List</a:t>
            </a:r>
          </a:p>
          <a:p>
            <a:pPr marL="780562" marR="3919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1800"/>
            </a:pPr>
            <a:r>
              <a:rPr sz="20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Set</a:t>
            </a:r>
          </a:p>
          <a:p>
            <a:pPr marL="780562" marR="3919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1800"/>
            </a:pPr>
            <a:r>
              <a:rPr sz="20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Map</a:t>
            </a:r>
          </a:p>
          <a:p>
            <a:pPr marL="780562" marR="3919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1800"/>
            </a:pPr>
            <a:r>
              <a:rPr sz="20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Iterator</a:t>
            </a:r>
          </a:p>
          <a:p>
            <a:pPr marL="380512" marR="39199" lvl="0" indent="-341312" defTabSz="449262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Implementations</a:t>
            </a:r>
          </a:p>
          <a:p>
            <a:pPr marL="780562" marR="3919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1800"/>
            </a:pPr>
            <a:r>
              <a:rPr sz="2000" dirty="0" err="1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ArrayList</a:t>
            </a:r>
            <a:endParaRPr sz="2000" dirty="0">
              <a:uFill>
                <a:solidFill/>
              </a:uFill>
              <a:latin typeface="+mn-lt"/>
              <a:ea typeface="+mn-ea"/>
              <a:cs typeface="+mn-cs"/>
              <a:sym typeface="Helvetica Neue Light"/>
            </a:endParaRPr>
          </a:p>
          <a:p>
            <a:pPr marL="780562" marR="3919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1800"/>
            </a:pPr>
            <a:r>
              <a:rPr sz="2000" dirty="0" err="1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HashMap</a:t>
            </a:r>
            <a:endParaRPr sz="2000" dirty="0">
              <a:uFill>
                <a:solidFill/>
              </a:uFill>
              <a:latin typeface="+mn-lt"/>
              <a:ea typeface="+mn-ea"/>
              <a:cs typeface="+mn-cs"/>
              <a:sym typeface="Helvetica Neue Light"/>
            </a:endParaRPr>
          </a:p>
          <a:p>
            <a:pPr marL="780562" marR="3919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1800"/>
            </a:pPr>
            <a:r>
              <a:rPr sz="2000" dirty="0" err="1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HashSet</a:t>
            </a:r>
            <a:endParaRPr sz="2000" dirty="0">
              <a:uFill>
                <a:solidFill/>
              </a:uFill>
              <a:latin typeface="+mn-lt"/>
              <a:ea typeface="+mn-ea"/>
              <a:cs typeface="+mn-cs"/>
              <a:sym typeface="Helvetica Neue Light"/>
            </a:endParaRPr>
          </a:p>
          <a:p>
            <a:pPr marL="380512" marR="39199" lvl="0" indent="-341312" defTabSz="449262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Java 5 Generic Collections</a:t>
            </a:r>
          </a:p>
          <a:p>
            <a:pPr marL="780562" marR="3919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1800"/>
            </a:pPr>
            <a:r>
              <a:rPr sz="2000" dirty="0" err="1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Untyped</a:t>
            </a:r>
            <a:r>
              <a:rPr sz="20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 vs Typed syntax</a:t>
            </a:r>
          </a:p>
          <a:p>
            <a:pPr marL="780562" marR="3919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1800"/>
            </a:pPr>
            <a:r>
              <a:rPr sz="20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For-each loop</a:t>
            </a:r>
          </a:p>
        </p:txBody>
      </p:sp>
      <p:sp>
        <p:nvSpPr>
          <p:cNvPr id="129" name="Shape 129"/>
          <p:cNvSpPr/>
          <p:nvPr/>
        </p:nvSpPr>
        <p:spPr>
          <a:xfrm>
            <a:off x="684212" y="4149725"/>
            <a:ext cx="7632701" cy="1439863"/>
          </a:xfrm>
          <a:prstGeom prst="rect">
            <a:avLst/>
          </a:prstGeom>
          <a:ln w="9360">
            <a:solidFill/>
            <a:miter lim="400000"/>
          </a:ln>
        </p:spPr>
        <p:txBody>
          <a:bodyPr lIns="0" tIns="0" rIns="0" bIns="0" anchor="ctr"/>
          <a:lstStyle/>
          <a:p>
            <a:pPr marL="40639" marR="40639" lvl="0" defTabSz="449262">
              <a:lnSpc>
                <a:spcPct val="96000"/>
              </a:lnSpc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9360">
            <a:solidFill/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457200" y="219868"/>
            <a:ext cx="82423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0639" marR="40639" algn="ctr" defTabSz="449262">
              <a:buClr>
                <a:srgbClr val="000000"/>
              </a:buClr>
              <a:buFont typeface="Helvetic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36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Most Commonly Used Collections</a:t>
            </a:r>
          </a:p>
        </p:txBody>
      </p:sp>
      <p:sp>
        <p:nvSpPr>
          <p:cNvPr id="133" name="Shape 133"/>
          <p:cNvSpPr/>
          <p:nvPr/>
        </p:nvSpPr>
        <p:spPr>
          <a:xfrm>
            <a:off x="179387" y="4221162"/>
            <a:ext cx="3403601" cy="2136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81952" marR="40639" lvl="0" indent="-341312" defTabSz="449262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Three of the most commonly used collections:</a:t>
            </a:r>
          </a:p>
          <a:p>
            <a:pPr marL="782002" marR="4063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000" dirty="0" err="1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HashSet</a:t>
            </a:r>
            <a:endParaRPr sz="2000" dirty="0">
              <a:uFill>
                <a:solidFill/>
              </a:uFill>
              <a:latin typeface="+mn-lt"/>
              <a:ea typeface="+mn-ea"/>
              <a:cs typeface="+mn-cs"/>
              <a:sym typeface="Helvetica Neue Light"/>
            </a:endParaRPr>
          </a:p>
          <a:p>
            <a:pPr marL="782002" marR="4063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000" dirty="0" err="1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ArrayList</a:t>
            </a:r>
            <a:endParaRPr sz="2000" dirty="0">
              <a:uFill>
                <a:solidFill/>
              </a:uFill>
              <a:latin typeface="+mn-lt"/>
              <a:ea typeface="+mn-ea"/>
              <a:cs typeface="+mn-cs"/>
              <a:sym typeface="Helvetica Neue Light"/>
            </a:endParaRPr>
          </a:p>
          <a:p>
            <a:pPr marL="782002" marR="4063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000" dirty="0" err="1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HashMap</a:t>
            </a:r>
            <a:endParaRPr sz="2000" dirty="0">
              <a:uFill>
                <a:solidFill/>
              </a:uFill>
              <a:latin typeface="+mn-lt"/>
              <a:ea typeface="+mn-ea"/>
              <a:cs typeface="+mn-cs"/>
              <a:sym typeface="Helvetica Neue Light"/>
            </a:endParaRPr>
          </a:p>
        </p:txBody>
      </p:sp>
      <p:pic>
        <p:nvPicPr>
          <p:cNvPr id="134" name="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6375" y="1268412"/>
            <a:ext cx="7416800" cy="3943351"/>
          </a:xfrm>
          <a:prstGeom prst="rect">
            <a:avLst/>
          </a:prstGeom>
          <a:ln>
            <a:round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Collections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9360">
            <a:solidFill/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457200" y="219868"/>
            <a:ext cx="82423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0639" marR="40639" algn="ctr" defTabSz="449262">
              <a:buClr>
                <a:srgbClr val="000000"/>
              </a:buClr>
              <a:buFont typeface="Helvetic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36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ArrayList</a:t>
            </a:r>
          </a:p>
        </p:txBody>
      </p:sp>
      <p:sp>
        <p:nvSpPr>
          <p:cNvPr id="138" name="Shape 138"/>
          <p:cNvSpPr/>
          <p:nvPr/>
        </p:nvSpPr>
        <p:spPr>
          <a:xfrm>
            <a:off x="457200" y="1355725"/>
            <a:ext cx="8242300" cy="4139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95723" marR="40639" lvl="0" indent="-455083" defTabSz="449262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Represents resizable-array implementation of the List interface</a:t>
            </a:r>
          </a:p>
          <a:p>
            <a:pPr marL="813576" marR="40639" lvl="0" indent="-315736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0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Permits all elements including </a:t>
            </a:r>
            <a:r>
              <a:rPr sz="2000" dirty="0" smtClean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null</a:t>
            </a:r>
            <a:endParaRPr lang="en-IE" sz="2000" dirty="0" smtClean="0">
              <a:uFill>
                <a:solidFill/>
              </a:uFill>
              <a:latin typeface="+mn-lt"/>
              <a:ea typeface="+mn-ea"/>
              <a:cs typeface="+mn-cs"/>
              <a:sym typeface="Helvetica Neue Light"/>
            </a:endParaRPr>
          </a:p>
          <a:p>
            <a:pPr marL="813576" marR="40639" lvl="0" indent="-315736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lang="en-IE" sz="2000" dirty="0" smtClean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Zero-based indexing</a:t>
            </a:r>
          </a:p>
          <a:p>
            <a:pPr marL="813576" marR="40639" lvl="0" indent="-315736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lang="en-IE" sz="2000" dirty="0" smtClean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Permits duplicates</a:t>
            </a:r>
          </a:p>
          <a:p>
            <a:pPr marL="813576" marR="40639" lvl="0" indent="-315736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lang="en-IE" sz="2000" dirty="0" smtClean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Unsorted</a:t>
            </a:r>
            <a:endParaRPr sz="2000" dirty="0">
              <a:uFill>
                <a:solidFill/>
              </a:uFill>
              <a:latin typeface="+mn-lt"/>
              <a:ea typeface="+mn-ea"/>
              <a:cs typeface="+mn-cs"/>
              <a:sym typeface="Helvetica Neue Light"/>
            </a:endParaRPr>
          </a:p>
          <a:p>
            <a:pPr marL="495723" marR="40639" lvl="0" indent="-455083" defTabSz="449262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It is generally the best performing List interface implementation</a:t>
            </a:r>
          </a:p>
          <a:p>
            <a:pPr marL="495723" marR="40639" lvl="0" indent="-455083" defTabSz="449262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Instances of this class have a capacity</a:t>
            </a:r>
          </a:p>
          <a:p>
            <a:pPr marL="782002" marR="4063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0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It is size of the array used to store the elements in the list, and it’s always at least as large as the list size</a:t>
            </a:r>
          </a:p>
          <a:p>
            <a:pPr marL="782002" marR="4063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0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It grows as elements are added to the </a:t>
            </a:r>
            <a:r>
              <a:rPr sz="2000" dirty="0" smtClean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list</a:t>
            </a:r>
            <a:endParaRPr lang="en-IE" sz="2000" dirty="0">
              <a:uFill>
                <a:solidFill/>
              </a:uFill>
              <a:latin typeface="+mn-lt"/>
              <a:ea typeface="+mn-ea"/>
              <a:cs typeface="+mn-cs"/>
              <a:sym typeface="Helvetica Neue Light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9360">
            <a:solidFill/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457200" y="219868"/>
            <a:ext cx="82423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0639" marR="40639" algn="ctr" defTabSz="449262">
              <a:buClr>
                <a:srgbClr val="000000"/>
              </a:buClr>
              <a:buFont typeface="Helvetic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36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ArrayList Examples</a:t>
            </a:r>
          </a:p>
        </p:txBody>
      </p:sp>
      <p:grpSp>
        <p:nvGrpSpPr>
          <p:cNvPr id="144" name="Group 144"/>
          <p:cNvGrpSpPr/>
          <p:nvPr/>
        </p:nvGrpSpPr>
        <p:grpSpPr>
          <a:xfrm>
            <a:off x="323850" y="1052512"/>
            <a:ext cx="5054600" cy="5472113"/>
            <a:chOff x="0" y="0"/>
            <a:chExt cx="5054600" cy="5472112"/>
          </a:xfrm>
        </p:grpSpPr>
        <p:sp>
          <p:nvSpPr>
            <p:cNvPr id="142" name="Shape 142"/>
            <p:cNvSpPr/>
            <p:nvPr/>
          </p:nvSpPr>
          <p:spPr>
            <a:xfrm>
              <a:off x="0" y="0"/>
              <a:ext cx="5054600" cy="5472113"/>
            </a:xfrm>
            <a:prstGeom prst="rect">
              <a:avLst/>
            </a:prstGeom>
            <a:solidFill>
              <a:srgbClr val="FFFED5">
                <a:alpha val="50000"/>
              </a:srgbClr>
            </a:solidFill>
            <a:ln w="936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449262">
                <a:lnSpc>
                  <a:spcPct val="96000"/>
                </a:lnSpc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0" y="0"/>
              <a:ext cx="5054600" cy="4978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380512" marR="39199" lvl="0" indent="-341312" defTabSz="449262">
                <a:buClr>
                  <a:srgbClr val="4E9072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400">
                  <a:solidFill>
                    <a:srgbClr val="4E9072"/>
                  </a:solidFill>
                  <a:uFill>
                    <a:solidFill>
                      <a:srgbClr val="4E9072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//declare list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4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ArrayList list = </a:t>
              </a:r>
              <a:r>
                <a:rPr sz="1400"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new</a:t>
              </a:r>
              <a:r>
                <a:rPr sz="14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ArrayList();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endParaRPr sz="1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380512" marR="39199" lvl="0" indent="-341312" defTabSz="449262">
                <a:buClr>
                  <a:srgbClr val="4E9072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400">
                  <a:solidFill>
                    <a:srgbClr val="4E9072"/>
                  </a:solidFill>
                  <a:uFill>
                    <a:solidFill>
                      <a:srgbClr val="4E9072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//add elements to the list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4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list.add(</a:t>
              </a:r>
              <a:r>
                <a:rPr sz="1400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"First element"</a:t>
              </a:r>
              <a:r>
                <a:rPr sz="14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4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list.add(</a:t>
              </a:r>
              <a:r>
                <a:rPr sz="1400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"Second element"</a:t>
              </a:r>
              <a:r>
                <a:rPr sz="14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endParaRPr sz="1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380512" marR="39199" lvl="0" indent="-341312" defTabSz="449262">
                <a:buClr>
                  <a:srgbClr val="4E9072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400">
                  <a:solidFill>
                    <a:srgbClr val="4E9072"/>
                  </a:solidFill>
                  <a:uFill>
                    <a:solidFill>
                      <a:srgbClr val="4E9072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//get the list size</a:t>
              </a:r>
            </a:p>
            <a:p>
              <a:pPr marL="380512" marR="39199" lvl="0" indent="-341312" defTabSz="449262">
                <a:buClr>
                  <a:srgbClr val="931A68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400"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sz="14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listSize = list.size();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endParaRPr sz="1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380512" marR="39199" lvl="0" indent="-341312" defTabSz="449262">
                <a:buClr>
                  <a:srgbClr val="4E9072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400">
                  <a:solidFill>
                    <a:srgbClr val="4E9072"/>
                  </a:solidFill>
                  <a:uFill>
                    <a:solidFill>
                      <a:srgbClr val="4E9072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//print the list size and the first element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4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System.out.println(listSize);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4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System.out.println(list.get(0));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endParaRPr sz="1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380512" marR="39199" lvl="0" indent="-341312" defTabSz="449262">
                <a:buClr>
                  <a:srgbClr val="4E9072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400">
                  <a:solidFill>
                    <a:srgbClr val="4E9072"/>
                  </a:solidFill>
                  <a:uFill>
                    <a:solidFill>
                      <a:srgbClr val="4E9072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//add first element in the list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4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list.add(0,</a:t>
              </a:r>
              <a:r>
                <a:rPr sz="1400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"Added element"</a:t>
              </a:r>
              <a:r>
                <a:rPr sz="14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</a:p>
            <a:p>
              <a:pPr marL="380512" marR="39199" lvl="0" indent="-341312" defTabSz="449262">
                <a:buClr>
                  <a:srgbClr val="4E9072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endParaRPr sz="1400">
                <a:solidFill>
                  <a:srgbClr val="4E9072"/>
                </a:solidFill>
                <a:uFill>
                  <a:solidFill>
                    <a:srgbClr val="4E9072"/>
                  </a:solidFill>
                </a:u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380512" marR="39199" lvl="0" indent="-341312" defTabSz="449262">
                <a:buClr>
                  <a:srgbClr val="4E9072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400">
                  <a:solidFill>
                    <a:srgbClr val="4E9072"/>
                  </a:solidFill>
                  <a:uFill>
                    <a:solidFill>
                      <a:srgbClr val="4E9072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//get the list iterator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4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Iterator iterator = list.iterator();</a:t>
              </a:r>
            </a:p>
            <a:p>
              <a:pPr marL="380512" marR="39199" lvl="0" indent="-341312" defTabSz="449262">
                <a:buClr>
                  <a:srgbClr val="931A68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400"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while </a:t>
              </a:r>
              <a:r>
                <a:rPr sz="14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(iterator.hasNext())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4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4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 String element = (String)iterator.next();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4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	System.out.println(element);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4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</a:p>
          </p:txBody>
        </p:sp>
      </p:grpSp>
      <p:sp>
        <p:nvSpPr>
          <p:cNvPr id="145" name="Shape 145"/>
          <p:cNvSpPr/>
          <p:nvPr/>
        </p:nvSpPr>
        <p:spPr>
          <a:xfrm>
            <a:off x="5334000" y="35814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00F900"/>
          </a:solidFill>
          <a:ln w="9360">
            <a:solidFill/>
            <a:miter lim="400000"/>
          </a:ln>
        </p:spPr>
        <p:txBody>
          <a:bodyPr lIns="0" tIns="0" rIns="0" bIns="0" anchor="ctr"/>
          <a:lstStyle/>
          <a:p>
            <a:pPr marL="40639" marR="40639" lvl="0" defTabSz="449262">
              <a:lnSpc>
                <a:spcPct val="96000"/>
              </a:lnSpc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148" name="Group 148"/>
          <p:cNvGrpSpPr/>
          <p:nvPr/>
        </p:nvGrpSpPr>
        <p:grpSpPr>
          <a:xfrm>
            <a:off x="5867400" y="3429000"/>
            <a:ext cx="2235200" cy="609600"/>
            <a:chOff x="0" y="0"/>
            <a:chExt cx="2235200" cy="609600"/>
          </a:xfrm>
        </p:grpSpPr>
        <p:sp>
          <p:nvSpPr>
            <p:cNvPr id="146" name="Shape 146"/>
            <p:cNvSpPr/>
            <p:nvPr/>
          </p:nvSpPr>
          <p:spPr>
            <a:xfrm>
              <a:off x="0" y="0"/>
              <a:ext cx="2230438" cy="609600"/>
            </a:xfrm>
            <a:prstGeom prst="rect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449262">
                <a:lnSpc>
                  <a:spcPct val="96000"/>
                </a:lnSpc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0" y="0"/>
              <a:ext cx="2235200" cy="558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First element</a:t>
              </a:r>
            </a:p>
          </p:txBody>
        </p:sp>
      </p:grpSp>
      <p:sp>
        <p:nvSpPr>
          <p:cNvPr id="149" name="Shape 149"/>
          <p:cNvSpPr/>
          <p:nvPr/>
        </p:nvSpPr>
        <p:spPr>
          <a:xfrm>
            <a:off x="7164387" y="3124200"/>
            <a:ext cx="941099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9199" marR="39199" defTabSz="449262">
              <a:buClr>
                <a:srgbClr val="000000"/>
              </a:buClr>
              <a:buFont typeface="Tahom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>
                <a:uFill>
                  <a:solidFill/>
                </a:u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Console</a:t>
            </a:r>
          </a:p>
        </p:txBody>
      </p:sp>
      <p:sp>
        <p:nvSpPr>
          <p:cNvPr id="150" name="Shape 150"/>
          <p:cNvSpPr/>
          <p:nvPr/>
        </p:nvSpPr>
        <p:spPr>
          <a:xfrm>
            <a:off x="5334000" y="53340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00F900"/>
          </a:solidFill>
          <a:ln w="9360">
            <a:solidFill/>
            <a:miter lim="400000"/>
          </a:ln>
        </p:spPr>
        <p:txBody>
          <a:bodyPr lIns="0" tIns="0" rIns="0" bIns="0" anchor="ctr"/>
          <a:lstStyle/>
          <a:p>
            <a:pPr marL="40639" marR="40639" lvl="0" defTabSz="449262">
              <a:lnSpc>
                <a:spcPct val="96000"/>
              </a:lnSpc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153" name="Group 153"/>
          <p:cNvGrpSpPr/>
          <p:nvPr/>
        </p:nvGrpSpPr>
        <p:grpSpPr>
          <a:xfrm>
            <a:off x="5867400" y="5105400"/>
            <a:ext cx="2286000" cy="838200"/>
            <a:chOff x="0" y="0"/>
            <a:chExt cx="2286000" cy="838200"/>
          </a:xfrm>
        </p:grpSpPr>
        <p:sp>
          <p:nvSpPr>
            <p:cNvPr id="151" name="Shape 151"/>
            <p:cNvSpPr/>
            <p:nvPr/>
          </p:nvSpPr>
          <p:spPr>
            <a:xfrm>
              <a:off x="0" y="0"/>
              <a:ext cx="2286000" cy="838200"/>
            </a:xfrm>
            <a:prstGeom prst="rect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449262">
                <a:lnSpc>
                  <a:spcPct val="96000"/>
                </a:lnSpc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0" y="0"/>
              <a:ext cx="2286000" cy="787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Added element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First element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Second element</a:t>
              </a:r>
            </a:p>
          </p:txBody>
        </p:sp>
      </p:grpSp>
      <p:sp>
        <p:nvSpPr>
          <p:cNvPr id="154" name="Shape 154"/>
          <p:cNvSpPr/>
          <p:nvPr/>
        </p:nvSpPr>
        <p:spPr>
          <a:xfrm>
            <a:off x="7164387" y="4800600"/>
            <a:ext cx="941099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9199" marR="39199" defTabSz="449262">
              <a:buClr>
                <a:srgbClr val="000000"/>
              </a:buClr>
              <a:buFont typeface="Tahom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>
                <a:uFill>
                  <a:solidFill/>
                </a:u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Console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9360">
            <a:solidFill/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457200" y="219868"/>
            <a:ext cx="82423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0639" marR="40639" algn="ctr" defTabSz="449262">
              <a:buClr>
                <a:srgbClr val="000000"/>
              </a:buClr>
              <a:buFont typeface="Helvetic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36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HashMap</a:t>
            </a:r>
          </a:p>
        </p:txBody>
      </p:sp>
      <p:sp>
        <p:nvSpPr>
          <p:cNvPr id="158" name="Shape 158"/>
          <p:cNvSpPr/>
          <p:nvPr/>
        </p:nvSpPr>
        <p:spPr>
          <a:xfrm>
            <a:off x="304800" y="1066800"/>
            <a:ext cx="8661400" cy="4052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81952" marR="40639" lvl="0" indent="-341312" defTabSz="449262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Collection that contains pair of objects</a:t>
            </a:r>
          </a:p>
          <a:p>
            <a:pPr marL="782002" marR="4063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0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Values are stored at </a:t>
            </a:r>
            <a:r>
              <a:rPr sz="2000" dirty="0" smtClean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keys</a:t>
            </a:r>
            <a:endParaRPr lang="en-IE" sz="2000" dirty="0" smtClean="0">
              <a:uFill>
                <a:solidFill/>
              </a:uFill>
              <a:latin typeface="+mn-lt"/>
              <a:ea typeface="+mn-ea"/>
              <a:cs typeface="+mn-cs"/>
              <a:sym typeface="Helvetica Neue Light"/>
            </a:endParaRPr>
          </a:p>
          <a:p>
            <a:pPr marL="782002" marR="4063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lang="en-IE" sz="2000" dirty="0" smtClean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No duplicate keys allowed; when adding an identical key, the existing value is replaced with the new value.</a:t>
            </a:r>
            <a:endParaRPr sz="2000" dirty="0">
              <a:uFill>
                <a:solidFill/>
              </a:uFill>
              <a:latin typeface="+mn-lt"/>
              <a:ea typeface="+mn-ea"/>
              <a:cs typeface="+mn-cs"/>
              <a:sym typeface="Helvetica Neue Light"/>
            </a:endParaRPr>
          </a:p>
          <a:p>
            <a:pPr marL="495723" marR="40639" lvl="0" indent="-455083" defTabSz="449262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It is a hash table based implementation of the Map interface</a:t>
            </a:r>
          </a:p>
          <a:p>
            <a:pPr marL="813576" marR="40639" lvl="0" indent="-315736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0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Permits null values and null keys</a:t>
            </a:r>
          </a:p>
          <a:p>
            <a:pPr marL="782002" marR="4063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0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The order of the map is not guaranteed</a:t>
            </a:r>
          </a:p>
          <a:p>
            <a:pPr marL="381952" marR="40639" lvl="0" indent="-341312" defTabSz="449262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Two parameters affect performance of a hash map:</a:t>
            </a:r>
          </a:p>
          <a:p>
            <a:pPr marL="782002" marR="4063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0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Initial capacity, indicates capacity at the map creation time</a:t>
            </a:r>
          </a:p>
          <a:p>
            <a:pPr marL="782002" marR="4063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0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Load factor, indicates how full the map should be before increasing its size</a:t>
            </a:r>
          </a:p>
          <a:p>
            <a:pPr marL="1183639" marR="40639" lvl="0" indent="-228600" defTabSz="449262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0.75 is the default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9360">
            <a:solidFill/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457200" y="219868"/>
            <a:ext cx="82423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0639" marR="40639" algn="ctr" defTabSz="449262">
              <a:buClr>
                <a:srgbClr val="000000"/>
              </a:buClr>
              <a:buFont typeface="Helvetic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36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HashMap Example</a:t>
            </a:r>
          </a:p>
        </p:txBody>
      </p:sp>
      <p:grpSp>
        <p:nvGrpSpPr>
          <p:cNvPr id="164" name="Group 164"/>
          <p:cNvGrpSpPr/>
          <p:nvPr/>
        </p:nvGrpSpPr>
        <p:grpSpPr>
          <a:xfrm>
            <a:off x="381000" y="981075"/>
            <a:ext cx="8078788" cy="4032250"/>
            <a:chOff x="0" y="0"/>
            <a:chExt cx="8078787" cy="4032250"/>
          </a:xfrm>
        </p:grpSpPr>
        <p:sp>
          <p:nvSpPr>
            <p:cNvPr id="162" name="Shape 162"/>
            <p:cNvSpPr/>
            <p:nvPr/>
          </p:nvSpPr>
          <p:spPr>
            <a:xfrm>
              <a:off x="0" y="0"/>
              <a:ext cx="8078788" cy="4032250"/>
            </a:xfrm>
            <a:prstGeom prst="rect">
              <a:avLst/>
            </a:prstGeom>
            <a:solidFill>
              <a:srgbClr val="FFFED5">
                <a:alpha val="50000"/>
              </a:srgbClr>
            </a:solidFill>
            <a:ln w="936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449262">
                <a:lnSpc>
                  <a:spcPct val="96000"/>
                </a:lnSpc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0" y="0"/>
              <a:ext cx="8077200" cy="3759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380512" marR="39199" lvl="0" indent="-341312" defTabSz="449262">
                <a:buClr>
                  <a:srgbClr val="4E9072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>
                  <a:solidFill>
                    <a:srgbClr val="4E9072"/>
                  </a:solidFill>
                  <a:uFill>
                    <a:solidFill>
                      <a:srgbClr val="4E9072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//create a number dictionary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HashMap numberDictionary = </a:t>
              </a:r>
              <a:r>
                <a:rPr sz="1600"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new</a:t>
              </a: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HashMap();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numberDictionary.put(</a:t>
              </a:r>
              <a:r>
                <a:rPr sz="1600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"1"</a:t>
              </a: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sz="1600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"One"</a:t>
              </a: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numberDictionary.put(</a:t>
              </a:r>
              <a:r>
                <a:rPr sz="1600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"2"</a:t>
              </a: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sz="1600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"Two"</a:t>
              </a: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numberDictionary.put(</a:t>
              </a:r>
              <a:r>
                <a:rPr sz="1600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"3"</a:t>
              </a: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sz="1600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"Three"</a:t>
              </a: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numberDictionary.put(</a:t>
              </a:r>
              <a:r>
                <a:rPr sz="1600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"4"</a:t>
              </a: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sz="1600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"Four"</a:t>
              </a: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numberDictionary.put(</a:t>
              </a:r>
              <a:r>
                <a:rPr sz="1600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"5"</a:t>
              </a: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sz="1600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"Five"</a:t>
              </a: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endParaRPr sz="16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380512" marR="39199" lvl="0" indent="-341312" defTabSz="449262">
                <a:buClr>
                  <a:srgbClr val="4E9072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>
                  <a:solidFill>
                    <a:srgbClr val="4E9072"/>
                  </a:solidFill>
                  <a:uFill>
                    <a:solidFill>
                      <a:srgbClr val="4E9072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//get an iterator of all the keys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Iterator keys = numberDictionary.keySet().iterator();</a:t>
              </a:r>
            </a:p>
            <a:p>
              <a:pPr marL="380512" marR="39199" lvl="0" indent="-341312" defTabSz="449262">
                <a:buClr>
                  <a:srgbClr val="931A68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while</a:t>
              </a: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(keys.hasNext()) 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String key = (String)keys.next();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String value = (String)numberDictionary.get(key);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System.out.println(</a:t>
              </a:r>
              <a:r>
                <a:rPr sz="1600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"Number: "</a:t>
              </a: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+ key + </a:t>
              </a:r>
              <a:r>
                <a:rPr sz="1600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", word: "</a:t>
              </a: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+ value);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</a:p>
          </p:txBody>
        </p:sp>
      </p:grpSp>
      <p:grpSp>
        <p:nvGrpSpPr>
          <p:cNvPr id="167" name="Group 167"/>
          <p:cNvGrpSpPr/>
          <p:nvPr/>
        </p:nvGrpSpPr>
        <p:grpSpPr>
          <a:xfrm>
            <a:off x="3048000" y="5181600"/>
            <a:ext cx="3124200" cy="1244600"/>
            <a:chOff x="0" y="0"/>
            <a:chExt cx="3124200" cy="1244600"/>
          </a:xfrm>
        </p:grpSpPr>
        <p:sp>
          <p:nvSpPr>
            <p:cNvPr id="165" name="Shape 165"/>
            <p:cNvSpPr/>
            <p:nvPr/>
          </p:nvSpPr>
          <p:spPr>
            <a:xfrm>
              <a:off x="0" y="0"/>
              <a:ext cx="3124200" cy="1219200"/>
            </a:xfrm>
            <a:prstGeom prst="rect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449262">
                <a:lnSpc>
                  <a:spcPct val="96000"/>
                </a:lnSpc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0" y="0"/>
              <a:ext cx="3124200" cy="1244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380512" marR="39199" lvl="0" indent="-341312" defTabSz="449262">
                <a:buClr>
                  <a:srgbClr val="0433FF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Number: 5, word: Five</a:t>
              </a:r>
            </a:p>
            <a:p>
              <a:pPr marL="380512" marR="39199" lvl="0" indent="-341312" defTabSz="449262">
                <a:buClr>
                  <a:srgbClr val="0433FF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Number: 4, word: Four</a:t>
              </a:r>
            </a:p>
            <a:p>
              <a:pPr marL="380512" marR="39199" lvl="0" indent="-341312" defTabSz="449262">
                <a:buClr>
                  <a:srgbClr val="0433FF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Number: 3, word: Three</a:t>
              </a:r>
            </a:p>
            <a:p>
              <a:pPr marL="380512" marR="39199" lvl="0" indent="-341312" defTabSz="449262">
                <a:buClr>
                  <a:srgbClr val="0433FF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Number: 2, word: Two</a:t>
              </a:r>
            </a:p>
            <a:p>
              <a:pPr marL="380512" marR="39199" lvl="0" indent="-341312" defTabSz="449262">
                <a:buClr>
                  <a:srgbClr val="0433FF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Number: 1, word: One</a:t>
              </a:r>
            </a:p>
          </p:txBody>
        </p:sp>
      </p:grpSp>
      <p:sp>
        <p:nvSpPr>
          <p:cNvPr id="168" name="Shape 168"/>
          <p:cNvSpPr/>
          <p:nvPr/>
        </p:nvSpPr>
        <p:spPr>
          <a:xfrm>
            <a:off x="6194425" y="5105400"/>
            <a:ext cx="941099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9199" marR="39199" defTabSz="449262">
              <a:buClr>
                <a:srgbClr val="000000"/>
              </a:buClr>
              <a:buFont typeface="Tahom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>
                <a:uFill>
                  <a:solidFill/>
                </a:u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Console</a:t>
            </a:r>
          </a:p>
        </p:txBody>
      </p:sp>
      <p:sp>
        <p:nvSpPr>
          <p:cNvPr id="169" name="Shape 169"/>
          <p:cNvSpPr/>
          <p:nvPr/>
        </p:nvSpPr>
        <p:spPr>
          <a:xfrm>
            <a:off x="4495800" y="4876800"/>
            <a:ext cx="3810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F900"/>
          </a:solidFill>
          <a:ln w="9360">
            <a:solidFill/>
            <a:miter lim="400000"/>
          </a:ln>
        </p:spPr>
        <p:txBody>
          <a:bodyPr lIns="0" tIns="0" rIns="0" bIns="0" anchor="ctr"/>
          <a:lstStyle/>
          <a:p>
            <a:pPr marL="40639" marR="40639" lvl="0" defTabSz="449262">
              <a:lnSpc>
                <a:spcPct val="96000"/>
              </a:lnSpc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9360">
            <a:solidFill/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457200" y="219868"/>
            <a:ext cx="82423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0639" marR="40639" algn="ctr" defTabSz="449262">
              <a:buClr>
                <a:srgbClr val="000000"/>
              </a:buClr>
              <a:buFont typeface="Helvetic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36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HashSet</a:t>
            </a:r>
          </a:p>
        </p:txBody>
      </p:sp>
      <p:sp>
        <p:nvSpPr>
          <p:cNvPr id="173" name="Shape 173"/>
          <p:cNvSpPr/>
          <p:nvPr/>
        </p:nvSpPr>
        <p:spPr>
          <a:xfrm>
            <a:off x="457200" y="1355725"/>
            <a:ext cx="8242300" cy="3424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95723" marR="40639" lvl="0" indent="-455083" defTabSz="449262"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Concrete </a:t>
            </a:r>
            <a:r>
              <a:rPr sz="2400" dirty="0" smtClean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implementation</a:t>
            </a:r>
            <a:r>
              <a:rPr lang="en-IE" sz="2400" dirty="0" smtClean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 </a:t>
            </a:r>
            <a:r>
              <a:rPr sz="2400" dirty="0" smtClean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of </a:t>
            </a: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the Set interface</a:t>
            </a:r>
          </a:p>
          <a:p>
            <a:pPr marL="813576" marR="40639" lvl="0" indent="-315736" defTabSz="449262"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0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Backed up by an instance of </a:t>
            </a:r>
            <a:r>
              <a:rPr sz="2000" dirty="0" err="1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HashMap</a:t>
            </a:r>
            <a:endParaRPr sz="2000" dirty="0">
              <a:uFill>
                <a:solidFill/>
              </a:uFill>
              <a:latin typeface="+mn-lt"/>
              <a:ea typeface="+mn-ea"/>
              <a:cs typeface="+mn-cs"/>
              <a:sym typeface="Helvetica Neue Light"/>
            </a:endParaRPr>
          </a:p>
          <a:p>
            <a:pPr marL="782002" marR="40639" lvl="0" indent="-284162" defTabSz="449262"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0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Order is not guaranteed</a:t>
            </a:r>
          </a:p>
          <a:p>
            <a:pPr marL="381952" marR="40639" indent="-341312" defTabSz="449262"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lang="en-IE" sz="2400" dirty="0">
                <a:uFill>
                  <a:solidFill/>
                </a:uFill>
                <a:sym typeface="Helvetica Neue Light"/>
              </a:rPr>
              <a:t>Elements in the set cannot be duplicated; the add is ignored if a duplicate element is already stored.</a:t>
            </a:r>
          </a:p>
          <a:p>
            <a:pPr marL="381952" marR="40639" lvl="0" indent="-341312" defTabSz="449262"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400" dirty="0" smtClean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Performance </a:t>
            </a: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of the set is affected by size of the set and capacity of the map</a:t>
            </a:r>
          </a:p>
          <a:p>
            <a:pPr marL="782002" marR="40639" lvl="0" indent="-284162" defTabSz="449262"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0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It is important not to set the initial capacity too high, or the load factor too low if performance of iteration is </a:t>
            </a:r>
            <a:r>
              <a:rPr sz="2000" dirty="0" smtClean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important</a:t>
            </a:r>
            <a:endParaRPr sz="2000" dirty="0">
              <a:uFill>
                <a:solidFill/>
              </a:uFill>
              <a:latin typeface="+mn-lt"/>
              <a:ea typeface="+mn-ea"/>
              <a:cs typeface="+mn-cs"/>
              <a:sym typeface="Helvetica Neue Light"/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9360">
            <a:solidFill/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457200" y="219868"/>
            <a:ext cx="82423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0639" marR="40639" algn="ctr" defTabSz="449262">
              <a:buClr>
                <a:srgbClr val="000000"/>
              </a:buClr>
              <a:buFont typeface="Helvetic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36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HashSet Example</a:t>
            </a:r>
          </a:p>
        </p:txBody>
      </p:sp>
      <p:grpSp>
        <p:nvGrpSpPr>
          <p:cNvPr id="179" name="Group 179"/>
          <p:cNvGrpSpPr/>
          <p:nvPr/>
        </p:nvGrpSpPr>
        <p:grpSpPr>
          <a:xfrm>
            <a:off x="304800" y="1905000"/>
            <a:ext cx="5334001" cy="3810000"/>
            <a:chOff x="0" y="0"/>
            <a:chExt cx="5334000" cy="3810000"/>
          </a:xfrm>
        </p:grpSpPr>
        <p:sp>
          <p:nvSpPr>
            <p:cNvPr id="177" name="Shape 177"/>
            <p:cNvSpPr/>
            <p:nvPr/>
          </p:nvSpPr>
          <p:spPr>
            <a:xfrm>
              <a:off x="0" y="0"/>
              <a:ext cx="5334001" cy="3810000"/>
            </a:xfrm>
            <a:prstGeom prst="rect">
              <a:avLst/>
            </a:prstGeom>
            <a:solidFill>
              <a:srgbClr val="FFFED5">
                <a:alpha val="50000"/>
              </a:srgbClr>
            </a:solidFill>
            <a:ln w="936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449262">
                <a:lnSpc>
                  <a:spcPct val="96000"/>
                </a:lnSpc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0" y="0"/>
              <a:ext cx="5334000" cy="3073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380512" marR="39199" lvl="0" indent="-341312" defTabSz="449262">
                <a:buClr>
                  <a:srgbClr val="4E9072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>
                  <a:solidFill>
                    <a:srgbClr val="4E9072"/>
                  </a:solidFill>
                  <a:uFill>
                    <a:solidFill>
                      <a:srgbClr val="4E9072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//create new set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HashSet set = </a:t>
              </a:r>
              <a:r>
                <a:rPr sz="1600"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new</a:t>
              </a: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HashSet();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endParaRPr sz="16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380512" marR="39199" lvl="0" indent="-341312" defTabSz="449262">
                <a:buClr>
                  <a:srgbClr val="4E9072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>
                  <a:solidFill>
                    <a:srgbClr val="4E9072"/>
                  </a:solidFill>
                  <a:uFill>
                    <a:solidFill>
                      <a:srgbClr val="4E9072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//add elements to the set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set.add(</a:t>
              </a:r>
              <a:r>
                <a:rPr sz="1600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"One"</a:t>
              </a: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set.add(</a:t>
              </a:r>
              <a:r>
                <a:rPr sz="1600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"Two"</a:t>
              </a: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set.add(</a:t>
              </a:r>
              <a:r>
                <a:rPr sz="1600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"Three"</a:t>
              </a: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endParaRPr sz="16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380512" marR="39199" lvl="0" indent="-341312" defTabSz="449262">
                <a:buClr>
                  <a:srgbClr val="4E9072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>
                  <a:solidFill>
                    <a:srgbClr val="4E9072"/>
                  </a:solidFill>
                  <a:uFill>
                    <a:solidFill>
                      <a:srgbClr val="4E9072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//elements cannot be duplicated in the set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set.add(</a:t>
              </a:r>
              <a:r>
                <a:rPr sz="1600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"One"</a:t>
              </a: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endParaRPr sz="16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380512" marR="39199" lvl="0" indent="-341312" defTabSz="449262">
                <a:buClr>
                  <a:srgbClr val="4E9072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>
                  <a:solidFill>
                    <a:srgbClr val="4E9072"/>
                  </a:solidFill>
                  <a:uFill>
                    <a:solidFill>
                      <a:srgbClr val="4E9072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//print the set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System.out.println(set);</a:t>
              </a:r>
            </a:p>
          </p:txBody>
        </p:sp>
      </p:grpSp>
      <p:sp>
        <p:nvSpPr>
          <p:cNvPr id="180" name="Shape 180"/>
          <p:cNvSpPr/>
          <p:nvPr/>
        </p:nvSpPr>
        <p:spPr>
          <a:xfrm>
            <a:off x="5715000" y="48006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00F900"/>
          </a:solidFill>
          <a:ln w="9360">
            <a:solidFill/>
            <a:miter lim="400000"/>
          </a:ln>
        </p:spPr>
        <p:txBody>
          <a:bodyPr lIns="0" tIns="0" rIns="0" bIns="0" anchor="ctr"/>
          <a:lstStyle/>
          <a:p>
            <a:pPr marL="40639" marR="40639" lvl="0" defTabSz="449262">
              <a:lnSpc>
                <a:spcPct val="96000"/>
              </a:lnSpc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183" name="Group 183"/>
          <p:cNvGrpSpPr/>
          <p:nvPr/>
        </p:nvGrpSpPr>
        <p:grpSpPr>
          <a:xfrm>
            <a:off x="6172200" y="4648200"/>
            <a:ext cx="2743200" cy="609600"/>
            <a:chOff x="0" y="0"/>
            <a:chExt cx="2743200" cy="609600"/>
          </a:xfrm>
        </p:grpSpPr>
        <p:sp>
          <p:nvSpPr>
            <p:cNvPr id="181" name="Shape 181"/>
            <p:cNvSpPr/>
            <p:nvPr/>
          </p:nvSpPr>
          <p:spPr>
            <a:xfrm>
              <a:off x="0" y="0"/>
              <a:ext cx="2743200" cy="609600"/>
            </a:xfrm>
            <a:prstGeom prst="rect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449262">
                <a:lnSpc>
                  <a:spcPct val="96000"/>
                </a:lnSpc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0" y="0"/>
              <a:ext cx="27432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L="380512" marR="39199" indent="-341312" defTabSz="449262">
                <a:buClr>
                  <a:srgbClr val="0433FF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600"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[One, Three, Two]</a:t>
              </a:r>
            </a:p>
          </p:txBody>
        </p:sp>
      </p:grpSp>
      <p:sp>
        <p:nvSpPr>
          <p:cNvPr id="184" name="Shape 184"/>
          <p:cNvSpPr/>
          <p:nvPr/>
        </p:nvSpPr>
        <p:spPr>
          <a:xfrm>
            <a:off x="7469187" y="4343400"/>
            <a:ext cx="941099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9199" marR="39199" defTabSz="449262">
              <a:buClr>
                <a:srgbClr val="000000"/>
              </a:buClr>
              <a:buFont typeface="Tahom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>
                <a:uFill>
                  <a:solidFill/>
                </a:u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Console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9360">
            <a:solidFill/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457200" y="219868"/>
            <a:ext cx="82423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0639" marR="40639" algn="ctr" defTabSz="449262">
              <a:buClr>
                <a:srgbClr val="000000"/>
              </a:buClr>
              <a:buFont typeface="Helvetic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36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Collections</a:t>
            </a:r>
          </a:p>
        </p:txBody>
      </p:sp>
      <p:sp>
        <p:nvSpPr>
          <p:cNvPr id="190" name="Shape 190"/>
          <p:cNvSpPr/>
          <p:nvPr/>
        </p:nvSpPr>
        <p:spPr>
          <a:xfrm>
            <a:off x="684212" y="981075"/>
            <a:ext cx="8242301" cy="575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80512" marR="39199" lvl="0" indent="-341312" defTabSz="449262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1800"/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Collections Architecture</a:t>
            </a:r>
          </a:p>
          <a:p>
            <a:pPr marL="780562" marR="3919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1800"/>
            </a:pP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Definition</a:t>
            </a:r>
          </a:p>
          <a:p>
            <a:pPr marL="780562" marR="3919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1800"/>
            </a:pP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Architecture</a:t>
            </a:r>
          </a:p>
          <a:p>
            <a:pPr marL="380512" marR="39199" lvl="0" indent="-341312" defTabSz="449262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1800"/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Interfaces</a:t>
            </a:r>
          </a:p>
          <a:p>
            <a:pPr marL="780562" marR="3919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1800"/>
            </a:pP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Collection</a:t>
            </a:r>
          </a:p>
          <a:p>
            <a:pPr marL="780562" marR="3919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1800"/>
            </a:pP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List</a:t>
            </a:r>
          </a:p>
          <a:p>
            <a:pPr marL="780562" marR="3919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1800"/>
            </a:pP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Set</a:t>
            </a:r>
          </a:p>
          <a:p>
            <a:pPr marL="780562" marR="3919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1800"/>
            </a:pP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Map</a:t>
            </a:r>
          </a:p>
          <a:p>
            <a:pPr marL="780562" marR="3919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1800"/>
            </a:pP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Iterator</a:t>
            </a:r>
          </a:p>
          <a:p>
            <a:pPr marL="380512" marR="39199" lvl="0" indent="-341312" defTabSz="449262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1800"/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Implementations</a:t>
            </a:r>
          </a:p>
          <a:p>
            <a:pPr marL="780562" marR="3919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1800"/>
            </a:pP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ArrayList</a:t>
            </a:r>
          </a:p>
          <a:p>
            <a:pPr marL="780562" marR="3919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1800"/>
            </a:pP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HashMap</a:t>
            </a:r>
          </a:p>
          <a:p>
            <a:pPr marL="780562" marR="3919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1800"/>
            </a:pP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HashSet</a:t>
            </a:r>
          </a:p>
          <a:p>
            <a:pPr marL="380512" marR="39199" lvl="0" indent="-341312" defTabSz="449262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1800"/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Java 5 Generic Collections</a:t>
            </a:r>
          </a:p>
          <a:p>
            <a:pPr marL="780562" marR="3919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1800"/>
            </a:pP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Untyped vs Typed syntax</a:t>
            </a:r>
          </a:p>
          <a:p>
            <a:pPr marL="780562" marR="3919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1800"/>
            </a:pP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For-each loop</a:t>
            </a:r>
          </a:p>
        </p:txBody>
      </p:sp>
      <p:sp>
        <p:nvSpPr>
          <p:cNvPr id="191" name="Shape 191"/>
          <p:cNvSpPr/>
          <p:nvPr/>
        </p:nvSpPr>
        <p:spPr>
          <a:xfrm rot="10800000" flipH="1">
            <a:off x="684212" y="5589587"/>
            <a:ext cx="7632701" cy="1079501"/>
          </a:xfrm>
          <a:prstGeom prst="rect">
            <a:avLst/>
          </a:prstGeom>
          <a:ln w="9360">
            <a:solidFill/>
            <a:miter lim="400000"/>
          </a:ln>
        </p:spPr>
        <p:txBody>
          <a:bodyPr lIns="0" tIns="0" rIns="0" bIns="0" anchor="ctr"/>
          <a:lstStyle/>
          <a:p>
            <a:pPr marL="40639" marR="40639" lvl="0" defTabSz="449262">
              <a:lnSpc>
                <a:spcPct val="96000"/>
              </a:lnSpc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9360">
            <a:solidFill/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457200" y="219868"/>
            <a:ext cx="82423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0639" marR="40639" algn="ctr" defTabSz="449262">
              <a:buClr>
                <a:srgbClr val="000000"/>
              </a:buClr>
              <a:buFont typeface="Helvetic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36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Java 5 Generic Collection</a:t>
            </a:r>
          </a:p>
        </p:txBody>
      </p:sp>
      <p:sp>
        <p:nvSpPr>
          <p:cNvPr id="195" name="Shape 195"/>
          <p:cNvSpPr/>
          <p:nvPr/>
        </p:nvSpPr>
        <p:spPr>
          <a:xfrm>
            <a:off x="250825" y="1052512"/>
            <a:ext cx="8445500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95723" marR="40639" lvl="0" indent="-455083" defTabSz="449262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Collections use polymorphism to store objects of any type.</a:t>
            </a:r>
          </a:p>
          <a:p>
            <a:pPr marL="381952" marR="40639" lvl="0" indent="-341312" defTabSz="449262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A drawback is type loss on retrieval.</a:t>
            </a:r>
          </a:p>
        </p:txBody>
      </p:sp>
      <p:grpSp>
        <p:nvGrpSpPr>
          <p:cNvPr id="198" name="Group 198"/>
          <p:cNvGrpSpPr/>
          <p:nvPr/>
        </p:nvGrpSpPr>
        <p:grpSpPr>
          <a:xfrm>
            <a:off x="3348037" y="2060575"/>
            <a:ext cx="5473701" cy="2016125"/>
            <a:chOff x="0" y="0"/>
            <a:chExt cx="5473700" cy="2016125"/>
          </a:xfrm>
        </p:grpSpPr>
        <p:sp>
          <p:nvSpPr>
            <p:cNvPr id="196" name="Shape 196"/>
            <p:cNvSpPr/>
            <p:nvPr/>
          </p:nvSpPr>
          <p:spPr>
            <a:xfrm>
              <a:off x="0" y="0"/>
              <a:ext cx="5472113" cy="2016125"/>
            </a:xfrm>
            <a:prstGeom prst="rect">
              <a:avLst/>
            </a:prstGeom>
            <a:solidFill>
              <a:srgbClr val="FFFED5">
                <a:alpha val="50000"/>
              </a:srgbClr>
            </a:solidFill>
            <a:ln w="936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449262">
                <a:lnSpc>
                  <a:spcPct val="96000"/>
                </a:lnSpc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0" y="0"/>
              <a:ext cx="5473700" cy="170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HashMap numberDictionary = </a:t>
              </a:r>
              <a:r>
                <a:rPr sz="1600"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new</a:t>
              </a: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HashMap();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endParaRPr sz="16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numberDictionary.put(</a:t>
              </a:r>
              <a:r>
                <a:rPr sz="1600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"1",</a:t>
              </a: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"One"</a:t>
              </a: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numberDictionary.put(</a:t>
              </a:r>
              <a:r>
                <a:rPr sz="1600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"2"</a:t>
              </a: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sz="1600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"Two"</a:t>
              </a: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endParaRPr sz="16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Object value = numberDictionary.get</a:t>
              </a:r>
              <a:r>
                <a:rPr sz="1600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("1”);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String strValue = (String) value;</a:t>
              </a:r>
            </a:p>
          </p:txBody>
        </p:sp>
      </p:grpSp>
      <p:sp>
        <p:nvSpPr>
          <p:cNvPr id="199" name="Shape 199"/>
          <p:cNvSpPr/>
          <p:nvPr/>
        </p:nvSpPr>
        <p:spPr>
          <a:xfrm>
            <a:off x="395287" y="1916112"/>
            <a:ext cx="2819401" cy="2747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80512" marR="39199" lvl="0" indent="-341312" defTabSz="449262"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1800"/>
            </a:pPr>
            <a:r>
              <a:rPr sz="2400" dirty="0" err="1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HashMap</a:t>
            </a: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 stores key/value pairs as java Objects.</a:t>
            </a:r>
          </a:p>
          <a:p>
            <a:pPr marL="380512" marR="39199" lvl="0" indent="-341312" defTabSz="449262"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get() method returns a matching Object for the given key.</a:t>
            </a:r>
          </a:p>
        </p:txBody>
      </p:sp>
      <p:sp>
        <p:nvSpPr>
          <p:cNvPr id="200" name="Shape 200"/>
          <p:cNvSpPr/>
          <p:nvPr/>
        </p:nvSpPr>
        <p:spPr>
          <a:xfrm>
            <a:off x="323850" y="4724400"/>
            <a:ext cx="8445500" cy="1273859"/>
          </a:xfrm>
          <a:prstGeom prst="rect">
            <a:avLst/>
          </a:prstGeom>
          <a:ln w="127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80512" marR="39199" lvl="0" indent="-341312" defTabSz="449262"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The key/values in this code are actually Strings </a:t>
            </a:r>
          </a:p>
          <a:p>
            <a:pPr marL="494283" marR="39199" lvl="0" indent="-455083" defTabSz="449262"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The return value must be type cast back to a String in order to accurately recover the stored object.</a:t>
            </a:r>
          </a:p>
        </p:txBody>
      </p:sp>
      <p:sp>
        <p:nvSpPr>
          <p:cNvPr id="201" name="Shape 201"/>
          <p:cNvSpPr/>
          <p:nvPr/>
        </p:nvSpPr>
        <p:spPr>
          <a:xfrm flipV="1">
            <a:off x="5364088" y="3787775"/>
            <a:ext cx="647775" cy="936625"/>
          </a:xfrm>
          <a:prstGeom prst="line">
            <a:avLst/>
          </a:prstGeom>
          <a:ln w="936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9360">
            <a:solidFill/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457200" y="219868"/>
            <a:ext cx="82423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0639" marR="40639" algn="ctr" defTabSz="449262">
              <a:buClr>
                <a:srgbClr val="000000"/>
              </a:buClr>
              <a:buFont typeface="Helvetic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36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Untyped = Unsafe</a:t>
            </a:r>
          </a:p>
        </p:txBody>
      </p:sp>
      <p:sp>
        <p:nvSpPr>
          <p:cNvPr id="205" name="Shape 205"/>
          <p:cNvSpPr/>
          <p:nvPr/>
        </p:nvSpPr>
        <p:spPr>
          <a:xfrm>
            <a:off x="457200" y="1355725"/>
            <a:ext cx="8242300" cy="2531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81952" marR="40639" lvl="0" indent="-341312" defTabSz="449262"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Type casting is undesirable (due to possibility of run time errors).</a:t>
            </a:r>
          </a:p>
          <a:p>
            <a:pPr marL="381952" marR="40639" lvl="0" indent="-341312" defTabSz="449262"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Therefore, use of </a:t>
            </a:r>
            <a:r>
              <a:rPr sz="2400" dirty="0" err="1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untyped</a:t>
            </a: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 (pre-Java 5) collections is considered ‘unsafe’.</a:t>
            </a:r>
          </a:p>
          <a:p>
            <a:pPr marL="381952" marR="40639" lvl="0" indent="-341312" defTabSz="449262"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Typed collections avoid type loss.</a:t>
            </a:r>
          </a:p>
          <a:p>
            <a:pPr marL="381952" marR="40639" lvl="0" indent="-341312" defTabSz="449262"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Runtime checks are simplified because the type is known. 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9360">
            <a:solidFill/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457200" y="219868"/>
            <a:ext cx="82423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0639" marR="40639" algn="ctr" defTabSz="449262">
              <a:buClr>
                <a:srgbClr val="000000"/>
              </a:buClr>
              <a:buFont typeface="Helvetic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36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Revised syntax</a:t>
            </a:r>
          </a:p>
        </p:txBody>
      </p:sp>
      <p:sp>
        <p:nvSpPr>
          <p:cNvPr id="209" name="Shape 209"/>
          <p:cNvSpPr/>
          <p:nvPr/>
        </p:nvSpPr>
        <p:spPr>
          <a:xfrm>
            <a:off x="457200" y="1355725"/>
            <a:ext cx="8242300" cy="2391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95723" marR="40639" lvl="0" indent="-455083" defTabSz="449262"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The type of object to be stored is indicated on declaration:</a:t>
            </a:r>
            <a:r>
              <a:rPr sz="24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/>
            </a:r>
            <a:br>
              <a:rPr sz="24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</a:br>
            <a:r>
              <a:rPr sz="20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private ArrayList&lt;String&gt; notes;</a:t>
            </a:r>
          </a:p>
          <a:p>
            <a:pPr marL="571570" marR="40639" lvl="0" indent="-530930" defTabSz="449262"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... and on creation:</a:t>
            </a:r>
            <a:r>
              <a:rPr sz="28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/>
            </a:r>
            <a:br>
              <a:rPr sz="28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</a:br>
            <a:r>
              <a:rPr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notes =</a:t>
            </a:r>
            <a:br>
              <a:rPr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new ArrayList&lt;String&gt;();</a:t>
            </a:r>
          </a:p>
          <a:p>
            <a:pPr marL="495723" marR="40639" lvl="0" indent="-455083" defTabSz="449262"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Collection types are parameterized.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9360">
            <a:solidFill/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2" name="Shape 52"/>
          <p:cNvSpPr/>
          <p:nvPr/>
        </p:nvSpPr>
        <p:spPr>
          <a:xfrm>
            <a:off x="457200" y="219868"/>
            <a:ext cx="82423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0639" marR="40639" algn="ctr" defTabSz="449262">
              <a:buClr>
                <a:srgbClr val="000000"/>
              </a:buClr>
              <a:buFont typeface="Helvetic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36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Overview </a:t>
            </a:r>
          </a:p>
        </p:txBody>
      </p:sp>
      <p:sp>
        <p:nvSpPr>
          <p:cNvPr id="53" name="Shape 53"/>
          <p:cNvSpPr/>
          <p:nvPr/>
        </p:nvSpPr>
        <p:spPr>
          <a:xfrm>
            <a:off x="468312" y="1052512"/>
            <a:ext cx="8242301" cy="575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81952" marR="40639" lvl="0" indent="-341312" defTabSz="449262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Collections Architecture</a:t>
            </a:r>
          </a:p>
          <a:p>
            <a:pPr marL="782002" marR="4063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Definition</a:t>
            </a:r>
          </a:p>
          <a:p>
            <a:pPr marL="782002" marR="4063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Architecture</a:t>
            </a:r>
          </a:p>
          <a:p>
            <a:pPr marL="381952" marR="40639" lvl="0" indent="-341312" defTabSz="449262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Interfaces</a:t>
            </a:r>
          </a:p>
          <a:p>
            <a:pPr marL="782002" marR="4063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Collection</a:t>
            </a:r>
          </a:p>
          <a:p>
            <a:pPr marL="782002" marR="4063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List</a:t>
            </a:r>
          </a:p>
          <a:p>
            <a:pPr marL="782002" marR="4063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Set</a:t>
            </a:r>
          </a:p>
          <a:p>
            <a:pPr marL="782002" marR="4063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Map</a:t>
            </a:r>
          </a:p>
          <a:p>
            <a:pPr marL="782002" marR="4063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Iterator</a:t>
            </a:r>
          </a:p>
          <a:p>
            <a:pPr marL="381952" marR="40639" lvl="0" indent="-341312" defTabSz="449262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Implementations</a:t>
            </a:r>
          </a:p>
          <a:p>
            <a:pPr marL="782002" marR="4063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ArrayList</a:t>
            </a:r>
          </a:p>
          <a:p>
            <a:pPr marL="782002" marR="4063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HashMap</a:t>
            </a:r>
          </a:p>
          <a:p>
            <a:pPr marL="782002" marR="4063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HashSet</a:t>
            </a:r>
          </a:p>
          <a:p>
            <a:pPr marL="381952" marR="40639" lvl="0" indent="-341312" defTabSz="449262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Java 5 Generic Collections</a:t>
            </a:r>
          </a:p>
          <a:p>
            <a:pPr marL="782002" marR="4063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Untyped vs Typed syntax</a:t>
            </a:r>
          </a:p>
          <a:p>
            <a:pPr marL="782002" marR="4063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For-each loop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9360">
            <a:solidFill/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457200" y="219868"/>
            <a:ext cx="82423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0639" marR="40639" algn="ctr" defTabSz="449262">
              <a:buClr>
                <a:srgbClr val="000000"/>
              </a:buClr>
              <a:buFont typeface="Helvetic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36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Using a typed collection</a:t>
            </a:r>
          </a:p>
        </p:txBody>
      </p:sp>
      <p:grpSp>
        <p:nvGrpSpPr>
          <p:cNvPr id="215" name="Group 215"/>
          <p:cNvGrpSpPr/>
          <p:nvPr/>
        </p:nvGrpSpPr>
        <p:grpSpPr>
          <a:xfrm>
            <a:off x="468312" y="1268412"/>
            <a:ext cx="7129463" cy="2016126"/>
            <a:chOff x="0" y="0"/>
            <a:chExt cx="7129462" cy="2016125"/>
          </a:xfrm>
        </p:grpSpPr>
        <p:sp>
          <p:nvSpPr>
            <p:cNvPr id="213" name="Shape 213"/>
            <p:cNvSpPr/>
            <p:nvPr/>
          </p:nvSpPr>
          <p:spPr>
            <a:xfrm>
              <a:off x="0" y="0"/>
              <a:ext cx="7129463" cy="2016125"/>
            </a:xfrm>
            <a:prstGeom prst="rect">
              <a:avLst/>
            </a:prstGeom>
            <a:solidFill>
              <a:srgbClr val="FFFED5">
                <a:alpha val="50000"/>
              </a:srgbClr>
            </a:solidFill>
            <a:ln w="936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449262">
                <a:lnSpc>
                  <a:spcPct val="96000"/>
                </a:lnSpc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0" y="0"/>
              <a:ext cx="7124700" cy="170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 b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ArrayList list = </a:t>
              </a:r>
              <a:r>
                <a:rPr sz="1600"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new</a:t>
              </a:r>
              <a:r>
                <a:rPr sz="1600" b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ArrayList();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endParaRPr sz="16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 b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list.add(</a:t>
              </a:r>
              <a:r>
                <a:rPr sz="1600" b="1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"First element"</a:t>
              </a:r>
              <a:r>
                <a:rPr sz="1600" b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 b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list.add(</a:t>
              </a:r>
              <a:r>
                <a:rPr sz="1600" b="1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"Second element"</a:t>
              </a:r>
              <a:r>
                <a:rPr sz="1600" b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endParaRPr sz="16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 b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String first = (String)list.get(0);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 b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String second = (String)list.get(1);</a:t>
              </a:r>
            </a:p>
          </p:txBody>
        </p:sp>
      </p:grpSp>
      <p:grpSp>
        <p:nvGrpSpPr>
          <p:cNvPr id="218" name="Group 218"/>
          <p:cNvGrpSpPr/>
          <p:nvPr/>
        </p:nvGrpSpPr>
        <p:grpSpPr>
          <a:xfrm>
            <a:off x="1763712" y="3644900"/>
            <a:ext cx="6845301" cy="1944688"/>
            <a:chOff x="0" y="0"/>
            <a:chExt cx="6845300" cy="1944687"/>
          </a:xfrm>
        </p:grpSpPr>
        <p:sp>
          <p:nvSpPr>
            <p:cNvPr id="216" name="Shape 216"/>
            <p:cNvSpPr/>
            <p:nvPr/>
          </p:nvSpPr>
          <p:spPr>
            <a:xfrm>
              <a:off x="0" y="0"/>
              <a:ext cx="6842125" cy="1944688"/>
            </a:xfrm>
            <a:prstGeom prst="rect">
              <a:avLst/>
            </a:prstGeom>
            <a:solidFill>
              <a:srgbClr val="FFFED5">
                <a:alpha val="50000"/>
              </a:srgbClr>
            </a:solidFill>
            <a:ln w="936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449262">
                <a:lnSpc>
                  <a:spcPct val="96000"/>
                </a:lnSpc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0" y="0"/>
              <a:ext cx="6845300" cy="170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 b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ArrayList&lt;String&gt; list = </a:t>
              </a:r>
              <a:r>
                <a:rPr sz="1600"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new</a:t>
              </a:r>
              <a:r>
                <a:rPr sz="1600" b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ArrayList&lt;String&gt;();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endParaRPr sz="16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 b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list.add(</a:t>
              </a:r>
              <a:r>
                <a:rPr sz="1600" b="1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"First element"</a:t>
              </a:r>
              <a:r>
                <a:rPr sz="1600" b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 b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list.add(</a:t>
              </a:r>
              <a:r>
                <a:rPr sz="1600" b="1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"Second element"</a:t>
              </a:r>
              <a:r>
                <a:rPr sz="1600" b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endParaRPr sz="16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 b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String first = list.get(0);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 b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String second = list.get(1);</a:t>
              </a:r>
            </a:p>
          </p:txBody>
        </p:sp>
      </p:grpSp>
      <p:grpSp>
        <p:nvGrpSpPr>
          <p:cNvPr id="221" name="Group 221"/>
          <p:cNvGrpSpPr/>
          <p:nvPr/>
        </p:nvGrpSpPr>
        <p:grpSpPr>
          <a:xfrm>
            <a:off x="5149850" y="1627187"/>
            <a:ext cx="2160588" cy="720726"/>
            <a:chOff x="0" y="0"/>
            <a:chExt cx="2160587" cy="720725"/>
          </a:xfrm>
        </p:grpSpPr>
        <p:sp>
          <p:nvSpPr>
            <p:cNvPr id="219" name="Shape 219"/>
            <p:cNvSpPr/>
            <p:nvPr/>
          </p:nvSpPr>
          <p:spPr>
            <a:xfrm>
              <a:off x="0" y="0"/>
              <a:ext cx="2160588" cy="720725"/>
            </a:xfrm>
            <a:prstGeom prst="rect">
              <a:avLst/>
            </a:prstGeom>
            <a:solidFill>
              <a:srgbClr val="C6E6E9"/>
            </a:solidFill>
            <a:ln w="936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449262">
                <a:lnSpc>
                  <a:spcPct val="96000"/>
                </a:lnSpc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158348" y="179951"/>
              <a:ext cx="1843891" cy="360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39199" marR="39199" algn="ctr" defTabSz="449262">
                <a:buClr>
                  <a:srgbClr val="000000"/>
                </a:buClr>
                <a:buFont typeface="Arial"/>
                <a:tabLst>
                  <a:tab pos="38100" algn="l"/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  <a:tab pos="10375900" algn="l"/>
                </a:tabLst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>
                  <a:uFillTx/>
                </a:defRPr>
              </a:pPr>
              <a:r>
                <a:rPr>
                  <a:uFill>
                    <a:solidFill/>
                  </a:uFill>
                </a:rPr>
                <a:t>untyped / unsafe</a:t>
              </a:r>
            </a:p>
          </p:txBody>
        </p:sp>
      </p:grpSp>
      <p:grpSp>
        <p:nvGrpSpPr>
          <p:cNvPr id="224" name="Group 224"/>
          <p:cNvGrpSpPr/>
          <p:nvPr/>
        </p:nvGrpSpPr>
        <p:grpSpPr>
          <a:xfrm>
            <a:off x="6084887" y="4508500"/>
            <a:ext cx="2160588" cy="720725"/>
            <a:chOff x="0" y="0"/>
            <a:chExt cx="2160587" cy="720725"/>
          </a:xfrm>
        </p:grpSpPr>
        <p:sp>
          <p:nvSpPr>
            <p:cNvPr id="222" name="Shape 222"/>
            <p:cNvSpPr/>
            <p:nvPr/>
          </p:nvSpPr>
          <p:spPr>
            <a:xfrm>
              <a:off x="0" y="0"/>
              <a:ext cx="2160588" cy="720725"/>
            </a:xfrm>
            <a:prstGeom prst="rect">
              <a:avLst/>
            </a:prstGeom>
            <a:solidFill>
              <a:srgbClr val="C6E6E9"/>
            </a:solidFill>
            <a:ln w="936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449262">
                <a:lnSpc>
                  <a:spcPct val="96000"/>
                </a:lnSpc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412621" y="179951"/>
              <a:ext cx="1335345" cy="360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39199" marR="39199" algn="ctr" defTabSz="449262">
                <a:buClr>
                  <a:srgbClr val="000000"/>
                </a:buClr>
                <a:buFont typeface="Arial"/>
                <a:tabLst>
                  <a:tab pos="38100" algn="l"/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  <a:tab pos="10375900" algn="l"/>
                </a:tabLst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>
                  <a:uFillTx/>
                </a:defRPr>
              </a:pPr>
              <a:r>
                <a:rPr>
                  <a:uFill>
                    <a:solidFill/>
                  </a:uFill>
                </a:rPr>
                <a:t>typed / safe</a:t>
              </a:r>
            </a:p>
          </p:txBody>
        </p:sp>
      </p:grp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9360">
            <a:solidFill/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457200" y="219868"/>
            <a:ext cx="82423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0639" marR="40639" algn="ctr" defTabSz="449262">
              <a:buClr>
                <a:srgbClr val="000000"/>
              </a:buClr>
              <a:buFont typeface="Helvetic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36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Using a Typed Iteration</a:t>
            </a:r>
          </a:p>
        </p:txBody>
      </p:sp>
      <p:grpSp>
        <p:nvGrpSpPr>
          <p:cNvPr id="230" name="Group 230"/>
          <p:cNvGrpSpPr/>
          <p:nvPr/>
        </p:nvGrpSpPr>
        <p:grpSpPr>
          <a:xfrm>
            <a:off x="323850" y="1052512"/>
            <a:ext cx="6985000" cy="2160588"/>
            <a:chOff x="0" y="0"/>
            <a:chExt cx="6985000" cy="2160587"/>
          </a:xfrm>
        </p:grpSpPr>
        <p:sp>
          <p:nvSpPr>
            <p:cNvPr id="228" name="Shape 228"/>
            <p:cNvSpPr/>
            <p:nvPr/>
          </p:nvSpPr>
          <p:spPr>
            <a:xfrm>
              <a:off x="0" y="0"/>
              <a:ext cx="6985000" cy="2160588"/>
            </a:xfrm>
            <a:prstGeom prst="rect">
              <a:avLst/>
            </a:prstGeom>
            <a:solidFill>
              <a:srgbClr val="FFFED5">
                <a:alpha val="50000"/>
              </a:srgbClr>
            </a:solidFill>
            <a:ln w="936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449262">
                <a:lnSpc>
                  <a:spcPct val="96000"/>
                </a:lnSpc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0" y="0"/>
              <a:ext cx="6985000" cy="193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 b="1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ArrayList</a:t>
              </a:r>
              <a:r>
                <a:rPr sz="1600"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list = </a:t>
              </a:r>
              <a:r>
                <a:rPr sz="1600"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new</a:t>
              </a:r>
              <a:r>
                <a:rPr sz="1600"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ArrayList</a:t>
              </a:r>
              <a:r>
                <a:rPr sz="1600"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();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endPara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Iterator </a:t>
              </a:r>
              <a:r>
                <a:rPr sz="1600" b="1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iterator</a:t>
              </a:r>
              <a:r>
                <a:rPr sz="1600"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= </a:t>
              </a:r>
              <a:r>
                <a:rPr sz="1600" b="1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list.iterator</a:t>
              </a:r>
              <a:r>
                <a:rPr sz="1600"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();</a:t>
              </a:r>
            </a:p>
            <a:p>
              <a:pPr marL="380512" marR="39199" lvl="0" indent="-341312" defTabSz="449262">
                <a:buClr>
                  <a:srgbClr val="931A68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while </a:t>
              </a:r>
              <a:r>
                <a:rPr sz="1600"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sz="1600" b="1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iterator.hasNext</a:t>
              </a:r>
              <a:r>
                <a:rPr sz="1600"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 String element = (String)</a:t>
              </a:r>
              <a:r>
                <a:rPr sz="1600" b="1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iterator.next</a:t>
              </a:r>
              <a:r>
                <a:rPr sz="1600"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();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sz="1600" b="1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System.out.println</a:t>
              </a:r>
              <a:r>
                <a:rPr sz="1600"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(element);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</a:p>
          </p:txBody>
        </p:sp>
      </p:grpSp>
      <p:grpSp>
        <p:nvGrpSpPr>
          <p:cNvPr id="233" name="Group 233"/>
          <p:cNvGrpSpPr/>
          <p:nvPr/>
        </p:nvGrpSpPr>
        <p:grpSpPr>
          <a:xfrm>
            <a:off x="827087" y="4221162"/>
            <a:ext cx="7708901" cy="2305051"/>
            <a:chOff x="0" y="0"/>
            <a:chExt cx="7708900" cy="2305050"/>
          </a:xfrm>
        </p:grpSpPr>
        <p:sp>
          <p:nvSpPr>
            <p:cNvPr id="231" name="Shape 231"/>
            <p:cNvSpPr/>
            <p:nvPr/>
          </p:nvSpPr>
          <p:spPr>
            <a:xfrm>
              <a:off x="0" y="0"/>
              <a:ext cx="7704138" cy="2305050"/>
            </a:xfrm>
            <a:prstGeom prst="rect">
              <a:avLst/>
            </a:prstGeom>
            <a:solidFill>
              <a:srgbClr val="FFFED5">
                <a:alpha val="50000"/>
              </a:srgbClr>
            </a:solidFill>
            <a:ln w="936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449262">
                <a:lnSpc>
                  <a:spcPct val="96000"/>
                </a:lnSpc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0" y="0"/>
              <a:ext cx="7708900" cy="193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 b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ArrayList&lt;String&gt; list = new ArrayList&lt;String&gt;();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endParaRPr sz="16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 b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Iterator&lt;String&gt; iterator = list.iterator();</a:t>
              </a:r>
            </a:p>
            <a:p>
              <a:pPr marL="380512" marR="39199" lvl="0" indent="-341312" defTabSz="449262">
                <a:buClr>
                  <a:srgbClr val="931A68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while </a:t>
              </a:r>
              <a:r>
                <a:rPr sz="1600" b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(iterator.hasNext())‏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 b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 b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 String element = iterator.next();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 b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	System.out.println(element);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1600" b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</a:p>
          </p:txBody>
        </p:sp>
      </p:grpSp>
      <p:grpSp>
        <p:nvGrpSpPr>
          <p:cNvPr id="236" name="Group 236"/>
          <p:cNvGrpSpPr/>
          <p:nvPr/>
        </p:nvGrpSpPr>
        <p:grpSpPr>
          <a:xfrm>
            <a:off x="4932362" y="1484312"/>
            <a:ext cx="2160588" cy="720726"/>
            <a:chOff x="0" y="0"/>
            <a:chExt cx="2160587" cy="720725"/>
          </a:xfrm>
        </p:grpSpPr>
        <p:sp>
          <p:nvSpPr>
            <p:cNvPr id="234" name="Shape 234"/>
            <p:cNvSpPr/>
            <p:nvPr/>
          </p:nvSpPr>
          <p:spPr>
            <a:xfrm>
              <a:off x="0" y="0"/>
              <a:ext cx="2160588" cy="720725"/>
            </a:xfrm>
            <a:prstGeom prst="rect">
              <a:avLst/>
            </a:prstGeom>
            <a:solidFill>
              <a:srgbClr val="C6E6E9"/>
            </a:solidFill>
            <a:ln w="936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449262">
                <a:lnSpc>
                  <a:spcPct val="96000"/>
                </a:lnSpc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158348" y="179951"/>
              <a:ext cx="1843891" cy="360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39199" marR="39199" algn="ctr" defTabSz="449262">
                <a:buClr>
                  <a:srgbClr val="000000"/>
                </a:buClr>
                <a:buFont typeface="Arial"/>
                <a:tabLst>
                  <a:tab pos="38100" algn="l"/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  <a:tab pos="10375900" algn="l"/>
                </a:tabLst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>
                  <a:uFillTx/>
                </a:defRPr>
              </a:pPr>
              <a:r>
                <a:rPr>
                  <a:uFill>
                    <a:solidFill/>
                  </a:uFill>
                </a:rPr>
                <a:t>untyped / unsafe</a:t>
              </a:r>
            </a:p>
          </p:txBody>
        </p:sp>
      </p:grpSp>
      <p:grpSp>
        <p:nvGrpSpPr>
          <p:cNvPr id="239" name="Group 239"/>
          <p:cNvGrpSpPr/>
          <p:nvPr/>
        </p:nvGrpSpPr>
        <p:grpSpPr>
          <a:xfrm>
            <a:off x="6227762" y="5373687"/>
            <a:ext cx="2160588" cy="720726"/>
            <a:chOff x="0" y="0"/>
            <a:chExt cx="2160587" cy="720725"/>
          </a:xfrm>
        </p:grpSpPr>
        <p:sp>
          <p:nvSpPr>
            <p:cNvPr id="237" name="Shape 237"/>
            <p:cNvSpPr/>
            <p:nvPr/>
          </p:nvSpPr>
          <p:spPr>
            <a:xfrm>
              <a:off x="0" y="0"/>
              <a:ext cx="2160588" cy="720725"/>
            </a:xfrm>
            <a:prstGeom prst="rect">
              <a:avLst/>
            </a:prstGeom>
            <a:solidFill>
              <a:srgbClr val="C6E6E9"/>
            </a:solidFill>
            <a:ln w="936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449262">
                <a:lnSpc>
                  <a:spcPct val="96000"/>
                </a:lnSpc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412621" y="179951"/>
              <a:ext cx="1335345" cy="360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39199" marR="39199" algn="ctr" defTabSz="449262">
                <a:buClr>
                  <a:srgbClr val="000000"/>
                </a:buClr>
                <a:buFont typeface="Arial"/>
                <a:tabLst>
                  <a:tab pos="38100" algn="l"/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  <a:tab pos="10375900" algn="l"/>
                </a:tabLst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>
                  <a:uFillTx/>
                </a:defRPr>
              </a:pPr>
              <a:r>
                <a:rPr>
                  <a:uFill>
                    <a:solidFill/>
                  </a:uFill>
                </a:rPr>
                <a:t>typed / safe</a:t>
              </a:r>
            </a:p>
          </p:txBody>
        </p:sp>
      </p:grp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9360">
            <a:solidFill/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457200" y="219868"/>
            <a:ext cx="82423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0639" marR="40639" algn="ctr" defTabSz="449262">
              <a:buClr>
                <a:srgbClr val="000000"/>
              </a:buClr>
              <a:buFont typeface="Helvetic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36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Typed HashMaps</a:t>
            </a:r>
          </a:p>
        </p:txBody>
      </p:sp>
      <p:sp>
        <p:nvSpPr>
          <p:cNvPr id="243" name="Shape 243"/>
          <p:cNvSpPr/>
          <p:nvPr/>
        </p:nvSpPr>
        <p:spPr>
          <a:xfrm>
            <a:off x="457200" y="1355725"/>
            <a:ext cx="8242300" cy="2734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81952" marR="40639" lvl="0" indent="-341312" defTabSz="449262">
              <a:spcBef>
                <a:spcPts val="7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800" dirty="0" err="1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HashMaps</a:t>
            </a:r>
            <a:r>
              <a:rPr sz="28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 operate with (</a:t>
            </a:r>
            <a:r>
              <a:rPr sz="2800" dirty="0" err="1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key,value</a:t>
            </a:r>
            <a:r>
              <a:rPr sz="28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) </a:t>
            </a:r>
            <a:r>
              <a:rPr sz="2800" dirty="0" smtClean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pairs.</a:t>
            </a:r>
            <a:endParaRPr lang="en-IE" sz="2800" dirty="0" smtClean="0">
              <a:uFill>
                <a:solidFill/>
              </a:uFill>
              <a:latin typeface="+mn-lt"/>
              <a:ea typeface="+mn-ea"/>
              <a:cs typeface="+mn-cs"/>
              <a:sym typeface="Helvetica Neue Light"/>
            </a:endParaRPr>
          </a:p>
          <a:p>
            <a:pPr marL="40640" marR="40639" lvl="0" defTabSz="449262">
              <a:spcBef>
                <a:spcPts val="700"/>
              </a:spcBef>
              <a:buClr>
                <a:srgbClr val="000000"/>
              </a:buClr>
              <a:buSzPct val="100000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endParaRPr lang="en-IE" sz="2800" dirty="0" smtClean="0">
              <a:uFill>
                <a:solidFill/>
              </a:uFill>
              <a:latin typeface="+mn-lt"/>
              <a:ea typeface="+mn-ea"/>
              <a:cs typeface="+mn-cs"/>
              <a:sym typeface="Helvetica Neue Light"/>
            </a:endParaRPr>
          </a:p>
          <a:p>
            <a:pPr marL="381952" marR="40639" lvl="0" indent="-341312" defTabSz="449262">
              <a:spcBef>
                <a:spcPts val="7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800" dirty="0" smtClean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A </a:t>
            </a:r>
            <a:r>
              <a:rPr sz="28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typed </a:t>
            </a:r>
            <a:r>
              <a:rPr sz="2800" dirty="0" err="1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HashMap</a:t>
            </a:r>
            <a:r>
              <a:rPr sz="28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 </a:t>
            </a:r>
            <a:r>
              <a:rPr sz="2800" dirty="0" smtClean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require</a:t>
            </a:r>
            <a:r>
              <a:rPr lang="en-IE" sz="2800" dirty="0" smtClean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s</a:t>
            </a:r>
            <a:r>
              <a:rPr sz="2800" dirty="0" smtClean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 </a:t>
            </a:r>
            <a:r>
              <a:rPr sz="28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two type parameters:</a:t>
            </a:r>
            <a:br>
              <a:rPr sz="28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</a:br>
            <a:r>
              <a:rPr sz="2800" dirty="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/>
            </a:r>
            <a:br>
              <a:rPr sz="2800" dirty="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</a:br>
            <a:r>
              <a:rPr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&lt;String, String&gt; responses;</a:t>
            </a:r>
            <a:br>
              <a:rPr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br>
              <a:rPr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responses = new </a:t>
            </a:r>
            <a:r>
              <a:rPr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&lt;String, String&gt; ();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9360">
            <a:solidFill/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457200" y="219868"/>
            <a:ext cx="82423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0639" marR="40639" algn="ctr" defTabSz="449262">
              <a:buClr>
                <a:srgbClr val="000000"/>
              </a:buClr>
              <a:buFont typeface="Helvetic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36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HashMaps</a:t>
            </a:r>
          </a:p>
        </p:txBody>
      </p:sp>
      <p:grpSp>
        <p:nvGrpSpPr>
          <p:cNvPr id="249" name="Group 249"/>
          <p:cNvGrpSpPr/>
          <p:nvPr/>
        </p:nvGrpSpPr>
        <p:grpSpPr>
          <a:xfrm>
            <a:off x="323850" y="1125537"/>
            <a:ext cx="7277100" cy="2016126"/>
            <a:chOff x="0" y="0"/>
            <a:chExt cx="7277100" cy="2016125"/>
          </a:xfrm>
        </p:grpSpPr>
        <p:sp>
          <p:nvSpPr>
            <p:cNvPr id="247" name="Shape 247"/>
            <p:cNvSpPr/>
            <p:nvPr/>
          </p:nvSpPr>
          <p:spPr>
            <a:xfrm>
              <a:off x="0" y="0"/>
              <a:ext cx="7272338" cy="2016125"/>
            </a:xfrm>
            <a:prstGeom prst="rect">
              <a:avLst/>
            </a:prstGeom>
            <a:solidFill>
              <a:srgbClr val="FFFED5">
                <a:alpha val="50000"/>
              </a:srgbClr>
            </a:solidFill>
            <a:ln w="936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449262">
                <a:lnSpc>
                  <a:spcPct val="96000"/>
                </a:lnSpc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0" y="0"/>
              <a:ext cx="7277100" cy="1879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b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HashMap numberDictionary = </a:t>
              </a:r>
              <a:r>
                <a:rPr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new</a:t>
              </a:r>
              <a:r>
                <a:rPr b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HashMap();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endParaRPr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b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numberDictionary.put(</a:t>
              </a:r>
              <a:r>
                <a:rPr b="1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"1"</a:t>
              </a:r>
              <a:r>
                <a:rPr b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b="1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"One"</a:t>
              </a:r>
              <a:r>
                <a:rPr b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b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numberDictionary.put(</a:t>
              </a:r>
              <a:r>
                <a:rPr b="1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"2"</a:t>
              </a:r>
              <a:r>
                <a:rPr b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b="1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"Two"</a:t>
              </a:r>
              <a:r>
                <a:rPr b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endParaRPr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b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Object value = numberDictionary.get(“</a:t>
              </a:r>
              <a:r>
                <a:rPr b="1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 b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”);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b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String strValue = (String) value;</a:t>
              </a:r>
            </a:p>
          </p:txBody>
        </p:sp>
      </p:grpSp>
      <p:grpSp>
        <p:nvGrpSpPr>
          <p:cNvPr id="252" name="Group 252"/>
          <p:cNvGrpSpPr/>
          <p:nvPr/>
        </p:nvGrpSpPr>
        <p:grpSpPr>
          <a:xfrm>
            <a:off x="395287" y="3959225"/>
            <a:ext cx="8356601" cy="2062163"/>
            <a:chOff x="0" y="0"/>
            <a:chExt cx="8356600" cy="2062162"/>
          </a:xfrm>
        </p:grpSpPr>
        <p:sp>
          <p:nvSpPr>
            <p:cNvPr id="250" name="Shape 250"/>
            <p:cNvSpPr/>
            <p:nvPr/>
          </p:nvSpPr>
          <p:spPr>
            <a:xfrm>
              <a:off x="0" y="0"/>
              <a:ext cx="8351838" cy="2062163"/>
            </a:xfrm>
            <a:prstGeom prst="rect">
              <a:avLst/>
            </a:prstGeom>
            <a:solidFill>
              <a:srgbClr val="FFFED5">
                <a:alpha val="50000"/>
              </a:srgbClr>
            </a:solidFill>
            <a:ln w="936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449262">
                <a:lnSpc>
                  <a:spcPct val="96000"/>
                </a:lnSpc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0" y="0"/>
              <a:ext cx="8356600" cy="1879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b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HashMap&lt;String,String&gt; numberDictionary =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b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new</a:t>
              </a:r>
              <a:r>
                <a:rPr b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HashMap&lt;String,String&gt;();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endParaRPr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b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numberDictionary.put(</a:t>
              </a:r>
              <a:r>
                <a:rPr b="1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"1"</a:t>
              </a:r>
              <a:r>
                <a:rPr b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b="1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"One"</a:t>
              </a:r>
              <a:r>
                <a:rPr b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b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numberDictionary.put(</a:t>
              </a:r>
              <a:r>
                <a:rPr b="1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"2"</a:t>
              </a:r>
              <a:r>
                <a:rPr b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b="1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"Two"</a:t>
              </a:r>
              <a:r>
                <a:rPr b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endParaRPr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b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String value = numberDictionary.get(“</a:t>
              </a:r>
              <a:r>
                <a:rPr b="1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 b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”);</a:t>
              </a:r>
            </a:p>
          </p:txBody>
        </p:sp>
      </p:grpSp>
      <p:grpSp>
        <p:nvGrpSpPr>
          <p:cNvPr id="255" name="Group 255"/>
          <p:cNvGrpSpPr/>
          <p:nvPr/>
        </p:nvGrpSpPr>
        <p:grpSpPr>
          <a:xfrm>
            <a:off x="5292725" y="1628775"/>
            <a:ext cx="2160588" cy="720725"/>
            <a:chOff x="0" y="0"/>
            <a:chExt cx="2160587" cy="720725"/>
          </a:xfrm>
        </p:grpSpPr>
        <p:sp>
          <p:nvSpPr>
            <p:cNvPr id="253" name="Shape 253"/>
            <p:cNvSpPr/>
            <p:nvPr/>
          </p:nvSpPr>
          <p:spPr>
            <a:xfrm>
              <a:off x="0" y="0"/>
              <a:ext cx="2160588" cy="720725"/>
            </a:xfrm>
            <a:prstGeom prst="rect">
              <a:avLst/>
            </a:prstGeom>
            <a:solidFill>
              <a:srgbClr val="C6E6E9"/>
            </a:solidFill>
            <a:ln w="936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449262">
                <a:lnSpc>
                  <a:spcPct val="96000"/>
                </a:lnSpc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158348" y="179951"/>
              <a:ext cx="1843891" cy="360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39199" marR="39199" algn="ctr" defTabSz="449262">
                <a:buClr>
                  <a:srgbClr val="000000"/>
                </a:buClr>
                <a:buFont typeface="Arial"/>
                <a:tabLst>
                  <a:tab pos="38100" algn="l"/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  <a:tab pos="10375900" algn="l"/>
                </a:tabLst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>
                  <a:uFillTx/>
                </a:defRPr>
              </a:pPr>
              <a:r>
                <a:rPr>
                  <a:uFill>
                    <a:solidFill/>
                  </a:uFill>
                </a:rPr>
                <a:t>untyped / unsafe</a:t>
              </a:r>
            </a:p>
          </p:txBody>
        </p:sp>
      </p:grpSp>
      <p:grpSp>
        <p:nvGrpSpPr>
          <p:cNvPr id="258" name="Group 258"/>
          <p:cNvGrpSpPr/>
          <p:nvPr/>
        </p:nvGrpSpPr>
        <p:grpSpPr>
          <a:xfrm>
            <a:off x="6372225" y="4941887"/>
            <a:ext cx="2160588" cy="720726"/>
            <a:chOff x="0" y="0"/>
            <a:chExt cx="2160587" cy="720725"/>
          </a:xfrm>
        </p:grpSpPr>
        <p:sp>
          <p:nvSpPr>
            <p:cNvPr id="256" name="Shape 256"/>
            <p:cNvSpPr/>
            <p:nvPr/>
          </p:nvSpPr>
          <p:spPr>
            <a:xfrm>
              <a:off x="0" y="0"/>
              <a:ext cx="2160588" cy="720725"/>
            </a:xfrm>
            <a:prstGeom prst="rect">
              <a:avLst/>
            </a:prstGeom>
            <a:solidFill>
              <a:srgbClr val="C6E6E9"/>
            </a:solidFill>
            <a:ln w="936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449262">
                <a:lnSpc>
                  <a:spcPct val="96000"/>
                </a:lnSpc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412621" y="179951"/>
              <a:ext cx="1335345" cy="360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39199" marR="39199" algn="ctr" defTabSz="449262">
                <a:buClr>
                  <a:srgbClr val="000000"/>
                </a:buClr>
                <a:buFont typeface="Arial"/>
                <a:tabLst>
                  <a:tab pos="38100" algn="l"/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  <a:tab pos="10375900" algn="l"/>
                </a:tabLst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>
                  <a:uFillTx/>
                </a:defRPr>
              </a:pPr>
              <a:r>
                <a:rPr>
                  <a:uFill>
                    <a:solidFill/>
                  </a:uFill>
                </a:rPr>
                <a:t>typed / safe</a:t>
              </a:r>
            </a:p>
          </p:txBody>
        </p:sp>
      </p:grp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Type Inference</a:t>
            </a:r>
            <a:endParaRPr lang="en-I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1383109"/>
            <a:ext cx="8435280" cy="5502275"/>
          </a:xfrm>
        </p:spPr>
        <p:txBody>
          <a:bodyPr/>
          <a:lstStyle/>
          <a:p>
            <a:r>
              <a:rPr lang="en-IE" sz="2400" dirty="0" smtClean="0"/>
              <a:t>Since </a:t>
            </a:r>
            <a:r>
              <a:rPr lang="en-IE" sz="2400" dirty="0"/>
              <a:t>Java </a:t>
            </a:r>
            <a:r>
              <a:rPr lang="en-IE" sz="2400" dirty="0" smtClean="0"/>
              <a:t>7</a:t>
            </a:r>
            <a:r>
              <a:rPr lang="en-IE" sz="2400" dirty="0"/>
              <a:t>, you can substitute the parameterized type of the constructor with an empty set of type parameters </a:t>
            </a:r>
            <a:r>
              <a:rPr lang="en-IE" sz="2400" dirty="0" smtClean="0"/>
              <a:t>(&lt;&gt;) </a:t>
            </a:r>
            <a:r>
              <a:rPr lang="en-IE" sz="2400" dirty="0"/>
              <a:t>as long as the compiler can infer the type arguments from the </a:t>
            </a:r>
            <a:r>
              <a:rPr lang="en-IE" sz="2400" dirty="0" smtClean="0"/>
              <a:t>context:</a:t>
            </a:r>
          </a:p>
          <a:p>
            <a:pPr lvl="1"/>
            <a:r>
              <a:rPr lang="en-IE" sz="2000" dirty="0" smtClean="0"/>
              <a:t>Map&lt;String</a:t>
            </a:r>
            <a:r>
              <a:rPr lang="en-IE" sz="2000" dirty="0"/>
              <a:t>, </a:t>
            </a:r>
            <a:r>
              <a:rPr lang="en-IE" sz="2000" dirty="0" smtClean="0"/>
              <a:t>String&gt; </a:t>
            </a:r>
            <a:r>
              <a:rPr lang="en-IE" sz="2000" dirty="0" err="1"/>
              <a:t>myMap</a:t>
            </a:r>
            <a:r>
              <a:rPr lang="en-IE" sz="2000" dirty="0"/>
              <a:t> = new </a:t>
            </a:r>
            <a:r>
              <a:rPr lang="en-IE" sz="2000" dirty="0" err="1"/>
              <a:t>HashMap</a:t>
            </a:r>
            <a:r>
              <a:rPr lang="en-IE" sz="2000" dirty="0" smtClean="0"/>
              <a:t>&lt;&gt;();</a:t>
            </a:r>
          </a:p>
          <a:p>
            <a:pPr lvl="1"/>
            <a:endParaRPr lang="en-IE" sz="2000" dirty="0" smtClean="0"/>
          </a:p>
          <a:p>
            <a:r>
              <a:rPr lang="en-IE" sz="2400" dirty="0"/>
              <a:t>You must specify the diamond </a:t>
            </a:r>
            <a:r>
              <a:rPr lang="en-IE" sz="2400" dirty="0" smtClean="0"/>
              <a:t>operator (&lt;&gt;):</a:t>
            </a:r>
            <a:endParaRPr lang="en-IE" sz="2400" dirty="0"/>
          </a:p>
          <a:p>
            <a:pPr lvl="1"/>
            <a:r>
              <a:rPr lang="en-IE" sz="2000" dirty="0" smtClean="0"/>
              <a:t>// </a:t>
            </a:r>
            <a:r>
              <a:rPr lang="en-IE" sz="2000" dirty="0"/>
              <a:t>unchecked conversion </a:t>
            </a:r>
            <a:r>
              <a:rPr lang="en-IE" sz="2000" dirty="0" smtClean="0"/>
              <a:t>warning</a:t>
            </a:r>
          </a:p>
          <a:p>
            <a:pPr lvl="1"/>
            <a:r>
              <a:rPr lang="en-IE" sz="2000" dirty="0" smtClean="0"/>
              <a:t>Map&lt;String</a:t>
            </a:r>
            <a:r>
              <a:rPr lang="en-IE" sz="2000" dirty="0"/>
              <a:t>, List&lt;String&gt;&gt; </a:t>
            </a:r>
            <a:r>
              <a:rPr lang="en-IE" sz="2000" dirty="0" err="1"/>
              <a:t>myMap</a:t>
            </a:r>
            <a:r>
              <a:rPr lang="en-IE" sz="2000" dirty="0"/>
              <a:t> = new </a:t>
            </a:r>
            <a:r>
              <a:rPr lang="en-IE" sz="2000" dirty="0" err="1"/>
              <a:t>HashMap</a:t>
            </a:r>
            <a:r>
              <a:rPr lang="en-IE" sz="2000" dirty="0"/>
              <a:t>(); </a:t>
            </a:r>
          </a:p>
          <a:p>
            <a:pPr marL="3920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89168907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9360">
            <a:solidFill/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457200" y="219868"/>
            <a:ext cx="82423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0639" marR="40639" algn="ctr" defTabSz="449262">
              <a:buClr>
                <a:srgbClr val="000000"/>
              </a:buClr>
              <a:buFont typeface="Helvetic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36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For-each Loop</a:t>
            </a:r>
          </a:p>
        </p:txBody>
      </p:sp>
      <p:sp>
        <p:nvSpPr>
          <p:cNvPr id="262" name="Shape 262"/>
          <p:cNvSpPr/>
          <p:nvPr/>
        </p:nvSpPr>
        <p:spPr>
          <a:xfrm>
            <a:off x="468312" y="1125537"/>
            <a:ext cx="8242301" cy="107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81952" marR="40639" lvl="0" indent="-341312" defTabSz="449262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Iteration over collections is a common operation.</a:t>
            </a:r>
          </a:p>
          <a:p>
            <a:pPr marL="381952" marR="40639" lvl="0" indent="-341312" defTabSz="449262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If a collections provides an Iterator, </a:t>
            </a:r>
            <a:r>
              <a:rPr lang="en-IE" sz="2400" dirty="0" smtClean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the enhanced for </a:t>
            </a:r>
            <a:r>
              <a:rPr sz="2400" dirty="0" smtClean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loop </a:t>
            </a: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simplifies </a:t>
            </a:r>
            <a:r>
              <a:rPr sz="2400" dirty="0" smtClean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code</a:t>
            </a:r>
            <a:r>
              <a:rPr lang="en-IE" sz="2400" dirty="0" smtClean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.</a:t>
            </a:r>
            <a:endParaRPr sz="2400" dirty="0">
              <a:uFill>
                <a:solidFill/>
              </a:uFill>
              <a:latin typeface="+mn-lt"/>
              <a:ea typeface="+mn-ea"/>
              <a:cs typeface="+mn-cs"/>
              <a:sym typeface="Helvetica Neue Light"/>
            </a:endParaRPr>
          </a:p>
        </p:txBody>
      </p:sp>
      <p:grpSp>
        <p:nvGrpSpPr>
          <p:cNvPr id="265" name="Group 265"/>
          <p:cNvGrpSpPr/>
          <p:nvPr/>
        </p:nvGrpSpPr>
        <p:grpSpPr>
          <a:xfrm>
            <a:off x="323850" y="2276475"/>
            <a:ext cx="7993063" cy="2232025"/>
            <a:chOff x="0" y="0"/>
            <a:chExt cx="7993062" cy="2232025"/>
          </a:xfrm>
        </p:grpSpPr>
        <p:sp>
          <p:nvSpPr>
            <p:cNvPr id="263" name="Shape 263"/>
            <p:cNvSpPr/>
            <p:nvPr/>
          </p:nvSpPr>
          <p:spPr>
            <a:xfrm>
              <a:off x="0" y="0"/>
              <a:ext cx="7993063" cy="2232025"/>
            </a:xfrm>
            <a:prstGeom prst="rect">
              <a:avLst/>
            </a:prstGeom>
            <a:solidFill>
              <a:srgbClr val="FFFED5">
                <a:alpha val="50000"/>
              </a:srgbClr>
            </a:solidFill>
            <a:ln w="936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449262">
                <a:lnSpc>
                  <a:spcPct val="96000"/>
                </a:lnSpc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0" y="0"/>
              <a:ext cx="7988300" cy="2133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b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ArrayList&lt;String&gt; list = </a:t>
              </a:r>
              <a:r>
                <a:rPr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new</a:t>
              </a:r>
              <a:r>
                <a:rPr b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ArrayList&lt;String&gt;();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b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//…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b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Iterator &lt;String&gt; iterator = list.iterator();</a:t>
              </a:r>
            </a:p>
            <a:p>
              <a:pPr marL="380512" marR="39199" lvl="0" indent="-341312" defTabSz="449262">
                <a:buClr>
                  <a:srgbClr val="931A68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while </a:t>
              </a:r>
              <a:r>
                <a:rPr b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(iterator.hasNext())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b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b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String element = iterator.next();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b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System.out.println(element);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b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</a:p>
          </p:txBody>
        </p:sp>
      </p:grpSp>
      <p:grpSp>
        <p:nvGrpSpPr>
          <p:cNvPr id="268" name="Group 268"/>
          <p:cNvGrpSpPr/>
          <p:nvPr/>
        </p:nvGrpSpPr>
        <p:grpSpPr>
          <a:xfrm>
            <a:off x="827087" y="4724400"/>
            <a:ext cx="7924801" cy="1871663"/>
            <a:chOff x="0" y="0"/>
            <a:chExt cx="7924800" cy="1871662"/>
          </a:xfrm>
        </p:grpSpPr>
        <p:sp>
          <p:nvSpPr>
            <p:cNvPr id="266" name="Shape 266"/>
            <p:cNvSpPr/>
            <p:nvPr/>
          </p:nvSpPr>
          <p:spPr>
            <a:xfrm>
              <a:off x="0" y="0"/>
              <a:ext cx="7920038" cy="1871663"/>
            </a:xfrm>
            <a:prstGeom prst="rect">
              <a:avLst/>
            </a:prstGeom>
            <a:solidFill>
              <a:srgbClr val="FFFED5">
                <a:alpha val="50000"/>
              </a:srgbClr>
            </a:solidFill>
            <a:ln w="936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449262">
                <a:lnSpc>
                  <a:spcPct val="96000"/>
                </a:lnSpc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0" y="0"/>
              <a:ext cx="7924800" cy="1625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b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ArrayList&lt;String&gt; list = </a:t>
              </a:r>
              <a:r>
                <a:rPr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new</a:t>
              </a:r>
              <a:r>
                <a:rPr b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ArrayList&lt;String&gt;();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b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//…</a:t>
              </a:r>
            </a:p>
            <a:p>
              <a:pPr marL="380512" marR="39199" lvl="0" indent="-341312" defTabSz="449262">
                <a:buClr>
                  <a:srgbClr val="931A68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for </a:t>
              </a:r>
              <a:r>
                <a:rPr b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(String element : list)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b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b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System.out.println(element);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b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</a:p>
          </p:txBody>
        </p:sp>
      </p:grpSp>
      <p:grpSp>
        <p:nvGrpSpPr>
          <p:cNvPr id="271" name="Group 271"/>
          <p:cNvGrpSpPr/>
          <p:nvPr/>
        </p:nvGrpSpPr>
        <p:grpSpPr>
          <a:xfrm>
            <a:off x="6372225" y="5805487"/>
            <a:ext cx="2160588" cy="504826"/>
            <a:chOff x="0" y="0"/>
            <a:chExt cx="2160587" cy="504825"/>
          </a:xfrm>
        </p:grpSpPr>
        <p:sp>
          <p:nvSpPr>
            <p:cNvPr id="269" name="Shape 269"/>
            <p:cNvSpPr/>
            <p:nvPr/>
          </p:nvSpPr>
          <p:spPr>
            <a:xfrm>
              <a:off x="0" y="0"/>
              <a:ext cx="2160588" cy="504825"/>
            </a:xfrm>
            <a:prstGeom prst="rect">
              <a:avLst/>
            </a:prstGeom>
            <a:solidFill>
              <a:srgbClr val="C6E6E9"/>
            </a:solidFill>
            <a:ln w="936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449262">
                <a:lnSpc>
                  <a:spcPct val="96000"/>
                </a:lnSpc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298321" y="72001"/>
              <a:ext cx="1563945" cy="360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39199" marR="39199" algn="ctr" defTabSz="449262">
                <a:buClr>
                  <a:srgbClr val="000000"/>
                </a:buClr>
                <a:buFont typeface="Arial"/>
                <a:tabLst>
                  <a:tab pos="38100" algn="l"/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  <a:tab pos="10375900" algn="l"/>
                </a:tabLst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>
                  <a:uFillTx/>
                </a:defRPr>
              </a:pPr>
              <a:r>
                <a:rPr>
                  <a:uFill>
                    <a:solidFill/>
                  </a:uFill>
                </a:rPr>
                <a:t>For-each loop</a:t>
              </a:r>
            </a:p>
          </p:txBody>
        </p:sp>
      </p:grpSp>
      <p:grpSp>
        <p:nvGrpSpPr>
          <p:cNvPr id="274" name="Group 274"/>
          <p:cNvGrpSpPr/>
          <p:nvPr/>
        </p:nvGrpSpPr>
        <p:grpSpPr>
          <a:xfrm>
            <a:off x="6084455" y="3284537"/>
            <a:ext cx="2161452" cy="503238"/>
            <a:chOff x="0" y="0"/>
            <a:chExt cx="2161451" cy="503237"/>
          </a:xfrm>
        </p:grpSpPr>
        <p:sp>
          <p:nvSpPr>
            <p:cNvPr id="272" name="Shape 272"/>
            <p:cNvSpPr/>
            <p:nvPr/>
          </p:nvSpPr>
          <p:spPr>
            <a:xfrm>
              <a:off x="432" y="0"/>
              <a:ext cx="2160589" cy="503238"/>
            </a:xfrm>
            <a:prstGeom prst="rect">
              <a:avLst/>
            </a:prstGeom>
            <a:solidFill>
              <a:srgbClr val="C6E6E9"/>
            </a:solidFill>
            <a:ln w="936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449262">
                <a:lnSpc>
                  <a:spcPct val="96000"/>
                </a:lnSpc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0" y="71208"/>
              <a:ext cx="2161452" cy="3608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39199" marR="39199" algn="ctr" defTabSz="449262">
                <a:buClr>
                  <a:srgbClr val="000000"/>
                </a:buClr>
                <a:buFont typeface="Arial"/>
                <a:tabLst>
                  <a:tab pos="38100" algn="l"/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  <a:tab pos="10375900" algn="l"/>
                </a:tabLst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>
                  <a:uFillTx/>
                </a:defRPr>
              </a:pPr>
              <a:r>
                <a:rPr>
                  <a:uFill>
                    <a:solidFill/>
                  </a:uFill>
                </a:rPr>
                <a:t>Standard while loop</a:t>
              </a:r>
            </a:p>
          </p:txBody>
        </p:sp>
      </p:grp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For-each Loop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The for-each </a:t>
            </a:r>
            <a:r>
              <a:rPr lang="en-IE" dirty="0" smtClean="0"/>
              <a:t>loop is </a:t>
            </a:r>
            <a:r>
              <a:rPr lang="en-IE" dirty="0"/>
              <a:t>used solely for </a:t>
            </a:r>
            <a:r>
              <a:rPr lang="en-IE" dirty="0" smtClean="0"/>
              <a:t>iteration.</a:t>
            </a:r>
          </a:p>
          <a:p>
            <a:endParaRPr lang="en-IE" dirty="0" smtClean="0"/>
          </a:p>
          <a:p>
            <a:r>
              <a:rPr lang="en-IE" dirty="0" smtClean="0"/>
              <a:t>It cannot be used for </a:t>
            </a:r>
            <a:r>
              <a:rPr lang="en-IE" dirty="0"/>
              <a:t>any other kind of operation, such as removing or editing an item in the collection or </a:t>
            </a:r>
            <a:r>
              <a:rPr lang="en-IE" dirty="0" smtClean="0"/>
              <a:t>array.</a:t>
            </a:r>
          </a:p>
          <a:p>
            <a:endParaRPr lang="en-IE" dirty="0"/>
          </a:p>
          <a:p>
            <a:r>
              <a:rPr lang="en-IE" dirty="0" smtClean="0"/>
              <a:t>To </a:t>
            </a:r>
            <a:r>
              <a:rPr lang="en-IE" dirty="0"/>
              <a:t>safely remove from a collection while iterating over it you should use an Iterator.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304816076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Summary of Collection Interfaces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9200" indent="0">
              <a:buNone/>
            </a:pPr>
            <a:r>
              <a:rPr lang="en-IE" sz="2400" dirty="0" smtClean="0"/>
              <a:t>The </a:t>
            </a:r>
            <a:r>
              <a:rPr lang="en-IE" sz="2400" dirty="0"/>
              <a:t>Java Collections Framework hierarchy consists of two distinct interface trees:</a:t>
            </a:r>
          </a:p>
          <a:p>
            <a:r>
              <a:rPr lang="en-IE" sz="2400" dirty="0"/>
              <a:t>The first tree starts with the Collection interface, which provides for the basic functionality used by all collections, such as add and remove methods. </a:t>
            </a:r>
            <a:r>
              <a:rPr lang="en-IE" sz="2400" dirty="0" smtClean="0"/>
              <a:t>We looked at the </a:t>
            </a:r>
            <a:r>
              <a:rPr lang="en-IE" sz="2400" dirty="0" err="1" smtClean="0"/>
              <a:t>subinterfaces</a:t>
            </a:r>
            <a:r>
              <a:rPr lang="en-IE" sz="2400" dirty="0" smtClean="0"/>
              <a:t>, Set and List.</a:t>
            </a:r>
          </a:p>
          <a:p>
            <a:pPr lvl="1"/>
            <a:r>
              <a:rPr lang="en-IE" sz="2000" dirty="0" smtClean="0"/>
              <a:t>Set: does </a:t>
            </a:r>
            <a:r>
              <a:rPr lang="en-IE" sz="2000" dirty="0"/>
              <a:t>not allow duplicate elements. </a:t>
            </a:r>
            <a:r>
              <a:rPr lang="en-IE" sz="2000" dirty="0" smtClean="0"/>
              <a:t> Useful </a:t>
            </a:r>
            <a:r>
              <a:rPr lang="en-IE" sz="2000" dirty="0"/>
              <a:t>for storing collections such as a deck of cards or student </a:t>
            </a:r>
            <a:r>
              <a:rPr lang="en-IE" sz="2000" dirty="0" smtClean="0"/>
              <a:t>records.</a:t>
            </a:r>
          </a:p>
          <a:p>
            <a:pPr lvl="1"/>
            <a:r>
              <a:rPr lang="en-IE" sz="2000" dirty="0" smtClean="0"/>
              <a:t>List:</a:t>
            </a:r>
            <a:r>
              <a:rPr lang="en-IE" sz="2000" dirty="0"/>
              <a:t> </a:t>
            </a:r>
            <a:r>
              <a:rPr lang="en-IE" sz="2000" dirty="0" smtClean="0"/>
              <a:t>provides </a:t>
            </a:r>
            <a:r>
              <a:rPr lang="en-IE" sz="2000" dirty="0"/>
              <a:t>for an ordered collection, for situations in which you need precise control over where each element is inserted. You can retrieve elements from a List by their exact position.</a:t>
            </a:r>
          </a:p>
          <a:p>
            <a:r>
              <a:rPr lang="en-IE" sz="2400" dirty="0" smtClean="0"/>
              <a:t>The </a:t>
            </a:r>
            <a:r>
              <a:rPr lang="en-IE" sz="2400" dirty="0"/>
              <a:t>second tree starts with the Map interface, which maps keys and </a:t>
            </a:r>
            <a:r>
              <a:rPr lang="en-IE" sz="2400" dirty="0" smtClean="0"/>
              <a:t>values.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1908278405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9360">
            <a:solidFill/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457200" y="226039"/>
            <a:ext cx="8242300" cy="635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0639" marR="40639" algn="ctr" defTabSz="449262">
              <a:buClr>
                <a:srgbClr val="000000"/>
              </a:buClr>
              <a:buFont typeface="Helvetic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36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Review</a:t>
            </a:r>
          </a:p>
        </p:txBody>
      </p:sp>
      <p:sp>
        <p:nvSpPr>
          <p:cNvPr id="278" name="Shape 278"/>
          <p:cNvSpPr/>
          <p:nvPr/>
        </p:nvSpPr>
        <p:spPr>
          <a:xfrm>
            <a:off x="684212" y="981075"/>
            <a:ext cx="8242301" cy="575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80512" marR="39199" lvl="0" indent="-341312" defTabSz="449262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1800"/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Collections Architecture</a:t>
            </a:r>
          </a:p>
          <a:p>
            <a:pPr marL="780562" marR="3919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1800"/>
            </a:pP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Definition</a:t>
            </a:r>
          </a:p>
          <a:p>
            <a:pPr marL="780562" marR="3919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1800"/>
            </a:pP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Architecture</a:t>
            </a:r>
          </a:p>
          <a:p>
            <a:pPr marL="380512" marR="39199" lvl="0" indent="-341312" defTabSz="449262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1800"/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Interfaces</a:t>
            </a:r>
          </a:p>
          <a:p>
            <a:pPr marL="780562" marR="3919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1800"/>
            </a:pP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Collection</a:t>
            </a:r>
          </a:p>
          <a:p>
            <a:pPr marL="780562" marR="3919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1800"/>
            </a:pP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List</a:t>
            </a:r>
          </a:p>
          <a:p>
            <a:pPr marL="780562" marR="3919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1800"/>
            </a:pP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Set</a:t>
            </a:r>
          </a:p>
          <a:p>
            <a:pPr marL="780562" marR="3919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1800"/>
            </a:pP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Map</a:t>
            </a:r>
          </a:p>
          <a:p>
            <a:pPr marL="780562" marR="3919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1800"/>
            </a:pP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Iterator</a:t>
            </a:r>
          </a:p>
          <a:p>
            <a:pPr marL="380512" marR="39199" lvl="0" indent="-341312" defTabSz="449262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1800"/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Implementations</a:t>
            </a:r>
          </a:p>
          <a:p>
            <a:pPr marL="780562" marR="3919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1800"/>
            </a:pP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ArrayList</a:t>
            </a:r>
          </a:p>
          <a:p>
            <a:pPr marL="780562" marR="3919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1800"/>
            </a:pP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HashMap</a:t>
            </a:r>
          </a:p>
          <a:p>
            <a:pPr marL="780562" marR="3919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1800"/>
            </a:pP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HashSet</a:t>
            </a:r>
          </a:p>
          <a:p>
            <a:pPr marL="380512" marR="39199" lvl="0" indent="-341312" defTabSz="449262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1800"/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Java 5 Generic Collections</a:t>
            </a:r>
          </a:p>
          <a:p>
            <a:pPr marL="780562" marR="3919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1800"/>
            </a:pP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Untyped vs Typed syntax</a:t>
            </a:r>
          </a:p>
          <a:p>
            <a:pPr marL="780562" marR="3919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1800"/>
            </a:pP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For-each loop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9360">
            <a:solidFill/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1" name="Shape 61"/>
          <p:cNvSpPr/>
          <p:nvPr/>
        </p:nvSpPr>
        <p:spPr>
          <a:xfrm>
            <a:off x="457200" y="219868"/>
            <a:ext cx="82423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0639" marR="40639" algn="ctr" defTabSz="449262">
              <a:buClr>
                <a:srgbClr val="000000"/>
              </a:buClr>
              <a:buFont typeface="Helvetic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36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What are Collections?</a:t>
            </a:r>
          </a:p>
        </p:txBody>
      </p:sp>
      <p:sp>
        <p:nvSpPr>
          <p:cNvPr id="62" name="Shape 62"/>
          <p:cNvSpPr/>
          <p:nvPr/>
        </p:nvSpPr>
        <p:spPr>
          <a:xfrm>
            <a:off x="457200" y="1355725"/>
            <a:ext cx="8382000" cy="4462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81952" marR="40639" lvl="0" indent="-341312" defTabSz="449262"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Collections are Java objects used to store, retrieve, and manipulate other Java objects</a:t>
            </a:r>
          </a:p>
          <a:p>
            <a:pPr marL="782002" marR="40639" lvl="0" indent="-284162" defTabSz="449262"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0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Any Java object may be part of a collection, so collection can contain other collections</a:t>
            </a:r>
          </a:p>
          <a:p>
            <a:pPr marL="381952" marR="40639" lvl="0" indent="-341312" defTabSz="449262"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Collections do not store primitives</a:t>
            </a:r>
          </a:p>
          <a:p>
            <a:pPr marL="381952" marR="40639" lvl="0" indent="-341312" defTabSz="449262">
              <a:spcBef>
                <a:spcPts val="7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Java collection architecture includes:</a:t>
            </a:r>
          </a:p>
          <a:p>
            <a:pPr marL="782002" marR="40639" lvl="0" indent="-284162" defTabSz="449262"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Interfaces - abstract data types representing collections</a:t>
            </a:r>
          </a:p>
          <a:p>
            <a:pPr marL="782002" marR="40639" lvl="0" indent="-284162" defTabSz="449262"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Implementation - concrete implementation of collection interfaces</a:t>
            </a:r>
          </a:p>
          <a:p>
            <a:pPr marL="782002" marR="40639" lvl="0" indent="-284162" defTabSz="449262"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Algorithms - methods for manipulating collection </a:t>
            </a:r>
            <a:r>
              <a:rPr sz="2400" dirty="0" smtClean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objects</a:t>
            </a:r>
            <a:r>
              <a:rPr lang="en-IE" sz="2400" dirty="0" smtClean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 (e.g</a:t>
            </a:r>
            <a:r>
              <a:rPr lang="en-IE" sz="2400" dirty="0" smtClean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. sorting, searching, shuffling, </a:t>
            </a:r>
            <a:r>
              <a:rPr lang="en-IE" sz="2400" dirty="0" err="1" smtClean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etc</a:t>
            </a:r>
            <a:r>
              <a:rPr lang="en-IE" sz="2400" dirty="0" smtClean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).</a:t>
            </a:r>
            <a:endParaRPr sz="2400" dirty="0">
              <a:uFill>
                <a:solidFill/>
              </a:uFill>
              <a:latin typeface="+mn-lt"/>
              <a:ea typeface="+mn-ea"/>
              <a:cs typeface="+mn-cs"/>
              <a:sym typeface="Helvetica Neue Light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9360">
            <a:solidFill/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6" name="Shape 56"/>
          <p:cNvSpPr/>
          <p:nvPr/>
        </p:nvSpPr>
        <p:spPr>
          <a:xfrm>
            <a:off x="457200" y="219868"/>
            <a:ext cx="82423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0639" marR="40639" algn="ctr" defTabSz="449262">
              <a:buClr>
                <a:srgbClr val="000000"/>
              </a:buClr>
              <a:buFont typeface="Helvetic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36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Overview </a:t>
            </a:r>
          </a:p>
        </p:txBody>
      </p:sp>
      <p:sp>
        <p:nvSpPr>
          <p:cNvPr id="57" name="Shape 57"/>
          <p:cNvSpPr/>
          <p:nvPr/>
        </p:nvSpPr>
        <p:spPr>
          <a:xfrm>
            <a:off x="468312" y="1052512"/>
            <a:ext cx="8242301" cy="575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81952" marR="40639" lvl="0" indent="-341312" defTabSz="449262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Collections Architecture</a:t>
            </a:r>
          </a:p>
          <a:p>
            <a:pPr marL="782002" marR="4063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Definition</a:t>
            </a:r>
          </a:p>
          <a:p>
            <a:pPr marL="782002" marR="4063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Architecture</a:t>
            </a:r>
          </a:p>
          <a:p>
            <a:pPr marL="381952" marR="40639" lvl="0" indent="-341312" defTabSz="449262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Interfaces</a:t>
            </a:r>
          </a:p>
          <a:p>
            <a:pPr marL="782002" marR="4063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Collection</a:t>
            </a:r>
          </a:p>
          <a:p>
            <a:pPr marL="782002" marR="4063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List</a:t>
            </a:r>
          </a:p>
          <a:p>
            <a:pPr marL="782002" marR="4063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Set</a:t>
            </a:r>
          </a:p>
          <a:p>
            <a:pPr marL="782002" marR="4063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Map</a:t>
            </a:r>
          </a:p>
          <a:p>
            <a:pPr marL="782002" marR="4063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Iterator</a:t>
            </a:r>
          </a:p>
          <a:p>
            <a:pPr marL="381952" marR="40639" lvl="0" indent="-341312" defTabSz="449262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Implementations</a:t>
            </a:r>
          </a:p>
          <a:p>
            <a:pPr marL="782002" marR="4063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ArrayList</a:t>
            </a:r>
          </a:p>
          <a:p>
            <a:pPr marL="782002" marR="4063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HashMap</a:t>
            </a:r>
          </a:p>
          <a:p>
            <a:pPr marL="782002" marR="4063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HashSet</a:t>
            </a:r>
          </a:p>
          <a:p>
            <a:pPr marL="381952" marR="40639" lvl="0" indent="-341312" defTabSz="449262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Java 5 Generic Collections</a:t>
            </a:r>
          </a:p>
          <a:p>
            <a:pPr marL="782002" marR="4063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Untyped vs Typed syntax</a:t>
            </a:r>
          </a:p>
          <a:p>
            <a:pPr marL="782002" marR="4063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For-each loop</a:t>
            </a:r>
          </a:p>
        </p:txBody>
      </p:sp>
      <p:sp>
        <p:nvSpPr>
          <p:cNvPr id="58" name="Shape 58"/>
          <p:cNvSpPr/>
          <p:nvPr/>
        </p:nvSpPr>
        <p:spPr>
          <a:xfrm>
            <a:off x="539750" y="981075"/>
            <a:ext cx="7848600" cy="1152525"/>
          </a:xfrm>
          <a:prstGeom prst="rect">
            <a:avLst/>
          </a:prstGeom>
          <a:ln w="9360">
            <a:solidFill/>
            <a:miter lim="400000"/>
          </a:ln>
        </p:spPr>
        <p:txBody>
          <a:bodyPr lIns="0" tIns="0" rIns="0" bIns="0" anchor="ctr"/>
          <a:lstStyle/>
          <a:p>
            <a:pPr marL="40639" marR="40639" lvl="0" defTabSz="449262">
              <a:lnSpc>
                <a:spcPct val="96000"/>
              </a:lnSpc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9360">
            <a:solidFill/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5" name="Shape 65"/>
          <p:cNvSpPr/>
          <p:nvPr/>
        </p:nvSpPr>
        <p:spPr>
          <a:xfrm>
            <a:off x="457200" y="215424"/>
            <a:ext cx="824230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0639" marR="40639" algn="ctr" defTabSz="449262">
              <a:buClr>
                <a:srgbClr val="000000"/>
              </a:buClr>
              <a:buFont typeface="Helvetic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36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 dirty="0">
                <a:uFill>
                  <a:solidFill/>
                </a:uFill>
              </a:rPr>
              <a:t>Collection </a:t>
            </a:r>
            <a:r>
              <a:rPr sz="3600" dirty="0" smtClean="0">
                <a:uFill>
                  <a:solidFill/>
                </a:uFill>
              </a:rPr>
              <a:t>Architecture</a:t>
            </a:r>
            <a:r>
              <a:rPr lang="en-IE" sz="3600" dirty="0" smtClean="0">
                <a:uFill>
                  <a:solidFill/>
                </a:uFill>
              </a:rPr>
              <a:t> - Benefits</a:t>
            </a:r>
            <a:endParaRPr sz="3600" dirty="0">
              <a:uFill>
                <a:solidFill/>
              </a:uFill>
            </a:endParaRPr>
          </a:p>
        </p:txBody>
      </p:sp>
      <p:sp>
        <p:nvSpPr>
          <p:cNvPr id="66" name="Shape 66"/>
          <p:cNvSpPr/>
          <p:nvPr/>
        </p:nvSpPr>
        <p:spPr>
          <a:xfrm>
            <a:off x="457200" y="1355725"/>
            <a:ext cx="824230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782002" marR="40639" lvl="0" indent="-284162" defTabSz="449262"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endParaRPr sz="2400" dirty="0">
              <a:uFill>
                <a:solidFill/>
              </a:uFill>
              <a:latin typeface="+mn-lt"/>
              <a:ea typeface="+mn-ea"/>
              <a:cs typeface="+mn-cs"/>
              <a:sym typeface="Helvetica Neue Ligh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683422"/>
              </p:ext>
            </p:extLst>
          </p:nvPr>
        </p:nvGraphicFramePr>
        <p:xfrm>
          <a:off x="457200" y="1268760"/>
          <a:ext cx="8242300" cy="496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4640"/>
                <a:gridCol w="5567660"/>
              </a:tblGrid>
              <a:tr h="360040">
                <a:tc>
                  <a:txBody>
                    <a:bodyPr/>
                    <a:lstStyle/>
                    <a:p>
                      <a:pPr algn="l"/>
                      <a:r>
                        <a:rPr lang="en-IE" sz="2000" b="1" dirty="0" smtClean="0">
                          <a:uFill>
                            <a:solidFill/>
                          </a:uFill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Reusability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800" dirty="0" smtClean="0">
                          <a:uFill>
                            <a:solidFill/>
                          </a:uFill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Promotes software reuse</a:t>
                      </a:r>
                      <a:endParaRPr lang="en-IE" sz="18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IE" sz="2000" b="1" dirty="0" smtClean="0">
                          <a:uFill>
                            <a:solidFill/>
                          </a:uFill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Uniformity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dirty="0" smtClean="0">
                          <a:uFill>
                            <a:solidFill/>
                          </a:uFill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Similar, consistent design adopted across the collections.</a:t>
                      </a:r>
                    </a:p>
                  </a:txBody>
                  <a:tcPr/>
                </a:tc>
              </a:tr>
              <a:tr h="550690">
                <a:tc>
                  <a:txBody>
                    <a:bodyPr/>
                    <a:lstStyle/>
                    <a:p>
                      <a:pPr algn="l"/>
                      <a:r>
                        <a:rPr lang="en-IE" sz="2000" b="1" dirty="0" smtClean="0">
                          <a:uFill>
                            <a:solidFill/>
                          </a:uFill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Faster development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800" dirty="0" smtClean="0">
                          <a:uFill>
                            <a:solidFill/>
                          </a:uFill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As programmers</a:t>
                      </a:r>
                      <a:r>
                        <a:rPr lang="en-IE" sz="1800" baseline="0" dirty="0" smtClean="0">
                          <a:uFill>
                            <a:solidFill/>
                          </a:uFill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 don’t have to write their own data structures, they have more time to </a:t>
                      </a:r>
                      <a:r>
                        <a:rPr lang="en-IE" sz="1800" dirty="0" smtClean="0">
                          <a:uFill>
                            <a:solidFill/>
                          </a:uFill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concentrate on writing programs.</a:t>
                      </a:r>
                      <a:endParaRPr lang="en-IE" sz="1800" dirty="0"/>
                    </a:p>
                  </a:txBody>
                  <a:tcPr/>
                </a:tc>
              </a:tr>
              <a:tr h="769457">
                <a:tc>
                  <a:txBody>
                    <a:bodyPr/>
                    <a:lstStyle/>
                    <a:p>
                      <a:pPr algn="l"/>
                      <a:r>
                        <a:rPr lang="en-IE" sz="2000" b="1" dirty="0" smtClean="0">
                          <a:uFill>
                            <a:solidFill/>
                          </a:uFill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Higher quality 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800" dirty="0" smtClean="0">
                          <a:uFill>
                            <a:solidFill/>
                          </a:uFill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High performance and quality implementations of useful data structures and</a:t>
                      </a:r>
                      <a:r>
                        <a:rPr lang="en-IE" sz="1800" baseline="0" dirty="0" smtClean="0">
                          <a:uFill>
                            <a:solidFill/>
                          </a:uFill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 algorithms.  The various implementations of each interface are interchangeable, so programs can be easily tuned by switching collection implementations. </a:t>
                      </a:r>
                      <a:endParaRPr lang="en-IE" sz="1800" dirty="0"/>
                    </a:p>
                  </a:txBody>
                  <a:tcPr/>
                </a:tc>
              </a:tr>
              <a:tr h="550690">
                <a:tc>
                  <a:txBody>
                    <a:bodyPr/>
                    <a:lstStyle/>
                    <a:p>
                      <a:pPr algn="l"/>
                      <a:r>
                        <a:rPr lang="en-IE" sz="2000" b="1" dirty="0" smtClean="0">
                          <a:uFill>
                            <a:solidFill/>
                          </a:uFill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Interoperability 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800" dirty="0" smtClean="0">
                          <a:uFill>
                            <a:solidFill/>
                          </a:uFill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Collections</a:t>
                      </a:r>
                      <a:r>
                        <a:rPr lang="en-IE" sz="1800" baseline="0" dirty="0" smtClean="0">
                          <a:uFill>
                            <a:solidFill/>
                          </a:uFill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 generated by other (unrelated) APIs can be taken as input to or sent as output from our Java programs.</a:t>
                      </a:r>
                    </a:p>
                  </a:txBody>
                  <a:tcPr/>
                </a:tc>
              </a:tr>
              <a:tr h="533974">
                <a:tc>
                  <a:txBody>
                    <a:bodyPr/>
                    <a:lstStyle/>
                    <a:p>
                      <a:pPr algn="l"/>
                      <a:r>
                        <a:rPr lang="en-IE" sz="2000" b="1" dirty="0" smtClean="0">
                          <a:uFill>
                            <a:solidFill/>
                          </a:uFill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Less programming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dirty="0" smtClean="0">
                          <a:uFill>
                            <a:solidFill/>
                          </a:uFill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Programmers don’t have to write classes to manage data structures.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9360">
            <a:solidFill/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57200" y="219868"/>
            <a:ext cx="82423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0639" marR="40639" algn="ctr" defTabSz="449262">
              <a:buClr>
                <a:srgbClr val="000000"/>
              </a:buClr>
              <a:buFont typeface="Helvetic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36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Collection Architecture</a:t>
            </a:r>
          </a:p>
        </p:txBody>
      </p:sp>
      <p:pic>
        <p:nvPicPr>
          <p:cNvPr id="70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7010" y="1003154"/>
            <a:ext cx="6137278" cy="5738214"/>
          </a:xfrm>
          <a:prstGeom prst="rect">
            <a:avLst/>
          </a:prstGeom>
          <a:ln>
            <a:round/>
          </a:ln>
        </p:spPr>
      </p:pic>
      <p:sp>
        <p:nvSpPr>
          <p:cNvPr id="2" name="TextBox 1"/>
          <p:cNvSpPr txBox="1"/>
          <p:nvPr/>
        </p:nvSpPr>
        <p:spPr>
          <a:xfrm>
            <a:off x="7704856" y="2852936"/>
            <a:ext cx="1331640" cy="15799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1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Legend</a:t>
            </a:r>
            <a:endParaRPr kumimoji="0" lang="en-IE" sz="1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IE" dirty="0">
              <a:solidFill>
                <a:srgbClr val="000000"/>
              </a:solidFill>
            </a:endParaRP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1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IE" dirty="0">
              <a:solidFill>
                <a:srgbClr val="000000"/>
              </a:solidFill>
            </a:endParaRP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1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1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IE" dirty="0">
              <a:solidFill>
                <a:srgbClr val="000000"/>
              </a:solidFill>
            </a:endParaRP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97704" y="3645024"/>
            <a:ext cx="1152128" cy="287258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ys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Abstract Class</a:t>
            </a:r>
            <a:endParaRPr kumimoji="0" lang="en-IE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12360" y="3212976"/>
            <a:ext cx="1152128" cy="287258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ysDot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Interface</a:t>
            </a:r>
            <a:endParaRPr kumimoji="0" lang="en-IE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12360" y="4077846"/>
            <a:ext cx="1152128" cy="287258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Concrete Class</a:t>
            </a:r>
            <a:endParaRPr kumimoji="0" lang="en-IE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9360">
            <a:solidFill/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73" name="Shape 73"/>
          <p:cNvSpPr/>
          <p:nvPr/>
        </p:nvSpPr>
        <p:spPr>
          <a:xfrm>
            <a:off x="457200" y="226039"/>
            <a:ext cx="8242300" cy="635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0639" marR="40639" algn="ctr" defTabSz="449262">
              <a:buClr>
                <a:srgbClr val="000000"/>
              </a:buClr>
              <a:buFont typeface="Helvetic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36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Interfaces</a:t>
            </a:r>
          </a:p>
        </p:txBody>
      </p:sp>
      <p:sp>
        <p:nvSpPr>
          <p:cNvPr id="74" name="Shape 74"/>
          <p:cNvSpPr/>
          <p:nvPr/>
        </p:nvSpPr>
        <p:spPr>
          <a:xfrm>
            <a:off x="1619250" y="4581525"/>
            <a:ext cx="5892800" cy="182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81952" marR="40639" lvl="0" indent="-341312" defTabSz="449262">
              <a:buClr>
                <a:srgbClr val="000000"/>
              </a:buClr>
              <a:buSzPct val="100000"/>
              <a:buFont typeface="Helvetica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Collection “uses” Iterator</a:t>
            </a:r>
          </a:p>
          <a:p>
            <a:pPr marL="381952" marR="40639" lvl="0" indent="-341312" defTabSz="449262">
              <a:buClr>
                <a:srgbClr val="000000"/>
              </a:buClr>
              <a:buSzPct val="100000"/>
              <a:buFont typeface="Helvetica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Map “uses” Collection</a:t>
            </a:r>
          </a:p>
          <a:p>
            <a:pPr marL="381952" marR="40639" lvl="0" indent="-341312" defTabSz="449262">
              <a:buClr>
                <a:srgbClr val="000000"/>
              </a:buClr>
              <a:buSzPct val="100000"/>
              <a:buFont typeface="Helvetica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Set extends Collection (subtyping)‏</a:t>
            </a:r>
          </a:p>
          <a:p>
            <a:pPr marL="381952" marR="40639" lvl="0" indent="-341312" defTabSz="449262">
              <a:buClr>
                <a:srgbClr val="000000"/>
              </a:buClr>
              <a:buSzPct val="100000"/>
              <a:buFont typeface="Helvetica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List extends Collection (subtyping)‏</a:t>
            </a:r>
          </a:p>
        </p:txBody>
      </p:sp>
      <p:pic>
        <p:nvPicPr>
          <p:cNvPr id="75" name="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8312" y="1341437"/>
            <a:ext cx="8029576" cy="2822576"/>
          </a:xfrm>
          <a:prstGeom prst="rect">
            <a:avLst/>
          </a:prstGeom>
          <a:ln>
            <a:round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9360">
            <a:solidFill/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78" name="Shape 78"/>
          <p:cNvSpPr/>
          <p:nvPr/>
        </p:nvSpPr>
        <p:spPr>
          <a:xfrm>
            <a:off x="457200" y="219868"/>
            <a:ext cx="82423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0639" marR="40639" algn="ctr" defTabSz="449262">
              <a:buClr>
                <a:srgbClr val="000000"/>
              </a:buClr>
              <a:buFont typeface="Helvetic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36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Road Map</a:t>
            </a:r>
          </a:p>
        </p:txBody>
      </p:sp>
      <p:sp>
        <p:nvSpPr>
          <p:cNvPr id="79" name="Shape 79"/>
          <p:cNvSpPr/>
          <p:nvPr/>
        </p:nvSpPr>
        <p:spPr>
          <a:xfrm>
            <a:off x="684212" y="981075"/>
            <a:ext cx="8242301" cy="575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80512" marR="39199" lvl="0" indent="-341312" defTabSz="449262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1800"/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Collections Architecture</a:t>
            </a:r>
          </a:p>
          <a:p>
            <a:pPr marL="780562" marR="3919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1800"/>
            </a:pP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Definition</a:t>
            </a:r>
          </a:p>
          <a:p>
            <a:pPr marL="780562" marR="3919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1800"/>
            </a:pP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Architecture</a:t>
            </a:r>
          </a:p>
          <a:p>
            <a:pPr marL="380512" marR="39199" lvl="0" indent="-341312" defTabSz="449262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1800"/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Interfaces</a:t>
            </a:r>
          </a:p>
          <a:p>
            <a:pPr marL="780562" marR="3919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1800"/>
            </a:pP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Collection</a:t>
            </a:r>
          </a:p>
          <a:p>
            <a:pPr marL="780562" marR="3919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1800"/>
            </a:pP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List</a:t>
            </a:r>
          </a:p>
          <a:p>
            <a:pPr marL="780562" marR="3919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1800"/>
            </a:pP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Set</a:t>
            </a:r>
          </a:p>
          <a:p>
            <a:pPr marL="780562" marR="3919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1800"/>
            </a:pP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Map</a:t>
            </a:r>
          </a:p>
          <a:p>
            <a:pPr marL="780562" marR="3919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1800"/>
            </a:pP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Iterator</a:t>
            </a:r>
          </a:p>
          <a:p>
            <a:pPr marL="380512" marR="39199" lvl="0" indent="-341312" defTabSz="449262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1800"/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Implementations</a:t>
            </a:r>
          </a:p>
          <a:p>
            <a:pPr marL="780562" marR="3919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1800"/>
            </a:pP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ArrayList</a:t>
            </a:r>
          </a:p>
          <a:p>
            <a:pPr marL="780562" marR="3919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1800"/>
            </a:pP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HashMap</a:t>
            </a:r>
          </a:p>
          <a:p>
            <a:pPr marL="780562" marR="3919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1800"/>
            </a:pP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HashSet</a:t>
            </a:r>
          </a:p>
          <a:p>
            <a:pPr marL="380512" marR="39199" lvl="0" indent="-341312" defTabSz="449262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1800"/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Java 5 Generic Collections</a:t>
            </a:r>
          </a:p>
          <a:p>
            <a:pPr marL="780562" marR="3919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1800"/>
            </a:pP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Untyped vs Typed syntax</a:t>
            </a:r>
          </a:p>
          <a:p>
            <a:pPr marL="780562" marR="39199" lvl="0" indent="-284162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1800"/>
            </a:pP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For-each loop</a:t>
            </a:r>
          </a:p>
        </p:txBody>
      </p:sp>
      <p:sp>
        <p:nvSpPr>
          <p:cNvPr id="80" name="Shape 80"/>
          <p:cNvSpPr/>
          <p:nvPr/>
        </p:nvSpPr>
        <p:spPr>
          <a:xfrm>
            <a:off x="684212" y="2060575"/>
            <a:ext cx="7632701" cy="2089150"/>
          </a:xfrm>
          <a:prstGeom prst="rect">
            <a:avLst/>
          </a:prstGeom>
          <a:ln w="9360">
            <a:solidFill/>
            <a:miter lim="400000"/>
          </a:ln>
        </p:spPr>
        <p:txBody>
          <a:bodyPr lIns="0" tIns="0" rIns="0" bIns="0" anchor="ctr"/>
          <a:lstStyle/>
          <a:p>
            <a:pPr marL="40639" marR="40639" lvl="0" defTabSz="449262">
              <a:lnSpc>
                <a:spcPct val="96000"/>
              </a:lnSpc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06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06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2146</Words>
  <Application>Microsoft Office PowerPoint</Application>
  <PresentationFormat>On-screen Show (4:3)</PresentationFormat>
  <Paragraphs>463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White</vt:lpstr>
      <vt:lpstr>Agile Software Development</vt:lpstr>
      <vt:lpstr>Collections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 Inference</vt:lpstr>
      <vt:lpstr>PowerPoint Presentation</vt:lpstr>
      <vt:lpstr>For-each Loop</vt:lpstr>
      <vt:lpstr>Summary of Collection Interfaces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Software Development</dc:title>
  <dc:creator>Siobhan Drohan</dc:creator>
  <cp:lastModifiedBy>Siobhan Drohan</cp:lastModifiedBy>
  <cp:revision>14</cp:revision>
  <dcterms:modified xsi:type="dcterms:W3CDTF">2015-09-25T10:38:36Z</dcterms:modified>
</cp:coreProperties>
</file>