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07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>
        <p:scale>
          <a:sx n="60" d="100"/>
          <a:sy n="60" d="100"/>
        </p:scale>
        <p:origin x="-157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82788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521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1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03499" y="4652030"/>
            <a:ext cx="3152091" cy="948757"/>
            <a:chOff x="0" y="3830"/>
            <a:chExt cx="3152089" cy="948756"/>
          </a:xfrm>
        </p:grpSpPr>
        <p:sp>
          <p:nvSpPr>
            <p:cNvPr id="15" name="Shape 15"/>
            <p:cNvSpPr/>
            <p:nvPr/>
          </p:nvSpPr>
          <p:spPr>
            <a:xfrm>
              <a:off x="0" y="3830"/>
              <a:ext cx="3152090" cy="487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Department of Computing, Maths &amp; Physics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00174"/>
              <a:ext cx="977494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http://www.wit.ie</a:t>
              </a: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714486"/>
              <a:ext cx="1191578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http://elearning.wit.ie</a:t>
              </a:r>
            </a:p>
          </p:txBody>
        </p:sp>
      </p:grp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defRPr sz="3200">
                <a:uFillTx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6"/>
          <p:cNvGrpSpPr/>
          <p:nvPr/>
        </p:nvGrpSpPr>
        <p:grpSpPr>
          <a:xfrm>
            <a:off x="3111500" y="2256862"/>
            <a:ext cx="2997200" cy="2019127"/>
            <a:chOff x="0" y="0"/>
            <a:chExt cx="2997200" cy="2019126"/>
          </a:xfrm>
        </p:grpSpPr>
        <p:pic>
          <p:nvPicPr>
            <p:cNvPr id="24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" y="0"/>
              <a:ext cx="2082800" cy="728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" name="Shape 25"/>
            <p:cNvSpPr/>
            <p:nvPr/>
          </p:nvSpPr>
          <p:spPr>
            <a:xfrm>
              <a:off x="0" y="858549"/>
              <a:ext cx="2997200" cy="1160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Except where otherwise noted, this content is licensed under a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. 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endParaRPr sz="1100">
                <a:latin typeface="+mn-lt"/>
                <a:ea typeface="+mn-ea"/>
                <a:cs typeface="+mn-cs"/>
                <a:sym typeface="Helvetica Neue"/>
              </a:endParaRP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For more information, please see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defRPr sz="3200">
                <a:uFillTx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57200" y="3340100"/>
            <a:ext cx="82296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927100"/>
            <a:ext cx="8343900" cy="22352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406400">
              <a:defRPr sz="2800"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3530600"/>
            <a:ext cx="8343900" cy="2235200"/>
          </a:xfrm>
          <a:prstGeom prst="rect">
            <a:avLst/>
          </a:prstGeom>
        </p:spPr>
        <p:txBody>
          <a:bodyPr/>
          <a:lstStyle>
            <a:lvl1pPr marL="0" marR="0" indent="0" defTabSz="406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</a:defRPr>
            </a:lvl1pPr>
            <a:lvl2pPr marL="0" marR="0" indent="0" defTabSz="406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</a:defRPr>
            </a:lvl2pPr>
            <a:lvl3pPr marL="0" marR="0" indent="0" defTabSz="406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</a:defRPr>
            </a:lvl3pPr>
            <a:lvl4pPr marL="0" marR="0" indent="0" defTabSz="406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</a:defRPr>
            </a:lvl4pPr>
            <a:lvl5pPr marL="0" marR="0" indent="0" defTabSz="4064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747474"/>
                </a:solidFill>
                <a:uFillTx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591786" y="6342062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40639" marR="40639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40639" marR="40639" indent="228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40639" marR="40639" indent="457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40639" marR="40639" indent="685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40639" marR="40639" indent="9144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40639" marR="40639" indent="11430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40639" marR="40639" indent="1371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40639" marR="40639" indent="1600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639" marR="40639" indent="1828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40639" indent="-342900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31214" marR="40639" indent="-333374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2750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7322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2189479" marR="40639" indent="-320039">
        <a:spcBef>
          <a:spcPts val="6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457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BufferedOutputStream.html" TargetMode="External"/><Relationship Id="rId2" Type="http://schemas.openxmlformats.org/officeDocument/2006/relationships/hyperlink" Target="http://java.sun.com/javase/6/docs/api/java/io/BufferedInputStream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ava.sun.com/javase/6/docs/api/java/io/BufferedWriter.html" TargetMode="External"/><Relationship Id="rId4" Type="http://schemas.openxmlformats.org/officeDocument/2006/relationships/hyperlink" Target="http://java.sun.com/javase/6/docs/api/java/io/BufferedReader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Scann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io/PrintStream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io/Console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ormatter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DataInpu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va.sun.com/javase/6/docs/api/java/io/DataOutputStream.html" TargetMode="External"/><Relationship Id="rId5" Type="http://schemas.openxmlformats.org/officeDocument/2006/relationships/hyperlink" Target="http://java.sun.com/javase/6/docs/api/java/io/DataInputStream.html" TargetMode="External"/><Relationship Id="rId4" Type="http://schemas.openxmlformats.org/officeDocument/2006/relationships/hyperlink" Target="http://java.sun.com/javase/6/docs/api/java/io/DataOutput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math/BigDecimal.html" TargetMode="External"/><Relationship Id="rId2" Type="http://schemas.openxmlformats.org/officeDocument/2006/relationships/hyperlink" Target="http://java.sun.com/javase/6/docs/api/java/io/EOFException.ht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ObjectInputStream.html" TargetMode="External"/><Relationship Id="rId7" Type="http://schemas.openxmlformats.org/officeDocument/2006/relationships/hyperlink" Target="http://java.sun.com/javase/6/docs/api/java/lang/ClassNotFoundException.html" TargetMode="External"/><Relationship Id="rId2" Type="http://schemas.openxmlformats.org/officeDocument/2006/relationships/hyperlink" Target="http://java.sun.com/javase/6/docs/api/java/io/Serializab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va.sun.com/javase/6/docs/api/java/io/ObjectOutput.html" TargetMode="External"/><Relationship Id="rId5" Type="http://schemas.openxmlformats.org/officeDocument/2006/relationships/hyperlink" Target="http://java.sun.com/javase/6/docs/api/java/io/ObjectInput.html" TargetMode="External"/><Relationship Id="rId4" Type="http://schemas.openxmlformats.org/officeDocument/2006/relationships/hyperlink" Target="http://java.sun.com/javase/6/docs/api/java/io/ObjectOutputStream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35000" y="1781472"/>
            <a:ext cx="7899400" cy="7620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800"/>
              <a:t>Agile Software Development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620863" y="3378200"/>
            <a:ext cx="4064001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Eamonn de Leastar (</a:t>
            </a:r>
            <a:r>
              <a:rPr sz="1400">
                <a:hlinkClick r:id="rId2"/>
              </a:rPr>
              <a:t>edeleastar@wit.ie</a:t>
            </a:r>
            <a:r>
              <a:rPr sz="14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CopyBytes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38100" y="990600"/>
            <a:ext cx="4821932" cy="57912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An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 return type allows read() to use -1 to indicate end of stream. </a:t>
            </a:r>
            <a:endParaRPr lang="en-IE" sz="2400" dirty="0" smtClean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endParaRPr sz="16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 uses a finally block to guarantee that both streams will be closed even if an error </a:t>
            </a:r>
            <a:r>
              <a:rPr sz="2400" dirty="0" smtClean="0">
                <a:uFill>
                  <a:solidFill/>
                </a:uFill>
              </a:rPr>
              <a:t>occurs</a:t>
            </a:r>
            <a:r>
              <a:rPr lang="en-IE" sz="2400" dirty="0" smtClean="0">
                <a:uFill>
                  <a:solidFill/>
                </a:uFill>
              </a:rPr>
              <a:t>; t</a:t>
            </a:r>
            <a:r>
              <a:rPr sz="2400" dirty="0" smtClean="0">
                <a:uFill>
                  <a:solidFill/>
                </a:uFill>
              </a:rPr>
              <a:t>his </a:t>
            </a:r>
            <a:r>
              <a:rPr sz="2400" dirty="0">
                <a:uFill>
                  <a:solidFill/>
                </a:uFill>
              </a:rPr>
              <a:t>helps avoid resource leaks. </a:t>
            </a:r>
            <a:endParaRPr lang="en-IE" sz="2400" dirty="0" smtClean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endParaRPr sz="1600" dirty="0">
              <a:uFill>
                <a:solidFill/>
              </a:uFill>
            </a:endParaRPr>
          </a:p>
          <a:p>
            <a:pPr lvl="0">
              <a:spcBef>
                <a:spcPts val="0"/>
              </a:spcBef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 was unable to open one or both files the </a:t>
            </a:r>
            <a:r>
              <a:rPr lang="en-IE" sz="2400" dirty="0" smtClean="0">
                <a:uFill>
                  <a:solidFill/>
                </a:uFill>
              </a:rPr>
              <a:t>associated file </a:t>
            </a:r>
            <a:r>
              <a:rPr sz="2400" dirty="0" smtClean="0">
                <a:uFill>
                  <a:solidFill/>
                </a:uFill>
              </a:rPr>
              <a:t>stream </a:t>
            </a:r>
            <a:r>
              <a:rPr sz="2400" dirty="0">
                <a:uFill>
                  <a:solidFill/>
                </a:uFill>
              </a:rPr>
              <a:t>variable never changes from its initial null </a:t>
            </a:r>
            <a:r>
              <a:rPr sz="2400" dirty="0" smtClean="0">
                <a:uFill>
                  <a:solidFill/>
                </a:uFill>
              </a:rPr>
              <a:t>value</a:t>
            </a:r>
            <a:r>
              <a:rPr lang="en-IE" sz="2400" dirty="0" smtClean="0"/>
              <a:t>; hence the test for null in the finally block.</a:t>
            </a:r>
            <a:endParaRPr sz="2400" dirty="0">
              <a:uFill>
                <a:solidFill/>
              </a:uFill>
            </a:endParaRP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00" y="1485900"/>
            <a:ext cx="3543300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Character Streams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228600" y="1196752"/>
            <a:ext cx="4343400" cy="53641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Java stores character values using </a:t>
            </a:r>
            <a:r>
              <a:rPr sz="2400" dirty="0" smtClean="0">
                <a:uFill>
                  <a:solidFill/>
                </a:uFill>
              </a:rPr>
              <a:t>Unicode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Character stream I/O automatically translates </a:t>
            </a:r>
            <a:r>
              <a:rPr lang="en-IE" sz="2400" dirty="0"/>
              <a:t>U</a:t>
            </a:r>
            <a:r>
              <a:rPr lang="en-IE" sz="2400" dirty="0" smtClean="0">
                <a:uFill>
                  <a:solidFill/>
                </a:uFill>
              </a:rPr>
              <a:t>nicode character values </a:t>
            </a:r>
            <a:r>
              <a:rPr sz="2400" dirty="0" smtClean="0">
                <a:uFill>
                  <a:solidFill/>
                </a:uFill>
              </a:rPr>
              <a:t>to </a:t>
            </a:r>
            <a:r>
              <a:rPr sz="2400" dirty="0">
                <a:uFill>
                  <a:solidFill/>
                </a:uFill>
              </a:rPr>
              <a:t>and from the local character set.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 Western locales, the local character set is usually an 8-bit superset of ASCII</a:t>
            </a:r>
            <a:r>
              <a:rPr sz="2400" dirty="0" smtClean="0">
                <a:uFill>
                  <a:solidFill/>
                </a:uFill>
              </a:rPr>
              <a:t>.</a:t>
            </a:r>
            <a:endParaRPr lang="en-IE" sz="2400" dirty="0" smtClean="0">
              <a:uFill>
                <a:solidFill/>
              </a:uFill>
            </a:endParaRPr>
          </a:p>
          <a:p>
            <a:pPr>
              <a:defRPr sz="1800">
                <a:uFillTx/>
              </a:defRPr>
            </a:pPr>
            <a:r>
              <a:rPr lang="en-IE" sz="2400" dirty="0"/>
              <a:t>I/O with character streams is no more complicated than I/O with byte </a:t>
            </a:r>
            <a:r>
              <a:rPr lang="en-IE" sz="2400" dirty="0" smtClean="0"/>
              <a:t>streams.</a:t>
            </a:r>
            <a:endParaRPr sz="2400" dirty="0"/>
          </a:p>
        </p:txBody>
      </p:sp>
      <p:pic>
        <p:nvPicPr>
          <p:cNvPr id="9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7700" y="1612900"/>
            <a:ext cx="45720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 err="1" smtClean="0">
                <a:uFill>
                  <a:solidFill/>
                </a:uFill>
              </a:rPr>
              <a:t>CopyCharacters</a:t>
            </a:r>
            <a:r>
              <a:rPr lang="en-IE" sz="3600" dirty="0" smtClean="0">
                <a:uFill>
                  <a:solidFill/>
                </a:uFill>
              </a:rPr>
              <a:t> (Character Stream)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62755" y="1124744"/>
            <a:ext cx="8013701" cy="55399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CopyCharacters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"final.txt"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((c = 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-1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.write(c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CopyCharacters vs CopyBytes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CopyCharacters</a:t>
            </a:r>
            <a:r>
              <a:rPr sz="2400" dirty="0">
                <a:uFill>
                  <a:solidFill/>
                </a:uFill>
              </a:rPr>
              <a:t> is very similar to </a:t>
            </a:r>
            <a:r>
              <a:rPr sz="2400" dirty="0" err="1">
                <a:uFill>
                  <a:solidFill/>
                </a:uFill>
              </a:rPr>
              <a:t>CopyBytes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FileReader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 smtClean="0">
                <a:uFill>
                  <a:solidFill/>
                </a:uFill>
              </a:rPr>
              <a:t>FileWriter</a:t>
            </a:r>
            <a:r>
              <a:rPr lang="en-IE" sz="2000" dirty="0"/>
              <a:t>.</a:t>
            </a:r>
            <a:endParaRPr sz="20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uses </a:t>
            </a:r>
            <a:r>
              <a:rPr sz="2000" dirty="0" err="1">
                <a:uFill>
                  <a:solidFill/>
                </a:uFill>
              </a:rPr>
              <a:t>FileInputStream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FileOutputStream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Both use an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 variable to read to and write from.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CopyCharacters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character value in its last 16 bits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CopyBytes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sz="2000" dirty="0" err="1">
                <a:uFill>
                  <a:solidFill/>
                </a:uFill>
              </a:rPr>
              <a:t>int</a:t>
            </a:r>
            <a:r>
              <a:rPr sz="2000" dirty="0">
                <a:uFill>
                  <a:solidFill/>
                </a:uFill>
              </a:rPr>
              <a:t> variable holds a byte value in its last 8 </a:t>
            </a:r>
            <a:r>
              <a:rPr sz="2000" dirty="0" smtClean="0">
                <a:uFill>
                  <a:solidFill/>
                </a:uFill>
              </a:rPr>
              <a:t>bits</a:t>
            </a:r>
            <a:endParaRPr sz="20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Character streams are often "wrappers" for byte streams. </a:t>
            </a:r>
          </a:p>
          <a:p>
            <a:pPr lvl="1">
              <a:defRPr sz="1800">
                <a:uFillTx/>
              </a:defRPr>
            </a:pPr>
            <a:r>
              <a:rPr lang="en-IE" sz="2400" dirty="0" smtClean="0">
                <a:uFill>
                  <a:solidFill/>
                </a:uFill>
              </a:rPr>
              <a:t>A </a:t>
            </a:r>
            <a:r>
              <a:rPr sz="2400" dirty="0" smtClean="0">
                <a:uFill>
                  <a:solidFill/>
                </a:uFill>
              </a:rPr>
              <a:t>byte </a:t>
            </a:r>
            <a:r>
              <a:rPr sz="2400" dirty="0">
                <a:uFill>
                  <a:solidFill/>
                </a:uFill>
              </a:rPr>
              <a:t>stream to perform the physical I/O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character stream handles translation between characters and bytes. </a:t>
            </a:r>
          </a:p>
          <a:p>
            <a:pPr marL="334554" lvl="0" indent="-293914">
              <a:defRPr sz="1800">
                <a:uFillTx/>
              </a:defRPr>
            </a:pPr>
            <a:r>
              <a:rPr lang="en-IE" sz="2400" dirty="0"/>
              <a:t>e</a:t>
            </a:r>
            <a:r>
              <a:rPr sz="2400" dirty="0" smtClean="0">
                <a:uFill>
                  <a:solidFill/>
                </a:uFill>
              </a:rPr>
              <a:t>.g</a:t>
            </a:r>
            <a:r>
              <a:rPr sz="2400" dirty="0">
                <a:uFill>
                  <a:solidFill/>
                </a:uFill>
              </a:rPr>
              <a:t>. </a:t>
            </a:r>
            <a:r>
              <a:rPr lang="en-IE" sz="2400" dirty="0" smtClean="0">
                <a:uFill>
                  <a:solidFill/>
                </a:uFill>
              </a:rPr>
              <a:t>	</a:t>
            </a:r>
            <a:r>
              <a:rPr sz="2400" dirty="0" err="1" smtClean="0">
                <a:uFill>
                  <a:solidFill/>
                </a:uFill>
              </a:rPr>
              <a:t>FileReader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uses </a:t>
            </a:r>
            <a:r>
              <a:rPr sz="2400" dirty="0" err="1">
                <a:uFill>
                  <a:solidFill/>
                </a:uFill>
              </a:rPr>
              <a:t>FileInputStream</a:t>
            </a:r>
            <a:r>
              <a:rPr sz="2400" dirty="0">
                <a:uFill>
                  <a:solidFill/>
                </a:uFill>
              </a:rPr>
              <a:t>, while </a:t>
            </a:r>
            <a:r>
              <a:rPr lang="en-IE" sz="2400" dirty="0" smtClean="0">
                <a:uFill>
                  <a:solidFill/>
                </a:uFill>
              </a:rPr>
              <a:t/>
            </a:r>
            <a:br>
              <a:rPr lang="en-IE" sz="2400" dirty="0" smtClean="0">
                <a:uFill>
                  <a:solidFill/>
                </a:uFill>
              </a:rPr>
            </a:br>
            <a:r>
              <a:rPr lang="en-IE" sz="2400" dirty="0" smtClean="0">
                <a:uFill>
                  <a:solidFill/>
                </a:uFill>
              </a:rPr>
              <a:t>		</a:t>
            </a:r>
            <a:r>
              <a:rPr sz="2400" dirty="0" err="1" smtClean="0">
                <a:uFill>
                  <a:solidFill/>
                </a:uFill>
              </a:rPr>
              <a:t>FileWriter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lang="en-IE" sz="2400" dirty="0" smtClean="0">
                <a:uFill>
                  <a:solidFill/>
                </a:uFill>
              </a:rPr>
              <a:t>  </a:t>
            </a:r>
            <a:r>
              <a:rPr sz="2400" dirty="0" smtClean="0">
                <a:uFill>
                  <a:solidFill/>
                </a:uFill>
              </a:rPr>
              <a:t>uses </a:t>
            </a:r>
            <a:r>
              <a:rPr sz="2400" dirty="0" err="1">
                <a:uFill>
                  <a:solidFill/>
                </a:uFill>
              </a:rPr>
              <a:t>FileOutputStream</a:t>
            </a:r>
            <a:r>
              <a:rPr sz="2800" dirty="0">
                <a:uFill>
                  <a:solidFill/>
                </a:uFill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Buffered IO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So far we have used unbuffered I/O</a:t>
            </a:r>
            <a:r>
              <a:rPr sz="2400" dirty="0" smtClean="0">
                <a:uFill>
                  <a:solidFill/>
                </a:uFill>
              </a:rPr>
              <a:t>:</a:t>
            </a:r>
            <a:endParaRPr sz="2400" dirty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Each read or write request is handled directly by the underlying </a:t>
            </a:r>
            <a:r>
              <a:rPr sz="2000" dirty="0" smtClean="0">
                <a:uFill>
                  <a:solidFill/>
                </a:uFill>
              </a:rPr>
              <a:t>OS</a:t>
            </a:r>
            <a:endParaRPr sz="2000" dirty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Can be less efficient, since each such request often triggers disk or network </a:t>
            </a:r>
            <a:r>
              <a:rPr sz="2000" dirty="0" smtClean="0">
                <a:uFill>
                  <a:solidFill/>
                </a:uFill>
              </a:rPr>
              <a:t>access</a:t>
            </a:r>
            <a:r>
              <a:rPr lang="en-IE" sz="2000" dirty="0" smtClean="0">
                <a:uFill>
                  <a:solidFill/>
                </a:uFill>
              </a:rPr>
              <a:t> </a:t>
            </a:r>
            <a:r>
              <a:rPr lang="en-IE" sz="2000" dirty="0" smtClean="0">
                <a:uFill>
                  <a:solidFill/>
                </a:uFill>
                <a:sym typeface="Wingdings" panose="05000000000000000000" pitchFamily="2" charset="2"/>
              </a:rPr>
              <a:t> relatively expensive!</a:t>
            </a:r>
            <a:endParaRPr sz="20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To </a:t>
            </a:r>
            <a:r>
              <a:rPr sz="2400" dirty="0">
                <a:uFill>
                  <a:solidFill/>
                </a:uFill>
              </a:rPr>
              <a:t>reduce this kind of overhead use buffered I/O streams.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endParaRPr lang="en-IE" sz="2000" dirty="0" smtClean="0">
              <a:uFill>
                <a:solidFill/>
              </a:uFill>
            </a:endParaRP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Read </a:t>
            </a:r>
            <a:r>
              <a:rPr sz="2000" dirty="0">
                <a:uFill>
                  <a:solidFill/>
                </a:uFill>
              </a:rPr>
              <a:t>data from a memory area known as a buffer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Native input API is called only when the buffer is </a:t>
            </a:r>
            <a:r>
              <a:rPr sz="2000" dirty="0" smtClean="0">
                <a:uFill>
                  <a:solidFill/>
                </a:uFill>
              </a:rPr>
              <a:t>empty </a:t>
            </a:r>
            <a:endParaRPr sz="2000" dirty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endParaRPr lang="en-IE" sz="2000" dirty="0" smtClean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Buffered </a:t>
            </a:r>
            <a:r>
              <a:rPr sz="2000" dirty="0">
                <a:uFill>
                  <a:solidFill/>
                </a:uFill>
              </a:rPr>
              <a:t>output streams write data to a buffer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Native output API is called only when the buffer is </a:t>
            </a:r>
            <a:r>
              <a:rPr sz="2000" dirty="0" smtClean="0">
                <a:uFill>
                  <a:solidFill/>
                </a:uFill>
              </a:rPr>
              <a:t>full</a:t>
            </a:r>
            <a:endParaRPr sz="20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Line-Oriented </a:t>
            </a:r>
            <a:r>
              <a:rPr sz="3600" dirty="0" smtClean="0">
                <a:uFill>
                  <a:solidFill/>
                </a:uFill>
              </a:rPr>
              <a:t>I</a:t>
            </a:r>
            <a:r>
              <a:rPr lang="en-IE" sz="3600" dirty="0" smtClean="0">
                <a:uFill>
                  <a:solidFill/>
                </a:uFill>
              </a:rPr>
              <a:t>/</a:t>
            </a:r>
            <a:r>
              <a:rPr sz="3600" dirty="0" smtClean="0">
                <a:uFill>
                  <a:solidFill/>
                </a:uFill>
              </a:rPr>
              <a:t>O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05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Character I/O usually occurs in bigger units than single characters.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One common unit is the line: 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string of characters with a line terminator at the end.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line terminator can </a:t>
            </a:r>
            <a:r>
              <a:rPr sz="2400" dirty="0" smtClean="0">
                <a:uFill>
                  <a:solidFill/>
                </a:uFill>
              </a:rPr>
              <a:t>be</a:t>
            </a:r>
            <a:r>
              <a:rPr lang="en-IE" sz="2400" dirty="0" smtClean="0">
                <a:uFill>
                  <a:solidFill/>
                </a:uFill>
              </a:rPr>
              <a:t>, depending on th</a:t>
            </a:r>
            <a:r>
              <a:rPr lang="en-IE" sz="2400" dirty="0" smtClean="0"/>
              <a:t>e OS:</a:t>
            </a:r>
            <a:r>
              <a:rPr sz="2400" dirty="0" smtClean="0">
                <a:uFill>
                  <a:solidFill/>
                </a:uFill>
              </a:rPr>
              <a:t> </a:t>
            </a:r>
            <a:endParaRPr sz="2400" dirty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</a:t>
            </a:r>
            <a:r>
              <a:rPr sz="2000" dirty="0" smtClean="0">
                <a:uFill>
                  <a:solidFill/>
                </a:uFill>
              </a:rPr>
              <a:t>carriage-return</a:t>
            </a:r>
            <a:r>
              <a:rPr lang="en-IE" sz="2000" dirty="0" smtClean="0">
                <a:uFill>
                  <a:solidFill/>
                </a:uFill>
              </a:rPr>
              <a:t> and </a:t>
            </a:r>
            <a:r>
              <a:rPr sz="2000" dirty="0" smtClean="0">
                <a:uFill>
                  <a:solidFill/>
                </a:uFill>
              </a:rPr>
              <a:t>line-feed </a:t>
            </a:r>
            <a:r>
              <a:rPr sz="2000" dirty="0">
                <a:uFill>
                  <a:solidFill/>
                </a:uFill>
              </a:rPr>
              <a:t>sequence ("\r\n")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 a single carriage-return ("\r</a:t>
            </a:r>
            <a:r>
              <a:rPr sz="2000" dirty="0" smtClean="0">
                <a:uFill>
                  <a:solidFill/>
                </a:uFill>
              </a:rPr>
              <a:t>")</a:t>
            </a:r>
            <a:endParaRPr lang="en-IE" sz="2000" dirty="0" smtClean="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a </a:t>
            </a:r>
            <a:r>
              <a:rPr sz="2000" dirty="0">
                <a:uFill>
                  <a:solidFill/>
                </a:uFill>
              </a:rPr>
              <a:t>single line-feed ("\n"). </a:t>
            </a:r>
            <a:endParaRPr lang="en-IE" sz="2000" dirty="0" smtClean="0">
              <a:uFill>
                <a:solidFill/>
              </a:uFill>
            </a:endParaRPr>
          </a:p>
          <a:p>
            <a:pPr marL="497840" lvl="1" indent="0">
              <a:buNone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Supporting all possible line </a:t>
            </a:r>
            <a:r>
              <a:rPr sz="2400" dirty="0" smtClean="0">
                <a:uFill>
                  <a:solidFill/>
                </a:uFill>
              </a:rPr>
              <a:t>terminators</a:t>
            </a:r>
            <a:r>
              <a:rPr lang="en-IE" sz="2400" dirty="0" smtClean="0"/>
              <a:t>, the</a:t>
            </a:r>
            <a:r>
              <a:rPr lang="en-IE" sz="2400" dirty="0" smtClean="0">
                <a:uFill>
                  <a:solidFill/>
                </a:uFill>
              </a:rPr>
              <a:t> </a:t>
            </a:r>
            <a:r>
              <a:rPr lang="en-IE" sz="2400" b="1" dirty="0" err="1" smtClean="0">
                <a:uFill>
                  <a:solidFill/>
                </a:uFill>
              </a:rPr>
              <a:t>BufferedReader</a:t>
            </a:r>
            <a:r>
              <a:rPr lang="en-IE" sz="2400" b="1" dirty="0" smtClean="0">
                <a:uFill>
                  <a:solidFill/>
                </a:uFill>
              </a:rPr>
              <a:t> </a:t>
            </a:r>
            <a:r>
              <a:rPr lang="en-IE" sz="2400" b="1" dirty="0" err="1" smtClean="0">
                <a:uFill>
                  <a:solidFill/>
                </a:uFill>
              </a:rPr>
              <a:t>readLine</a:t>
            </a:r>
            <a:r>
              <a:rPr lang="en-IE" sz="2400" b="1" dirty="0" smtClean="0">
                <a:uFill>
                  <a:solidFill/>
                </a:uFill>
              </a:rPr>
              <a:t>()</a:t>
            </a:r>
            <a:r>
              <a:rPr sz="2400" b="1" dirty="0" smtClean="0">
                <a:uFill>
                  <a:solidFill/>
                </a:uFill>
              </a:rPr>
              <a:t> </a:t>
            </a:r>
            <a:r>
              <a:rPr lang="en-IE" sz="2400" dirty="0" smtClean="0">
                <a:uFill>
                  <a:solidFill/>
                </a:uFill>
              </a:rPr>
              <a:t>metho</a:t>
            </a:r>
            <a:r>
              <a:rPr lang="en-IE" sz="2400" dirty="0" smtClean="0"/>
              <a:t>d </a:t>
            </a:r>
            <a:r>
              <a:rPr sz="2400" dirty="0" smtClean="0">
                <a:uFill>
                  <a:solidFill/>
                </a:uFill>
              </a:rPr>
              <a:t>allows </a:t>
            </a:r>
            <a:r>
              <a:rPr sz="2400" dirty="0">
                <a:uFill>
                  <a:solidFill/>
                </a:uFill>
              </a:rPr>
              <a:t>programs to read text files created on any of the widely used operating systems.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22" name="Shape 122"/>
          <p:cNvSpPr/>
          <p:nvPr/>
        </p:nvSpPr>
        <p:spPr>
          <a:xfrm>
            <a:off x="317500" y="451693"/>
            <a:ext cx="8318500" cy="6001643"/>
          </a:xfrm>
          <a:prstGeom prst="rect">
            <a:avLst/>
          </a:prstGeom>
          <a:solidFill>
            <a:srgbClr val="FFFFFF"/>
          </a:solidFill>
          <a:ln w="12700">
            <a:solidFill>
              <a:srgbClr val="C6E6E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CopyLines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"xanadu.txt"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"characteroutput.txt"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String l;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((l = 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500" b="1" dirty="0" err="1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500" dirty="0" err="1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E"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012160" y="44624"/>
            <a:ext cx="2448272" cy="82917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l">
              <a:defRPr sz="1800">
                <a:uFillTx/>
              </a:defRPr>
            </a:pPr>
            <a:r>
              <a:rPr sz="3600" dirty="0" err="1">
                <a:uFill>
                  <a:solidFill/>
                </a:uFill>
              </a:rPr>
              <a:t>CopyLines</a:t>
            </a:r>
            <a:endParaRPr sz="36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 smtClean="0">
                <a:uFill>
                  <a:solidFill/>
                </a:uFill>
              </a:rPr>
              <a:t>Buffered</a:t>
            </a:r>
            <a:r>
              <a:rPr lang="en-IE" sz="3600" dirty="0" smtClean="0">
                <a:uFill>
                  <a:solidFill/>
                </a:uFill>
              </a:rPr>
              <a:t>Writer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531812" y="1185862"/>
            <a:ext cx="7848601" cy="3797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An unbuffered stream can be converted into a buffered stream using the wrapper </a:t>
            </a:r>
            <a:r>
              <a:rPr sz="2400" dirty="0" smtClean="0">
                <a:uFill>
                  <a:solidFill/>
                </a:uFill>
              </a:rPr>
              <a:t>idiom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unbuffered stream object is passed to the constructor for a buffered stream class.</a:t>
            </a:r>
          </a:p>
        </p:txBody>
      </p:sp>
      <p:sp>
        <p:nvSpPr>
          <p:cNvPr id="129" name="Shape 129"/>
          <p:cNvSpPr/>
          <p:nvPr/>
        </p:nvSpPr>
        <p:spPr>
          <a:xfrm>
            <a:off x="288925" y="2997200"/>
            <a:ext cx="8559800" cy="3447098"/>
          </a:xfrm>
          <a:prstGeom prst="rect">
            <a:avLst/>
          </a:prstGeom>
          <a:ln w="12700">
            <a:solidFill>
              <a:srgbClr val="C6E6E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E"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"characteroutput.txt"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String l;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((l = </a:t>
            </a:r>
            <a:r>
              <a:rPr lang="en-IE"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600" b="1" dirty="0" err="1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E"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600" dirty="0" err="1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16</a:t>
            </a:r>
          </a:p>
        </p:txBody>
      </p: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Flushing Buffers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342900" y="1001712"/>
            <a:ext cx="8445500" cy="54991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 smtClean="0"/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lang="en-IE" sz="2400" dirty="0" smtClean="0"/>
              <a:t>There </a:t>
            </a:r>
            <a:r>
              <a:rPr lang="en-IE" sz="2400" dirty="0"/>
              <a:t>are four buffered stream classes used to wrap unbuffered streams: </a:t>
            </a:r>
            <a:endParaRPr lang="en-IE" sz="2400" dirty="0" smtClean="0"/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/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BufferedInputStream</a:t>
            </a:r>
            <a:r>
              <a:rPr lang="en-IE" sz="2000" dirty="0"/>
              <a:t> and </a:t>
            </a: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BufferedOutputStream</a:t>
            </a:r>
            <a:r>
              <a:rPr lang="en-IE" sz="2000" dirty="0"/>
              <a:t> for  byte </a:t>
            </a:r>
            <a:r>
              <a:rPr lang="en-IE" sz="2000" dirty="0" smtClean="0"/>
              <a:t>streams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lang="en-IE" sz="2000" dirty="0" err="1" smtClean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BufferedReader</a:t>
            </a:r>
            <a:r>
              <a:rPr lang="en-IE" sz="2000" dirty="0" smtClean="0"/>
              <a:t> </a:t>
            </a:r>
            <a:r>
              <a:rPr lang="en-IE" sz="2000" dirty="0"/>
              <a:t>and </a:t>
            </a:r>
            <a:r>
              <a:rPr lang="en-IE"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BufferedWriter</a:t>
            </a:r>
            <a:r>
              <a:rPr lang="en-IE" sz="2000" dirty="0"/>
              <a:t> for character </a:t>
            </a:r>
            <a:r>
              <a:rPr lang="en-IE" sz="2000" dirty="0" smtClean="0"/>
              <a:t>streams</a:t>
            </a:r>
            <a:endParaRPr lang="en-IE" sz="2000" dirty="0"/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endParaRPr lang="en-IE" sz="2000" dirty="0"/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It </a:t>
            </a:r>
            <a:r>
              <a:rPr sz="2400" dirty="0">
                <a:uFill>
                  <a:solidFill/>
                </a:uFill>
              </a:rPr>
              <a:t>often makes sense to write out a buffer at critical points, without waiting for it to fill.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This is known as flushing the buffer</a:t>
            </a:r>
            <a:r>
              <a:rPr sz="2000" dirty="0" smtClean="0">
                <a:uFill>
                  <a:solidFill/>
                </a:uFill>
              </a:rPr>
              <a:t>.</a:t>
            </a:r>
            <a:endParaRPr sz="20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16</a:t>
            </a:r>
          </a:p>
        </p:txBody>
      </p: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Flushing Buffers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342900" y="1001712"/>
            <a:ext cx="8445500" cy="5499101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Some </a:t>
            </a:r>
            <a:r>
              <a:rPr sz="2400" dirty="0">
                <a:uFill>
                  <a:solidFill/>
                </a:uFill>
              </a:rPr>
              <a:t>buffered output classes support </a:t>
            </a:r>
            <a:r>
              <a:rPr sz="2400" dirty="0" err="1">
                <a:uFill>
                  <a:solidFill/>
                </a:uFill>
              </a:rPr>
              <a:t>autoflush</a:t>
            </a:r>
            <a:r>
              <a:rPr sz="2400" dirty="0">
                <a:uFill>
                  <a:solidFill/>
                </a:uFill>
              </a:rPr>
              <a:t>, specified by an optional constructor argument. </a:t>
            </a:r>
            <a:endParaRPr lang="en-IE" sz="2400" dirty="0" smtClean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When </a:t>
            </a:r>
            <a:r>
              <a:rPr sz="2400" dirty="0" err="1">
                <a:uFill>
                  <a:solidFill/>
                </a:uFill>
              </a:rPr>
              <a:t>autoflush</a:t>
            </a:r>
            <a:r>
              <a:rPr sz="2400" dirty="0">
                <a:uFill>
                  <a:solidFill/>
                </a:uFill>
              </a:rPr>
              <a:t> is enabled, certain key events cause the buffer to be flushed. </a:t>
            </a:r>
            <a:endParaRPr lang="en-IE" sz="2400" dirty="0" smtClean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For </a:t>
            </a:r>
            <a:r>
              <a:rPr sz="2000" dirty="0">
                <a:uFill>
                  <a:solidFill/>
                </a:uFill>
              </a:rPr>
              <a:t>example, an </a:t>
            </a:r>
            <a:r>
              <a:rPr sz="2000" dirty="0" err="1">
                <a:uFill>
                  <a:solidFill/>
                </a:uFill>
              </a:rPr>
              <a:t>autoflush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sz="2000" dirty="0" err="1">
                <a:uFill>
                  <a:solidFill/>
                </a:uFill>
              </a:rPr>
              <a:t>PrintWriter</a:t>
            </a:r>
            <a:r>
              <a:rPr sz="2000" dirty="0">
                <a:uFill>
                  <a:solidFill/>
                </a:uFill>
              </a:rPr>
              <a:t> object flushes the buffer on every invocation of </a:t>
            </a:r>
            <a:r>
              <a:rPr sz="2000" dirty="0" err="1">
                <a:uFill>
                  <a:solidFill/>
                </a:uFill>
              </a:rPr>
              <a:t>println</a:t>
            </a:r>
            <a:r>
              <a:rPr sz="2000" dirty="0">
                <a:uFill>
                  <a:solidFill/>
                </a:uFill>
              </a:rPr>
              <a:t> or format. </a:t>
            </a:r>
            <a:endParaRPr lang="en-IE" sz="2000" dirty="0" smtClean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flush a stream </a:t>
            </a:r>
            <a:r>
              <a:rPr sz="2400" dirty="0" smtClean="0">
                <a:uFill>
                  <a:solidFill/>
                </a:uFill>
              </a:rPr>
              <a:t>manually</a:t>
            </a:r>
            <a:r>
              <a:rPr sz="2400" dirty="0">
                <a:uFill>
                  <a:solidFill/>
                </a:uFill>
              </a:rPr>
              <a:t>, invoke its flush method. </a:t>
            </a:r>
            <a:endParaRPr lang="en-IE" sz="2400" dirty="0" smtClean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lang="en-IE" sz="2400" dirty="0"/>
              <a:t>The flush method is valid on any output stream, but has no effect unless the stream is buffered.</a:t>
            </a:r>
            <a:endParaRPr lang="en-IE" sz="20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15587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Streams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17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Scanning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Objects of type </a:t>
            </a:r>
            <a:r>
              <a:rPr sz="2400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Scanner</a:t>
            </a:r>
            <a:r>
              <a:rPr sz="2400" dirty="0">
                <a:uFill>
                  <a:solidFill/>
                </a:uFill>
              </a:rPr>
              <a:t> break input into tokens and translate individual tokens according to their data type</a:t>
            </a:r>
            <a:r>
              <a:rPr sz="2400" dirty="0" smtClean="0">
                <a:uFill>
                  <a:solidFill/>
                </a:uFill>
              </a:rPr>
              <a:t>.</a:t>
            </a:r>
            <a:endParaRPr lang="en-IE" sz="2400" dirty="0" smtClean="0">
              <a:uFill>
                <a:solidFill/>
              </a:uFill>
            </a:endParaRPr>
          </a:p>
          <a:p>
            <a:pPr marL="40640" lvl="0" indent="0">
              <a:buNone/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 </a:t>
            </a:r>
            <a:endParaRPr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By default, a </a:t>
            </a:r>
            <a:r>
              <a:rPr lang="en-IE" sz="2400" dirty="0" smtClean="0">
                <a:uFill>
                  <a:solidFill/>
                </a:uFill>
              </a:rPr>
              <a:t>S</a:t>
            </a:r>
            <a:r>
              <a:rPr sz="2400" dirty="0" smtClean="0">
                <a:uFill>
                  <a:solidFill/>
                </a:uFill>
              </a:rPr>
              <a:t>canner </a:t>
            </a:r>
            <a:r>
              <a:rPr sz="2400" dirty="0">
                <a:uFill>
                  <a:solidFill/>
                </a:uFill>
              </a:rPr>
              <a:t>uses white space to separate tokens</a:t>
            </a:r>
            <a:r>
              <a:rPr sz="2400" dirty="0" smtClean="0">
                <a:uFill>
                  <a:solidFill/>
                </a:uFill>
              </a:rPr>
              <a:t>.</a:t>
            </a:r>
            <a:endParaRPr lang="en-IE" sz="2400" dirty="0" smtClean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To use a different token separator, invoke </a:t>
            </a:r>
            <a:r>
              <a:rPr sz="2400" dirty="0" err="1" smtClean="0">
                <a:uFill>
                  <a:solidFill/>
                </a:uFill>
              </a:rPr>
              <a:t>useDelimiter</a:t>
            </a:r>
            <a:r>
              <a:rPr sz="2400" dirty="0" smtClean="0">
                <a:uFill>
                  <a:solidFill/>
                </a:uFill>
              </a:rPr>
              <a:t>(), specifying a regular expression</a:t>
            </a:r>
            <a:r>
              <a:rPr lang="en-IE" sz="2400" dirty="0" smtClean="0">
                <a:uFill>
                  <a:solidFill/>
                </a:uFill>
              </a:rPr>
              <a:t> </a:t>
            </a:r>
            <a:r>
              <a:rPr lang="en-IE" sz="2400" dirty="0" smtClean="0">
                <a:uFill>
                  <a:solidFill/>
                </a:uFill>
              </a:rPr>
              <a:t>(i.e. </a:t>
            </a:r>
            <a:r>
              <a:rPr lang="en-IE" sz="2400" dirty="0" smtClean="0"/>
              <a:t>a </a:t>
            </a:r>
            <a:r>
              <a:rPr lang="en-IE" sz="2400" dirty="0" smtClean="0"/>
              <a:t>sequence of symbols and characters expressing a string/pattern)</a:t>
            </a:r>
            <a:r>
              <a:rPr sz="2400" dirty="0" smtClean="0">
                <a:uFill>
                  <a:solidFill/>
                </a:uFill>
              </a:rPr>
              <a:t>. </a:t>
            </a:r>
            <a:endParaRPr lang="en-IE" sz="2400" dirty="0" smtClean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Even though a scanner is not a stream, you need to close it to indicate that you're done with its underlying stream.</a:t>
            </a:r>
            <a:r>
              <a:rPr sz="2800" dirty="0">
                <a:uFill>
                  <a:solidFill/>
                </a:u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18</a:t>
            </a:r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ScanFile</a:t>
            </a:r>
          </a:p>
        </p:txBody>
      </p:sp>
      <p:sp>
        <p:nvSpPr>
          <p:cNvPr id="144" name="Shape 144"/>
          <p:cNvSpPr/>
          <p:nvPr/>
        </p:nvSpPr>
        <p:spPr>
          <a:xfrm>
            <a:off x="468063" y="1052736"/>
            <a:ext cx="8280401" cy="535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ScanFile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Scanner s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600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6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6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</a:t>
            </a:r>
            <a:r>
              <a:rPr sz="16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(s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19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9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Translating Individual Tokens</a:t>
            </a:r>
          </a:p>
        </p:txBody>
      </p:sp>
      <p:sp>
        <p:nvSpPr>
          <p:cNvPr id="149" name="Shape 149"/>
          <p:cNvSpPr/>
          <p:nvPr/>
        </p:nvSpPr>
        <p:spPr>
          <a:xfrm>
            <a:off x="107504" y="826541"/>
            <a:ext cx="8908729" cy="57708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ScanSum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5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Scanner s 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 =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"usnumbers.txt"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lang="en-IE" sz="1500" dirty="0" smtClean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5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5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s.hasNextDouble</a:t>
            </a:r>
            <a:r>
              <a:rPr sz="15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sum +=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s.nextDouble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s.next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5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s.close</a:t>
            </a: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500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500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500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(sum);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5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20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Translating Individual Tokens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ScanSum</a:t>
            </a:r>
            <a:r>
              <a:rPr sz="2400" dirty="0">
                <a:uFill>
                  <a:solidFill/>
                </a:uFill>
              </a:rPr>
              <a:t> reads a list of double values and adds them </a:t>
            </a:r>
            <a:r>
              <a:rPr sz="2400" dirty="0" smtClean="0">
                <a:uFill>
                  <a:solidFill/>
                </a:uFill>
              </a:rPr>
              <a:t>up</a:t>
            </a:r>
            <a:r>
              <a:rPr lang="en-IE" sz="2400" dirty="0" smtClean="0">
                <a:uFill>
                  <a:solidFill/>
                </a:uFill>
              </a:rPr>
              <a:t>.</a:t>
            </a:r>
          </a:p>
          <a:p>
            <a:pPr marL="334554" lvl="0" indent="-293914"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</a:t>
            </a:r>
            <a:r>
              <a:rPr sz="2400" dirty="0" err="1">
                <a:uFill>
                  <a:solidFill/>
                </a:uFill>
              </a:rPr>
              <a:t>ScanFile</a:t>
            </a:r>
            <a:r>
              <a:rPr sz="2400" dirty="0">
                <a:uFill>
                  <a:solidFill/>
                </a:uFill>
              </a:rPr>
              <a:t> example treats all input tokens as simple String values. </a:t>
            </a:r>
            <a:endParaRPr lang="en-IE" sz="2400" dirty="0" smtClean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Scanner also supports tokens for all of the Java language's primitive types as well as </a:t>
            </a:r>
            <a:r>
              <a:rPr sz="2400" dirty="0" err="1">
                <a:uFill>
                  <a:solidFill/>
                </a:uFill>
              </a:rPr>
              <a:t>BigInteger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BigDecimal</a:t>
            </a:r>
            <a:r>
              <a:rPr sz="2400" dirty="0">
                <a:uFill>
                  <a:solidFill/>
                </a:uFill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21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Command Line I/O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program is often run from the command line, and interacts with the user in the command line environment. </a:t>
            </a:r>
          </a:p>
          <a:p>
            <a:pPr lvl="0"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The </a:t>
            </a:r>
            <a:r>
              <a:rPr sz="2400" dirty="0">
                <a:uFill>
                  <a:solidFill/>
                </a:uFill>
              </a:rPr>
              <a:t>Java platform supports this kind of interaction in two ways: 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Standard Streams</a:t>
            </a:r>
          </a:p>
          <a:p>
            <a:pPr lvl="1"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Console</a:t>
            </a:r>
            <a:endParaRPr sz="24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22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Standard Streams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05800" cy="56388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feature of many operating systems, they read input from the keyboard and write output to the display.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They also support I/O on files and between </a:t>
            </a:r>
            <a:r>
              <a:rPr sz="2400" dirty="0" smtClean="0">
                <a:uFill>
                  <a:solidFill/>
                </a:uFill>
              </a:rPr>
              <a:t>programs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Java platform supports three Standard Streams: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Input, accessed through System.in;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Output, accessed through </a:t>
            </a:r>
            <a:r>
              <a:rPr sz="2000" dirty="0" err="1">
                <a:uFill>
                  <a:solidFill/>
                </a:uFill>
              </a:rPr>
              <a:t>System.out</a:t>
            </a:r>
            <a:r>
              <a:rPr sz="2000" dirty="0">
                <a:uFill>
                  <a:solidFill/>
                </a:uFill>
              </a:rPr>
              <a:t>;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Standard Error, accessed through </a:t>
            </a:r>
            <a:r>
              <a:rPr sz="2000" dirty="0" err="1">
                <a:uFill>
                  <a:solidFill/>
                </a:uFill>
              </a:rPr>
              <a:t>System.err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These objects are defined automatically (do not need to be opened)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Standard Output and Standard Error are both for output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Having error output separately allows the user to divert regular output to a file and still be able to read error messages.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23</a:t>
            </a:r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System.in, System.out, System.err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457200" y="1092200"/>
            <a:ext cx="8229600" cy="57150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For historical reasons, the standard streams are byte streams (more logically character streams).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System.out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System.err</a:t>
            </a:r>
            <a:r>
              <a:rPr sz="2400" dirty="0">
                <a:uFill>
                  <a:solidFill/>
                </a:uFill>
              </a:rPr>
              <a:t> are defined as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PrintStream</a:t>
            </a:r>
            <a:r>
              <a:rPr sz="2400" dirty="0">
                <a:uFill>
                  <a:solidFill/>
                </a:uFill>
              </a:rPr>
              <a:t> objects.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Although it is technically a byte stream, </a:t>
            </a:r>
            <a:r>
              <a:rPr sz="2400" dirty="0" err="1">
                <a:uFill>
                  <a:solidFill/>
                </a:uFill>
              </a:rPr>
              <a:t>PrintStream</a:t>
            </a:r>
            <a:r>
              <a:rPr sz="2400" dirty="0">
                <a:uFill>
                  <a:solidFill/>
                </a:uFill>
              </a:rPr>
              <a:t> </a:t>
            </a:r>
            <a:r>
              <a:rPr sz="2400" dirty="0" err="1" smtClean="0">
                <a:uFill>
                  <a:solidFill/>
                </a:uFill>
              </a:rPr>
              <a:t>utili</a:t>
            </a:r>
            <a:r>
              <a:rPr lang="en-IE" sz="2400" dirty="0" smtClean="0">
                <a:uFill>
                  <a:solidFill/>
                </a:uFill>
              </a:rPr>
              <a:t>s</a:t>
            </a:r>
            <a:r>
              <a:rPr sz="2400" dirty="0" err="1" smtClean="0">
                <a:uFill>
                  <a:solidFill/>
                </a:uFill>
              </a:rPr>
              <a:t>es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an internal character stream object to emulate many of the features of character streams.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By contrast, System.in is a byte stream with no character stream features.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</a:t>
            </a:r>
            <a:r>
              <a:rPr sz="2400" dirty="0" err="1" smtClean="0">
                <a:uFill>
                  <a:solidFill/>
                </a:uFill>
              </a:rPr>
              <a:t>utili</a:t>
            </a:r>
            <a:r>
              <a:rPr lang="en-IE" sz="2400" dirty="0" smtClean="0">
                <a:uFill>
                  <a:solidFill/>
                </a:uFill>
              </a:rPr>
              <a:t>s</a:t>
            </a:r>
            <a:r>
              <a:rPr sz="2400" dirty="0" smtClean="0">
                <a:uFill>
                  <a:solidFill/>
                </a:uFill>
              </a:rPr>
              <a:t>e </a:t>
            </a:r>
            <a:r>
              <a:rPr sz="2400" dirty="0">
                <a:uFill>
                  <a:solidFill/>
                </a:uFill>
              </a:rPr>
              <a:t>Standard Input as a character stream, wrap System.in in </a:t>
            </a:r>
            <a:r>
              <a:rPr sz="2400" dirty="0" err="1">
                <a:uFill>
                  <a:solidFill/>
                </a:uFill>
              </a:rPr>
              <a:t>InputStreamReader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1">
              <a:buSzTx/>
              <a:buNone/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InputStreamReader</a:t>
            </a:r>
            <a:r>
              <a:rPr sz="2000" dirty="0">
                <a:uFill>
                  <a:solidFill/>
                </a:uFill>
              </a:rPr>
              <a:t> </a:t>
            </a:r>
            <a:r>
              <a:rPr sz="2000" dirty="0" err="1">
                <a:uFill>
                  <a:solidFill/>
                </a:uFill>
              </a:rPr>
              <a:t>cin</a:t>
            </a:r>
            <a:r>
              <a:rPr sz="2000" dirty="0">
                <a:uFill>
                  <a:solidFill/>
                </a:uFill>
              </a:rPr>
              <a:t> = new </a:t>
            </a:r>
            <a:r>
              <a:rPr sz="2000" dirty="0" err="1">
                <a:uFill>
                  <a:solidFill/>
                </a:uFill>
              </a:rPr>
              <a:t>InputStreamReader</a:t>
            </a:r>
            <a:r>
              <a:rPr sz="2000" dirty="0">
                <a:uFill>
                  <a:solidFill/>
                </a:uFill>
              </a:rPr>
              <a:t>(System.in);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24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Console 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457200" y="11049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New for Java 6 - a more advanced alternative to the Standard Streams 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This is a single pre-defined object of type </a:t>
            </a:r>
            <a:r>
              <a:rPr sz="2400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Console</a:t>
            </a:r>
            <a:r>
              <a:rPr sz="2400" dirty="0">
                <a:uFill>
                  <a:solidFill/>
                </a:uFill>
              </a:rPr>
              <a:t> that has most of the features provided by the Standard Streams.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Console object also provides input and output streams that are true character streams, through its reader and writer methods.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Before a program can use the Console, it must attempt to retrieve the Console object by invoking </a:t>
            </a:r>
            <a:r>
              <a:rPr sz="2400" dirty="0" err="1">
                <a:uFill>
                  <a:solidFill/>
                </a:uFill>
              </a:rPr>
              <a:t>System.console</a:t>
            </a:r>
            <a:r>
              <a:rPr sz="2400" dirty="0">
                <a:uFill>
                  <a:solidFill/>
                </a:uFill>
              </a:rPr>
              <a:t>().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the Console object is available, this method returns it.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it returns NULL, then Console operations are not permitted, either because the OS doesn't support them, or because the program was launched in a non-interactive environment.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25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Entry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Console object supports secure password entry through its </a:t>
            </a:r>
            <a:r>
              <a:rPr sz="2400" dirty="0" err="1">
                <a:uFill>
                  <a:solidFill/>
                </a:uFill>
              </a:rPr>
              <a:t>readPassword</a:t>
            </a:r>
            <a:r>
              <a:rPr sz="2400" dirty="0">
                <a:uFill>
                  <a:solidFill/>
                </a:uFill>
              </a:rPr>
              <a:t> method. </a:t>
            </a:r>
            <a:endParaRPr lang="en-IE" sz="2400" dirty="0" smtClean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This </a:t>
            </a:r>
            <a:r>
              <a:rPr sz="2400" dirty="0">
                <a:uFill>
                  <a:solidFill/>
                </a:uFill>
              </a:rPr>
              <a:t>method helps secure password entry in two </a:t>
            </a:r>
            <a:r>
              <a:rPr sz="2400" dirty="0" smtClean="0">
                <a:uFill>
                  <a:solidFill/>
                </a:uFill>
              </a:rPr>
              <a:t>ways</a:t>
            </a:r>
            <a:r>
              <a:rPr lang="en-IE" sz="2400" dirty="0" smtClean="0">
                <a:uFill>
                  <a:solidFill/>
                </a:uFill>
              </a:rPr>
              <a:t>:</a:t>
            </a:r>
          </a:p>
          <a:p>
            <a:pPr lvl="1">
              <a:defRPr sz="1800">
                <a:uFillTx/>
              </a:defRPr>
            </a:pPr>
            <a:r>
              <a:rPr lang="en-IE" sz="2000" dirty="0" smtClean="0">
                <a:uFill>
                  <a:solidFill/>
                </a:uFill>
              </a:rPr>
              <a:t>I</a:t>
            </a:r>
            <a:r>
              <a:rPr sz="2000" dirty="0" smtClean="0">
                <a:uFill>
                  <a:solidFill/>
                </a:uFill>
              </a:rPr>
              <a:t>t </a:t>
            </a:r>
            <a:r>
              <a:rPr sz="2000" dirty="0">
                <a:uFill>
                  <a:solidFill/>
                </a:uFill>
              </a:rPr>
              <a:t>suppresses echoing, so the password is not visible on the users screen. </a:t>
            </a:r>
          </a:p>
          <a:p>
            <a:pPr lvl="1">
              <a:defRPr sz="1800">
                <a:uFillTx/>
              </a:defRPr>
            </a:pPr>
            <a:r>
              <a:rPr sz="2000" dirty="0" err="1">
                <a:uFill>
                  <a:solidFill/>
                </a:uFill>
              </a:rPr>
              <a:t>readPassword</a:t>
            </a:r>
            <a:r>
              <a:rPr sz="2000" dirty="0">
                <a:uFill>
                  <a:solidFill/>
                </a:uFill>
              </a:rPr>
              <a:t> returns a character array, not a String, so that the password can be overwritten, removing it from memory as soon as it is no longer needed.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26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(1)</a:t>
            </a:r>
          </a:p>
        </p:txBody>
      </p:sp>
      <p:sp>
        <p:nvSpPr>
          <p:cNvPr id="184" name="Shape 184"/>
          <p:cNvSpPr/>
          <p:nvPr/>
        </p:nvSpPr>
        <p:spPr>
          <a:xfrm>
            <a:off x="108520" y="1196752"/>
            <a:ext cx="9144000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Password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Console c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(c ==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"No console."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7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sz="17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(1);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String login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c.readLine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login: "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7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7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7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old password: "</a:t>
            </a: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7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7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8" name="Screen Shot 2014-10-06 at 07.27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664" y="253533"/>
            <a:ext cx="9316028" cy="627633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2080574" y="6465839"/>
            <a:ext cx="53978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1500" u="sng">
                <a:hlinkClick r:id="rId3"/>
              </a:rPr>
              <a:t>http://www.oracle.com/technetwork/java/javase/tech/index.html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27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Password (2)</a:t>
            </a:r>
          </a:p>
        </p:txBody>
      </p:sp>
      <p:sp>
        <p:nvSpPr>
          <p:cNvPr id="189" name="Shape 189"/>
          <p:cNvSpPr/>
          <p:nvPr/>
        </p:nvSpPr>
        <p:spPr>
          <a:xfrm>
            <a:off x="407987" y="982662"/>
            <a:ext cx="8229601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verify(login, 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newPassword1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your new password: 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newPassword2 =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c.readPassword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"Enter new password again: 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!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(newPassword1, newPassword2);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c.format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"Passwords don't match. Try </a:t>
            </a:r>
            <a:r>
              <a:rPr sz="1400" b="1" dirty="0" err="1" smtClean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again.%n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change(login, newPassword1);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c.format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"Password </a:t>
            </a:r>
            <a:r>
              <a:rPr sz="1400" b="1" dirty="0" smtClean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 %s </a:t>
            </a:r>
            <a:r>
              <a:rPr sz="1400" b="1" dirty="0" err="1" smtClean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changed.%n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login);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(newPassword1,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(newPassword2,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noMatch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oldPassword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format method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System.out.format</a:t>
            </a:r>
            <a:r>
              <a:rPr lang="en-IE" dirty="0"/>
              <a:t>("The value of "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+ </a:t>
            </a:r>
            <a:r>
              <a:rPr lang="en-IE" dirty="0"/>
              <a:t>"the float variable is "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+ </a:t>
            </a:r>
            <a:r>
              <a:rPr lang="en-IE" dirty="0"/>
              <a:t>"%f, while the value of the "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+ </a:t>
            </a:r>
            <a:r>
              <a:rPr lang="en-IE" dirty="0"/>
              <a:t>"integer variable is %d, "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+ </a:t>
            </a:r>
            <a:r>
              <a:rPr lang="en-IE" dirty="0"/>
              <a:t>"and the string is %s", </a:t>
            </a:r>
            <a:endParaRPr lang="en-IE" dirty="0" smtClean="0"/>
          </a:p>
          <a:p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err="1" smtClean="0"/>
              <a:t>floatVar</a:t>
            </a:r>
            <a:r>
              <a:rPr lang="en-IE" dirty="0"/>
              <a:t>, </a:t>
            </a:r>
            <a:r>
              <a:rPr lang="en-IE" dirty="0" err="1"/>
              <a:t>intVar</a:t>
            </a:r>
            <a:r>
              <a:rPr lang="en-IE" dirty="0"/>
              <a:t>, </a:t>
            </a:r>
            <a:r>
              <a:rPr lang="en-IE" dirty="0" err="1"/>
              <a:t>stringVar</a:t>
            </a:r>
            <a:r>
              <a:rPr lang="en-IE" dirty="0"/>
              <a:t>); </a:t>
            </a:r>
            <a:endParaRPr lang="en-IE" dirty="0" smtClean="0"/>
          </a:p>
          <a:p>
            <a:pPr marL="40640" indent="0">
              <a:buNone/>
            </a:pPr>
            <a:endParaRPr lang="en-IE" dirty="0"/>
          </a:p>
          <a:p>
            <a:r>
              <a:rPr lang="en-IE" dirty="0"/>
              <a:t>Format specifiers begin with a percent sign (%) and end with a </a:t>
            </a:r>
            <a:r>
              <a:rPr lang="en-IE" i="1" dirty="0" smtClean="0">
                <a:hlinkClick r:id="rId2"/>
              </a:rPr>
              <a:t>converter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878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28</a:t>
            </a: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Console Methods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9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8600"/>
            <a:ext cx="8105775" cy="636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29</a:t>
            </a:r>
          </a:p>
        </p:txBody>
      </p:sp>
      <p:pic>
        <p:nvPicPr>
          <p:cNvPr id="19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0" y="1676400"/>
            <a:ext cx="4953000" cy="350678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 Streams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215900" y="1143000"/>
            <a:ext cx="4495800" cy="56388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Data streams support binary I/O of primitive data type values (</a:t>
            </a:r>
            <a:r>
              <a:rPr sz="2400" dirty="0" err="1">
                <a:uFill>
                  <a:solidFill/>
                </a:uFill>
              </a:rPr>
              <a:t>boolean</a:t>
            </a:r>
            <a:r>
              <a:rPr sz="2400" dirty="0">
                <a:uFill>
                  <a:solidFill/>
                </a:uFill>
              </a:rPr>
              <a:t>, char, byte, short, </a:t>
            </a:r>
            <a:r>
              <a:rPr sz="2400" dirty="0" err="1">
                <a:uFill>
                  <a:solidFill/>
                </a:uFill>
              </a:rPr>
              <a:t>int</a:t>
            </a:r>
            <a:r>
              <a:rPr sz="2400" dirty="0">
                <a:uFill>
                  <a:solidFill/>
                </a:uFill>
              </a:rPr>
              <a:t>, long, float, and double) as well as String values. 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data streams implement either the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DataInput</a:t>
            </a:r>
            <a:r>
              <a:rPr sz="2400" dirty="0">
                <a:uFill>
                  <a:solidFill/>
                </a:uFill>
              </a:rPr>
              <a:t> interface or the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DataOutput</a:t>
            </a:r>
            <a:r>
              <a:rPr sz="2400" dirty="0">
                <a:uFill>
                  <a:solidFill/>
                </a:uFill>
              </a:rPr>
              <a:t> interface. </a:t>
            </a:r>
          </a:p>
          <a:p>
            <a:pPr marL="334554" lvl="0" indent="-293914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most widely-used implementations of these interfaces are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DataInputStream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6"/>
              </a:rPr>
              <a:t>DataOutputStream</a:t>
            </a:r>
            <a:r>
              <a:rPr sz="2400" dirty="0">
                <a:uFill>
                  <a:solidFill/>
                </a:uFill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30</a:t>
            </a:r>
          </a:p>
        </p:txBody>
      </p:sp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DataStream (1)</a:t>
            </a:r>
          </a:p>
        </p:txBody>
      </p:sp>
      <p:sp>
        <p:nvSpPr>
          <p:cNvPr id="206" name="Shape 206"/>
          <p:cNvSpPr/>
          <p:nvPr/>
        </p:nvSpPr>
        <p:spPr>
          <a:xfrm>
            <a:off x="317500" y="973137"/>
            <a:ext cx="8356600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DataStream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b="1" i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"invoicedata"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19.99, 9.99, 15.99, 3.99, 4.99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= { 12, 8, 13, 29, 50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String[]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sz="1400" b="1" i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T-shirt"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 i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Mug"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400" b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"Duke Juggling Dolls"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400" b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Pin"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b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Key Chain"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args)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IOException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DataOutputStream out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DataOutputStream(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BufferedOutputStream(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FileOutputStream(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 = 0; i &lt;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out.writeDouble(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[i]);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out.writeInt(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[i]);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out.writeUTF(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[i]);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out.close();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//…continued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31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DataStream (2)</a:t>
            </a:r>
          </a:p>
        </p:txBody>
      </p:sp>
      <p:sp>
        <p:nvSpPr>
          <p:cNvPr id="211" name="Shape 211"/>
          <p:cNvSpPr/>
          <p:nvPr/>
        </p:nvSpPr>
        <p:spPr>
          <a:xfrm>
            <a:off x="298450" y="1103312"/>
            <a:ext cx="8610601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DataInputStream in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DataInputStream(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BufferedInputStream(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FileInputStream(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unit;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String desc;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price = in.readDouble();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unit = in.readInt();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desc = in.readUTF();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</a:t>
            </a:r>
            <a:r>
              <a:rPr sz="1400" b="1" i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"You ordered %d units of %s at $%.2f%n"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unit, desc, price);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total += unit *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(EOFException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sz="1400" b="1" i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"End of file"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32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Data Streams Observations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xfrm>
            <a:off x="457200" y="952500"/>
            <a:ext cx="8229600" cy="5715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</a:t>
            </a:r>
            <a:r>
              <a:rPr sz="2400" dirty="0" err="1">
                <a:uFill>
                  <a:solidFill/>
                </a:uFill>
              </a:rPr>
              <a:t>writeUTF</a:t>
            </a:r>
            <a:r>
              <a:rPr sz="2400" dirty="0">
                <a:uFill>
                  <a:solidFill/>
                </a:uFill>
              </a:rPr>
              <a:t> method writes out String values in a modified form of UTF-8.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variable-width character encoding that only needs a single byte for common Western characters. 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Generally, we </a:t>
            </a:r>
            <a:r>
              <a:rPr sz="2400" dirty="0" smtClean="0">
                <a:uFill>
                  <a:solidFill/>
                </a:uFill>
              </a:rPr>
              <a:t>detect </a:t>
            </a:r>
            <a:r>
              <a:rPr sz="2400" dirty="0">
                <a:uFill>
                  <a:solidFill/>
                </a:uFill>
              </a:rPr>
              <a:t>an end-of-file condition by catching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EOFException</a:t>
            </a:r>
            <a:r>
              <a:rPr sz="2400" dirty="0">
                <a:uFill>
                  <a:solidFill/>
                </a:uFill>
              </a:rPr>
              <a:t>, instead of testing for an invalid return value.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Each specialized write in </a:t>
            </a:r>
            <a:r>
              <a:rPr sz="2400" dirty="0" err="1">
                <a:uFill>
                  <a:solidFill/>
                </a:uFill>
              </a:rPr>
              <a:t>DataStreams</a:t>
            </a:r>
            <a:r>
              <a:rPr sz="2400" dirty="0">
                <a:uFill>
                  <a:solidFill/>
                </a:uFill>
              </a:rPr>
              <a:t> is exactly matched by the corresponding specialized read.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Floating point numbers not recommended for monetary values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In general, floating point is bad for precise values.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 correct type to use for currency values is </a:t>
            </a:r>
            <a:r>
              <a:rPr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java.math.BigDecimal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Unfortunately, </a:t>
            </a:r>
            <a:r>
              <a:rPr sz="2400" dirty="0" err="1">
                <a:uFill>
                  <a:solidFill/>
                </a:uFill>
              </a:rPr>
              <a:t>BigDecimal</a:t>
            </a:r>
            <a:r>
              <a:rPr sz="2400" dirty="0">
                <a:uFill>
                  <a:solidFill/>
                </a:uFill>
              </a:rPr>
              <a:t> is an object type, so it won't work with data streams – need Object Streams.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33</a:t>
            </a: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Object Streams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457200" y="1076325"/>
            <a:ext cx="8229600" cy="550227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Data streams support I/O of primitive data types, object streams support I/O of objects. 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 class that can be serialized implements the marker interface </a:t>
            </a:r>
            <a:r>
              <a:rPr sz="2000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/>
              </a:rPr>
              <a:t>Serializable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object stream classes are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3"/>
              </a:rPr>
              <a:t>ObjectInputStream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4"/>
              </a:rPr>
              <a:t>ObjectOutputStream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marL="735965" lvl="1" indent="-238125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They implement </a:t>
            </a:r>
            <a:r>
              <a:rPr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5"/>
              </a:rPr>
              <a:t>ObjectInput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6"/>
              </a:rPr>
              <a:t>ObjectOutput</a:t>
            </a:r>
            <a:r>
              <a:rPr sz="2000" dirty="0">
                <a:uFill>
                  <a:solidFill/>
                </a:uFill>
              </a:rPr>
              <a:t>, which are subtypes of </a:t>
            </a:r>
            <a:r>
              <a:rPr sz="2000" dirty="0" err="1">
                <a:uFill>
                  <a:solidFill/>
                </a:uFill>
              </a:rPr>
              <a:t>DataInput</a:t>
            </a:r>
            <a:r>
              <a:rPr sz="20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</a:rPr>
              <a:t>DataOutput</a:t>
            </a:r>
            <a:r>
              <a:rPr sz="2000" dirty="0">
                <a:uFill>
                  <a:solidFill/>
                </a:uFill>
              </a:rPr>
              <a:t>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Thus all the primitive data I/O methods covered in Data Streams are also implemented in object streams.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An object stream can contain a mixture of primitive and object values</a:t>
            </a:r>
          </a:p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() doesn't return the object type expected, attempting to cast it to the correct type may throw a </a:t>
            </a:r>
            <a:r>
              <a:rPr sz="2400" dirty="0" err="1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7"/>
              </a:rPr>
              <a:t>ClassNotFoundException</a:t>
            </a:r>
            <a:r>
              <a:rPr sz="2400" dirty="0">
                <a:uFill>
                  <a:solidFill/>
                </a:u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34</a:t>
            </a:r>
          </a:p>
        </p:txBody>
      </p:sp>
      <p:sp>
        <p:nvSpPr>
          <p:cNvPr id="225" name="Shape 225"/>
          <p:cNvSpPr/>
          <p:nvPr/>
        </p:nvSpPr>
        <p:spPr>
          <a:xfrm>
            <a:off x="341312" y="490537"/>
            <a:ext cx="7988301" cy="6146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ObjectStreams</a:t>
            </a: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invoicedata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sz="1200" b="1" i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"19.99"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"9.99"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"15.99"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"3.99"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"4.99"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12, 8, 13, 29, 50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String[]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T-shirt"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Mug"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"Duke Juggling Dolls"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Pin"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"Java Key Chain"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ClassNotFoundException</a:t>
            </a: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Calendar.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++)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descs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b="1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5499100" y="-2382"/>
            <a:ext cx="3187700" cy="10922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ObjectSteams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35</a:t>
            </a:r>
          </a:p>
        </p:txBody>
      </p:sp>
      <p:sp>
        <p:nvSpPr>
          <p:cNvPr id="230" name="Shape 230"/>
          <p:cNvSpPr/>
          <p:nvPr/>
        </p:nvSpPr>
        <p:spPr>
          <a:xfrm>
            <a:off x="219075" y="301625"/>
            <a:ext cx="8572500" cy="6146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in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dataFile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Calendar date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price;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unit;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String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total =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(0);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date = (Calendar)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"On %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tA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tB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te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%&lt;</a:t>
            </a:r>
            <a:r>
              <a:rPr sz="1200" b="1" i="1" dirty="0" err="1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tY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price = 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in.readObject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unit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in.readInt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in.readUTF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"You ordered %d units of %s at $%.2f%n"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,unit, 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price);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total =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total.add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price.multiply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(unit)));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EOFException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12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1200" b="1" i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i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"For a TOTAL of: $%.2f%n"</a:t>
            </a:r>
            <a:r>
              <a:rPr sz="12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total);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2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826000" y="48418"/>
            <a:ext cx="3860800" cy="10922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ObjectStreams(2)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Introduction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An I/O Stream represents an input source or an output destination. 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stream can represent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disk files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devices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other programs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Streams support 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simple bytes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primitive data types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localized </a:t>
            </a:r>
            <a:r>
              <a:rPr sz="2000" dirty="0" smtClean="0">
                <a:uFill>
                  <a:solidFill/>
                </a:uFill>
              </a:rPr>
              <a:t>characters</a:t>
            </a:r>
            <a:r>
              <a:rPr lang="en-IE" sz="2000" dirty="0" smtClean="0">
                <a:uFill>
                  <a:solidFill/>
                </a:uFill>
              </a:rPr>
              <a:t> (</a:t>
            </a:r>
            <a:r>
              <a:rPr lang="ja-JP" altLang="en-US" sz="1800" dirty="0"/>
              <a:t>サーバに関するお知ら</a:t>
            </a:r>
            <a:r>
              <a:rPr lang="ja-JP" altLang="en-US" sz="1800" dirty="0" smtClean="0"/>
              <a:t>せ</a:t>
            </a:r>
            <a:r>
              <a:rPr lang="en-IE" altLang="ja-JP" sz="1800" dirty="0" smtClean="0"/>
              <a:t>)</a:t>
            </a:r>
            <a:endParaRPr sz="2000" dirty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objects</a:t>
            </a:r>
            <a:endParaRPr sz="20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Some streams simply pass on data, others manipulate and transform the data in useful ways.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36</a:t>
            </a:r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readObject() and writeObject()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 methods contain some sophisticated object management logic.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This </a:t>
            </a:r>
            <a:r>
              <a:rPr lang="en-IE" sz="2400" dirty="0" smtClean="0">
                <a:uFill>
                  <a:solidFill/>
                </a:uFill>
              </a:rPr>
              <a:t>is </a:t>
            </a:r>
            <a:r>
              <a:rPr sz="2400" dirty="0" smtClean="0">
                <a:uFill>
                  <a:solidFill/>
                </a:uFill>
              </a:rPr>
              <a:t>particularly </a:t>
            </a:r>
            <a:r>
              <a:rPr sz="2400" dirty="0">
                <a:uFill>
                  <a:solidFill/>
                </a:uFill>
              </a:rPr>
              <a:t>important for objects that contain references to other objects.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sz="2400" dirty="0" err="1">
                <a:uFill>
                  <a:solidFill/>
                </a:uFill>
              </a:rPr>
              <a:t>readObject</a:t>
            </a:r>
            <a:r>
              <a:rPr sz="2400" dirty="0">
                <a:uFill>
                  <a:solidFill/>
                </a:uFill>
              </a:rPr>
              <a:t> is to reconstitute an object from a stream, it has to be able to reconstitute all the objects the original object referred to. </a:t>
            </a:r>
          </a:p>
          <a:p>
            <a:pPr lvl="1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These additional objects might have their own references, and so on.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 this situation,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traverses </a:t>
            </a:r>
            <a:r>
              <a:rPr sz="2400" dirty="0" err="1" smtClean="0">
                <a:uFill>
                  <a:solidFill/>
                </a:uFill>
              </a:rPr>
              <a:t>th</a:t>
            </a:r>
            <a:r>
              <a:rPr lang="en-IE" sz="2400" dirty="0"/>
              <a:t>e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entire web of object references and writes all objects in that web onto the stream. Thus a single invocation of </a:t>
            </a:r>
            <a:r>
              <a:rPr sz="2400" dirty="0" err="1">
                <a:uFill>
                  <a:solidFill/>
                </a:uFill>
              </a:rPr>
              <a:t>writeObject</a:t>
            </a:r>
            <a:r>
              <a:rPr sz="2400" dirty="0">
                <a:uFill>
                  <a:solidFill/>
                </a:uFill>
              </a:rPr>
              <a:t> can cause a large number of objects to be written to the stream.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37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304800" y="2895600"/>
            <a:ext cx="8839200" cy="396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Suppose: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If writeObject is invoked to write a single object named a. 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This object contains references to objects b and c, </a:t>
            </a:r>
          </a:p>
          <a:p>
            <a:pPr marL="735965" lvl="1" indent="-238125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while b contains references to d and e. </a:t>
            </a:r>
          </a:p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Invoking writeobject(a) writes a and all the objects necessary to reconstitute a</a:t>
            </a:r>
          </a:p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When a is read by readObject, the other four objects are read back as well, and all the original object references are preserved. </a:t>
            </a:r>
          </a:p>
        </p:txBody>
      </p:sp>
      <p:pic>
        <p:nvPicPr>
          <p:cNvPr id="2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304800"/>
            <a:ext cx="6705600" cy="2462213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38</a:t>
            </a: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Streams in AgileLab05</a:t>
            </a:r>
          </a:p>
        </p:txBody>
      </p:sp>
      <p:sp>
        <p:nvSpPr>
          <p:cNvPr id="247" name="Shape 247"/>
          <p:cNvSpPr/>
          <p:nvPr/>
        </p:nvSpPr>
        <p:spPr>
          <a:xfrm>
            <a:off x="677862" y="1112837"/>
            <a:ext cx="6273801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Pim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IPim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AddressBookMap </a:t>
            </a:r>
            <a:r>
              <a:rPr sz="16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addressBook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Pim()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newPim();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IAddressBook getAddressBook()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addressBook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newPim()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addressBook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AddressBookMap();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6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39</a:t>
            </a: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06412" y="0"/>
            <a:ext cx="8229601" cy="11477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open</a:t>
            </a:r>
          </a:p>
        </p:txBody>
      </p:sp>
      <p:sp>
        <p:nvSpPr>
          <p:cNvPr id="252" name="Shape 252"/>
          <p:cNvSpPr/>
          <p:nvPr/>
        </p:nvSpPr>
        <p:spPr>
          <a:xfrm>
            <a:off x="179387" y="1373187"/>
            <a:ext cx="87757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open(String filename)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success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File source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File(filename);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(source));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addressBook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AddressBookMap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is.readObject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is.close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success =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ClassNotFoundException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success;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40</a:t>
            </a:r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save</a:t>
            </a:r>
          </a:p>
        </p:txBody>
      </p:sp>
      <p:sp>
        <p:nvSpPr>
          <p:cNvPr id="257" name="Shape 257"/>
          <p:cNvSpPr/>
          <p:nvPr/>
        </p:nvSpPr>
        <p:spPr>
          <a:xfrm>
            <a:off x="228600" y="1262062"/>
            <a:ext cx="863600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save(String filename)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success =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File destination =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File(filename);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ObjectOutputStream os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=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ObjectOutputStream(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FileOutputStream(destination));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os.writeObject(</a:t>
            </a:r>
            <a:r>
              <a:rPr sz="16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addressBook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success =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(IOException e)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success;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41</a:t>
            </a:r>
          </a:p>
        </p:txBody>
      </p: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Serializable Marker Interface</a:t>
            </a:r>
          </a:p>
        </p:txBody>
      </p:sp>
      <p:sp>
        <p:nvSpPr>
          <p:cNvPr id="262" name="Shape 262"/>
          <p:cNvSpPr/>
          <p:nvPr/>
        </p:nvSpPr>
        <p:spPr>
          <a:xfrm>
            <a:off x="338137" y="5029200"/>
            <a:ext cx="811530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383540" marR="40639" indent="-342900" defTabSz="914400">
              <a:spcBef>
                <a:spcPts val="4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 </a:t>
            </a:r>
            <a:r>
              <a:rPr sz="2000" dirty="0" err="1">
                <a:uFill>
                  <a:solidFill/>
                </a:uFill>
              </a:rPr>
              <a:t>serialVersionUID</a:t>
            </a:r>
            <a:r>
              <a:rPr sz="2000" dirty="0">
                <a:uFill>
                  <a:solidFill/>
                </a:uFill>
              </a:rPr>
              <a:t> should be incremented if the class structure changes.</a:t>
            </a:r>
          </a:p>
        </p:txBody>
      </p:sp>
      <p:sp>
        <p:nvSpPr>
          <p:cNvPr id="263" name="Shape 263"/>
          <p:cNvSpPr/>
          <p:nvPr/>
        </p:nvSpPr>
        <p:spPr>
          <a:xfrm>
            <a:off x="576262" y="1285875"/>
            <a:ext cx="7835901" cy="1346200"/>
          </a:xfrm>
          <a:prstGeom prst="rect">
            <a:avLst/>
          </a:prstGeom>
          <a:ln w="12700">
            <a:solidFill>
              <a:srgbClr val="C6E6E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AddressBookMap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IAddressBook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 Serializable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i="1" dirty="0" err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sz="1400" b="1" i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1L;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private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Map&lt;String,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IContact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sz="1400" b="1" dirty="0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264" name="Shape 264"/>
          <p:cNvSpPr/>
          <p:nvPr/>
        </p:nvSpPr>
        <p:spPr>
          <a:xfrm>
            <a:off x="1133475" y="3257550"/>
            <a:ext cx="6604000" cy="1143000"/>
          </a:xfrm>
          <a:prstGeom prst="rect">
            <a:avLst/>
          </a:prstGeom>
          <a:ln w="12700">
            <a:solidFill>
              <a:srgbClr val="C6E6E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Contact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IContact, Serializable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1L;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42</a:t>
            </a:r>
          </a:p>
        </p:txBody>
      </p: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transient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34067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a field is to be excluded from the serialisation mechanism it can be marked “transient”.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writeObject() will ignore these fields and readObject() will not attempt to read them.</a:t>
            </a:r>
          </a:p>
        </p:txBody>
      </p:sp>
      <p:sp>
        <p:nvSpPr>
          <p:cNvPr id="270" name="Shape 270"/>
          <p:cNvSpPr/>
          <p:nvPr/>
        </p:nvSpPr>
        <p:spPr>
          <a:xfrm>
            <a:off x="636587" y="3511550"/>
            <a:ext cx="7835901" cy="1549400"/>
          </a:xfrm>
          <a:prstGeom prst="rect">
            <a:avLst/>
          </a:prstGeom>
          <a:ln w="12700">
            <a:solidFill>
              <a:srgbClr val="C6E6E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AddressBookMap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IAddressBook, Serializable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i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sz="1400" b="1" i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1L;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private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Map&lt;String, IContact&gt; </a:t>
            </a:r>
            <a:r>
              <a:rPr sz="14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private transient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Map&lt;String, IContact&gt; </a:t>
            </a:r>
            <a:r>
              <a:rPr sz="1400" b="1">
                <a:solidFill>
                  <a:srgbClr val="0326CC"/>
                </a:solidFill>
                <a:uFill>
                  <a:solidFill>
                    <a:srgbClr val="0326C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removedContacts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43</a:t>
            </a:r>
          </a:p>
        </p:txBody>
      </p:sp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Abstract the Mechanism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457200" y="3667125"/>
            <a:ext cx="8229600" cy="3190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Defining this interface will allow us to build different serialization strategies.</a:t>
            </a:r>
          </a:p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We can decide which to use at compile time, or at run time. </a:t>
            </a:r>
          </a:p>
        </p:txBody>
      </p:sp>
      <p:sp>
        <p:nvSpPr>
          <p:cNvPr id="276" name="Shape 276"/>
          <p:cNvSpPr/>
          <p:nvPr/>
        </p:nvSpPr>
        <p:spPr>
          <a:xfrm>
            <a:off x="766762" y="1622425"/>
            <a:ext cx="76708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void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write(String filename, Object obj)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Object read(String filename) </a:t>
            </a:r>
            <a:r>
              <a:rPr sz="16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44</a:t>
            </a:r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2451100" y="274637"/>
            <a:ext cx="4281140" cy="5603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Binary Strategy</a:t>
            </a:r>
          </a:p>
        </p:txBody>
      </p:sp>
      <p:sp>
        <p:nvSpPr>
          <p:cNvPr id="281" name="Shape 281"/>
          <p:cNvSpPr/>
          <p:nvPr/>
        </p:nvSpPr>
        <p:spPr>
          <a:xfrm>
            <a:off x="347662" y="1189037"/>
            <a:ext cx="8432801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BinarySerializer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 read(String filename)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ObjectInputStream is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 obj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ObjectInputStream(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BufferedInputStream(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FileInputStream(filename)));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obj = is.readObject();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(is !=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is.close();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Binary Strategy (contd.)</a:t>
            </a:r>
          </a:p>
        </p:txBody>
      </p:sp>
      <p:sp>
        <p:nvSpPr>
          <p:cNvPr id="285" name="Shape 28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45</a:t>
            </a:r>
          </a:p>
        </p:txBody>
      </p:sp>
      <p:sp>
        <p:nvSpPr>
          <p:cNvPr id="286" name="Shape 286"/>
          <p:cNvSpPr/>
          <p:nvPr/>
        </p:nvSpPr>
        <p:spPr>
          <a:xfrm>
            <a:off x="350837" y="1231900"/>
            <a:ext cx="8432801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BinarySerializer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//..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write(String filename, Object obj)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ObjectOutputStream os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ObjectOutputStream(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BufferedOutputStream(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FileOutputStream(filename)));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os.writeObject(obj);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(os !=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os.close();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33400" y="15875"/>
            <a:ext cx="8305800" cy="13398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Byte-Oriented Streams</a:t>
            </a:r>
          </a:p>
        </p:txBody>
      </p:sp>
      <p:pic>
        <p:nvPicPr>
          <p:cNvPr id="5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355725"/>
            <a:ext cx="6705600" cy="4770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XML Strategy</a:t>
            </a:r>
          </a:p>
        </p:txBody>
      </p:sp>
      <p:sp>
        <p:nvSpPr>
          <p:cNvPr id="290" name="Shape 290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46</a:t>
            </a:r>
          </a:p>
        </p:txBody>
      </p:sp>
      <p:sp>
        <p:nvSpPr>
          <p:cNvPr id="291" name="Shape 291"/>
          <p:cNvSpPr/>
          <p:nvPr/>
        </p:nvSpPr>
        <p:spPr>
          <a:xfrm>
            <a:off x="317500" y="1262062"/>
            <a:ext cx="842010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XMLSerializer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Object read(String filename)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ObjectInputStream is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 obj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XStream xstream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XStream(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DomDriver());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is = xstream.createObjectInputStream(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FileReader(filename));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obj = is.readObject();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(is !=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is.close();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obj;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//...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XML Strategy (contd.)</a:t>
            </a:r>
          </a:p>
        </p:txBody>
      </p:sp>
      <p:sp>
        <p:nvSpPr>
          <p:cNvPr id="295" name="Shape 295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47</a:t>
            </a:r>
          </a:p>
        </p:txBody>
      </p:sp>
      <p:sp>
        <p:nvSpPr>
          <p:cNvPr id="296" name="Shape 296"/>
          <p:cNvSpPr/>
          <p:nvPr/>
        </p:nvSpPr>
        <p:spPr>
          <a:xfrm>
            <a:off x="277812" y="1162050"/>
            <a:ext cx="8420101" cy="477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XMLSerializer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ISerializationStrategy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//...</a:t>
            </a:r>
          </a:p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write(String filename, Object obj)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Exception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ObjectOutputStream os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XStream xstream 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XStream(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DomDriver());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 = xstream.createObjectOutputStream(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FileWriter(filename));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os.writeObject(obj);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(os != </a:t>
            </a:r>
            <a:r>
              <a:rPr sz="1400" b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os.close();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endParaRPr sz="14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 smtClean="0">
                <a:uFill>
                  <a:solidFill/>
                </a:uFill>
              </a:rPr>
              <a:t>Text</a:t>
            </a:r>
            <a:r>
              <a:rPr lang="en-IE" sz="3600" dirty="0" smtClean="0">
                <a:uFill>
                  <a:solidFill/>
                </a:uFill>
              </a:rPr>
              <a:t>-</a:t>
            </a:r>
            <a:r>
              <a:rPr sz="3600" dirty="0" smtClean="0">
                <a:uFill>
                  <a:solidFill/>
                </a:uFill>
              </a:rPr>
              <a:t>Oriented </a:t>
            </a:r>
            <a:r>
              <a:rPr sz="3600" dirty="0">
                <a:uFill>
                  <a:solidFill/>
                </a:uFill>
              </a:rPr>
              <a:t>Streams</a:t>
            </a:r>
          </a:p>
        </p:txBody>
      </p:sp>
      <p:pic>
        <p:nvPicPr>
          <p:cNvPr id="6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524000"/>
            <a:ext cx="624840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pic>
        <p:nvPicPr>
          <p:cNvPr id="6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600" y="4902200"/>
            <a:ext cx="5476875" cy="1819275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96837"/>
            <a:ext cx="8229600" cy="8937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Input/Output Streams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229600" cy="3009900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 stream is a sequence of data. </a:t>
            </a:r>
          </a:p>
          <a:p>
            <a:pPr marL="334554" lvl="0" indent="-29391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 Java program uses an input stream to read data from a source, one item at a time: </a:t>
            </a:r>
          </a:p>
        </p:txBody>
      </p:sp>
      <p:pic>
        <p:nvPicPr>
          <p:cNvPr id="7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9400" y="2438400"/>
            <a:ext cx="5553075" cy="18923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81000" y="4356100"/>
            <a:ext cx="82296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97840" marR="40639" indent="-457200" defTabSz="91440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 Java program uses an output stream to write data to a destination, one item at time: </a:t>
            </a:r>
          </a:p>
        </p:txBody>
      </p:sp>
      <p:sp>
        <p:nvSpPr>
          <p:cNvPr id="73" name="Shape 73"/>
          <p:cNvSpPr/>
          <p:nvPr/>
        </p:nvSpPr>
        <p:spPr>
          <a:xfrm>
            <a:off x="609599" y="2599531"/>
            <a:ext cx="1143001" cy="1447801"/>
          </a:xfrm>
          <a:prstGeom prst="rect">
            <a:avLst/>
          </a:prstGeom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Arial"/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disk files</a:t>
            </a:r>
          </a:p>
          <a:p>
            <a:pPr marL="40639" marR="40639" lvl="0" defTabSz="914400">
              <a:buClr>
                <a:srgbClr val="000000"/>
              </a:buClr>
              <a:buFont typeface="Arial"/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program</a:t>
            </a:r>
          </a:p>
          <a:p>
            <a:pPr marL="40639" marR="40639" lvl="0" defTabSz="914400">
              <a:buClr>
                <a:srgbClr val="000000"/>
              </a:buClr>
              <a:buFont typeface="Arial"/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device</a:t>
            </a:r>
          </a:p>
          <a:p>
            <a:pPr marL="40639" marR="40639" lvl="0" defTabSz="914400">
              <a:buClr>
                <a:srgbClr val="000000"/>
              </a:buClr>
              <a:buFont typeface="Arial"/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socket</a:t>
            </a:r>
          </a:p>
          <a:p>
            <a:pPr marL="40639" marR="40639" lvl="0" defTabSz="914400">
              <a:buClr>
                <a:srgbClr val="000000"/>
              </a:buClr>
              <a:buFont typeface="Arial"/>
              <a:defRPr sz="1800"/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array </a:t>
            </a:r>
          </a:p>
        </p:txBody>
      </p:sp>
      <p:sp>
        <p:nvSpPr>
          <p:cNvPr id="74" name="Shape 74"/>
          <p:cNvSpPr/>
          <p:nvPr/>
        </p:nvSpPr>
        <p:spPr>
          <a:xfrm>
            <a:off x="1752600" y="3048000"/>
            <a:ext cx="914400" cy="76200"/>
          </a:xfrm>
          <a:prstGeom prst="line">
            <a:avLst/>
          </a:prstGeom>
          <a:ln w="127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752600" y="3124200"/>
            <a:ext cx="4800600" cy="1981200"/>
          </a:xfrm>
          <a:prstGeom prst="line">
            <a:avLst/>
          </a:prstGeom>
          <a:ln w="127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96837"/>
            <a:ext cx="8229600" cy="8937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Byte Streams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79512" y="990600"/>
            <a:ext cx="4487416" cy="5867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Byte streams perform I/O of 8-bit bytes.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byte stream classes are descended from </a:t>
            </a:r>
            <a:r>
              <a:rPr lang="en-IE" sz="2400" dirty="0" smtClean="0">
                <a:uFill>
                  <a:solidFill/>
                </a:uFill>
              </a:rPr>
              <a:t/>
            </a:r>
            <a:br>
              <a:rPr lang="en-IE" sz="2400" dirty="0" smtClean="0">
                <a:uFill>
                  <a:solidFill/>
                </a:uFill>
              </a:rPr>
            </a:br>
            <a:r>
              <a:rPr sz="2400" dirty="0" err="1" smtClean="0">
                <a:uFill>
                  <a:solidFill/>
                </a:uFill>
              </a:rPr>
              <a:t>InputStrea</a:t>
            </a:r>
            <a:r>
              <a:rPr lang="en-IE" sz="2400" dirty="0" smtClean="0">
                <a:uFill>
                  <a:solidFill/>
                </a:uFill>
              </a:rPr>
              <a:t>m </a:t>
            </a:r>
            <a:r>
              <a:rPr sz="2400" dirty="0" smtClean="0">
                <a:uFill>
                  <a:solidFill/>
                </a:uFill>
              </a:rPr>
              <a:t>&amp; </a:t>
            </a:r>
            <a:r>
              <a:rPr sz="2400" dirty="0" err="1">
                <a:uFill>
                  <a:solidFill/>
                </a:uFill>
              </a:rPr>
              <a:t>OutputStream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read/write from files, use </a:t>
            </a:r>
            <a:r>
              <a:rPr sz="2400" dirty="0" err="1">
                <a:uFill>
                  <a:solidFill/>
                </a:uFill>
              </a:rPr>
              <a:t>FileInputStream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400" dirty="0" err="1">
                <a:uFill>
                  <a:solidFill/>
                </a:uFill>
              </a:rPr>
              <a:t>FileOutputStream</a:t>
            </a:r>
            <a:r>
              <a:rPr sz="2400" dirty="0">
                <a:uFill>
                  <a:solidFill/>
                </a:uFill>
              </a:rPr>
              <a:t>. </a:t>
            </a:r>
          </a:p>
          <a:p>
            <a:pPr>
              <a:defRPr sz="1800">
                <a:uFillTx/>
              </a:defRPr>
            </a:pPr>
            <a:r>
              <a:rPr lang="en-IE" sz="2400" dirty="0" smtClean="0"/>
              <a:t>Byte </a:t>
            </a:r>
            <a:r>
              <a:rPr lang="en-IE" sz="2400" dirty="0"/>
              <a:t>streams should only be used for the most primitive I/O</a:t>
            </a:r>
            <a:r>
              <a:rPr lang="en-IE" sz="2400" dirty="0" smtClean="0"/>
              <a:t>.</a:t>
            </a:r>
          </a:p>
          <a:p>
            <a:pPr lvl="0">
              <a:defRPr sz="1800">
                <a:uFillTx/>
              </a:defRPr>
            </a:pPr>
            <a:r>
              <a:rPr lang="en-IE" sz="2400" dirty="0" smtClean="0"/>
              <a:t>However, all </a:t>
            </a:r>
            <a:r>
              <a:rPr lang="en-IE" sz="2400" dirty="0"/>
              <a:t>other stream types are built on byte streams.</a:t>
            </a:r>
          </a:p>
          <a:p>
            <a:pPr>
              <a:defRPr sz="1800">
                <a:uFillTx/>
              </a:defRPr>
            </a:pPr>
            <a:endParaRPr sz="2400" dirty="0"/>
          </a:p>
        </p:txBody>
      </p:sp>
      <p:pic>
        <p:nvPicPr>
          <p:cNvPr id="8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6504" y="2208311"/>
            <a:ext cx="4572000" cy="323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60287" y="976074"/>
            <a:ext cx="8116169" cy="59093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CopyBytes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in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out 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"final.txt"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((c =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in.read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()) != -1</a:t>
            </a:r>
            <a:r>
              <a:rPr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out.write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(c);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smtClean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(in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(out != 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600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600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0639" marR="40639" lvl="0" defTabSz="914400">
              <a:buClr>
                <a:srgbClr val="000000"/>
              </a:buClr>
              <a:buFont typeface="Courier New"/>
              <a:defRPr sz="1800"/>
            </a:pPr>
            <a:r>
              <a:rPr sz="1600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3" name="Shape 8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554787" y="6342062"/>
            <a:ext cx="23876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23529" y="0"/>
            <a:ext cx="8555360" cy="1138238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sz="3600" dirty="0" err="1" smtClean="0">
                <a:uFill>
                  <a:solidFill/>
                </a:uFill>
              </a:rPr>
              <a:t>CopyBytes</a:t>
            </a:r>
            <a:r>
              <a:rPr lang="en-IE" sz="3600" dirty="0" smtClean="0">
                <a:uFill>
                  <a:solidFill/>
                </a:uFill>
              </a:rPr>
              <a:t> (Byte Streams)</a:t>
            </a:r>
            <a:endParaRPr sz="36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3871</Words>
  <Application>Microsoft Office PowerPoint</Application>
  <PresentationFormat>On-screen Show (4:3)</PresentationFormat>
  <Paragraphs>733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White</vt:lpstr>
      <vt:lpstr>Agile Software Development</vt:lpstr>
      <vt:lpstr>Streams</vt:lpstr>
      <vt:lpstr>PowerPoint Presentation</vt:lpstr>
      <vt:lpstr>Introduction</vt:lpstr>
      <vt:lpstr>Byte-Oriented Streams</vt:lpstr>
      <vt:lpstr>Text-Oriented Streams</vt:lpstr>
      <vt:lpstr>Input/Output Streams</vt:lpstr>
      <vt:lpstr>Byte Streams</vt:lpstr>
      <vt:lpstr>CopyBytes (Byte Streams)</vt:lpstr>
      <vt:lpstr>CopyBytes</vt:lpstr>
      <vt:lpstr>Character Streams</vt:lpstr>
      <vt:lpstr>CopyCharacters (Character Stream)</vt:lpstr>
      <vt:lpstr>CopyCharacters vs CopyBytes</vt:lpstr>
      <vt:lpstr>Buffered IO</vt:lpstr>
      <vt:lpstr>Line-Oriented I/O</vt:lpstr>
      <vt:lpstr>CopyLines</vt:lpstr>
      <vt:lpstr>BufferedWriter</vt:lpstr>
      <vt:lpstr>Flushing Buffers</vt:lpstr>
      <vt:lpstr>Flushing Buffers</vt:lpstr>
      <vt:lpstr>Scanning</vt:lpstr>
      <vt:lpstr>ScanFile</vt:lpstr>
      <vt:lpstr>Translating Individual Tokens</vt:lpstr>
      <vt:lpstr>Translating Individual Tokens</vt:lpstr>
      <vt:lpstr>Command Line I/O</vt:lpstr>
      <vt:lpstr>Standard Streams</vt:lpstr>
      <vt:lpstr>System.in, System.out, System.err</vt:lpstr>
      <vt:lpstr>Console </vt:lpstr>
      <vt:lpstr>Password Entry</vt:lpstr>
      <vt:lpstr>Password (1)</vt:lpstr>
      <vt:lpstr>Password (2)</vt:lpstr>
      <vt:lpstr>format method</vt:lpstr>
      <vt:lpstr>Console Methods</vt:lpstr>
      <vt:lpstr>Data Streams</vt:lpstr>
      <vt:lpstr>DataStream (1)</vt:lpstr>
      <vt:lpstr>DataStream (2)</vt:lpstr>
      <vt:lpstr>Data Streams Observations</vt:lpstr>
      <vt:lpstr>Object Streams</vt:lpstr>
      <vt:lpstr>ObjectSteams</vt:lpstr>
      <vt:lpstr>ObjectStreams(2)</vt:lpstr>
      <vt:lpstr>readObject() and writeObject()</vt:lpstr>
      <vt:lpstr>PowerPoint Presentation</vt:lpstr>
      <vt:lpstr>Streams in AgileLab05</vt:lpstr>
      <vt:lpstr>open</vt:lpstr>
      <vt:lpstr>save</vt:lpstr>
      <vt:lpstr>Serializable Marker Interface</vt:lpstr>
      <vt:lpstr>transient</vt:lpstr>
      <vt:lpstr>Abstract the Mechanism</vt:lpstr>
      <vt:lpstr>Binary Strategy</vt:lpstr>
      <vt:lpstr>Binary Strategy (contd.)</vt:lpstr>
      <vt:lpstr>XML Strategy</vt:lpstr>
      <vt:lpstr>XML Strategy (contd.)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32</cp:revision>
  <dcterms:modified xsi:type="dcterms:W3CDTF">2015-10-05T20:25:27Z</dcterms:modified>
</cp:coreProperties>
</file>