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BBFC77FB-9ED0-4EC9-95AA-A1379042E64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16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468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</p:spPr>
        <p:txBody>
          <a:bodyPr/>
          <a:lstStyle>
            <a:lvl1pPr algn="r" defTabSz="584200"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One</a:t>
            </a:r>
          </a:p>
          <a:p>
            <a:pPr lvl="1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Two</a:t>
            </a:r>
          </a:p>
          <a:p>
            <a:pPr lvl="2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Three</a:t>
            </a:r>
          </a:p>
          <a:p>
            <a:pPr lvl="3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Four</a:t>
            </a:r>
          </a:p>
          <a:p>
            <a:pPr lvl="4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77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80" name="Shape 80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/>
          <a:lstStyle>
            <a:lvl1pPr marL="0" marR="0" algn="l" defTabSz="584200">
              <a:defRPr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" name="Group 91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9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" name="Shape 90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9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/>
          <a:lstStyle>
            <a:lvl1pPr marL="0" marR="0" algn="l" defTabSz="584200">
              <a:defRPr sz="4800"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</p:spPr>
        <p:txBody>
          <a:bodyPr/>
          <a:lstStyle>
            <a:lvl1pPr algn="r" defTabSz="584200"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/>
          <a:lstStyle>
            <a:lvl1pPr marL="0" marR="0" algn="r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47700" y="130951"/>
            <a:ext cx="11709400" cy="21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47700" y="2273300"/>
            <a:ext cx="11709400" cy="748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One</a:t>
            </a:r>
          </a:p>
          <a:p>
            <a:pPr lvl="1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Two</a:t>
            </a:r>
          </a:p>
          <a:p>
            <a:pPr lvl="2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Three</a:t>
            </a:r>
          </a:p>
          <a:p>
            <a:pPr lvl="3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Four</a:t>
            </a:r>
          </a:p>
          <a:p>
            <a:pPr lvl="4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653047" y="8882098"/>
            <a:ext cx="368574" cy="360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6477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57799" marR="57799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marL="57799" marR="57799" indent="2286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marL="57799" marR="57799" indent="4572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marL="57799" marR="57799" indent="6858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marL="57799" marR="57799" indent="9144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marL="57799" marR="57799" indent="11430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marL="57799" marR="57799" indent="13716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marL="57799" marR="57799" indent="16002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marL="57799" marR="57799" indent="18288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83540" marR="57799" indent="-3429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1pPr>
      <a:lvl2pPr marL="783590" marR="57799" indent="-28575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2pPr>
      <a:lvl3pPr marL="11836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3pPr>
      <a:lvl4pPr marL="16408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4pPr>
      <a:lvl5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5pPr>
      <a:lvl6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6pPr>
      <a:lvl7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7pPr>
      <a:lvl8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8pPr>
      <a:lvl9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2286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4572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6858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9144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indent="11430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indent="13716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indent="16002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indent="18288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Agile Software Development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Eamonn de Leastar (</a:t>
            </a:r>
            <a:r>
              <a:rPr sz="2000">
                <a:hlinkClick r:id="rId2"/>
              </a:rPr>
              <a:t>edeleastar@wit.ie</a:t>
            </a:r>
            <a:r>
              <a:rPr sz="200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Things have changed a little…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545256" y="2324100"/>
            <a:ext cx="11861800" cy="656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800"/>
              </a:spcBef>
              <a:defRPr sz="1800"/>
            </a:pPr>
            <a:r>
              <a:rPr sz="2600" dirty="0"/>
              <a:t>Computing power has increased astronomically</a:t>
            </a:r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New tools have dramatically eased mundane developer tasks:</a:t>
            </a:r>
          </a:p>
          <a:p>
            <a:pPr lvl="1">
              <a:spcBef>
                <a:spcPts val="1800"/>
              </a:spcBef>
              <a:defRPr sz="1800"/>
            </a:pPr>
            <a:r>
              <a:rPr sz="2600" dirty="0"/>
              <a:t>Automated test </a:t>
            </a:r>
            <a:r>
              <a:rPr sz="2600" dirty="0" smtClean="0"/>
              <a:t>tools</a:t>
            </a:r>
            <a:r>
              <a:rPr lang="en-IE" sz="2600" dirty="0" smtClean="0"/>
              <a:t> (e.g. JUnit)</a:t>
            </a:r>
            <a:endParaRPr sz="2600" dirty="0"/>
          </a:p>
          <a:p>
            <a:pPr lvl="1">
              <a:spcBef>
                <a:spcPts val="1800"/>
              </a:spcBef>
              <a:defRPr sz="1800"/>
            </a:pPr>
            <a:r>
              <a:rPr sz="2600" dirty="0"/>
              <a:t>System build </a:t>
            </a:r>
            <a:r>
              <a:rPr sz="2600" dirty="0" smtClean="0"/>
              <a:t>tools</a:t>
            </a:r>
            <a:r>
              <a:rPr lang="en-IE" sz="2600" dirty="0" smtClean="0"/>
              <a:t> (e.g. Maven)</a:t>
            </a:r>
            <a:endParaRPr sz="2600" dirty="0"/>
          </a:p>
          <a:p>
            <a:pPr lvl="1">
              <a:spcBef>
                <a:spcPts val="1800"/>
              </a:spcBef>
              <a:defRPr sz="1800"/>
            </a:pPr>
            <a:r>
              <a:rPr sz="2600" dirty="0"/>
              <a:t>Version </a:t>
            </a:r>
            <a:r>
              <a:rPr sz="2600" dirty="0" smtClean="0"/>
              <a:t>control</a:t>
            </a:r>
            <a:r>
              <a:rPr lang="en-IE" sz="2600" dirty="0" smtClean="0"/>
              <a:t> (e.g. Git repositories, </a:t>
            </a:r>
            <a:r>
              <a:rPr lang="en-IE" sz="2600" dirty="0" err="1" smtClean="0"/>
              <a:t>Github</a:t>
            </a:r>
            <a:r>
              <a:rPr lang="en-IE" sz="2600" dirty="0" smtClean="0"/>
              <a:t> hosting service)</a:t>
            </a:r>
            <a:endParaRPr sz="2600" dirty="0"/>
          </a:p>
          <a:p>
            <a:pPr lvl="1">
              <a:spcBef>
                <a:spcPts val="1800"/>
              </a:spcBef>
              <a:defRPr sz="1800"/>
            </a:pPr>
            <a:r>
              <a:rPr sz="2600" dirty="0" err="1" smtClean="0"/>
              <a:t>Continuou</a:t>
            </a:r>
            <a:r>
              <a:rPr lang="en-IE" sz="2600" dirty="0" smtClean="0"/>
              <a:t>s</a:t>
            </a:r>
            <a:r>
              <a:rPr sz="2600" dirty="0" smtClean="0"/>
              <a:t> integration</a:t>
            </a:r>
            <a:r>
              <a:rPr lang="en-IE" sz="2600" dirty="0" smtClean="0"/>
              <a:t> (e.g. Jenkins)</a:t>
            </a:r>
            <a:endParaRPr sz="2600" dirty="0"/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Used properly, OO languages can make software much easier to change.</a:t>
            </a:r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The cost curve is significantly flattened, i.e. costs don’t increase dramatically with time.</a:t>
            </a:r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Up front modeling becomes a liability – some speculative work will certainly be wrong, especially in a business </a:t>
            </a:r>
            <a:r>
              <a:rPr sz="2600" dirty="0" smtClean="0"/>
              <a:t>environment</a:t>
            </a:r>
            <a:r>
              <a:rPr lang="en-IE" sz="2600" dirty="0" smtClean="0"/>
              <a:t>.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Test-driven development.</a:t>
            </a:r>
          </a:p>
        </p:txBody>
      </p:sp>
      <p:pic>
        <p:nvPicPr>
          <p:cNvPr id="13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273300"/>
            <a:ext cx="11087100" cy="6436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pic>
        <p:nvPicPr>
          <p:cNvPr id="142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600" y="1485900"/>
            <a:ext cx="6210300" cy="648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Principles of TDD.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1600"/>
              </a:spcBef>
              <a:defRPr sz="1800"/>
            </a:pPr>
            <a:r>
              <a:rPr sz="2600" dirty="0"/>
              <a:t>Lots of small changes.</a:t>
            </a:r>
          </a:p>
          <a:p>
            <a:pPr marL="783590" lvl="1" indent="-285750">
              <a:spcBef>
                <a:spcPts val="1600"/>
              </a:spcBef>
              <a:buClr>
                <a:srgbClr val="000000"/>
              </a:buClr>
              <a:buFont typeface="Arial"/>
              <a:buChar char="–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Use test-driven to get from A to B in very small </a:t>
            </a:r>
            <a:r>
              <a:rPr sz="2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verifiable</a:t>
            </a:r>
            <a:r>
              <a:rPr sz="2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600" dirty="0" smtClean="0"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en-IE" sz="2600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783590" lvl="1" indent="-285750">
              <a:spcBef>
                <a:spcPts val="1600"/>
              </a:spcBef>
              <a:buClr>
                <a:srgbClr val="000000"/>
              </a:buClr>
              <a:buFont typeface="Arial"/>
              <a:buChar char="–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You often end up in a better place.</a:t>
            </a:r>
          </a:p>
          <a:p>
            <a:pPr marL="383540" lvl="0" indent="-342900">
              <a:spcBef>
                <a:spcPts val="1600"/>
              </a:spcBef>
              <a:buClr>
                <a:srgbClr val="000000"/>
              </a:buClr>
              <a:buFont typeface="Arial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Do the Simplest Thing</a:t>
            </a:r>
          </a:p>
          <a:p>
            <a:pPr marL="783590" lvl="1" indent="-285750">
              <a:spcBef>
                <a:spcPts val="1600"/>
              </a:spcBef>
              <a:buClr>
                <a:srgbClr val="000000"/>
              </a:buClr>
              <a:buFont typeface="Arial"/>
              <a:buChar char="–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Assume simplicity.</a:t>
            </a:r>
          </a:p>
          <a:p>
            <a:pPr marL="1183639" lvl="2" indent="-228600">
              <a:spcBef>
                <a:spcPts val="1600"/>
              </a:spcBef>
              <a:buClr>
                <a:srgbClr val="000000"/>
              </a:buClr>
              <a:buFont typeface="Arial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Consider the simplest thing that could possibly </a:t>
            </a:r>
            <a:r>
              <a:rPr sz="2600" dirty="0" smtClean="0"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IE" sz="2600" dirty="0" smtClean="0">
                <a:latin typeface="Arial"/>
                <a:ea typeface="Arial"/>
                <a:cs typeface="Arial"/>
                <a:sym typeface="Arial"/>
              </a:rPr>
              <a:t> (to make the test pass).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1183639" lvl="2" indent="-228600">
              <a:spcBef>
                <a:spcPts val="1600"/>
              </a:spcBef>
              <a:buClr>
                <a:srgbClr val="000000"/>
              </a:buClr>
              <a:buFont typeface="Arial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Iterate to the needed solution.</a:t>
            </a:r>
          </a:p>
          <a:p>
            <a:pPr marL="783590" lvl="1" indent="-285750">
              <a:spcBef>
                <a:spcPts val="1600"/>
              </a:spcBef>
              <a:buClr>
                <a:srgbClr val="000000"/>
              </a:buClr>
              <a:buFont typeface="Arial"/>
              <a:buChar char="–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When coding:</a:t>
            </a:r>
          </a:p>
          <a:p>
            <a:pPr marL="1183639" lvl="2" indent="-228600">
              <a:spcBef>
                <a:spcPts val="1600"/>
              </a:spcBef>
              <a:buClr>
                <a:srgbClr val="000000"/>
              </a:buClr>
              <a:buFont typeface="Arial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Build the simplest possible code that will </a:t>
            </a:r>
            <a:r>
              <a:rPr sz="2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pass the </a:t>
            </a:r>
            <a:r>
              <a:rPr sz="2600" dirty="0" smtClean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tests</a:t>
            </a:r>
            <a:r>
              <a:rPr lang="en-IE" sz="2600" dirty="0" smtClean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.</a:t>
            </a:r>
            <a:endParaRPr sz="2600" dirty="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1183639" lvl="2" indent="-228600">
              <a:spcBef>
                <a:spcPts val="1600"/>
              </a:spcBef>
              <a:buClr>
                <a:srgbClr val="000000"/>
              </a:buClr>
              <a:buFont typeface="Arial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Refactor the code to have the simplest design possible.</a:t>
            </a:r>
          </a:p>
          <a:p>
            <a:pPr marL="1183639" lvl="2" indent="-228600">
              <a:spcBef>
                <a:spcPts val="1600"/>
              </a:spcBef>
              <a:buClr>
                <a:srgbClr val="000000"/>
              </a:buClr>
              <a:buFont typeface="Arial"/>
              <a:defRPr sz="1800"/>
            </a:pPr>
            <a:r>
              <a:rPr sz="2600" dirty="0">
                <a:latin typeface="Arial"/>
                <a:ea typeface="Arial"/>
                <a:cs typeface="Arial"/>
                <a:sym typeface="Arial"/>
              </a:rPr>
              <a:t>Eliminate </a:t>
            </a:r>
            <a:r>
              <a:rPr sz="2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duplication</a:t>
            </a:r>
            <a:r>
              <a:rPr sz="2600" dirty="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Test driven development - General 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1600"/>
              </a:spcBef>
              <a:defRPr sz="1800"/>
            </a:pPr>
            <a:r>
              <a:rPr sz="2600" dirty="0"/>
              <a:t>An </a:t>
            </a:r>
            <a:r>
              <a:rPr sz="2600" dirty="0">
                <a:uFill>
                  <a:solidFill/>
                </a:uFill>
              </a:rPr>
              <a:t>iterative</a:t>
            </a:r>
            <a:r>
              <a:rPr sz="2600" dirty="0"/>
              <a:t> technique to develop software.</a:t>
            </a:r>
          </a:p>
          <a:p>
            <a:pPr lvl="0">
              <a:spcBef>
                <a:spcPts val="1600"/>
              </a:spcBef>
              <a:defRPr sz="1800"/>
            </a:pPr>
            <a:r>
              <a:rPr sz="2600" dirty="0"/>
              <a:t>Tests are written before the code itself.</a:t>
            </a:r>
          </a:p>
          <a:p>
            <a:pPr lvl="0">
              <a:spcBef>
                <a:spcPts val="1600"/>
              </a:spcBef>
              <a:defRPr sz="1800"/>
            </a:pPr>
            <a:r>
              <a:rPr sz="2600" dirty="0"/>
              <a:t>As much (or more) about </a:t>
            </a:r>
            <a:r>
              <a:rPr sz="2600" dirty="0">
                <a:uFill>
                  <a:solidFill/>
                </a:uFill>
              </a:rPr>
              <a:t>design</a:t>
            </a:r>
            <a:r>
              <a:rPr sz="2600" dirty="0"/>
              <a:t> as testing.</a:t>
            </a:r>
          </a:p>
          <a:p>
            <a:pPr lvl="1">
              <a:spcBef>
                <a:spcPts val="1600"/>
              </a:spcBef>
              <a:defRPr sz="1800"/>
            </a:pPr>
            <a:r>
              <a:rPr sz="2600" dirty="0"/>
              <a:t>Encourages design from user’s point of view.</a:t>
            </a:r>
          </a:p>
          <a:p>
            <a:pPr lvl="1">
              <a:spcBef>
                <a:spcPts val="1600"/>
              </a:spcBef>
              <a:defRPr sz="1800"/>
            </a:pPr>
            <a:r>
              <a:rPr sz="2600" dirty="0"/>
              <a:t>Encourages testing classes/units in isolation – Unit testing.</a:t>
            </a:r>
          </a:p>
          <a:p>
            <a:pPr lvl="0">
              <a:spcBef>
                <a:spcPts val="1600"/>
              </a:spcBef>
              <a:defRPr sz="1800"/>
            </a:pPr>
            <a:r>
              <a:rPr sz="2600" dirty="0"/>
              <a:t>A </a:t>
            </a:r>
            <a:r>
              <a:rPr sz="2600" dirty="0">
                <a:uFill>
                  <a:solidFill/>
                </a:uFill>
              </a:rPr>
              <a:t>test framework</a:t>
            </a:r>
            <a:r>
              <a:rPr sz="2600" dirty="0"/>
              <a:t> is used so that automated testing can be done after every small change to the code.</a:t>
            </a:r>
          </a:p>
          <a:p>
            <a:pPr lvl="2">
              <a:spcBef>
                <a:spcPts val="1600"/>
              </a:spcBef>
              <a:defRPr sz="1800"/>
            </a:pPr>
            <a:r>
              <a:rPr sz="2600" dirty="0"/>
              <a:t>This may be as often as every 5 or 10 minutes.</a:t>
            </a:r>
          </a:p>
          <a:p>
            <a:pPr lvl="0">
              <a:spcBef>
                <a:spcPts val="1600"/>
              </a:spcBef>
              <a:defRPr sz="1800"/>
            </a:pPr>
            <a:r>
              <a:rPr sz="2600" dirty="0"/>
              <a:t>Axiom:</a:t>
            </a:r>
          </a:p>
          <a:p>
            <a:pPr lvl="1">
              <a:spcBef>
                <a:spcPts val="1600"/>
              </a:spcBef>
              <a:defRPr sz="1800"/>
            </a:pPr>
            <a:r>
              <a:rPr sz="2600" dirty="0"/>
              <a:t>‘Code that isn’t tested doesn’t work’</a:t>
            </a:r>
          </a:p>
          <a:p>
            <a:pPr lvl="1">
              <a:spcBef>
                <a:spcPts val="1600"/>
              </a:spcBef>
              <a:defRPr sz="1800"/>
            </a:pPr>
            <a:r>
              <a:rPr sz="2600" dirty="0"/>
              <a:t>‘Code that isn’t regression tested suffers from code rot (breaks eventually)’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Test driven development – General (Contd.)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571500" y="2284512"/>
            <a:ext cx="11861800" cy="656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2800"/>
              </a:spcBef>
              <a:defRPr sz="1800"/>
            </a:pPr>
            <a:r>
              <a:rPr sz="2600" dirty="0"/>
              <a:t>As much (or more) about </a:t>
            </a:r>
            <a:r>
              <a:rPr sz="2600" dirty="0">
                <a:uFill>
                  <a:solidFill/>
                </a:uFill>
              </a:rPr>
              <a:t>documentation</a:t>
            </a:r>
            <a:r>
              <a:rPr sz="2600" dirty="0"/>
              <a:t> as testing.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The tests are the documentation of what the code does.</a:t>
            </a:r>
          </a:p>
          <a:p>
            <a:pPr lvl="0">
              <a:spcBef>
                <a:spcPts val="2800"/>
              </a:spcBef>
              <a:defRPr sz="1800"/>
            </a:pPr>
            <a:r>
              <a:rPr sz="2600" dirty="0"/>
              <a:t>Must be learned and practiced.  </a:t>
            </a:r>
          </a:p>
          <a:p>
            <a:pPr lvl="0">
              <a:spcBef>
                <a:spcPts val="2800"/>
              </a:spcBef>
              <a:defRPr sz="1800"/>
            </a:pPr>
            <a:r>
              <a:rPr sz="2600" dirty="0"/>
              <a:t>Consequences: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Fewer bugs;			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More maintainable code - loosely-coupled, highly-cohesive systems.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During development, the program always works—it may not do everything required, but what it does, it does </a:t>
            </a:r>
            <a:r>
              <a:rPr sz="2600" dirty="0" smtClean="0"/>
              <a:t>right</a:t>
            </a:r>
            <a:r>
              <a:rPr lang="en-IE" sz="2600" dirty="0" smtClean="0"/>
              <a:t>.</a:t>
            </a:r>
            <a:endParaRPr sz="2600" dirty="0"/>
          </a:p>
          <a:p>
            <a:pPr lvl="1">
              <a:spcBef>
                <a:spcPts val="2800"/>
              </a:spcBef>
              <a:defRPr sz="1800"/>
            </a:pPr>
            <a:r>
              <a:rPr sz="2400" dirty="0" smtClean="0"/>
              <a:t>Break</a:t>
            </a:r>
            <a:r>
              <a:rPr lang="en-IE" sz="2400" dirty="0" smtClean="0"/>
              <a:t>s</a:t>
            </a:r>
            <a:r>
              <a:rPr sz="2400" dirty="0" smtClean="0"/>
              <a:t> </a:t>
            </a:r>
            <a:r>
              <a:rPr sz="2400" dirty="0"/>
              <a:t>the cycle of </a:t>
            </a:r>
            <a:r>
              <a:rPr sz="2400" b="1" dirty="0"/>
              <a:t>more pressure == fewer test</a:t>
            </a:r>
            <a:r>
              <a:rPr lang="en-IE" sz="2400" b="1" dirty="0"/>
              <a:t>s </a:t>
            </a:r>
            <a:r>
              <a:rPr lang="en-IE" sz="2400" dirty="0"/>
              <a:t>(the fewer tests you write, the less productive you are and the less stable your code becomes).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 smtClean="0"/>
              <a:t>What is r</a:t>
            </a:r>
            <a:r>
              <a:rPr sz="4200" dirty="0" smtClean="0"/>
              <a:t>egression testing</a:t>
            </a:r>
            <a:r>
              <a:rPr lang="en-IE" sz="4200" dirty="0" smtClean="0"/>
              <a:t>?</a:t>
            </a:r>
            <a:endParaRPr sz="4200"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New code and changes to old code can affect the rest of the code base.</a:t>
            </a:r>
          </a:p>
          <a:p>
            <a:pPr lvl="1">
              <a:defRPr sz="1800"/>
            </a:pPr>
            <a:r>
              <a:rPr sz="2600" dirty="0"/>
              <a:t>‘Affect’ sometimes means ‘break’.</a:t>
            </a:r>
          </a:p>
          <a:p>
            <a:pPr lvl="0">
              <a:defRPr sz="1800"/>
            </a:pPr>
            <a:r>
              <a:rPr sz="2600" dirty="0"/>
              <a:t>We need to rerun tests on the old code, to verify it still works – this is regression testing.</a:t>
            </a:r>
          </a:p>
          <a:p>
            <a:pPr lvl="0">
              <a:defRPr sz="1800"/>
            </a:pPr>
            <a:r>
              <a:rPr sz="2600" dirty="0"/>
              <a:t>Regression testing is required for a stable, maintainable code base</a:t>
            </a:r>
            <a:r>
              <a:rPr sz="2600" dirty="0" smtClean="0"/>
              <a:t>.</a:t>
            </a:r>
            <a:endParaRPr sz="2600" dirty="0"/>
          </a:p>
          <a:p>
            <a:pPr marL="0" lvl="0" indent="0">
              <a:spcBef>
                <a:spcPts val="700"/>
              </a:spcBef>
              <a:buNone/>
              <a:defRPr sz="1800"/>
            </a:pPr>
            <a:endParaRPr lang="en-IE" sz="2600" dirty="0" smtClean="0"/>
          </a:p>
          <a:p>
            <a:pPr lvl="0">
              <a:spcBef>
                <a:spcPts val="700"/>
              </a:spcBef>
              <a:defRPr sz="1800"/>
            </a:pPr>
            <a:r>
              <a:rPr sz="2600" dirty="0" smtClean="0"/>
              <a:t>Unit </a:t>
            </a:r>
            <a:r>
              <a:rPr sz="2600" dirty="0"/>
              <a:t>tests retain their </a:t>
            </a:r>
            <a:r>
              <a:rPr sz="2600" dirty="0">
                <a:uFill>
                  <a:solidFill/>
                </a:uFill>
              </a:rPr>
              <a:t>value</a:t>
            </a:r>
            <a:r>
              <a:rPr sz="2600" dirty="0"/>
              <a:t> over time and allows others to prove the software still works (as tested).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is Unit Testing?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A unit test is a piece of code written by a developer that exercises a very small, specific area of functionality of the code being tested. </a:t>
            </a:r>
          </a:p>
          <a:p>
            <a:pPr lvl="1">
              <a:defRPr sz="1800"/>
            </a:pPr>
            <a:r>
              <a:rPr sz="2600" dirty="0"/>
              <a:t>Usually a unit test exercises some particular method in a particular context</a:t>
            </a:r>
          </a:p>
          <a:p>
            <a:pPr lvl="0">
              <a:defRPr sz="1800"/>
            </a:pPr>
            <a:r>
              <a:rPr sz="2600" dirty="0"/>
              <a:t>Unit tests are performed to prove that a piece of code does what the developer thinks it should do.</a:t>
            </a:r>
          </a:p>
          <a:p>
            <a:pPr lvl="0">
              <a:defRPr sz="1800"/>
            </a:pPr>
            <a:r>
              <a:rPr sz="2600" dirty="0"/>
              <a:t>The question remains open as to whether that's the right thing to do according to the customer or end-user: </a:t>
            </a:r>
          </a:p>
          <a:p>
            <a:pPr lvl="1">
              <a:defRPr sz="1800"/>
            </a:pPr>
            <a:r>
              <a:rPr sz="2600" dirty="0"/>
              <a:t>that is acceptance testing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17</a:t>
            </a:fld>
            <a:endParaRPr sz="14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does Unit Testing Accomplish ?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749300" y="2108200"/>
            <a:ext cx="11861800" cy="69977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3000"/>
              </a:spcBef>
              <a:defRPr sz="1800"/>
            </a:pPr>
            <a:r>
              <a:rPr sz="2600" i="1" dirty="0"/>
              <a:t>Does the </a:t>
            </a:r>
            <a:r>
              <a:rPr sz="2600" b="1" i="1" dirty="0"/>
              <a:t>code</a:t>
            </a:r>
            <a:r>
              <a:rPr sz="2600" i="1" dirty="0"/>
              <a:t> do what was expected?</a:t>
            </a:r>
          </a:p>
          <a:p>
            <a:pPr lvl="1">
              <a:spcBef>
                <a:spcPts val="3000"/>
              </a:spcBef>
              <a:defRPr sz="1800"/>
            </a:pPr>
            <a:r>
              <a:rPr sz="2600" dirty="0"/>
              <a:t>i.e. </a:t>
            </a:r>
            <a:r>
              <a:rPr lang="en-IE" sz="2600" dirty="0" err="1" smtClean="0"/>
              <a:t>i</a:t>
            </a:r>
            <a:r>
              <a:rPr sz="2600" dirty="0" smtClean="0"/>
              <a:t>s </a:t>
            </a:r>
            <a:r>
              <a:rPr sz="2600" dirty="0"/>
              <a:t>the code fulfilling the intent of the developer?</a:t>
            </a:r>
          </a:p>
          <a:p>
            <a:pPr lvl="0">
              <a:spcBef>
                <a:spcPts val="3000"/>
              </a:spcBef>
              <a:defRPr sz="1800"/>
            </a:pPr>
            <a:r>
              <a:rPr sz="2600" i="1" dirty="0"/>
              <a:t>Does the </a:t>
            </a:r>
            <a:r>
              <a:rPr sz="2600" b="1" i="1" dirty="0"/>
              <a:t>code</a:t>
            </a:r>
            <a:r>
              <a:rPr sz="2600" i="1" dirty="0"/>
              <a:t> do what was expected all the time</a:t>
            </a:r>
            <a:r>
              <a:rPr sz="2600" dirty="0"/>
              <a:t>?</a:t>
            </a:r>
          </a:p>
          <a:p>
            <a:pPr lvl="1">
              <a:spcBef>
                <a:spcPts val="3000"/>
              </a:spcBef>
              <a:defRPr sz="1800"/>
            </a:pPr>
            <a:r>
              <a:rPr sz="2600" dirty="0"/>
              <a:t>exceptions get thrown, disks get full, network lines drop, buffers overflow - is the </a:t>
            </a:r>
            <a:r>
              <a:rPr sz="2600" dirty="0" smtClean="0"/>
              <a:t>code </a:t>
            </a:r>
            <a:r>
              <a:rPr sz="2600" dirty="0"/>
              <a:t>still </a:t>
            </a:r>
            <a:r>
              <a:rPr sz="2600" dirty="0" smtClean="0"/>
              <a:t>perform</a:t>
            </a:r>
            <a:r>
              <a:rPr lang="en-IE" sz="2600" dirty="0" err="1" smtClean="0"/>
              <a:t>ing</a:t>
            </a:r>
            <a:r>
              <a:rPr sz="2600" dirty="0" smtClean="0"/>
              <a:t> </a:t>
            </a:r>
            <a:r>
              <a:rPr sz="2600" dirty="0"/>
              <a:t>as expected?</a:t>
            </a:r>
          </a:p>
          <a:p>
            <a:pPr lvl="0">
              <a:spcBef>
                <a:spcPts val="3000"/>
              </a:spcBef>
              <a:defRPr sz="1800"/>
            </a:pPr>
            <a:r>
              <a:rPr sz="2600" i="1" dirty="0"/>
              <a:t>Can the </a:t>
            </a:r>
            <a:r>
              <a:rPr sz="2600" b="1" i="1" dirty="0"/>
              <a:t>code </a:t>
            </a:r>
            <a:r>
              <a:rPr sz="2600" i="1" dirty="0"/>
              <a:t>be depended upon?</a:t>
            </a:r>
            <a:endParaRPr sz="2600" dirty="0"/>
          </a:p>
          <a:p>
            <a:pPr lvl="1">
              <a:spcBef>
                <a:spcPts val="3000"/>
              </a:spcBef>
              <a:defRPr sz="1800"/>
            </a:pPr>
            <a:r>
              <a:rPr sz="2600" dirty="0"/>
              <a:t>Need to know for certain both its strengths and its limitations.</a:t>
            </a:r>
          </a:p>
          <a:p>
            <a:pPr lvl="0">
              <a:spcBef>
                <a:spcPts val="3000"/>
              </a:spcBef>
              <a:defRPr sz="1800"/>
            </a:pPr>
            <a:r>
              <a:rPr sz="2600" i="1" dirty="0"/>
              <a:t>Does the </a:t>
            </a:r>
            <a:r>
              <a:rPr sz="2600" b="1" i="1" dirty="0"/>
              <a:t>test</a:t>
            </a:r>
            <a:r>
              <a:rPr sz="2600" i="1" dirty="0"/>
              <a:t> document the developers </a:t>
            </a:r>
            <a:r>
              <a:rPr lang="en-IE" sz="2600" i="1" dirty="0" err="1" smtClean="0"/>
              <a:t>i</a:t>
            </a:r>
            <a:r>
              <a:rPr sz="2600" i="1" dirty="0" err="1" smtClean="0"/>
              <a:t>ntent</a:t>
            </a:r>
            <a:r>
              <a:rPr sz="2600" i="1" dirty="0"/>
              <a:t>?</a:t>
            </a:r>
          </a:p>
          <a:p>
            <a:pPr lvl="1">
              <a:spcBef>
                <a:spcPts val="3000"/>
              </a:spcBef>
              <a:defRPr sz="1800"/>
            </a:pPr>
            <a:r>
              <a:rPr sz="2600" dirty="0"/>
              <a:t>An important side-effect of unit testing is that it helps communicate the code's intended </a:t>
            </a:r>
            <a:r>
              <a:rPr sz="2600" dirty="0" smtClean="0"/>
              <a:t>use</a:t>
            </a:r>
            <a:r>
              <a:rPr lang="en-IE" sz="2600" dirty="0" smtClean="0"/>
              <a:t>.</a:t>
            </a:r>
            <a:endParaRPr sz="2600" dirty="0"/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18</a:t>
            </a:fld>
            <a:endParaRPr sz="14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Why </a:t>
            </a:r>
            <a:r>
              <a:rPr lang="en-IE" sz="4200" dirty="0" smtClean="0"/>
              <a:t>b</a:t>
            </a:r>
            <a:r>
              <a:rPr sz="4200" dirty="0" smtClean="0"/>
              <a:t>other </a:t>
            </a:r>
            <a:r>
              <a:rPr sz="4200" dirty="0"/>
              <a:t>with Unit Testing?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n-IE" sz="2600" dirty="0" smtClean="0"/>
          </a:p>
          <a:p>
            <a:pPr lvl="0">
              <a:defRPr sz="1800"/>
            </a:pPr>
            <a:r>
              <a:rPr sz="3200" dirty="0" smtClean="0"/>
              <a:t>Will </a:t>
            </a:r>
            <a:r>
              <a:rPr sz="3200" dirty="0"/>
              <a:t>make designs </a:t>
            </a:r>
            <a:r>
              <a:rPr sz="3200" dirty="0" smtClean="0"/>
              <a:t>better</a:t>
            </a:r>
            <a:endParaRPr sz="3200" dirty="0"/>
          </a:p>
          <a:p>
            <a:pPr lvl="0">
              <a:defRPr sz="1800"/>
            </a:pPr>
            <a:r>
              <a:rPr sz="3200" dirty="0"/>
              <a:t>Drastically reduce the amount of time spent </a:t>
            </a:r>
            <a:r>
              <a:rPr sz="3200" dirty="0" smtClean="0"/>
              <a:t>debugging</a:t>
            </a:r>
            <a:endParaRPr sz="3200" dirty="0"/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19</a:t>
            </a:fld>
            <a:endParaRPr sz="14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Introduction to Test Driven Development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How is Unit Testing </a:t>
            </a:r>
            <a:r>
              <a:rPr lang="en-IE" sz="4200" dirty="0" smtClean="0"/>
              <a:t>c</a:t>
            </a:r>
            <a:r>
              <a:rPr sz="4200" dirty="0" err="1" smtClean="0"/>
              <a:t>arried</a:t>
            </a:r>
            <a:r>
              <a:rPr sz="4200" dirty="0" smtClean="0"/>
              <a:t> </a:t>
            </a:r>
            <a:r>
              <a:rPr lang="en-IE" sz="4200" dirty="0" err="1" smtClean="0"/>
              <a:t>ou</a:t>
            </a:r>
            <a:r>
              <a:rPr sz="4200" dirty="0" smtClean="0"/>
              <a:t>t</a:t>
            </a:r>
            <a:r>
              <a:rPr sz="4200" dirty="0"/>
              <a:t>?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b="1" dirty="0"/>
              <a:t>Step 1</a:t>
            </a:r>
            <a:r>
              <a:rPr sz="2600" dirty="0"/>
              <a:t>: Decide how to test the method in question before writing the code itself</a:t>
            </a:r>
          </a:p>
          <a:p>
            <a:pPr lvl="0">
              <a:defRPr sz="1800"/>
            </a:pPr>
            <a:r>
              <a:rPr sz="2600" b="1" dirty="0"/>
              <a:t>Step 2</a:t>
            </a:r>
            <a:r>
              <a:rPr sz="2600" dirty="0"/>
              <a:t>: Write the test code itself, either before or concurrently with the implementation code.</a:t>
            </a:r>
          </a:p>
          <a:p>
            <a:pPr lvl="0">
              <a:defRPr sz="1800"/>
            </a:pPr>
            <a:r>
              <a:rPr sz="2600" b="1" dirty="0"/>
              <a:t>Step 3</a:t>
            </a:r>
            <a:r>
              <a:rPr sz="2600" dirty="0"/>
              <a:t>: Run the test itself, and probably all the other tests in that part of the </a:t>
            </a:r>
            <a:r>
              <a:rPr sz="2600" dirty="0" smtClean="0"/>
              <a:t>system</a:t>
            </a:r>
            <a:r>
              <a:rPr lang="en-IE" sz="2600" dirty="0" smtClean="0"/>
              <a:t>.</a:t>
            </a:r>
            <a:endParaRPr sz="2600" dirty="0"/>
          </a:p>
          <a:p>
            <a:pPr lvl="0">
              <a:defRPr sz="1800"/>
            </a:pPr>
            <a:r>
              <a:rPr sz="2600" i="1" dirty="0"/>
              <a:t>Key Feature of executing tests: need to be able to determine at a glance whether all tests are </a:t>
            </a:r>
            <a:r>
              <a:rPr sz="2600" i="1" dirty="0" smtClean="0"/>
              <a:t>succeeding/failing</a:t>
            </a:r>
            <a:r>
              <a:rPr lang="en-IE" sz="2600" i="1" dirty="0" smtClean="0"/>
              <a:t>.</a:t>
            </a:r>
            <a:endParaRPr sz="2600" i="1" dirty="0"/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20</a:t>
            </a:fld>
            <a:endParaRPr sz="14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Excuses for </a:t>
            </a:r>
            <a:r>
              <a:rPr sz="4200" dirty="0" smtClean="0"/>
              <a:t>not </a:t>
            </a:r>
            <a:r>
              <a:rPr sz="4200" dirty="0"/>
              <a:t>Testing (1)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571500" y="5359400"/>
            <a:ext cx="11861800" cy="3860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i="1" dirty="0"/>
              <a:t>It takes too much time to write the tests</a:t>
            </a:r>
            <a:endParaRPr sz="2600" dirty="0"/>
          </a:p>
          <a:p>
            <a:pPr lvl="1">
              <a:defRPr sz="1800"/>
            </a:pPr>
            <a:r>
              <a:rPr sz="2600" dirty="0"/>
              <a:t>The trade-off is not “test now” versus “test later”</a:t>
            </a:r>
          </a:p>
          <a:p>
            <a:pPr lvl="1">
              <a:defRPr sz="1800"/>
            </a:pPr>
            <a:r>
              <a:rPr sz="2600" dirty="0"/>
              <a:t>It's linear work now versus exponential work and complexity trying to fix and rework at the end.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21</a:t>
            </a:fld>
            <a:endParaRPr sz="1400"/>
          </a:p>
        </p:txBody>
      </p:sp>
      <p:pic>
        <p:nvPicPr>
          <p:cNvPr id="175" name="Picture 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0" y="2451100"/>
            <a:ext cx="61976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Excuses for </a:t>
            </a:r>
            <a:r>
              <a:rPr sz="4200" dirty="0" smtClean="0"/>
              <a:t>not </a:t>
            </a:r>
            <a:r>
              <a:rPr sz="4200" dirty="0"/>
              <a:t>Testing (2)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2600" i="1" dirty="0"/>
              <a:t>“It takes too long to run the tests”</a:t>
            </a:r>
          </a:p>
          <a:p>
            <a:pPr lvl="1">
              <a:spcBef>
                <a:spcPts val="3800"/>
              </a:spcBef>
              <a:defRPr sz="1800"/>
            </a:pPr>
            <a:r>
              <a:rPr sz="2600" dirty="0"/>
              <a:t>Separate out the longer-running tests from the short ones.</a:t>
            </a:r>
          </a:p>
          <a:p>
            <a:pPr lvl="1">
              <a:spcBef>
                <a:spcPts val="3800"/>
              </a:spcBef>
              <a:defRPr sz="1800"/>
            </a:pPr>
            <a:r>
              <a:rPr sz="2600" dirty="0"/>
              <a:t>Only run the long tests once a day, or once every few days as appropriate, and run the shorter tests constantly.</a:t>
            </a:r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2600" dirty="0"/>
              <a:t>“</a:t>
            </a:r>
            <a:r>
              <a:rPr sz="2600" i="1" dirty="0"/>
              <a:t>It's not developers job to test his/her code”</a:t>
            </a:r>
            <a:endParaRPr sz="2600" dirty="0"/>
          </a:p>
          <a:p>
            <a:pPr lvl="1">
              <a:spcBef>
                <a:spcPts val="3800"/>
              </a:spcBef>
              <a:defRPr sz="1800"/>
            </a:pPr>
            <a:r>
              <a:rPr sz="2600" dirty="0"/>
              <a:t>Integral part of developer job is to create working </a:t>
            </a:r>
            <a:r>
              <a:rPr sz="2600" dirty="0" smtClean="0"/>
              <a:t>code</a:t>
            </a:r>
            <a:r>
              <a:rPr lang="en-IE" sz="2600" dirty="0" smtClean="0"/>
              <a:t>.</a:t>
            </a:r>
            <a:endParaRPr sz="2600" dirty="0"/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2600" i="1" dirty="0"/>
              <a:t>“But it compiles!”</a:t>
            </a:r>
          </a:p>
          <a:p>
            <a:pPr lvl="1">
              <a:spcBef>
                <a:spcPts val="3800"/>
              </a:spcBef>
              <a:defRPr sz="1800"/>
            </a:pPr>
            <a:r>
              <a:rPr sz="2600" dirty="0"/>
              <a:t>Compiler's blessing is a pretty shallow compliment.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22</a:t>
            </a:fld>
            <a:endParaRPr sz="140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Test Driven Development Introduction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2600" i="1" dirty="0"/>
              <a:t>“Good programmers write code, great programmers write tests”</a:t>
            </a:r>
          </a:p>
          <a:p>
            <a:pPr lvl="0">
              <a:defRPr sz="1800"/>
            </a:pPr>
            <a:r>
              <a:rPr sz="2600" dirty="0"/>
              <a:t>Context &amp; Motivation</a:t>
            </a:r>
          </a:p>
          <a:p>
            <a:pPr lvl="0">
              <a:defRPr sz="1800"/>
            </a:pPr>
            <a:r>
              <a:rPr sz="2600" dirty="0"/>
              <a:t>What it is Unit Testing?</a:t>
            </a:r>
          </a:p>
          <a:p>
            <a:pPr marL="0" lvl="0" indent="0">
              <a:buSzTx/>
              <a:buNone/>
              <a:defRPr sz="1800"/>
            </a:pPr>
            <a:r>
              <a:rPr sz="2600" i="1" dirty="0"/>
              <a:t>“Never, in the field of programming, have so many owed so much to so few”</a:t>
            </a:r>
          </a:p>
          <a:p>
            <a:pPr marL="0" lvl="0" indent="0" algn="r">
              <a:buSzTx/>
              <a:buNone/>
              <a:defRPr sz="1800"/>
            </a:pPr>
            <a:r>
              <a:rPr sz="2600" i="1" dirty="0"/>
              <a:t>- Martin Fowler on the developers behind </a:t>
            </a:r>
            <a:r>
              <a:rPr sz="2600" i="1" dirty="0" smtClean="0"/>
              <a:t>JU</a:t>
            </a:r>
            <a:r>
              <a:rPr lang="en-IE" sz="2600" i="1" dirty="0" err="1" smtClean="0"/>
              <a:t>ni</a:t>
            </a:r>
            <a:r>
              <a:rPr sz="2600" i="1" dirty="0" smtClean="0"/>
              <a:t>t</a:t>
            </a:r>
            <a:endParaRPr sz="2600" i="1" dirty="0"/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Waterfall development approach</a:t>
            </a:r>
          </a:p>
        </p:txBody>
      </p:sp>
      <p:pic>
        <p:nvPicPr>
          <p:cNvPr id="11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2184400"/>
            <a:ext cx="9906000" cy="59436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Waterfall development approach</a:t>
            </a:r>
          </a:p>
        </p:txBody>
      </p:sp>
      <p:pic>
        <p:nvPicPr>
          <p:cNvPr id="11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2278097"/>
            <a:ext cx="11709400" cy="6432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Waterfall  - Working Features</a:t>
            </a:r>
          </a:p>
        </p:txBody>
      </p:sp>
      <p:pic>
        <p:nvPicPr>
          <p:cNvPr id="12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2074897"/>
            <a:ext cx="11709400" cy="6296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Waterfall  - Cost of change</a:t>
            </a:r>
          </a:p>
        </p:txBody>
      </p:sp>
      <p:pic>
        <p:nvPicPr>
          <p:cNvPr id="12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2603500"/>
            <a:ext cx="8116712" cy="563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Iterative/Evolutionary approach</a:t>
            </a:r>
          </a:p>
        </p:txBody>
      </p:sp>
      <p:pic>
        <p:nvPicPr>
          <p:cNvPr id="128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7995" y="1943100"/>
            <a:ext cx="7370405" cy="6375400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Iterative/Evolutionary - Working Features</a:t>
            </a:r>
          </a:p>
        </p:txBody>
      </p:sp>
      <p:pic>
        <p:nvPicPr>
          <p:cNvPr id="13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2427111"/>
            <a:ext cx="11709400" cy="6134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951</Words>
  <Application>Microsoft Office PowerPoint</Application>
  <PresentationFormat>Custom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ModernPortfolio</vt:lpstr>
      <vt:lpstr>Agile Software Development</vt:lpstr>
      <vt:lpstr>Introduction to Test Driven Development</vt:lpstr>
      <vt:lpstr>Test Driven Development Introduction</vt:lpstr>
      <vt:lpstr>Waterfall development approach</vt:lpstr>
      <vt:lpstr>Waterfall development approach</vt:lpstr>
      <vt:lpstr>Waterfall  - Working Features</vt:lpstr>
      <vt:lpstr>Waterfall  - Cost of change</vt:lpstr>
      <vt:lpstr>Iterative/Evolutionary approach</vt:lpstr>
      <vt:lpstr>Iterative/Evolutionary - Working Features</vt:lpstr>
      <vt:lpstr>Things have changed a little…</vt:lpstr>
      <vt:lpstr>Test-driven development.</vt:lpstr>
      <vt:lpstr>PowerPoint Presentation</vt:lpstr>
      <vt:lpstr>Principles of TDD.</vt:lpstr>
      <vt:lpstr>Test driven development - General </vt:lpstr>
      <vt:lpstr>Test driven development – General (Contd.)</vt:lpstr>
      <vt:lpstr>What is regression testing?</vt:lpstr>
      <vt:lpstr>What is Unit Testing?</vt:lpstr>
      <vt:lpstr>What does Unit Testing Accomplish ?</vt:lpstr>
      <vt:lpstr>Why bother with Unit Testing?</vt:lpstr>
      <vt:lpstr>How is Unit Testing carried out?</vt:lpstr>
      <vt:lpstr>Excuses for not Testing (1)</vt:lpstr>
      <vt:lpstr>Excuses for not Testing 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8</cp:revision>
  <dcterms:modified xsi:type="dcterms:W3CDTF">2015-10-05T14:01:47Z</dcterms:modified>
</cp:coreProperties>
</file>