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Department of Computing, Maths &amp; Physics</a:t>
              </a:r>
            </a:p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333071" y="-58815"/>
            <a:ext cx="5466695" cy="1840966"/>
          </a:xfrm>
          <a:prstGeom prst="rect">
            <a:avLst/>
          </a:prstGeom>
        </p:spPr>
        <p:txBody>
          <a:bodyPr/>
          <a:lstStyle/>
          <a:p>
            <a:r>
              <a:t>pacemakerplaytest - test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xfrm>
            <a:off x="245230" y="2586394"/>
            <a:ext cx="2443355" cy="682421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3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3638" t="54214" r="28975" b="18614"/>
          <a:stretch>
            <a:fillRect/>
          </a:stretch>
        </p:blipFill>
        <p:spPr>
          <a:xfrm>
            <a:off x="1689063" y="4660356"/>
            <a:ext cx="2364539" cy="106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7"/>
                  <a:pt x="2881" y="3018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3" y="21600"/>
                  <a:pt x="12955" y="21600"/>
                  <a:pt x="16797" y="17578"/>
                </a:cubicBezTo>
                <a:cubicBezTo>
                  <a:pt x="20639" y="13557"/>
                  <a:pt x="20639" y="7039"/>
                  <a:pt x="16797" y="3018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84" name="Shape 184"/>
          <p:cNvSpPr/>
          <p:nvPr/>
        </p:nvSpPr>
        <p:spPr>
          <a:xfrm>
            <a:off x="5559137" y="193470"/>
            <a:ext cx="5825313" cy="93666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</a:t>
            </a:r>
            <a:r>
              <a:rPr sz="1400" dirty="0" err="1"/>
              <a:t>UserTest</a:t>
            </a:r>
            <a:endParaRPr sz="14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algn="l" defTabSz="457200">
              <a:def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static</a:t>
            </a:r>
            <a:r>
              <a:rPr sz="1400" dirty="0">
                <a:solidFill>
                  <a:srgbClr val="000000"/>
                </a:solidFill>
              </a:rPr>
              <a:t> User </a:t>
            </a:r>
            <a:r>
              <a:rPr sz="1400" dirty="0">
                <a:solidFill>
                  <a:srgbClr val="0326CC"/>
                </a:solidFill>
              </a:rPr>
              <a:t>users</a:t>
            </a:r>
            <a:r>
              <a:rPr sz="1400" dirty="0">
                <a:solidFill>
                  <a:srgbClr val="000000"/>
                </a:solidFill>
              </a:rPr>
              <a:t>[] =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"homer"</a:t>
            </a:r>
            <a:r>
              <a:rPr sz="1400" dirty="0">
                <a:solidFill>
                  <a:srgbClr val="000000"/>
                </a:solidFill>
              </a:rPr>
              <a:t>, 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"homer@simpson.com"</a:t>
            </a:r>
            <a:r>
              <a:rPr sz="1400" dirty="0">
                <a:solidFill>
                  <a:srgbClr val="000000"/>
                </a:solidFill>
              </a:rPr>
              <a:t>, 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),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</a:t>
            </a:r>
            <a:r>
              <a:rPr sz="1400" dirty="0" err="1"/>
              <a:t>lisa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 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"lisa@simpson.com"</a:t>
            </a:r>
            <a:r>
              <a:rPr sz="1400" dirty="0">
                <a:solidFill>
                  <a:srgbClr val="000000"/>
                </a:solidFill>
              </a:rPr>
              <a:t>,  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),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</a:t>
            </a:r>
            <a:r>
              <a:rPr sz="1400" dirty="0" err="1"/>
              <a:t>maggie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"maggie@simpson.com"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),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</a:t>
            </a:r>
            <a:r>
              <a:rPr sz="1400" dirty="0" err="1"/>
              <a:t>bart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 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"bart@simpson.com"</a:t>
            </a:r>
            <a:r>
              <a:rPr sz="1400" dirty="0">
                <a:solidFill>
                  <a:srgbClr val="000000"/>
                </a:solidFill>
              </a:rPr>
              <a:t>,  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),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"marge"</a:t>
            </a:r>
            <a:r>
              <a:rPr sz="1400" dirty="0">
                <a:solidFill>
                  <a:srgbClr val="000000"/>
                </a:solidFill>
              </a:rPr>
              <a:t>, 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"marge@simpson.com"</a:t>
            </a:r>
            <a:r>
              <a:rPr sz="1400" dirty="0">
                <a:solidFill>
                  <a:srgbClr val="000000"/>
                </a:solidFill>
              </a:rPr>
              <a:t>, 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),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};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User </a:t>
            </a:r>
            <a:r>
              <a:rPr sz="1400" dirty="0" err="1">
                <a:solidFill>
                  <a:srgbClr val="0326CC"/>
                </a:solidFill>
              </a:rPr>
              <a:t>user</a:t>
            </a:r>
            <a:r>
              <a:rPr sz="1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@Before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setUp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  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>
                <a:solidFill>
                  <a:srgbClr val="000000"/>
                </a:solidFill>
              </a:rPr>
              <a:t>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>
                <a:solidFill>
                  <a:srgbClr val="000000"/>
                </a:solidFill>
              </a:rPr>
              <a:t> User (</a:t>
            </a:r>
            <a:r>
              <a:rPr sz="1400" dirty="0"/>
              <a:t>"mark"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</a:t>
            </a:r>
            <a:r>
              <a:rPr sz="1400" dirty="0" err="1"/>
              <a:t>simpson</a:t>
            </a:r>
            <a:r>
              <a:rPr sz="1400" dirty="0"/>
              <a:t>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"mark@simpson.com"</a:t>
            </a:r>
            <a:r>
              <a:rPr sz="1400" dirty="0">
                <a:solidFill>
                  <a:srgbClr val="000000"/>
                </a:solidFill>
              </a:rPr>
              <a:t>, </a:t>
            </a:r>
            <a:r>
              <a:rPr sz="1400" dirty="0"/>
              <a:t>"secret"</a:t>
            </a:r>
            <a:r>
              <a:rPr sz="1400" dirty="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PacemakerAPI.deleteUsers</a:t>
            </a:r>
            <a:r>
              <a:rPr sz="1400" dirty="0"/>
              <a:t>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@After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tearDown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PacemakerAPI.deleteUsers</a:t>
            </a:r>
            <a:r>
              <a:rPr sz="1400" dirty="0"/>
              <a:t>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@Test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createUserJson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 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User user1 = </a:t>
            </a:r>
            <a:r>
              <a:rPr sz="1400" dirty="0" err="1"/>
              <a:t>PacemakerAPI.createUser</a:t>
            </a:r>
            <a:r>
              <a:rPr sz="1400" dirty="0"/>
              <a:t>(</a:t>
            </a:r>
            <a:r>
              <a:rPr sz="1400" dirty="0" err="1"/>
              <a:t>Fixtures.</a:t>
            </a:r>
            <a:r>
              <a:rPr sz="1400" dirty="0" err="1">
                <a:solidFill>
                  <a:srgbClr val="0326CC"/>
                </a:solidFill>
              </a:rPr>
              <a:t>userJson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User user2 = </a:t>
            </a:r>
            <a:r>
              <a:rPr sz="1400" dirty="0" err="1"/>
              <a:t>PacemakerAPI.getUser</a:t>
            </a:r>
            <a:r>
              <a:rPr sz="1400" dirty="0"/>
              <a:t>(user1.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assertEquals</a:t>
            </a:r>
            <a:r>
              <a:rPr sz="1400" dirty="0"/>
              <a:t>(user1, user2);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PacemakerAPI.deleteUser</a:t>
            </a:r>
            <a:r>
              <a:rPr sz="1400" dirty="0"/>
              <a:t>(user1.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@Test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createUserObj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 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User user2 = </a:t>
            </a:r>
            <a:r>
              <a:rPr sz="1400" dirty="0" err="1"/>
              <a:t>PacemakerAPI.createUser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assertTrue</a:t>
            </a:r>
            <a:r>
              <a:rPr sz="1400" dirty="0"/>
              <a:t>(</a:t>
            </a:r>
            <a:r>
              <a:rPr sz="1400" dirty="0" err="1">
                <a:solidFill>
                  <a:srgbClr val="0326CC"/>
                </a:solidFill>
              </a:rPr>
              <a:t>user</a:t>
            </a:r>
            <a:r>
              <a:rPr sz="1400" dirty="0" err="1"/>
              <a:t>.equals</a:t>
            </a:r>
            <a:r>
              <a:rPr sz="1400" dirty="0"/>
              <a:t>(user2));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PacemakerAPI.deleteUser</a:t>
            </a:r>
            <a:r>
              <a:rPr sz="1400" dirty="0"/>
              <a:t>(user2.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 - test</a:t>
            </a:r>
          </a:p>
        </p:txBody>
      </p:sp>
      <p:sp>
        <p:nvSpPr>
          <p:cNvPr id="187" name="Shape 187"/>
          <p:cNvSpPr/>
          <p:nvPr/>
        </p:nvSpPr>
        <p:spPr>
          <a:xfrm>
            <a:off x="6574408" y="268288"/>
            <a:ext cx="6258123" cy="92435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/>
              <a:t>@Test</a:t>
            </a:r>
            <a:endParaRPr sz="18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public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createUserObjs() </a:t>
            </a:r>
            <a:r>
              <a:rPr sz="1800">
                <a:solidFill>
                  <a:srgbClr val="931A68"/>
                </a:solidFill>
              </a:rPr>
              <a:t>throws</a:t>
            </a:r>
            <a:r>
              <a:rPr sz="18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  <a:r>
              <a:rPr sz="1800">
                <a:solidFill>
                  <a:srgbClr val="931A68"/>
                </a:solidFill>
              </a:rPr>
              <a:t>for</a:t>
            </a:r>
            <a:r>
              <a:rPr sz="1800"/>
              <a:t> (User user : Fixtures.</a:t>
            </a:r>
            <a:r>
              <a:rPr sz="1800">
                <a:solidFill>
                  <a:srgbClr val="0326CC"/>
                </a:solidFill>
              </a:rPr>
              <a:t>users</a:t>
            </a:r>
            <a:r>
              <a:rPr sz="180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User user2 = PacemakerAPI.createUser(user);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user.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 = user2.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List &lt;User&gt; users = PacemakerAPI.getUsers();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assertEquals(users.size(), Fixtures.</a:t>
            </a:r>
            <a:r>
              <a:rPr sz="1800">
                <a:solidFill>
                  <a:srgbClr val="0326CC"/>
                </a:solidFill>
              </a:rPr>
              <a:t>users</a:t>
            </a:r>
            <a:r>
              <a:rPr sz="1800"/>
              <a:t>.</a:t>
            </a:r>
            <a:r>
              <a:rPr sz="1800">
                <a:solidFill>
                  <a:srgbClr val="0326CC"/>
                </a:solidFill>
              </a:rPr>
              <a:t>length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  <a:r>
              <a:rPr sz="1800">
                <a:solidFill>
                  <a:srgbClr val="931A68"/>
                </a:solidFill>
              </a:rPr>
              <a:t>for</a:t>
            </a:r>
            <a:r>
              <a:rPr sz="1800"/>
              <a:t> (User user : Fixtures.</a:t>
            </a:r>
            <a:r>
              <a:rPr sz="1800">
                <a:solidFill>
                  <a:srgbClr val="0326CC"/>
                </a:solidFill>
              </a:rPr>
              <a:t>users</a:t>
            </a:r>
            <a:r>
              <a:rPr sz="180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PacemakerAPI.deleteUser(user.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List &lt;User&gt; users2 = PacemakerAPI.getUsers();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assertEquals(0, users2.size());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/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/>
              <a:t>@Test</a:t>
            </a:r>
            <a:endParaRPr sz="18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public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updateUser() </a:t>
            </a:r>
            <a:r>
              <a:rPr sz="1800">
                <a:solidFill>
                  <a:srgbClr val="931A68"/>
                </a:solidFill>
              </a:rPr>
              <a:t>throws</a:t>
            </a:r>
            <a:r>
              <a:rPr sz="18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User user2 = PacemakerAPI.createUser(</a:t>
            </a:r>
            <a:r>
              <a:rPr sz="1800">
                <a:solidFill>
                  <a:srgbClr val="0326CC"/>
                </a:solidFill>
              </a:rPr>
              <a:t>user</a:t>
            </a:r>
            <a:r>
              <a:rPr sz="1800"/>
              <a:t>);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  user2.</a:t>
            </a:r>
            <a:r>
              <a:rPr sz="1800">
                <a:solidFill>
                  <a:srgbClr val="0326CC"/>
                </a:solidFill>
              </a:rPr>
              <a:t>email</a:t>
            </a:r>
            <a:r>
              <a:rPr sz="1800">
                <a:solidFill>
                  <a:srgbClr val="000000"/>
                </a:solidFill>
              </a:rPr>
              <a:t> = </a:t>
            </a:r>
            <a:r>
              <a:rPr sz="1800"/>
              <a:t>"NEWNAME@simpson.com"</a:t>
            </a:r>
            <a:r>
              <a:rPr sz="180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PacemakerAPI.updateUser(user2.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, user2);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User user3 = PacemakerAPI.getUser(user2.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assertEquals (user3.</a:t>
            </a:r>
            <a:r>
              <a:rPr sz="1800">
                <a:solidFill>
                  <a:srgbClr val="0326CC"/>
                </a:solidFill>
              </a:rPr>
              <a:t>email</a:t>
            </a:r>
            <a:r>
              <a:rPr sz="1800"/>
              <a:t>, </a:t>
            </a:r>
            <a:r>
              <a:rPr sz="1800">
                <a:solidFill>
                  <a:srgbClr val="3933FF"/>
                </a:solidFill>
              </a:rPr>
              <a:t>"NEWNAME@simpson.com"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assertEquals (user3.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, user2.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PacemakerAPI.deleteUser(user2.</a:t>
            </a:r>
            <a:r>
              <a:rPr sz="1800">
                <a:solidFill>
                  <a:srgbClr val="0326CC"/>
                </a:solidFill>
              </a:rPr>
              <a:t>id</a:t>
            </a:r>
            <a:r>
              <a:rPr sz="18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</p:txBody>
      </p:sp>
      <p:pic>
        <p:nvPicPr>
          <p:cNvPr id="188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3638" t="54214" r="28975" b="18614"/>
          <a:stretch>
            <a:fillRect/>
          </a:stretch>
        </p:blipFill>
        <p:spPr>
          <a:xfrm>
            <a:off x="1689063" y="4660356"/>
            <a:ext cx="2364539" cy="106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7"/>
                  <a:pt x="2881" y="3018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3" y="21600"/>
                  <a:pt x="12955" y="21600"/>
                  <a:pt x="16797" y="17578"/>
                </a:cubicBezTo>
                <a:cubicBezTo>
                  <a:pt x="20639" y="13557"/>
                  <a:pt x="20639" y="7039"/>
                  <a:pt x="16797" y="3018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 - test</a:t>
            </a:r>
          </a:p>
        </p:txBody>
      </p:sp>
      <p:sp>
        <p:nvSpPr>
          <p:cNvPr id="191" name="Shape 191"/>
          <p:cNvSpPr/>
          <p:nvPr/>
        </p:nvSpPr>
        <p:spPr>
          <a:xfrm>
            <a:off x="6495767" y="484312"/>
            <a:ext cx="6487353" cy="9028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2000"/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@Test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void</a:t>
            </a:r>
            <a:r>
              <a:rPr sz="2000"/>
              <a:t> updateNonExistantUser() </a:t>
            </a:r>
            <a:r>
              <a:rPr sz="2000">
                <a:solidFill>
                  <a:srgbClr val="931A68"/>
                </a:solidFill>
              </a:rPr>
              <a:t>throws</a:t>
            </a:r>
            <a:r>
              <a:rPr sz="20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try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Rest.put(</a:t>
            </a:r>
            <a:r>
              <a:rPr sz="2000"/>
              <a:t>"/api/users/4000"</a:t>
            </a:r>
            <a:r>
              <a:rPr sz="2000">
                <a:solidFill>
                  <a:srgbClr val="000000"/>
                </a:solidFill>
              </a:rPr>
              <a:t>, Fixtures.</a:t>
            </a:r>
            <a:r>
              <a:rPr sz="2000">
                <a:solidFill>
                  <a:srgbClr val="0326CC"/>
                </a:solidFill>
              </a:rPr>
              <a:t>userJson</a:t>
            </a:r>
            <a:r>
              <a:rPr sz="200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fail (</a:t>
            </a:r>
            <a:r>
              <a:rPr sz="2000">
                <a:solidFill>
                  <a:srgbClr val="3933FF"/>
                </a:solidFill>
              </a:rPr>
              <a:t>"put error"</a:t>
            </a:r>
            <a:r>
              <a:rPr sz="20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catch</a:t>
            </a:r>
            <a:r>
              <a:rPr sz="2000"/>
              <a:t>(HttpResponseException e)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assertTrue (404 == e.getStatusCode());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@Test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void</a:t>
            </a:r>
            <a:r>
              <a:rPr sz="2000"/>
              <a:t> deleteeNonExistantUser() </a:t>
            </a:r>
            <a:r>
              <a:rPr sz="2000">
                <a:solidFill>
                  <a:srgbClr val="931A68"/>
                </a:solidFill>
              </a:rPr>
              <a:t>throws</a:t>
            </a:r>
            <a:r>
              <a:rPr sz="20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try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Rest.delete(</a:t>
            </a:r>
            <a:r>
              <a:rPr sz="2000">
                <a:solidFill>
                  <a:srgbClr val="3933FF"/>
                </a:solidFill>
              </a:rPr>
              <a:t>"/api/users/4000"</a:t>
            </a:r>
            <a:r>
              <a:rPr sz="2000"/>
              <a:t>);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fail (</a:t>
            </a:r>
            <a:r>
              <a:rPr sz="2000"/>
              <a:t>"delete error"</a:t>
            </a:r>
            <a:r>
              <a:rPr sz="2000"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catch</a:t>
            </a:r>
            <a:r>
              <a:rPr sz="2000"/>
              <a:t>(HttpResponseException e)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assertTrue (404 == e.getStatusCode());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}</a:t>
            </a:r>
          </a:p>
        </p:txBody>
      </p:sp>
      <p:pic>
        <p:nvPicPr>
          <p:cNvPr id="192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3638" t="54214" r="28975" b="18614"/>
          <a:stretch>
            <a:fillRect/>
          </a:stretch>
        </p:blipFill>
        <p:spPr>
          <a:xfrm>
            <a:off x="1689063" y="4660356"/>
            <a:ext cx="2364539" cy="106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7"/>
                  <a:pt x="2881" y="3018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3" y="21600"/>
                  <a:pt x="12955" y="21600"/>
                  <a:pt x="16797" y="17578"/>
                </a:cubicBezTo>
                <a:cubicBezTo>
                  <a:pt x="20639" y="13557"/>
                  <a:pt x="20639" y="7039"/>
                  <a:pt x="16797" y="3018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198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19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hape 197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 Pacemakerplay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Projects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6905523" y="6690280"/>
            <a:ext cx="5729878" cy="2350306"/>
          </a:xfrm>
          <a:prstGeom prst="rect">
            <a:avLst/>
          </a:prstGeom>
        </p:spPr>
        <p:txBody>
          <a:bodyPr/>
          <a:lstStyle/>
          <a:p>
            <a:r>
              <a:t>System Under Test (SUT)</a:t>
            </a:r>
          </a:p>
        </p:txBody>
      </p:sp>
      <p:pic>
        <p:nvPicPr>
          <p:cNvPr id="144" name="Screen Shot 2013-11-13 at 12.43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0606" y="697285"/>
            <a:ext cx="5063247" cy="560398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1002301" y="8523963"/>
            <a:ext cx="4211444" cy="69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indent="-457200" algn="l">
              <a:spcBef>
                <a:spcPts val="4200"/>
              </a:spcBef>
              <a:buSzPct val="75000"/>
              <a:buFont typeface="Helvetica Neue"/>
              <a:buChar char="•"/>
            </a:lvl1pPr>
          </a:lstStyle>
          <a:p>
            <a:r>
              <a:t>Test Project</a:t>
            </a:r>
          </a:p>
        </p:txBody>
      </p:sp>
      <p:sp>
        <p:nvSpPr>
          <p:cNvPr id="146" name="Shape 146"/>
          <p:cNvSpPr/>
          <p:nvPr/>
        </p:nvSpPr>
        <p:spPr>
          <a:xfrm flipV="1">
            <a:off x="5538038" y="4568454"/>
            <a:ext cx="1260846" cy="1260846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47" name="pasted-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61" y="4270980"/>
            <a:ext cx="4120402" cy="393764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245230" y="2066279"/>
            <a:ext cx="6784666" cy="7422833"/>
          </a:xfrm>
          <a:prstGeom prst="rect">
            <a:avLst/>
          </a:prstGeom>
        </p:spPr>
        <p:txBody>
          <a:bodyPr/>
          <a:lstStyle/>
          <a:p>
            <a:pPr marL="306324" indent="-306324" defTabSz="391414">
              <a:spcBef>
                <a:spcPts val="2800"/>
              </a:spcBef>
              <a:defRPr sz="2412"/>
            </a:pPr>
            <a:r>
              <a:t>Test application runs as a separate process (may be on a different machine).</a:t>
            </a:r>
          </a:p>
          <a:p>
            <a:pPr marL="306324" indent="-306324" defTabSz="391414">
              <a:spcBef>
                <a:spcPts val="2800"/>
              </a:spcBef>
              <a:defRPr sz="2412"/>
            </a:pPr>
            <a:r>
              <a:t>Tests written using standard JUnit conventions</a:t>
            </a:r>
          </a:p>
          <a:p>
            <a:pPr marL="306324" indent="-306324" defTabSz="391414">
              <a:spcBef>
                <a:spcPts val="2800"/>
              </a:spcBef>
              <a:defRPr sz="2412"/>
            </a:pPr>
            <a:r>
              <a:t>Exercises pacemakerplay over http - as it is indented to be used.</a:t>
            </a:r>
          </a:p>
          <a:p>
            <a:pPr marL="306324" indent="-306324" defTabSz="391414">
              <a:spcBef>
                <a:spcPts val="2800"/>
              </a:spcBef>
              <a:defRPr sz="2412"/>
            </a:pPr>
            <a:r>
              <a:t>Considerably expanded scope of the tests:</a:t>
            </a:r>
          </a:p>
          <a:p>
            <a:pPr marL="612648" lvl="1" indent="-306324" defTabSz="391414">
              <a:spcBef>
                <a:spcPts val="2800"/>
              </a:spcBef>
              <a:defRPr sz="2412"/>
            </a:pPr>
            <a:r>
              <a:t>the model</a:t>
            </a:r>
          </a:p>
          <a:p>
            <a:pPr marL="612648" lvl="1" indent="-306324" defTabSz="391414">
              <a:spcBef>
                <a:spcPts val="2800"/>
              </a:spcBef>
              <a:defRPr sz="2412"/>
            </a:pPr>
            <a:r>
              <a:t>the model’s Object Relational Mapping (ORM) to the database (+ evolutions?)</a:t>
            </a:r>
          </a:p>
          <a:p>
            <a:pPr marL="612648" lvl="1" indent="-306324" defTabSz="391414">
              <a:spcBef>
                <a:spcPts val="2800"/>
              </a:spcBef>
              <a:defRPr sz="2412"/>
            </a:pPr>
            <a:r>
              <a:t>the ‘business logic’ in the server</a:t>
            </a:r>
          </a:p>
          <a:p>
            <a:pPr marL="612648" lvl="1" indent="-306324" defTabSz="391414">
              <a:spcBef>
                <a:spcPts val="2800"/>
              </a:spcBef>
              <a:defRPr sz="2412"/>
            </a:pPr>
            <a:r>
              <a:t>the exposure of the API over Restful http</a:t>
            </a:r>
          </a:p>
          <a:p>
            <a:pPr marL="306324" indent="-306324" defTabSz="391414">
              <a:spcBef>
                <a:spcPts val="2800"/>
              </a:spcBef>
              <a:defRPr sz="2412"/>
            </a:pPr>
            <a:r>
              <a:t>+ security? Performance? etc…</a:t>
            </a:r>
          </a:p>
        </p:txBody>
      </p:sp>
      <p:pic>
        <p:nvPicPr>
          <p:cNvPr id="15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7958" y="2750932"/>
            <a:ext cx="4449073" cy="425173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 - models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467334" y="2210744"/>
            <a:ext cx="12070131" cy="872043"/>
          </a:xfrm>
          <a:prstGeom prst="rect">
            <a:avLst/>
          </a:prstGeom>
        </p:spPr>
        <p:txBody>
          <a:bodyPr/>
          <a:lstStyle/>
          <a:p>
            <a:r>
              <a:t>Model classes are ‘shadowed’ in test project</a:t>
            </a:r>
          </a:p>
        </p:txBody>
      </p:sp>
      <p:pic>
        <p:nvPicPr>
          <p:cNvPr id="155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7938" t="29589" r="26651" b="29588"/>
          <a:stretch>
            <a:fillRect/>
          </a:stretch>
        </p:blipFill>
        <p:spPr>
          <a:xfrm>
            <a:off x="9210450" y="4688285"/>
            <a:ext cx="2595292" cy="154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6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6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56" name="Shape 156"/>
          <p:cNvSpPr/>
          <p:nvPr/>
        </p:nvSpPr>
        <p:spPr>
          <a:xfrm>
            <a:off x="147952" y="3254277"/>
            <a:ext cx="3985065" cy="4616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52400" tIns="152400" rIns="152400" bIns="152400" anchor="ctr">
            <a:spAutoFit/>
          </a:bodyPr>
          <a:lstStyle/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@Entity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777777"/>
                </a:solidFill>
              </a:rPr>
              <a:t>@Table</a:t>
            </a:r>
            <a:r>
              <a:rPr sz="2000">
                <a:solidFill>
                  <a:srgbClr val="000000"/>
                </a:solidFill>
              </a:rPr>
              <a:t>(name=</a:t>
            </a:r>
            <a:r>
              <a:rPr sz="2000"/>
              <a:t>"my_user"</a:t>
            </a:r>
            <a:r>
              <a:rPr sz="2000"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public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/>
              <a:t>class</a:t>
            </a:r>
            <a:r>
              <a:rPr sz="2000">
                <a:solidFill>
                  <a:srgbClr val="000000"/>
                </a:solidFill>
              </a:rPr>
              <a:t> User </a:t>
            </a:r>
            <a:r>
              <a:rPr sz="2000"/>
              <a:t>extends</a:t>
            </a:r>
            <a:r>
              <a:rPr sz="2000">
                <a:solidFill>
                  <a:srgbClr val="000000"/>
                </a:solidFill>
              </a:rPr>
              <a:t> Model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{</a:t>
            </a:r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@Id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@GeneratedValue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Long   </a:t>
            </a:r>
            <a:r>
              <a:rPr sz="2000">
                <a:solidFill>
                  <a:srgbClr val="0326CC"/>
                </a:solidFill>
              </a:rPr>
              <a:t>id</a:t>
            </a:r>
            <a:r>
              <a:rPr sz="2000"/>
              <a:t>;</a:t>
            </a:r>
          </a:p>
          <a:p>
            <a:pPr algn="l" defTabSz="457200">
              <a:def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>
                <a:solidFill>
                  <a:srgbClr val="000000"/>
                </a:solidFill>
              </a:rPr>
              <a:t> String </a:t>
            </a:r>
            <a:r>
              <a:rPr sz="2000"/>
              <a:t>firstname</a:t>
            </a:r>
            <a:r>
              <a:rPr sz="200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lastname</a:t>
            </a:r>
            <a:r>
              <a:rPr sz="2000"/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email</a:t>
            </a:r>
            <a:r>
              <a:rPr sz="2000"/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password</a:t>
            </a:r>
            <a:r>
              <a:rPr sz="2000"/>
              <a:t>;</a:t>
            </a:r>
          </a:p>
          <a:p>
            <a:pPr algn="l" defTabSz="457200">
              <a:def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>
                <a:solidFill>
                  <a:srgbClr val="000000"/>
                </a:solidFill>
              </a:rPr>
              <a:t> String </a:t>
            </a:r>
            <a:r>
              <a:rPr sz="2000"/>
              <a:t>nationality</a:t>
            </a:r>
            <a:r>
              <a:rPr sz="200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…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}</a:t>
            </a:r>
          </a:p>
        </p:txBody>
      </p:sp>
      <p:sp>
        <p:nvSpPr>
          <p:cNvPr id="157" name="Shape 157"/>
          <p:cNvSpPr/>
          <p:nvPr/>
        </p:nvSpPr>
        <p:spPr>
          <a:xfrm>
            <a:off x="4580889" y="3356870"/>
            <a:ext cx="3955047" cy="44114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public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class</a:t>
            </a:r>
            <a:r>
              <a:rPr sz="2000" dirty="0">
                <a:solidFill>
                  <a:srgbClr val="000000"/>
                </a:solidFill>
              </a:rPr>
              <a:t> User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/>
              <a:t> Long   </a:t>
            </a:r>
            <a:r>
              <a:rPr sz="2000" dirty="0">
                <a:solidFill>
                  <a:srgbClr val="0326CC"/>
                </a:solidFill>
              </a:rPr>
              <a:t>id</a:t>
            </a:r>
            <a:r>
              <a:rPr sz="2000" dirty="0"/>
              <a:t>;</a:t>
            </a:r>
          </a:p>
          <a:p>
            <a:pPr algn="l" defTabSz="457200"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>
                <a:solidFill>
                  <a:srgbClr val="000000"/>
                </a:solidFill>
              </a:rPr>
              <a:t> String </a:t>
            </a:r>
            <a:r>
              <a:rPr sz="2000" dirty="0" err="1"/>
              <a:t>firstname</a:t>
            </a:r>
            <a:r>
              <a:rPr sz="2000"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/>
              <a:t> String </a:t>
            </a:r>
            <a:r>
              <a:rPr sz="2000" dirty="0" err="1">
                <a:solidFill>
                  <a:srgbClr val="0326CC"/>
                </a:solidFill>
              </a:rPr>
              <a:t>lastname</a:t>
            </a:r>
            <a:r>
              <a:rPr sz="2000" dirty="0"/>
              <a:t>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/>
              <a:t> String </a:t>
            </a:r>
            <a:r>
              <a:rPr sz="2000" dirty="0">
                <a:solidFill>
                  <a:srgbClr val="0326CC"/>
                </a:solidFill>
              </a:rPr>
              <a:t>email</a:t>
            </a:r>
            <a:r>
              <a:rPr sz="2000" dirty="0"/>
              <a:t>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public</a:t>
            </a:r>
            <a:r>
              <a:rPr sz="2000" dirty="0"/>
              <a:t> String </a:t>
            </a:r>
            <a:r>
              <a:rPr sz="2000" dirty="0">
                <a:solidFill>
                  <a:srgbClr val="0326CC"/>
                </a:solidFill>
              </a:rPr>
              <a:t>password</a:t>
            </a:r>
            <a:r>
              <a:rPr sz="2000" dirty="0"/>
              <a:t>;</a:t>
            </a:r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…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  <p:sp>
        <p:nvSpPr>
          <p:cNvPr id="158" name="Shape 158"/>
          <p:cNvSpPr/>
          <p:nvPr/>
        </p:nvSpPr>
        <p:spPr>
          <a:xfrm>
            <a:off x="1404185" y="7853576"/>
            <a:ext cx="9102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</a:t>
            </a:r>
          </a:p>
        </p:txBody>
      </p:sp>
      <p:sp>
        <p:nvSpPr>
          <p:cNvPr id="159" name="Shape 159"/>
          <p:cNvSpPr/>
          <p:nvPr/>
        </p:nvSpPr>
        <p:spPr>
          <a:xfrm>
            <a:off x="6081318" y="7718562"/>
            <a:ext cx="8421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test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32681" y="-109010"/>
            <a:ext cx="5551349" cy="1833309"/>
          </a:xfrm>
          <a:prstGeom prst="rect">
            <a:avLst/>
          </a:prstGeom>
        </p:spPr>
        <p:txBody>
          <a:bodyPr/>
          <a:lstStyle/>
          <a:p>
            <a:r>
              <a:t>pacemakerplaytest - api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half" idx="1"/>
          </p:nvPr>
        </p:nvSpPr>
        <p:spPr>
          <a:xfrm>
            <a:off x="216357" y="2173097"/>
            <a:ext cx="4530924" cy="67790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79475" indent="-379475" defTabSz="484886">
              <a:spcBef>
                <a:spcPts val="3400"/>
              </a:spcBef>
              <a:defRPr sz="2988"/>
            </a:pPr>
            <a:r>
              <a:t>Encapsulate the API into a single class</a:t>
            </a:r>
          </a:p>
          <a:p>
            <a:pPr marL="379475" indent="-379475" defTabSz="484886">
              <a:spcBef>
                <a:spcPts val="3400"/>
              </a:spcBef>
              <a:defRPr sz="2988"/>
            </a:pPr>
            <a:r>
              <a:t>Class exposes Json and Model variants of API</a:t>
            </a:r>
          </a:p>
          <a:p>
            <a:pPr marL="379475" indent="-379475" defTabSz="484886">
              <a:spcBef>
                <a:spcPts val="3400"/>
              </a:spcBef>
              <a:defRPr sz="2988"/>
            </a:pPr>
            <a:r>
              <a:t>Uses same JsonParser class as pacemaker play</a:t>
            </a:r>
          </a:p>
          <a:p>
            <a:pPr marL="379475" indent="-379475" defTabSz="484886">
              <a:spcBef>
                <a:spcPts val="3400"/>
              </a:spcBef>
              <a:defRPr sz="2988"/>
            </a:pPr>
            <a:r>
              <a:t>Use Rest class to make blocking calls to server</a:t>
            </a:r>
          </a:p>
          <a:p>
            <a:pPr marL="379475" indent="-379475" defTabSz="484886">
              <a:spcBef>
                <a:spcPts val="3400"/>
              </a:spcBef>
              <a:defRPr sz="2988"/>
            </a:pPr>
            <a:r>
              <a:t>Rely on Exceptions to convey errors</a:t>
            </a:r>
          </a:p>
        </p:txBody>
      </p:sp>
      <p:sp>
        <p:nvSpPr>
          <p:cNvPr id="163" name="Shape 163"/>
          <p:cNvSpPr/>
          <p:nvPr/>
        </p:nvSpPr>
        <p:spPr>
          <a:xfrm>
            <a:off x="5566296" y="-19744"/>
            <a:ext cx="6311023" cy="9766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class</a:t>
            </a:r>
            <a:r>
              <a:rPr sz="1400"/>
              <a:t> PacemakerAPI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{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List&lt;User&gt; getUsers ()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String response =  Rest.get(</a:t>
            </a:r>
            <a:r>
              <a:rPr sz="1400">
                <a:solidFill>
                  <a:srgbClr val="3933FF"/>
                </a:solidFill>
              </a:rPr>
              <a:t>"/api/users"</a:t>
            </a:r>
            <a:r>
              <a:rPr sz="140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List&lt;User&gt; userList = renderUsers(response);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  <a:r>
              <a:rPr sz="1400">
                <a:solidFill>
                  <a:srgbClr val="931A68"/>
                </a:solidFill>
              </a:rPr>
              <a:t>return</a:t>
            </a:r>
            <a:r>
              <a:rPr sz="1400"/>
              <a:t> userList;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User createUser(String userJson)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String response = Rest.post (</a:t>
            </a:r>
            <a:r>
              <a:rPr sz="1400">
                <a:solidFill>
                  <a:srgbClr val="3933FF"/>
                </a:solidFill>
              </a:rPr>
              <a:t>"/api/users"</a:t>
            </a:r>
            <a:r>
              <a:rPr sz="1400"/>
              <a:t>, userJson);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  <a:r>
              <a:rPr sz="1400">
                <a:solidFill>
                  <a:srgbClr val="931A68"/>
                </a:solidFill>
              </a:rPr>
              <a:t>return</a:t>
            </a:r>
            <a:r>
              <a:rPr sz="1400"/>
              <a:t> renderUser(response);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User createUser(User user)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  <a:r>
              <a:rPr sz="1400">
                <a:solidFill>
                  <a:srgbClr val="931A68"/>
                </a:solidFill>
              </a:rPr>
              <a:t>return</a:t>
            </a:r>
            <a:r>
              <a:rPr sz="1400"/>
              <a:t> createUser(renderUser(user));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User getUser(Long id)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String response = Rest.get (</a:t>
            </a:r>
            <a:r>
              <a:rPr sz="1400">
                <a:solidFill>
                  <a:srgbClr val="3933FF"/>
                </a:solidFill>
              </a:rPr>
              <a:t>"/api/users/"</a:t>
            </a:r>
            <a:r>
              <a:rPr sz="1400"/>
              <a:t> + id);;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User user = renderUser(response);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  <a:r>
              <a:rPr sz="1400">
                <a:solidFill>
                  <a:srgbClr val="931A68"/>
                </a:solidFill>
              </a:rPr>
              <a:t>return</a:t>
            </a:r>
            <a:r>
              <a:rPr sz="1400"/>
              <a:t> user;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deleteUsers()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Rest.delete(</a:t>
            </a:r>
            <a:r>
              <a:rPr sz="1400">
                <a:solidFill>
                  <a:srgbClr val="3933FF"/>
                </a:solidFill>
              </a:rPr>
              <a:t>"/api/users"</a:t>
            </a:r>
            <a:r>
              <a:rPr sz="1400"/>
              <a:t>);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deleteUser(Long userId)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Rest.delete(</a:t>
            </a:r>
            <a:r>
              <a:rPr sz="1400">
                <a:solidFill>
                  <a:srgbClr val="3933FF"/>
                </a:solidFill>
              </a:rPr>
              <a:t>"/api/users/"</a:t>
            </a:r>
            <a:r>
              <a:rPr sz="1400"/>
              <a:t> + userId 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updateUser(Long userId, String userJson)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Rest.put(</a:t>
            </a:r>
            <a:r>
              <a:rPr sz="1400">
                <a:solidFill>
                  <a:srgbClr val="3933FF"/>
                </a:solidFill>
              </a:rPr>
              <a:t>"/api/users/"</a:t>
            </a:r>
            <a:r>
              <a:rPr sz="1400"/>
              <a:t> + userId, userJson);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static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updateUser(Long userId, User user)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Rest.put(</a:t>
            </a:r>
            <a:r>
              <a:rPr sz="1400">
                <a:solidFill>
                  <a:srgbClr val="3933FF"/>
                </a:solidFill>
              </a:rPr>
              <a:t>"/api/users/"</a:t>
            </a:r>
            <a:r>
              <a:rPr sz="1400"/>
              <a:t> + userId, renderUser(user));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}</a:t>
            </a:r>
          </a:p>
        </p:txBody>
      </p:sp>
      <p:pic>
        <p:nvPicPr>
          <p:cNvPr id="164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0041" t="9555" r="24380" b="50542"/>
          <a:stretch>
            <a:fillRect/>
          </a:stretch>
        </p:blipFill>
        <p:spPr>
          <a:xfrm>
            <a:off x="10310330" y="251041"/>
            <a:ext cx="2601950" cy="151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232681" y="-109010"/>
            <a:ext cx="5551349" cy="1833309"/>
          </a:xfrm>
          <a:prstGeom prst="rect">
            <a:avLst/>
          </a:prstGeom>
        </p:spPr>
        <p:txBody>
          <a:bodyPr/>
          <a:lstStyle/>
          <a:p>
            <a:r>
              <a:t>pacemakerplaytest - api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half" idx="1"/>
          </p:nvPr>
        </p:nvSpPr>
        <p:spPr>
          <a:xfrm>
            <a:off x="216357" y="2173097"/>
            <a:ext cx="4530924" cy="6779006"/>
          </a:xfrm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Make http requests, assuming </a:t>
            </a:r>
            <a:r>
              <a:rPr dirty="0" err="1"/>
              <a:t>Json</a:t>
            </a:r>
            <a:r>
              <a:rPr dirty="0"/>
              <a:t> payloads.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Block until response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Generate exceptions on failure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rPr dirty="0"/>
              <a:t>Uses apache </a:t>
            </a:r>
            <a:r>
              <a:rPr dirty="0" err="1"/>
              <a:t>httpcomponent</a:t>
            </a:r>
            <a:r>
              <a:rPr dirty="0"/>
              <a:t> library (compatible with android)</a:t>
            </a:r>
          </a:p>
        </p:txBody>
      </p:sp>
      <p:sp>
        <p:nvSpPr>
          <p:cNvPr id="168" name="Shape 168"/>
          <p:cNvSpPr/>
          <p:nvPr/>
        </p:nvSpPr>
        <p:spPr>
          <a:xfrm>
            <a:off x="5446197" y="124222"/>
            <a:ext cx="5685852" cy="95051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public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dirty="0"/>
              <a:t>class</a:t>
            </a:r>
            <a:r>
              <a:rPr sz="1300" dirty="0">
                <a:solidFill>
                  <a:srgbClr val="000000"/>
                </a:solidFill>
              </a:rPr>
              <a:t> Rest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</a:t>
            </a:r>
            <a:r>
              <a:rPr sz="1300" dirty="0">
                <a:solidFill>
                  <a:srgbClr val="931A68"/>
                </a:solidFill>
              </a:rPr>
              <a:t>private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/>
              <a:t> </a:t>
            </a:r>
            <a:r>
              <a:rPr sz="1300" dirty="0" err="1"/>
              <a:t>DefaultHttpClient</a:t>
            </a:r>
            <a:r>
              <a:rPr sz="1300" dirty="0"/>
              <a:t> </a:t>
            </a:r>
            <a:r>
              <a:rPr sz="1300" dirty="0" err="1">
                <a:solidFill>
                  <a:srgbClr val="0326CC"/>
                </a:solidFill>
              </a:rPr>
              <a:t>httpClient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null</a:t>
            </a:r>
            <a:r>
              <a:rPr sz="1300" dirty="0"/>
              <a:t>;</a:t>
            </a:r>
          </a:p>
          <a:p>
            <a:pPr algn="l" defTabSz="457200">
              <a:def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300" dirty="0">
                <a:solidFill>
                  <a:srgbClr val="000000"/>
                </a:solidFill>
              </a:rPr>
              <a:t>  </a:t>
            </a:r>
            <a:r>
              <a:rPr sz="1300" dirty="0">
                <a:solidFill>
                  <a:srgbClr val="931A68"/>
                </a:solidFill>
              </a:rPr>
              <a:t>private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931A68"/>
                </a:solidFill>
              </a:rPr>
              <a:t>final</a:t>
            </a:r>
            <a:r>
              <a:rPr sz="1300" dirty="0">
                <a:solidFill>
                  <a:srgbClr val="000000"/>
                </a:solidFill>
              </a:rPr>
              <a:t> String </a:t>
            </a:r>
            <a:r>
              <a:rPr sz="1300" dirty="0">
                <a:solidFill>
                  <a:srgbClr val="0326CC"/>
                </a:solidFill>
              </a:rPr>
              <a:t>URL</a:t>
            </a:r>
            <a:r>
              <a:rPr sz="1300" dirty="0">
                <a:solidFill>
                  <a:srgbClr val="000000"/>
                </a:solidFill>
              </a:rPr>
              <a:t> = </a:t>
            </a:r>
            <a:r>
              <a:rPr sz="1300" dirty="0"/>
              <a:t>"http://localhost:9000"</a:t>
            </a:r>
            <a:r>
              <a:rPr sz="1300"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sz="1300" dirty="0"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</a:t>
            </a:r>
            <a:r>
              <a:rPr sz="1300" dirty="0">
                <a:solidFill>
                  <a:srgbClr val="931A68"/>
                </a:solidFill>
              </a:rPr>
              <a:t>private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/>
              <a:t> </a:t>
            </a:r>
            <a:r>
              <a:rPr sz="1300" dirty="0" err="1"/>
              <a:t>DefaultHttpClient</a:t>
            </a:r>
            <a:r>
              <a:rPr sz="1300" dirty="0"/>
              <a:t> </a:t>
            </a:r>
            <a:r>
              <a:rPr sz="1300" dirty="0" err="1"/>
              <a:t>httpClient</a:t>
            </a:r>
            <a:r>
              <a:rPr sz="1300" dirty="0"/>
              <a:t>()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{</a:t>
            </a:r>
          </a:p>
          <a:p>
            <a:pPr algn="l" defTabSz="457200">
              <a:def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300" dirty="0">
                <a:solidFill>
                  <a:srgbClr val="000000"/>
                </a:solidFill>
              </a:rPr>
              <a:t>    </a:t>
            </a:r>
            <a:r>
              <a:rPr sz="1300" dirty="0">
                <a:solidFill>
                  <a:srgbClr val="931A68"/>
                </a:solidFill>
              </a:rPr>
              <a:t>if</a:t>
            </a:r>
            <a:r>
              <a:rPr sz="1300" dirty="0">
                <a:solidFill>
                  <a:srgbClr val="000000"/>
                </a:solidFill>
              </a:rPr>
              <a:t> (</a:t>
            </a:r>
            <a:r>
              <a:rPr sz="1300" dirty="0" err="1"/>
              <a:t>httpClient</a:t>
            </a:r>
            <a:r>
              <a:rPr sz="1300" dirty="0">
                <a:solidFill>
                  <a:srgbClr val="000000"/>
                </a:solidFill>
              </a:rPr>
              <a:t> == </a:t>
            </a:r>
            <a:r>
              <a:rPr sz="1300" dirty="0">
                <a:solidFill>
                  <a:srgbClr val="931A68"/>
                </a:solidFill>
              </a:rPr>
              <a:t>null</a:t>
            </a:r>
            <a:r>
              <a:rPr sz="1300" dirty="0"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  </a:t>
            </a:r>
            <a:r>
              <a:rPr sz="1300" dirty="0" err="1"/>
              <a:t>HttpParams</a:t>
            </a:r>
            <a:r>
              <a:rPr sz="1300" dirty="0"/>
              <a:t> </a:t>
            </a:r>
            <a:r>
              <a:rPr sz="1300" dirty="0" err="1"/>
              <a:t>httpParameters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BasicHttpParams</a:t>
            </a:r>
            <a:r>
              <a:rPr sz="1300" dirty="0"/>
              <a:t>();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  </a:t>
            </a:r>
            <a:r>
              <a:rPr sz="1300" dirty="0" err="1"/>
              <a:t>HttpConnectionParams.setConnectionTimeout</a:t>
            </a:r>
            <a:r>
              <a:rPr sz="1300" dirty="0"/>
              <a:t>(</a:t>
            </a:r>
            <a:r>
              <a:rPr sz="1300" dirty="0" err="1"/>
              <a:t>httpParameters</a:t>
            </a:r>
            <a:r>
              <a:rPr sz="1300" dirty="0"/>
              <a:t>, 10000);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  </a:t>
            </a:r>
            <a:r>
              <a:rPr sz="1300" dirty="0" err="1"/>
              <a:t>HttpConnectionParams.setSoTimeout</a:t>
            </a:r>
            <a:r>
              <a:rPr sz="1300" dirty="0"/>
              <a:t>(</a:t>
            </a:r>
            <a:r>
              <a:rPr sz="1300" dirty="0" err="1"/>
              <a:t>httpParameters</a:t>
            </a:r>
            <a:r>
              <a:rPr sz="1300" dirty="0"/>
              <a:t>, 10000);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  </a:t>
            </a:r>
            <a:r>
              <a:rPr sz="1300" dirty="0" err="1">
                <a:solidFill>
                  <a:srgbClr val="0326CC"/>
                </a:solidFill>
              </a:rPr>
              <a:t>httpClient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DefaultHttpClient</a:t>
            </a:r>
            <a:r>
              <a:rPr sz="1300" dirty="0"/>
              <a:t>(</a:t>
            </a:r>
            <a:r>
              <a:rPr sz="1300" dirty="0" err="1"/>
              <a:t>httpParameters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}</a:t>
            </a:r>
          </a:p>
          <a:p>
            <a:pPr algn="l" defTabSz="457200">
              <a:defRPr sz="12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300" dirty="0">
                <a:solidFill>
                  <a:srgbClr val="000000"/>
                </a:solidFill>
              </a:rPr>
              <a:t>    </a:t>
            </a:r>
            <a:r>
              <a:rPr sz="1300" dirty="0">
                <a:solidFill>
                  <a:srgbClr val="931A68"/>
                </a:solidFill>
              </a:rPr>
              <a:t>return</a:t>
            </a:r>
            <a:r>
              <a:rPr sz="1300" dirty="0">
                <a:solidFill>
                  <a:srgbClr val="000000"/>
                </a:solidFill>
              </a:rPr>
              <a:t> </a:t>
            </a:r>
            <a:r>
              <a:rPr sz="1300" dirty="0" err="1"/>
              <a:t>httpClient</a:t>
            </a:r>
            <a:r>
              <a:rPr sz="1300"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sz="1300"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</a:t>
            </a:r>
            <a:r>
              <a:rPr sz="1300" dirty="0">
                <a:solidFill>
                  <a:srgbClr val="931A68"/>
                </a:solidFill>
              </a:rPr>
              <a:t>public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/>
              <a:t> String get(String path) </a:t>
            </a:r>
            <a:r>
              <a:rPr sz="1300" dirty="0">
                <a:solidFill>
                  <a:srgbClr val="931A68"/>
                </a:solidFill>
              </a:rPr>
              <a:t>throws</a:t>
            </a:r>
            <a:r>
              <a:rPr sz="1300" dirty="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HttpGet</a:t>
            </a:r>
            <a:r>
              <a:rPr sz="1300" dirty="0"/>
              <a:t> </a:t>
            </a:r>
            <a:r>
              <a:rPr sz="1300" dirty="0" err="1"/>
              <a:t>getRequest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HttpGet</a:t>
            </a:r>
            <a:r>
              <a:rPr sz="1300" dirty="0"/>
              <a:t>(</a:t>
            </a:r>
            <a:r>
              <a:rPr sz="1300" dirty="0">
                <a:solidFill>
                  <a:srgbClr val="0326CC"/>
                </a:solidFill>
              </a:rPr>
              <a:t>URL</a:t>
            </a:r>
            <a:r>
              <a:rPr sz="1300" dirty="0"/>
              <a:t> + path);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getRequest.setHeader</a:t>
            </a:r>
            <a:r>
              <a:rPr sz="1300" dirty="0"/>
              <a:t>(</a:t>
            </a:r>
            <a:r>
              <a:rPr sz="1300" dirty="0">
                <a:solidFill>
                  <a:srgbClr val="3933FF"/>
                </a:solidFill>
              </a:rPr>
              <a:t>"accept"</a:t>
            </a:r>
            <a:r>
              <a:rPr sz="1300" dirty="0"/>
              <a:t>, </a:t>
            </a:r>
            <a:r>
              <a:rPr sz="1300" dirty="0">
                <a:solidFill>
                  <a:srgbClr val="3933FF"/>
                </a:solidFill>
              </a:rPr>
              <a:t>"application/</a:t>
            </a:r>
            <a:r>
              <a:rPr sz="1300" dirty="0" err="1">
                <a:solidFill>
                  <a:srgbClr val="3933FF"/>
                </a:solidFill>
              </a:rPr>
              <a:t>json</a:t>
            </a:r>
            <a:r>
              <a:rPr sz="1300" dirty="0">
                <a:solidFill>
                  <a:srgbClr val="3933FF"/>
                </a:solidFill>
              </a:rPr>
              <a:t>"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HttpResponse</a:t>
            </a:r>
            <a:r>
              <a:rPr sz="1300" dirty="0"/>
              <a:t> response = </a:t>
            </a:r>
            <a:r>
              <a:rPr sz="1300" dirty="0" err="1"/>
              <a:t>httpClient</a:t>
            </a:r>
            <a:r>
              <a:rPr sz="1300" dirty="0"/>
              <a:t>().execute(</a:t>
            </a:r>
            <a:r>
              <a:rPr sz="1300" dirty="0" err="1"/>
              <a:t>getRequest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>
                <a:solidFill>
                  <a:srgbClr val="931A68"/>
                </a:solidFill>
              </a:rPr>
              <a:t>return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BasicResponseHandler</a:t>
            </a:r>
            <a:r>
              <a:rPr sz="1300" dirty="0"/>
              <a:t>().</a:t>
            </a:r>
            <a:r>
              <a:rPr sz="1300" dirty="0" err="1"/>
              <a:t>handleResponse</a:t>
            </a:r>
            <a:r>
              <a:rPr sz="1300" dirty="0"/>
              <a:t>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sz="1300"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</a:t>
            </a:r>
            <a:r>
              <a:rPr sz="1300" dirty="0">
                <a:solidFill>
                  <a:srgbClr val="931A68"/>
                </a:solidFill>
              </a:rPr>
              <a:t>public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/>
              <a:t> String delete(String path) </a:t>
            </a:r>
            <a:r>
              <a:rPr sz="1300" dirty="0">
                <a:solidFill>
                  <a:srgbClr val="931A68"/>
                </a:solidFill>
              </a:rPr>
              <a:t>throws</a:t>
            </a:r>
            <a:r>
              <a:rPr sz="1300" dirty="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HttpDelete</a:t>
            </a:r>
            <a:r>
              <a:rPr sz="1300" dirty="0"/>
              <a:t> </a:t>
            </a:r>
            <a:r>
              <a:rPr sz="1300" dirty="0" err="1"/>
              <a:t>deleteRequest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HttpDelete</a:t>
            </a:r>
            <a:r>
              <a:rPr sz="1300" dirty="0"/>
              <a:t>(</a:t>
            </a:r>
            <a:r>
              <a:rPr sz="1300" dirty="0">
                <a:solidFill>
                  <a:srgbClr val="0326CC"/>
                </a:solidFill>
              </a:rPr>
              <a:t>URL</a:t>
            </a:r>
            <a:r>
              <a:rPr sz="1300" dirty="0"/>
              <a:t> + path);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HttpResponse</a:t>
            </a:r>
            <a:r>
              <a:rPr sz="1300" dirty="0"/>
              <a:t> response = </a:t>
            </a:r>
            <a:r>
              <a:rPr sz="1300" dirty="0" err="1"/>
              <a:t>httpClient</a:t>
            </a:r>
            <a:r>
              <a:rPr sz="1300" dirty="0"/>
              <a:t>().execute(</a:t>
            </a:r>
            <a:r>
              <a:rPr sz="1300" dirty="0" err="1"/>
              <a:t>deleteRequest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>
                <a:solidFill>
                  <a:srgbClr val="931A68"/>
                </a:solidFill>
              </a:rPr>
              <a:t>return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BasicResponseHandler</a:t>
            </a:r>
            <a:r>
              <a:rPr sz="1300" dirty="0"/>
              <a:t>().</a:t>
            </a:r>
            <a:r>
              <a:rPr sz="1300" dirty="0" err="1"/>
              <a:t>handleResponse</a:t>
            </a:r>
            <a:r>
              <a:rPr sz="1300" dirty="0"/>
              <a:t>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sz="1300"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</a:t>
            </a:r>
            <a:r>
              <a:rPr sz="1300" dirty="0">
                <a:solidFill>
                  <a:srgbClr val="931A68"/>
                </a:solidFill>
              </a:rPr>
              <a:t>public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static</a:t>
            </a:r>
            <a:r>
              <a:rPr sz="1300" dirty="0"/>
              <a:t> String post(String path, String </a:t>
            </a:r>
            <a:r>
              <a:rPr sz="1300" dirty="0" err="1"/>
              <a:t>json</a:t>
            </a:r>
            <a:r>
              <a:rPr sz="1300" dirty="0"/>
              <a:t>) </a:t>
            </a:r>
            <a:r>
              <a:rPr sz="1300" dirty="0">
                <a:solidFill>
                  <a:srgbClr val="931A68"/>
                </a:solidFill>
              </a:rPr>
              <a:t>throws</a:t>
            </a:r>
            <a:r>
              <a:rPr sz="1300" dirty="0"/>
              <a:t> Exception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{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HttpPost</a:t>
            </a:r>
            <a:r>
              <a:rPr sz="1300" dirty="0"/>
              <a:t> </a:t>
            </a:r>
            <a:r>
              <a:rPr sz="1300" dirty="0" err="1"/>
              <a:t>putRequest</a:t>
            </a:r>
            <a:r>
              <a:rPr sz="1300" dirty="0"/>
              <a:t>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HttpPost</a:t>
            </a:r>
            <a:r>
              <a:rPr sz="1300" dirty="0"/>
              <a:t>(</a:t>
            </a:r>
            <a:r>
              <a:rPr sz="1300" dirty="0">
                <a:solidFill>
                  <a:srgbClr val="0326CC"/>
                </a:solidFill>
              </a:rPr>
              <a:t>URL</a:t>
            </a:r>
            <a:r>
              <a:rPr sz="1300" dirty="0"/>
              <a:t> + path);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putRequest.setHeader</a:t>
            </a:r>
            <a:r>
              <a:rPr sz="1300" dirty="0"/>
              <a:t>(</a:t>
            </a:r>
            <a:r>
              <a:rPr sz="1300" dirty="0">
                <a:solidFill>
                  <a:srgbClr val="3933FF"/>
                </a:solidFill>
              </a:rPr>
              <a:t>"Content-type"</a:t>
            </a:r>
            <a:r>
              <a:rPr sz="1300" dirty="0"/>
              <a:t>, </a:t>
            </a:r>
            <a:r>
              <a:rPr sz="1300" dirty="0">
                <a:solidFill>
                  <a:srgbClr val="3933FF"/>
                </a:solidFill>
              </a:rPr>
              <a:t>"application/</a:t>
            </a:r>
            <a:r>
              <a:rPr sz="1300" dirty="0" err="1">
                <a:solidFill>
                  <a:srgbClr val="3933FF"/>
                </a:solidFill>
              </a:rPr>
              <a:t>json</a:t>
            </a:r>
            <a:r>
              <a:rPr sz="1300" dirty="0">
                <a:solidFill>
                  <a:srgbClr val="3933FF"/>
                </a:solidFill>
              </a:rPr>
              <a:t>"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putRequest.setHeader</a:t>
            </a:r>
            <a:r>
              <a:rPr sz="1300" dirty="0"/>
              <a:t>(</a:t>
            </a:r>
            <a:r>
              <a:rPr sz="1300" dirty="0">
                <a:solidFill>
                  <a:srgbClr val="3933FF"/>
                </a:solidFill>
              </a:rPr>
              <a:t>"accept"</a:t>
            </a:r>
            <a:r>
              <a:rPr sz="1300" dirty="0"/>
              <a:t>, </a:t>
            </a:r>
            <a:r>
              <a:rPr sz="1300" dirty="0">
                <a:solidFill>
                  <a:srgbClr val="3933FF"/>
                </a:solidFill>
              </a:rPr>
              <a:t>"application/</a:t>
            </a:r>
            <a:r>
              <a:rPr sz="1300" dirty="0" err="1">
                <a:solidFill>
                  <a:srgbClr val="3933FF"/>
                </a:solidFill>
              </a:rPr>
              <a:t>json</a:t>
            </a:r>
            <a:r>
              <a:rPr sz="1300" dirty="0">
                <a:solidFill>
                  <a:srgbClr val="3933FF"/>
                </a:solidFill>
              </a:rPr>
              <a:t>"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StringEntity</a:t>
            </a:r>
            <a:r>
              <a:rPr sz="1300" dirty="0"/>
              <a:t> s =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StringEntity</a:t>
            </a:r>
            <a:r>
              <a:rPr sz="1300" dirty="0"/>
              <a:t>(</a:t>
            </a:r>
            <a:r>
              <a:rPr sz="1300" dirty="0" err="1"/>
              <a:t>json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s.setContentEncoding</a:t>
            </a:r>
            <a:r>
              <a:rPr sz="1300" dirty="0"/>
              <a:t>(</a:t>
            </a:r>
            <a:r>
              <a:rPr sz="1300" dirty="0">
                <a:solidFill>
                  <a:srgbClr val="3933FF"/>
                </a:solidFill>
              </a:rPr>
              <a:t>"UTF-8"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s.setContentType</a:t>
            </a:r>
            <a:r>
              <a:rPr sz="1300" dirty="0"/>
              <a:t>(</a:t>
            </a:r>
            <a:r>
              <a:rPr sz="1300" dirty="0">
                <a:solidFill>
                  <a:srgbClr val="3933FF"/>
                </a:solidFill>
              </a:rPr>
              <a:t>"application/</a:t>
            </a:r>
            <a:r>
              <a:rPr sz="1300" dirty="0" err="1">
                <a:solidFill>
                  <a:srgbClr val="3933FF"/>
                </a:solidFill>
              </a:rPr>
              <a:t>json</a:t>
            </a:r>
            <a:r>
              <a:rPr sz="1300" dirty="0">
                <a:solidFill>
                  <a:srgbClr val="3933FF"/>
                </a:solidFill>
              </a:rPr>
              <a:t>"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putRequest.setEntity</a:t>
            </a:r>
            <a:r>
              <a:rPr sz="1300" dirty="0"/>
              <a:t>(s);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endParaRPr sz="1300" dirty="0"/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 err="1"/>
              <a:t>HttpResponse</a:t>
            </a:r>
            <a:r>
              <a:rPr sz="1300" dirty="0"/>
              <a:t> response = </a:t>
            </a:r>
            <a:r>
              <a:rPr sz="1300" dirty="0" err="1"/>
              <a:t>httpClient</a:t>
            </a:r>
            <a:r>
              <a:rPr sz="1300" dirty="0"/>
              <a:t>().execute(</a:t>
            </a:r>
            <a:r>
              <a:rPr sz="1300" dirty="0" err="1"/>
              <a:t>putRequest</a:t>
            </a:r>
            <a:r>
              <a:rPr sz="1300" dirty="0"/>
              <a:t>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  </a:t>
            </a:r>
            <a:r>
              <a:rPr sz="1300" dirty="0">
                <a:solidFill>
                  <a:srgbClr val="931A68"/>
                </a:solidFill>
              </a:rPr>
              <a:t>return</a:t>
            </a:r>
            <a:r>
              <a:rPr sz="1300" dirty="0"/>
              <a:t> </a:t>
            </a:r>
            <a:r>
              <a:rPr sz="1300" dirty="0">
                <a:solidFill>
                  <a:srgbClr val="931A68"/>
                </a:solidFill>
              </a:rPr>
              <a:t>new</a:t>
            </a:r>
            <a:r>
              <a:rPr sz="1300" dirty="0"/>
              <a:t> </a:t>
            </a:r>
            <a:r>
              <a:rPr sz="1300" dirty="0" err="1"/>
              <a:t>BasicResponseHandler</a:t>
            </a:r>
            <a:r>
              <a:rPr sz="1300" dirty="0"/>
              <a:t>().</a:t>
            </a:r>
            <a:r>
              <a:rPr sz="1300" dirty="0" err="1"/>
              <a:t>handleResponse</a:t>
            </a:r>
            <a:r>
              <a:rPr sz="1300" dirty="0"/>
              <a:t>(response);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  }</a:t>
            </a:r>
          </a:p>
          <a:p>
            <a:pPr algn="l" defTabSz="457200">
              <a:defRPr sz="1200">
                <a:latin typeface="Monaco"/>
                <a:ea typeface="Monaco"/>
                <a:cs typeface="Monaco"/>
                <a:sym typeface="Monaco"/>
              </a:defRPr>
            </a:pPr>
            <a:r>
              <a:rPr sz="1300" dirty="0"/>
              <a:t>}</a:t>
            </a:r>
          </a:p>
        </p:txBody>
      </p:sp>
      <p:pic>
        <p:nvPicPr>
          <p:cNvPr id="169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0041" t="9555" r="24380" b="50542"/>
          <a:stretch>
            <a:fillRect/>
          </a:stretch>
        </p:blipFill>
        <p:spPr>
          <a:xfrm>
            <a:off x="10486014" y="251041"/>
            <a:ext cx="2601949" cy="151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 - api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1010709" y="2455538"/>
            <a:ext cx="11202055" cy="1582034"/>
          </a:xfrm>
          <a:prstGeom prst="rect">
            <a:avLst/>
          </a:prstGeom>
        </p:spPr>
        <p:txBody>
          <a:bodyPr/>
          <a:lstStyle/>
          <a:p>
            <a:r>
              <a:t>Filter Json output to specifically exclude ‘class’ metadata in serialised form</a:t>
            </a:r>
          </a:p>
        </p:txBody>
      </p:sp>
      <p:sp>
        <p:nvSpPr>
          <p:cNvPr id="173" name="Shape 173"/>
          <p:cNvSpPr/>
          <p:nvPr/>
        </p:nvSpPr>
        <p:spPr>
          <a:xfrm>
            <a:off x="1503959" y="3591638"/>
            <a:ext cx="9871292" cy="5365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</a:t>
            </a:r>
            <a:r>
              <a:rPr sz="1800" dirty="0" err="1"/>
              <a:t>JsonParser</a:t>
            </a:r>
            <a:endParaRPr sz="18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private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 err="1"/>
              <a:t>JSONSerializer</a:t>
            </a:r>
            <a:r>
              <a:rPr sz="1800" dirty="0"/>
              <a:t>  </a:t>
            </a:r>
            <a:r>
              <a:rPr sz="1800" dirty="0" err="1">
                <a:solidFill>
                  <a:srgbClr val="0326CC"/>
                </a:solidFill>
              </a:rPr>
              <a:t>userSerializer</a:t>
            </a:r>
            <a:r>
              <a:rPr sz="1800" dirty="0">
                <a:solidFill>
                  <a:srgbClr val="0326CC"/>
                </a:solidFill>
              </a:rPr>
              <a:t> </a:t>
            </a:r>
            <a:r>
              <a:rPr sz="1800" dirty="0"/>
              <a:t>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JSONSerializer</a:t>
            </a:r>
            <a:r>
              <a:rPr sz="1800" dirty="0"/>
              <a:t>().exclude(</a:t>
            </a:r>
            <a:r>
              <a:rPr sz="1800" dirty="0">
                <a:solidFill>
                  <a:srgbClr val="3933FF"/>
                </a:solidFill>
              </a:rPr>
              <a:t>"class"</a:t>
            </a:r>
            <a:r>
              <a:rPr sz="18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User </a:t>
            </a:r>
            <a:r>
              <a:rPr sz="1800" dirty="0" err="1"/>
              <a:t>renderUser</a:t>
            </a:r>
            <a:r>
              <a:rPr sz="1800" dirty="0"/>
              <a:t>(String </a:t>
            </a:r>
            <a:r>
              <a:rPr sz="1800" dirty="0" err="1"/>
              <a:t>json</a:t>
            </a:r>
            <a:r>
              <a:rPr sz="18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JSONDeserializer</a:t>
            </a:r>
            <a:r>
              <a:rPr sz="1800" dirty="0"/>
              <a:t>&lt;User&gt;().</a:t>
            </a:r>
            <a:r>
              <a:rPr sz="1800" dirty="0" err="1"/>
              <a:t>deserialize</a:t>
            </a:r>
            <a:r>
              <a:rPr sz="1800" dirty="0"/>
              <a:t>(</a:t>
            </a:r>
            <a:r>
              <a:rPr sz="1800" dirty="0" err="1"/>
              <a:t>json</a:t>
            </a:r>
            <a:r>
              <a:rPr sz="1800" dirty="0"/>
              <a:t>, </a:t>
            </a:r>
            <a:r>
              <a:rPr sz="1800" dirty="0" err="1"/>
              <a:t>User.</a:t>
            </a:r>
            <a:r>
              <a:rPr sz="1800" dirty="0" err="1">
                <a:solidFill>
                  <a:srgbClr val="931A68"/>
                </a:solidFill>
              </a:rPr>
              <a:t>class</a:t>
            </a:r>
            <a:r>
              <a:rPr sz="1800" dirty="0"/>
              <a:t>);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String </a:t>
            </a:r>
            <a:r>
              <a:rPr sz="1800" dirty="0" err="1"/>
              <a:t>renderUser</a:t>
            </a:r>
            <a:r>
              <a:rPr sz="1800" dirty="0"/>
              <a:t>(Object </a:t>
            </a:r>
            <a:r>
              <a:rPr sz="1800" dirty="0" err="1"/>
              <a:t>obj</a:t>
            </a:r>
            <a:r>
              <a:rPr sz="18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</a:t>
            </a:r>
            <a:r>
              <a:rPr sz="1800" dirty="0" err="1">
                <a:solidFill>
                  <a:srgbClr val="0326CC"/>
                </a:solidFill>
              </a:rPr>
              <a:t>userSerializer</a:t>
            </a:r>
            <a:r>
              <a:rPr sz="1800" dirty="0" err="1"/>
              <a:t>.serialize</a:t>
            </a:r>
            <a:r>
              <a:rPr sz="1800" dirty="0"/>
              <a:t>(</a:t>
            </a:r>
            <a:r>
              <a:rPr sz="1800" dirty="0" err="1"/>
              <a:t>obj</a:t>
            </a:r>
            <a:r>
              <a:rPr sz="18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List&lt;User&gt; </a:t>
            </a:r>
            <a:r>
              <a:rPr sz="1800" dirty="0" err="1"/>
              <a:t>renderUsers</a:t>
            </a:r>
            <a:r>
              <a:rPr sz="1800" dirty="0"/>
              <a:t>(String </a:t>
            </a:r>
            <a:r>
              <a:rPr sz="1800" dirty="0" err="1"/>
              <a:t>json</a:t>
            </a:r>
            <a:r>
              <a:rPr sz="18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JSONDeserializer</a:t>
            </a:r>
            <a:r>
              <a:rPr sz="1800" dirty="0"/>
              <a:t>&lt;</a:t>
            </a:r>
            <a:r>
              <a:rPr sz="1800" dirty="0" err="1"/>
              <a:t>ArrayList</a:t>
            </a:r>
            <a:r>
              <a:rPr sz="1800" dirty="0"/>
              <a:t>&lt;User&gt;&gt;().use(</a:t>
            </a:r>
            <a:r>
              <a:rPr sz="1800" dirty="0">
                <a:solidFill>
                  <a:srgbClr val="3933FF"/>
                </a:solidFill>
              </a:rPr>
              <a:t>"values"</a:t>
            </a:r>
            <a:r>
              <a:rPr sz="1800" dirty="0"/>
              <a:t>, </a:t>
            </a:r>
            <a:r>
              <a:rPr sz="1800" dirty="0" err="1"/>
              <a:t>User.</a:t>
            </a:r>
            <a:r>
              <a:rPr sz="1800" dirty="0" err="1">
                <a:solidFill>
                  <a:srgbClr val="931A68"/>
                </a:solidFill>
              </a:rPr>
              <a:t>class</a:t>
            </a:r>
            <a:r>
              <a:rPr sz="1800" dirty="0"/>
              <a:t>).</a:t>
            </a:r>
            <a:r>
              <a:rPr sz="1800" dirty="0" err="1"/>
              <a:t>deserialize</a:t>
            </a:r>
            <a:r>
              <a:rPr sz="1800" dirty="0"/>
              <a:t>(</a:t>
            </a:r>
            <a:r>
              <a:rPr sz="1800" dirty="0" err="1"/>
              <a:t>json</a:t>
            </a:r>
            <a:r>
              <a:rPr sz="18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 </a:t>
            </a:r>
          </a:p>
        </p:txBody>
      </p:sp>
      <p:sp>
        <p:nvSpPr>
          <p:cNvPr id="174" name="Shape 174"/>
          <p:cNvSpPr/>
          <p:nvPr/>
        </p:nvSpPr>
        <p:spPr>
          <a:xfrm>
            <a:off x="6300918" y="4084712"/>
            <a:ext cx="4092765" cy="597895"/>
          </a:xfrm>
          <a:prstGeom prst="roundRect">
            <a:avLst>
              <a:gd name="adj" fmla="val 26560"/>
            </a:avLst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 - test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245230" y="2586394"/>
            <a:ext cx="2443355" cy="6824214"/>
          </a:xfrm>
          <a:prstGeom prst="rect">
            <a:avLst/>
          </a:prstGeom>
        </p:spPr>
        <p:txBody>
          <a:bodyPr/>
          <a:lstStyle/>
          <a:p>
            <a:r>
              <a:t>Similar to pacemaker-1.0 tests</a:t>
            </a:r>
          </a:p>
          <a:p>
            <a:r>
              <a:t>Extra fixture to test json serializer</a:t>
            </a:r>
          </a:p>
        </p:txBody>
      </p:sp>
      <p:pic>
        <p:nvPicPr>
          <p:cNvPr id="178" name="pasted-image.tif"/>
          <p:cNvPicPr>
            <a:picLocks noChangeAspect="1"/>
          </p:cNvPicPr>
          <p:nvPr/>
        </p:nvPicPr>
        <p:blipFill>
          <a:blip r:embed="rId2">
            <a:extLst/>
          </a:blip>
          <a:srcRect l="13638" t="54214" r="28975" b="18614"/>
          <a:stretch>
            <a:fillRect/>
          </a:stretch>
        </p:blipFill>
        <p:spPr>
          <a:xfrm>
            <a:off x="10034043" y="644726"/>
            <a:ext cx="2364539" cy="106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7"/>
                  <a:pt x="2881" y="3018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3" y="21600"/>
                  <a:pt x="12955" y="21600"/>
                  <a:pt x="16797" y="17578"/>
                </a:cubicBezTo>
                <a:cubicBezTo>
                  <a:pt x="20639" y="13557"/>
                  <a:pt x="20639" y="7039"/>
                  <a:pt x="16797" y="3018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79" name="Shape 179"/>
          <p:cNvSpPr/>
          <p:nvPr/>
        </p:nvSpPr>
        <p:spPr>
          <a:xfrm>
            <a:off x="3137210" y="2473545"/>
            <a:ext cx="9590767" cy="56425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class</a:t>
            </a:r>
            <a:r>
              <a:rPr sz="2000"/>
              <a:t> Fixtures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static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userJson</a:t>
            </a:r>
            <a:r>
              <a:rPr sz="2000"/>
              <a:t> = </a:t>
            </a:r>
            <a:r>
              <a:rPr sz="2000">
                <a:solidFill>
                  <a:srgbClr val="3933FF"/>
                </a:solidFill>
              </a:rPr>
              <a:t>"{\n"</a:t>
            </a: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"\"email\"    : \"jim@simpson.com\"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"\"firstName\": \"Jim\"    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"\"lastName\" : \"Simpson\"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"\"password\" : \"secret\"           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+ </a:t>
            </a:r>
            <a:r>
              <a:rPr sz="2000">
                <a:solidFill>
                  <a:srgbClr val="3933FF"/>
                </a:solidFill>
              </a:rPr>
              <a:t>"}"</a:t>
            </a:r>
            <a:r>
              <a:rPr sz="2000"/>
              <a:t>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00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static</a:t>
            </a:r>
            <a:r>
              <a:rPr sz="2000"/>
              <a:t> User </a:t>
            </a:r>
            <a:r>
              <a:rPr sz="2000">
                <a:solidFill>
                  <a:srgbClr val="0326CC"/>
                </a:solidFill>
              </a:rPr>
              <a:t>users</a:t>
            </a:r>
            <a:r>
              <a:rPr sz="2000"/>
              <a:t>[] = { 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"homer"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"homer@simpson.com"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"lisa"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"lisa@simpson.com"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"maggie"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"maggie@simpson.com"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"bart"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"bart@simpson.com"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"marge"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"marge@simpson.com"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};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1464</Words>
  <Application>Microsoft Office PowerPoint</Application>
  <PresentationFormat>Custom</PresentationFormat>
  <Paragraphs>310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ModernPortfolio</vt:lpstr>
      <vt:lpstr>Agile Software Development</vt:lpstr>
      <vt:lpstr>Testing Pacemakerplay</vt:lpstr>
      <vt:lpstr>Two Projects</vt:lpstr>
      <vt:lpstr>pacemakerplaytest</vt:lpstr>
      <vt:lpstr>pacemakerplaytest - models</vt:lpstr>
      <vt:lpstr>pacemakerplaytest - api</vt:lpstr>
      <vt:lpstr>pacemakerplaytest - api</vt:lpstr>
      <vt:lpstr>pacemakerplaytest - api</vt:lpstr>
      <vt:lpstr>pacemakerplaytest - test</vt:lpstr>
      <vt:lpstr>pacemakerplaytest - test</vt:lpstr>
      <vt:lpstr>pacemakerplaytest - test</vt:lpstr>
      <vt:lpstr>pacemakerplaytest - 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3</cp:revision>
  <dcterms:modified xsi:type="dcterms:W3CDTF">2015-11-16T11:09:53Z</dcterms:modified>
</cp:coreProperties>
</file>