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94" r:id="rId3"/>
    <p:sldId id="283" r:id="rId4"/>
    <p:sldId id="284" r:id="rId5"/>
    <p:sldId id="287" r:id="rId6"/>
    <p:sldId id="286" r:id="rId7"/>
    <p:sldId id="295" r:id="rId8"/>
    <p:sldId id="257" r:id="rId9"/>
    <p:sldId id="258" r:id="rId10"/>
    <p:sldId id="259" r:id="rId11"/>
    <p:sldId id="296" r:id="rId12"/>
    <p:sldId id="288" r:id="rId13"/>
    <p:sldId id="260" r:id="rId14"/>
    <p:sldId id="289" r:id="rId15"/>
    <p:sldId id="290" r:id="rId16"/>
    <p:sldId id="291" r:id="rId17"/>
    <p:sldId id="297" r:id="rId18"/>
    <p:sldId id="261" r:id="rId19"/>
    <p:sldId id="262" r:id="rId20"/>
    <p:sldId id="298" r:id="rId21"/>
    <p:sldId id="263" r:id="rId22"/>
    <p:sldId id="293" r:id="rId23"/>
    <p:sldId id="299" r:id="rId24"/>
    <p:sldId id="264" r:id="rId25"/>
    <p:sldId id="300" r:id="rId26"/>
    <p:sldId id="265" r:id="rId27"/>
    <p:sldId id="266" r:id="rId28"/>
    <p:sldId id="30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302" r:id="rId39"/>
    <p:sldId id="276" r:id="rId40"/>
    <p:sldId id="303" r:id="rId41"/>
    <p:sldId id="292" r:id="rId42"/>
    <p:sldId id="277" r:id="rId43"/>
    <p:sldId id="278" r:id="rId44"/>
    <p:sldId id="279" r:id="rId45"/>
    <p:sldId id="304" r:id="rId46"/>
    <p:sldId id="280" r:id="rId47"/>
    <p:sldId id="305" r:id="rId48"/>
    <p:sldId id="282" r:id="rId49"/>
    <p:sldId id="281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81902" autoAdjust="0"/>
  </p:normalViewPr>
  <p:slideViewPr>
    <p:cSldViewPr>
      <p:cViewPr>
        <p:scale>
          <a:sx n="50" d="100"/>
          <a:sy n="50" d="100"/>
        </p:scale>
        <p:origin x="-768" y="-3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48" y="266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8186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http://martinfowler.com/articles/mocksArentStubs.html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617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http://martinfowler.com/articles/mocksArentStubs.html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947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http://martinfowler.com/articles/mocksArentStubs.html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582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http://martinfowler.com/articles/mocksArentStubs.html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226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01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indirect%20output.html" TargetMode="External"/><Relationship Id="rId2" Type="http://schemas.openxmlformats.org/officeDocument/2006/relationships/hyperlink" Target="http://xunitpatterns.com/observation%20po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unitpatterns.com/indirect%20input.html" TargetMode="External"/><Relationship Id="rId4" Type="http://schemas.openxmlformats.org/officeDocument/2006/relationships/hyperlink" Target="http://xunitpatterns.com/control%20poi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hyperlink" Target="http://xunitpatterns.com/indirect%20input.html" TargetMode="External"/><Relationship Id="rId4" Type="http://schemas.openxmlformats.org/officeDocument/2006/relationships/hyperlink" Target="http://xunitpatterns.com/control%20poin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observation%20poin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hyperlink" Target="http://xunitpatterns.com/indirect%20outpu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hyperlink" Target="http://xunitpatterns.com/indirect%20output.html" TargetMode="External"/><Relationship Id="rId4" Type="http://schemas.openxmlformats.org/officeDocument/2006/relationships/hyperlink" Target="http://xunitpatterns.com/observation%20poin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reflection/index.html" TargetMode="External"/><Relationship Id="rId2" Type="http://schemas.openxmlformats.org/officeDocument/2006/relationships/hyperlink" Target="http://xunitpatterns.com/Mock%20Object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ock.org/expectation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direct%20output.html" TargetMode="External"/><Relationship Id="rId2" Type="http://schemas.openxmlformats.org/officeDocument/2006/relationships/hyperlink" Target="http://xunitpatterns.com/direct%20inp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xunitpatterns.com/indirect%20output.html" TargetMode="External"/><Relationship Id="rId4" Type="http://schemas.openxmlformats.org/officeDocument/2006/relationships/hyperlink" Target="http://xunitpatterns.com/indirect%20inpu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ock.org/cardinality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objenesis/" TargetMode="External"/><Relationship Id="rId2" Type="http://schemas.openxmlformats.org/officeDocument/2006/relationships/hyperlink" Target="http://cglib.sourceforge.net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Fragile%20Test.html" TargetMode="External"/><Relationship Id="rId2" Type="http://schemas.openxmlformats.org/officeDocument/2006/relationships/hyperlink" Target="http://xunitpatterns.com/S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nitpatterns.com/Fragile%20Test.html#Overspecified Softwar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exercise%20SUT.html" TargetMode="External"/><Relationship Id="rId2" Type="http://schemas.openxmlformats.org/officeDocument/2006/relationships/hyperlink" Target="http://xunitpatterns.com/SU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V="1">
            <a:off x="908290" y="4366805"/>
            <a:ext cx="11220745" cy="1478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  <a:endParaRPr/>
          </a:p>
        </p:txBody>
      </p:sp>
      <p:pic>
        <p:nvPicPr>
          <p:cNvPr id="240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173" y="8724053"/>
            <a:ext cx="3212992" cy="66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5155" y="8832426"/>
            <a:ext cx="1909436" cy="45155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734731" y="4587804"/>
            <a:ext cx="2618842" cy="137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064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4064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3707033" y="6610773"/>
            <a:ext cx="4605868" cy="1377528"/>
            <a:chOff x="0" y="0"/>
            <a:chExt cx="4605866" cy="1377527"/>
          </a:xfrm>
        </p:grpSpPr>
        <p:sp>
          <p:nvSpPr>
            <p:cNvPr id="243" name="Shape 243"/>
            <p:cNvSpPr/>
            <p:nvPr/>
          </p:nvSpPr>
          <p:spPr>
            <a:xfrm>
              <a:off x="0" y="0"/>
              <a:ext cx="4605867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064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4064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760634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1075643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903110" y="2533650"/>
            <a:ext cx="11234704" cy="1083734"/>
          </a:xfrm>
          <a:prstGeom prst="rect">
            <a:avLst/>
          </a:prstGeom>
        </p:spPr>
        <p:txBody>
          <a:bodyPr lIns="72248" tIns="72248" rIns="72248" bIns="72248">
            <a:normAutofit/>
          </a:bodyPr>
          <a:lstStyle>
            <a:lvl1pPr defTabSz="577991">
              <a:defRPr sz="38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/>
              <a:t>Agile Software Development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3727450" y="4804550"/>
            <a:ext cx="5779912" cy="1986846"/>
          </a:xfrm>
          <a:prstGeom prst="rect">
            <a:avLst/>
          </a:prstGeom>
        </p:spPr>
        <p:txBody>
          <a:bodyPr lIns="72248" tIns="72248" rIns="72248" bIns="72248">
            <a:normAutofit/>
          </a:bodyPr>
          <a:lstStyle/>
          <a:p>
            <a:pPr defTabSz="406400"/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to use </a:t>
            </a:r>
            <a:r>
              <a:rPr lang="en-IE" dirty="0" smtClean="0"/>
              <a:t>Test Doubles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571500" y="231140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If we </a:t>
            </a:r>
            <a:r>
              <a:rPr dirty="0" smtClean="0"/>
              <a:t>have</a:t>
            </a:r>
            <a:r>
              <a:rPr lang="en-IE" dirty="0" smtClean="0"/>
              <a:t>:</a:t>
            </a:r>
          </a:p>
          <a:p>
            <a:pPr lvl="1"/>
            <a:r>
              <a:rPr dirty="0" smtClean="0"/>
              <a:t>an </a:t>
            </a:r>
            <a:r>
              <a:rPr dirty="0"/>
              <a:t>untested requirement because neither the SUT nor its DOCs provide an </a:t>
            </a:r>
            <a:r>
              <a:rPr dirty="0">
                <a:hlinkClick r:id="rId2"/>
              </a:rPr>
              <a:t>observation point</a:t>
            </a:r>
            <a:r>
              <a:rPr dirty="0"/>
              <a:t> for the SUT’s </a:t>
            </a:r>
            <a:r>
              <a:rPr dirty="0">
                <a:hlinkClick r:id="rId3"/>
              </a:rPr>
              <a:t>indirect output</a:t>
            </a:r>
            <a:r>
              <a:rPr dirty="0"/>
              <a:t> that we need to </a:t>
            </a:r>
            <a:r>
              <a:rPr dirty="0" smtClean="0"/>
              <a:t>verify</a:t>
            </a:r>
            <a:r>
              <a:rPr lang="en-IE" dirty="0" smtClean="0"/>
              <a:t>.</a:t>
            </a:r>
            <a:endParaRPr lang="en-IE" dirty="0"/>
          </a:p>
          <a:p>
            <a:pPr lvl="1"/>
            <a:r>
              <a:rPr dirty="0" smtClean="0"/>
              <a:t>untested </a:t>
            </a:r>
            <a:r>
              <a:rPr dirty="0"/>
              <a:t>code and a DOC does not provide the </a:t>
            </a:r>
            <a:r>
              <a:rPr dirty="0">
                <a:hlinkClick r:id="rId4"/>
              </a:rPr>
              <a:t>control point</a:t>
            </a:r>
            <a:r>
              <a:rPr dirty="0"/>
              <a:t> to allow us to exercise the SUT with the necessary </a:t>
            </a:r>
            <a:r>
              <a:rPr dirty="0">
                <a:hlinkClick r:id="rId5"/>
              </a:rPr>
              <a:t>indirect </a:t>
            </a:r>
            <a:r>
              <a:rPr dirty="0" smtClean="0">
                <a:hlinkClick r:id="rId5"/>
              </a:rPr>
              <a:t>inputs</a:t>
            </a:r>
            <a:r>
              <a:rPr lang="en-IE" dirty="0" smtClean="0"/>
              <a:t>.</a:t>
            </a:r>
          </a:p>
          <a:p>
            <a:pPr lvl="1"/>
            <a:r>
              <a:rPr dirty="0" smtClean="0"/>
              <a:t>slow </a:t>
            </a:r>
            <a:r>
              <a:rPr dirty="0"/>
              <a:t>tests and we want to be able to run our tests more quickly and hence more </a:t>
            </a:r>
            <a:r>
              <a:rPr dirty="0" smtClean="0"/>
              <a:t>often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3220616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013983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09-12-02 at 14.08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000" y="63500"/>
            <a:ext cx="7124700" cy="24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601588" y="484312"/>
            <a:ext cx="66929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Pattern </a:t>
            </a:r>
            <a:r>
              <a:rPr dirty="0" smtClean="0"/>
              <a:t>Variations </a:t>
            </a:r>
            <a:r>
              <a:rPr dirty="0"/>
              <a:t>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Test Double</a:t>
            </a:r>
            <a:r>
              <a:rPr lang="en-IE" dirty="0" smtClean="0"/>
              <a:t> (1)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19100" y="2552700"/>
            <a:ext cx="11950700" cy="6934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IE" sz="3600" b="1" i="1" dirty="0" smtClean="0"/>
          </a:p>
          <a:p>
            <a:pPr marL="0" indent="0">
              <a:spcBef>
                <a:spcPts val="1200"/>
              </a:spcBef>
              <a:buNone/>
            </a:pPr>
            <a:r>
              <a:rPr sz="3200" b="1" i="1" dirty="0" smtClean="0"/>
              <a:t>Dummy Object</a:t>
            </a:r>
            <a:endParaRPr lang="en-IE" sz="3200" b="1" i="1" dirty="0"/>
          </a:p>
          <a:p>
            <a:pPr>
              <a:spcBef>
                <a:spcPts val="1200"/>
              </a:spcBef>
            </a:pPr>
            <a:r>
              <a:rPr sz="3200" dirty="0" smtClean="0"/>
              <a:t>Some </a:t>
            </a:r>
            <a:r>
              <a:rPr sz="3200" dirty="0"/>
              <a:t>method signatures of the SUT may require objects as parameters. </a:t>
            </a:r>
            <a:endParaRPr lang="en-IE" sz="3200" dirty="0" smtClean="0"/>
          </a:p>
          <a:p>
            <a:pPr>
              <a:spcBef>
                <a:spcPts val="1200"/>
              </a:spcBef>
            </a:pPr>
            <a:r>
              <a:rPr sz="3200" dirty="0" smtClean="0"/>
              <a:t>If </a:t>
            </a:r>
            <a:r>
              <a:rPr sz="3200" dirty="0"/>
              <a:t>neither the test nor the SUT cares about these objects, pass in a null object reference or an instance of the Object class</a:t>
            </a:r>
            <a:r>
              <a:rPr sz="3200" dirty="0" smtClean="0"/>
              <a:t>.</a:t>
            </a:r>
            <a:endParaRPr lang="en-IE" sz="3200" dirty="0" smtClean="0"/>
          </a:p>
          <a:p>
            <a:pPr>
              <a:spcBef>
                <a:spcPts val="1200"/>
              </a:spcBef>
            </a:pPr>
            <a:r>
              <a:rPr lang="en-IE" sz="3200" dirty="0"/>
              <a:t>A dummy object is passed around but never actually </a:t>
            </a:r>
            <a:r>
              <a:rPr lang="en-IE" sz="3200" dirty="0" smtClean="0"/>
              <a:t>used; they typically just fill parameter lists.</a:t>
            </a:r>
            <a:endParaRPr lang="en-IE" sz="3200" dirty="0"/>
          </a:p>
          <a:p>
            <a:pPr>
              <a:spcBef>
                <a:spcPts val="1200"/>
              </a:spcBef>
            </a:pPr>
            <a:endParaRPr lang="en-IE" sz="3600" dirty="0" smtClean="0"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04799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09-12-02 at 14.08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000" y="63500"/>
            <a:ext cx="7124700" cy="24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601588" y="484312"/>
            <a:ext cx="66929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Pattern </a:t>
            </a:r>
            <a:r>
              <a:rPr dirty="0" smtClean="0"/>
              <a:t>Variations </a:t>
            </a:r>
            <a:r>
              <a:rPr dirty="0"/>
              <a:t>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Test Double</a:t>
            </a:r>
            <a:r>
              <a:rPr lang="en-IE" dirty="0" smtClean="0"/>
              <a:t> (2)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19100" y="2140496"/>
            <a:ext cx="11950700" cy="73464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sz="2400" b="1" i="1" dirty="0" smtClean="0"/>
              <a:t>Test Stub</a:t>
            </a:r>
            <a:r>
              <a:rPr lang="en-IE" sz="2400" b="1" i="1" dirty="0" smtClean="0"/>
              <a:t> </a:t>
            </a:r>
          </a:p>
          <a:p>
            <a:pPr>
              <a:spcBef>
                <a:spcPts val="1200"/>
              </a:spcBef>
            </a:pPr>
            <a:r>
              <a:rPr sz="2400" dirty="0" smtClean="0"/>
              <a:t>Replace </a:t>
            </a:r>
            <a:r>
              <a:rPr sz="2400" dirty="0"/>
              <a:t>a real </a:t>
            </a:r>
            <a:r>
              <a:rPr lang="en-IE" sz="2400" dirty="0" smtClean="0"/>
              <a:t>DOC </a:t>
            </a:r>
            <a:r>
              <a:rPr sz="2400" dirty="0" smtClean="0"/>
              <a:t>on </a:t>
            </a:r>
            <a:r>
              <a:rPr sz="2400" dirty="0"/>
              <a:t>which the SUT depends so that the test has </a:t>
            </a:r>
            <a:r>
              <a:rPr sz="2400" dirty="0" smtClean="0"/>
              <a:t>a</a:t>
            </a:r>
            <a:r>
              <a:rPr lang="en-IE" sz="2400" dirty="0"/>
              <a:t> </a:t>
            </a:r>
            <a:r>
              <a:rPr lang="en-IE" sz="2400" dirty="0" smtClean="0">
                <a:hlinkClick r:id="rId4"/>
              </a:rPr>
              <a:t>control </a:t>
            </a:r>
            <a:r>
              <a:rPr lang="en-IE" sz="2400" dirty="0">
                <a:hlinkClick r:id="rId4"/>
              </a:rPr>
              <a:t>point</a:t>
            </a:r>
            <a:r>
              <a:rPr lang="en-IE" sz="2400" dirty="0"/>
              <a:t> </a:t>
            </a:r>
            <a:r>
              <a:rPr lang="en-IE" sz="2400" dirty="0" smtClean="0"/>
              <a:t>for the </a:t>
            </a:r>
            <a:r>
              <a:rPr lang="en-IE" sz="2400" dirty="0" smtClean="0">
                <a:hlinkClick r:id="rId5"/>
              </a:rPr>
              <a:t>indirect inputs</a:t>
            </a:r>
            <a:r>
              <a:rPr lang="en-IE" sz="2400" dirty="0" smtClean="0"/>
              <a:t> </a:t>
            </a:r>
            <a:r>
              <a:rPr sz="2400" dirty="0" smtClean="0"/>
              <a:t>of </a:t>
            </a:r>
            <a:r>
              <a:rPr sz="2400" dirty="0"/>
              <a:t>the SUT. </a:t>
            </a:r>
            <a:endParaRPr lang="en-IE" sz="2400" dirty="0" smtClean="0"/>
          </a:p>
          <a:p>
            <a:pPr>
              <a:spcBef>
                <a:spcPts val="1200"/>
              </a:spcBef>
            </a:pPr>
            <a:r>
              <a:rPr lang="en-IE" sz="2400" dirty="0"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lang="en-IE" sz="2400" dirty="0" smtClean="0">
                <a:latin typeface="Lucida Grande"/>
                <a:ea typeface="Lucida Grande"/>
                <a:cs typeface="Lucida Grande"/>
                <a:sym typeface="Lucida Grande"/>
              </a:rPr>
              <a:t>rovides canned </a:t>
            </a:r>
            <a:r>
              <a:rPr lang="en-IE" sz="2400" dirty="0">
                <a:latin typeface="Lucida Grande"/>
                <a:ea typeface="Lucida Grande"/>
                <a:cs typeface="Lucida Grande"/>
                <a:sym typeface="Lucida Grande"/>
              </a:rPr>
              <a:t>answers to calls made during the test, usually not responding at all to anything outside what's programmed in for the test</a:t>
            </a:r>
            <a:r>
              <a:rPr lang="en-IE" sz="2400" dirty="0" smtClean="0">
                <a:latin typeface="Lucida Grande"/>
                <a:ea typeface="Lucida Grande"/>
                <a:cs typeface="Lucida Grande"/>
                <a:sym typeface="Lucida Grande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IE" sz="2400" dirty="0" smtClean="0">
                <a:latin typeface="Lucida Grande"/>
                <a:sym typeface="Lucida Grande"/>
              </a:rPr>
              <a:t>Stubs use state verification.</a:t>
            </a:r>
            <a:endParaRPr sz="2400" dirty="0"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7" name="Picture 4" descr="http://xunitpatterns.com/Interaction%20Poin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4991133"/>
            <a:ext cx="8424936" cy="4566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26536" y="7037040"/>
            <a:ext cx="2160240" cy="612068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09-12-02 at 14.0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0" y="63500"/>
            <a:ext cx="7124700" cy="24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601588" y="484312"/>
            <a:ext cx="66929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Pattern </a:t>
            </a:r>
            <a:r>
              <a:rPr dirty="0" smtClean="0"/>
              <a:t>Variations </a:t>
            </a:r>
            <a:r>
              <a:rPr dirty="0"/>
              <a:t>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Test Double</a:t>
            </a:r>
            <a:r>
              <a:rPr lang="en-IE" dirty="0" smtClean="0"/>
              <a:t> (3)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19100" y="2140496"/>
            <a:ext cx="11950700" cy="73464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sz="3200" b="1" i="1" dirty="0" smtClean="0"/>
              <a:t>Test Spy</a:t>
            </a:r>
            <a:endParaRPr lang="en-IE" sz="3200" b="1" i="1" dirty="0" smtClean="0"/>
          </a:p>
          <a:p>
            <a:pPr>
              <a:spcBef>
                <a:spcPts val="1200"/>
              </a:spcBef>
            </a:pPr>
            <a:r>
              <a:rPr lang="en-IE" sz="2400" dirty="0" smtClean="0"/>
              <a:t>A</a:t>
            </a:r>
            <a:r>
              <a:rPr sz="2400" dirty="0" smtClean="0"/>
              <a:t> </a:t>
            </a:r>
            <a:r>
              <a:rPr sz="2400" dirty="0"/>
              <a:t>more capable version of a Test </a:t>
            </a:r>
            <a:r>
              <a:rPr sz="2400" dirty="0" smtClean="0"/>
              <a:t>Stub</a:t>
            </a:r>
            <a:r>
              <a:rPr lang="en-IE" sz="2400" dirty="0"/>
              <a:t>.</a:t>
            </a:r>
            <a:endParaRPr lang="en-IE" sz="2400" dirty="0" smtClean="0"/>
          </a:p>
          <a:p>
            <a:pPr>
              <a:spcBef>
                <a:spcPts val="1200"/>
              </a:spcBef>
            </a:pPr>
            <a:r>
              <a:rPr lang="en-IE" sz="2400" dirty="0" smtClean="0"/>
              <a:t>Implements </a:t>
            </a:r>
            <a:r>
              <a:rPr lang="en-IE" sz="2400" dirty="0"/>
              <a:t>an </a:t>
            </a:r>
            <a:r>
              <a:rPr lang="en-IE" sz="2400" dirty="0" smtClean="0">
                <a:hlinkClick r:id="rId3"/>
              </a:rPr>
              <a:t>observation point</a:t>
            </a:r>
            <a:r>
              <a:rPr lang="en-IE" sz="2400" dirty="0" smtClean="0"/>
              <a:t> that exposes the </a:t>
            </a:r>
            <a:r>
              <a:rPr lang="en-IE" sz="2400" dirty="0" smtClean="0">
                <a:hlinkClick r:id="rId4"/>
              </a:rPr>
              <a:t>indirect outputs</a:t>
            </a:r>
            <a:r>
              <a:rPr lang="en-IE" sz="2400" dirty="0"/>
              <a:t> of </a:t>
            </a:r>
            <a:r>
              <a:rPr lang="en-IE" sz="2400" dirty="0" smtClean="0"/>
              <a:t>the SUT</a:t>
            </a:r>
            <a:r>
              <a:rPr lang="en-IE" sz="2400" dirty="0"/>
              <a:t> so they can be verified</a:t>
            </a:r>
            <a:r>
              <a:rPr lang="en-IE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IE" sz="2400" dirty="0" smtClean="0"/>
              <a:t>Spy uses behaviour verification.</a:t>
            </a:r>
            <a:endParaRPr lang="en-IE" sz="2400" dirty="0" smtClean="0"/>
          </a:p>
          <a:p>
            <a:pPr>
              <a:spcBef>
                <a:spcPts val="1200"/>
              </a:spcBef>
            </a:pPr>
            <a:endParaRPr lang="en-IE" sz="2800" dirty="0" smtClean="0"/>
          </a:p>
          <a:p>
            <a:pPr>
              <a:spcBef>
                <a:spcPts val="1200"/>
              </a:spcBef>
            </a:pPr>
            <a:endParaRPr lang="en-IE" sz="2800" dirty="0" smtClean="0"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4" descr="http://xunitpatterns.com/Interaction%20Point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4775110"/>
            <a:ext cx="8424936" cy="4566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26536" y="7433084"/>
            <a:ext cx="2160240" cy="118813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00331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09-12-02 at 14.08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000" y="63500"/>
            <a:ext cx="7124700" cy="24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601588" y="484312"/>
            <a:ext cx="66929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Pattern </a:t>
            </a:r>
            <a:r>
              <a:rPr dirty="0" smtClean="0"/>
              <a:t>Variations </a:t>
            </a:r>
            <a:r>
              <a:rPr dirty="0"/>
              <a:t>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Test Double</a:t>
            </a:r>
            <a:r>
              <a:rPr lang="en-IE" dirty="0" smtClean="0"/>
              <a:t> (4)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19100" y="2068488"/>
            <a:ext cx="11950700" cy="741841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sz="2800" b="1" i="1" dirty="0" smtClean="0"/>
              <a:t>Mock </a:t>
            </a:r>
            <a:r>
              <a:rPr sz="2800" b="1" i="1" dirty="0"/>
              <a:t>Object:</a:t>
            </a:r>
            <a:r>
              <a:rPr sz="2800" dirty="0"/>
              <a:t> </a:t>
            </a:r>
            <a:endParaRPr lang="en-IE" sz="2800" dirty="0" smtClean="0"/>
          </a:p>
          <a:p>
            <a:pPr>
              <a:spcBef>
                <a:spcPts val="1200"/>
              </a:spcBef>
            </a:pPr>
            <a:r>
              <a:rPr lang="en-IE" sz="2400" dirty="0" smtClean="0"/>
              <a:t>A</a:t>
            </a:r>
            <a:r>
              <a:rPr sz="2400" dirty="0" smtClean="0"/>
              <a:t>n</a:t>
            </a:r>
            <a:r>
              <a:rPr lang="en-IE" sz="2400" dirty="0" smtClean="0"/>
              <a:t> </a:t>
            </a:r>
            <a:r>
              <a:rPr lang="en-IE" sz="2400" dirty="0" smtClean="0">
                <a:hlinkClick r:id="rId4"/>
              </a:rPr>
              <a:t>observation </a:t>
            </a:r>
            <a:r>
              <a:rPr lang="en-IE" sz="2400" dirty="0">
                <a:hlinkClick r:id="rId4"/>
              </a:rPr>
              <a:t>point</a:t>
            </a:r>
            <a:r>
              <a:rPr lang="en-IE" sz="2400" dirty="0"/>
              <a:t> </a:t>
            </a:r>
            <a:r>
              <a:rPr lang="en-IE" sz="2400" dirty="0" smtClean="0"/>
              <a:t>to verify the</a:t>
            </a:r>
            <a:r>
              <a:rPr lang="en-IE" sz="2400" dirty="0"/>
              <a:t> </a:t>
            </a:r>
            <a:r>
              <a:rPr lang="en-IE" sz="2400" dirty="0">
                <a:hlinkClick r:id="rId5"/>
              </a:rPr>
              <a:t>indirect outputs</a:t>
            </a:r>
            <a:r>
              <a:rPr lang="en-IE" sz="2400" dirty="0"/>
              <a:t> </a:t>
            </a:r>
            <a:r>
              <a:rPr sz="2400" dirty="0" smtClean="0"/>
              <a:t>of the SUT as it is exercised. </a:t>
            </a:r>
            <a:endParaRPr lang="en-IE" sz="2400" dirty="0" smtClean="0"/>
          </a:p>
          <a:p>
            <a:pPr>
              <a:spcBef>
                <a:spcPts val="1200"/>
              </a:spcBef>
            </a:pPr>
            <a:r>
              <a:rPr lang="en-IE" sz="2400" dirty="0" smtClean="0"/>
              <a:t>They are objects </a:t>
            </a:r>
            <a:r>
              <a:rPr lang="en-IE" sz="2400" dirty="0"/>
              <a:t>pre-programmed with expectations which form a specification of the calls they are expected to receive</a:t>
            </a:r>
            <a:r>
              <a:rPr lang="en-IE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IE" sz="2400" dirty="0" smtClean="0"/>
              <a:t>Mocks use behaviour verification.</a:t>
            </a:r>
            <a:endParaRPr sz="2400" dirty="0"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Picture 4" descr="http://xunitpatterns.com/Interaction%20Poin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4775110"/>
            <a:ext cx="8424936" cy="4566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26536" y="5725058"/>
            <a:ext cx="2137916" cy="1095958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274760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reen shot 2009-12-02 at 14.08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000" y="63500"/>
            <a:ext cx="7124700" cy="24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601588" y="484312"/>
            <a:ext cx="66929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Pattern </a:t>
            </a:r>
            <a:r>
              <a:rPr dirty="0" smtClean="0"/>
              <a:t>Variations </a:t>
            </a:r>
            <a:r>
              <a:rPr dirty="0"/>
              <a:t>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Test Double</a:t>
            </a:r>
            <a:r>
              <a:rPr lang="en-IE" dirty="0" smtClean="0"/>
              <a:t> (5)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19100" y="2068488"/>
            <a:ext cx="11950700" cy="73464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sz="2400" b="1" i="1" dirty="0" smtClean="0"/>
              <a:t>Fake </a:t>
            </a:r>
            <a:r>
              <a:rPr sz="2400" b="1" i="1" dirty="0"/>
              <a:t>Object</a:t>
            </a:r>
            <a:r>
              <a:rPr sz="2400" b="1" dirty="0"/>
              <a:t>:</a:t>
            </a:r>
            <a:r>
              <a:rPr sz="2400" dirty="0"/>
              <a:t> </a:t>
            </a:r>
            <a:endParaRPr lang="en-IE" sz="2400" dirty="0" smtClean="0"/>
          </a:p>
          <a:p>
            <a:pPr>
              <a:spcBef>
                <a:spcPts val="1200"/>
              </a:spcBef>
            </a:pPr>
            <a:r>
              <a:rPr lang="en-IE" sz="2400" dirty="0" smtClean="0"/>
              <a:t>Have real working implementations, but usually takes some shortcuts.</a:t>
            </a:r>
          </a:p>
          <a:p>
            <a:pPr>
              <a:spcBef>
                <a:spcPts val="1200"/>
              </a:spcBef>
            </a:pPr>
            <a:r>
              <a:rPr lang="en-IE" sz="2400" dirty="0" smtClean="0"/>
              <a:t>R</a:t>
            </a:r>
            <a:r>
              <a:rPr sz="2400" dirty="0" err="1" smtClean="0"/>
              <a:t>eplace</a:t>
            </a:r>
            <a:r>
              <a:rPr sz="2400" dirty="0" smtClean="0"/>
              <a:t> </a:t>
            </a:r>
            <a:r>
              <a:rPr sz="2400" dirty="0"/>
              <a:t>the functionality of a real DOC in a test for reasons other than verification of indirect inputs and outputs of the SUT. </a:t>
            </a:r>
            <a:endParaRPr lang="en-IE" sz="2400" dirty="0" smtClean="0"/>
          </a:p>
          <a:p>
            <a:pPr>
              <a:spcBef>
                <a:spcPts val="1200"/>
              </a:spcBef>
            </a:pPr>
            <a:r>
              <a:rPr sz="2400" dirty="0" smtClean="0"/>
              <a:t>Perhaps </a:t>
            </a:r>
            <a:r>
              <a:rPr sz="2400" dirty="0"/>
              <a:t>real object too slow, has undesirable side effects etc...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Picture 4" descr="http://xunitpatterns.com/Interaction%20Point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4775110"/>
            <a:ext cx="8424936" cy="4566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4760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3724672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40903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Stub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xfrm>
            <a:off x="342900" y="2374900"/>
            <a:ext cx="3911600" cy="64516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SzTx/>
              <a:buNone/>
            </a:pPr>
            <a:r>
              <a:rPr dirty="0"/>
              <a:t>How can we verify logic independently when it depends on indirect inputs from other software components?</a:t>
            </a:r>
          </a:p>
          <a:p>
            <a:pPr marL="0" indent="0" algn="ctr">
              <a:buSzTx/>
              <a:buNone/>
            </a:pPr>
            <a:r>
              <a:rPr dirty="0"/>
              <a:t>We replace a </a:t>
            </a:r>
            <a:r>
              <a:rPr dirty="0" smtClean="0"/>
              <a:t>real object</a:t>
            </a:r>
            <a:r>
              <a:rPr lang="en-IE" dirty="0" smtClean="0"/>
              <a:t> (DOC)</a:t>
            </a:r>
            <a:r>
              <a:rPr dirty="0" smtClean="0"/>
              <a:t> </a:t>
            </a:r>
            <a:r>
              <a:rPr dirty="0"/>
              <a:t>with a test-specific </a:t>
            </a:r>
            <a:r>
              <a:rPr dirty="0" smtClean="0"/>
              <a:t>object</a:t>
            </a:r>
            <a:r>
              <a:rPr lang="en-IE" dirty="0" smtClean="0"/>
              <a:t> (Test Stub)</a:t>
            </a:r>
            <a:r>
              <a:rPr dirty="0" smtClean="0"/>
              <a:t> </a:t>
            </a:r>
            <a:r>
              <a:rPr dirty="0"/>
              <a:t>that feeds the desired indirect inputs into the system under </a:t>
            </a:r>
            <a:r>
              <a:rPr dirty="0" smtClean="0"/>
              <a:t>test</a:t>
            </a:r>
            <a:r>
              <a:rPr lang="en-IE" dirty="0" smtClean="0"/>
              <a:t> (SUT)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73" name="Screen shot 2009-12-03 at 09.27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6757" y="2374900"/>
            <a:ext cx="8099243" cy="535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body" idx="13"/>
          </p:nvPr>
        </p:nvSpPr>
        <p:spPr>
          <a:xfrm>
            <a:off x="1044624" y="2286441"/>
            <a:ext cx="11074400" cy="453457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public void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testDisplayCurrentTime_AtMidnight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Instantiate SUT (fixture setup)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TimeDisplay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sut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 new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TimeDisplay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();</a:t>
            </a:r>
            <a:endParaRPr lang="en-IE" sz="2400" dirty="0" smtClean="0"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</a:rPr>
              <a:t>Ex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ercise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SUT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result =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sut.getCurrentTimeAsHtmlFragment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lang="en-IE" sz="2400" dirty="0" smtClean="0"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erify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expectedTimeString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 "&lt;span class=\"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tinyBoldText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\"&gt;Midnight&lt;/span&gt;";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/>
              <a:t>  </a:t>
            </a:r>
            <a:r>
              <a:rPr lang="en-IE" sz="2400" dirty="0" err="1"/>
              <a:t>assertEquals</a:t>
            </a:r>
            <a:r>
              <a:rPr lang="en-IE" sz="2400" dirty="0"/>
              <a:t>("Midnight", </a:t>
            </a:r>
            <a:r>
              <a:rPr lang="en-IE" sz="2400" dirty="0" err="1"/>
              <a:t>expectedTimeString</a:t>
            </a:r>
            <a:r>
              <a:rPr lang="en-IE" sz="2400" dirty="0"/>
              <a:t>, result);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Stub Motivation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half" idx="1"/>
          </p:nvPr>
        </p:nvSpPr>
        <p:spPr>
          <a:xfrm>
            <a:off x="1389832" y="6965032"/>
            <a:ext cx="9639300" cy="236602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dirty="0" smtClean="0"/>
              <a:t>Verifies </a:t>
            </a:r>
            <a:r>
              <a:rPr dirty="0"/>
              <a:t>the basic functionality of a component that formats an HTML string containing the current time</a:t>
            </a:r>
            <a:r>
              <a:rPr dirty="0" smtClean="0"/>
              <a:t>.</a:t>
            </a:r>
            <a:endParaRPr lang="en-IE" dirty="0" smtClean="0"/>
          </a:p>
          <a:p>
            <a:pPr marL="0" indent="0">
              <a:spcBef>
                <a:spcPts val="1200"/>
              </a:spcBef>
              <a:buNone/>
            </a:pPr>
            <a:endParaRPr dirty="0" smtClean="0"/>
          </a:p>
          <a:p>
            <a:pPr>
              <a:spcBef>
                <a:spcPts val="1200"/>
              </a:spcBef>
            </a:pPr>
            <a:r>
              <a:rPr dirty="0" smtClean="0"/>
              <a:t>Depends </a:t>
            </a:r>
            <a:r>
              <a:rPr dirty="0"/>
              <a:t>on the real system clock so it rarely ever passes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2356520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6963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4228728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1009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body" idx="13"/>
          </p:nvPr>
        </p:nvSpPr>
        <p:spPr>
          <a:xfrm>
            <a:off x="3694088" y="2147069"/>
            <a:ext cx="9217024" cy="625812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public void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testDisplayCurrentTime_AtMidnight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Fixture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setup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and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Test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Double configuration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b="1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TimeProvider</a:t>
            </a: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b="1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tpStub</a:t>
            </a: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= new </a:t>
            </a:r>
            <a:r>
              <a:rPr sz="2000" b="1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TimeProviderTestStub</a:t>
            </a:r>
            <a:r>
              <a:rPr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();</a:t>
            </a:r>
            <a:r>
              <a:rPr lang="en-IE"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//hand coded stub</a:t>
            </a:r>
            <a:endParaRPr sz="2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b="1" dirty="0" err="1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tpStub.setHours</a:t>
            </a:r>
            <a:r>
              <a:rPr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(0</a:t>
            </a: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b="1" dirty="0" err="1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tpStub.setMinutes</a:t>
            </a:r>
            <a:r>
              <a:rPr sz="2000" b="1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(0</a:t>
            </a:r>
            <a:r>
              <a:rPr sz="2000" b="1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lang="en-IE" sz="2000" dirty="0" smtClean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Instantiate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SUT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(fixture setup)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TimeDisplay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sut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new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TimeDisplay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lang="en-IE" sz="2000" dirty="0" smtClean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Test Double installation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b="1" dirty="0">
                <a:solidFill>
                  <a:srgbClr val="0070C0"/>
                </a:solidFill>
              </a:rPr>
              <a:t> </a:t>
            </a:r>
            <a:r>
              <a:rPr sz="2000" b="1" dirty="0" err="1">
                <a:solidFill>
                  <a:srgbClr val="0070C0"/>
                </a:solidFill>
              </a:rPr>
              <a:t>sut.setTimeProvider</a:t>
            </a:r>
            <a:r>
              <a:rPr sz="2000" b="1" dirty="0">
                <a:solidFill>
                  <a:srgbClr val="0070C0"/>
                </a:solidFill>
              </a:rPr>
              <a:t>(</a:t>
            </a:r>
            <a:r>
              <a:rPr sz="2000" b="1" dirty="0" err="1">
                <a:solidFill>
                  <a:srgbClr val="0070C0"/>
                </a:solidFill>
              </a:rPr>
              <a:t>tpStub</a:t>
            </a:r>
            <a:r>
              <a:rPr sz="2000" b="1" dirty="0">
                <a:solidFill>
                  <a:srgbClr val="0070C0"/>
                </a:solidFill>
              </a:rPr>
              <a:t>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lang="en-IE" sz="2000" dirty="0" smtClean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Exercise SUT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result =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sut.getCurrentTimeAsHtmlFragment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lang="en-IE" sz="2000" dirty="0" smtClean="0">
              <a:solidFill>
                <a:schemeClr val="accent6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Verify outcome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expectedTimeString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"&lt;span class=\"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tinyBoldText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\"&gt;Midnight&lt;/span&gt;";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("Midnight",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expectedTimeString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result);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 Stub </a:t>
            </a:r>
            <a:r>
              <a:rPr lang="en-IE" dirty="0" smtClean="0"/>
              <a:t>Hand-Code </a:t>
            </a:r>
            <a:r>
              <a:rPr dirty="0" smtClean="0"/>
              <a:t>Example</a:t>
            </a:r>
            <a:endParaRPr dirty="0"/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44016" y="2644552"/>
            <a:ext cx="3478064" cy="496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23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sz="2400" dirty="0" err="1" smtClean="0"/>
              <a:t>TimeDisplay</a:t>
            </a:r>
            <a:r>
              <a:rPr sz="2400" dirty="0" smtClean="0"/>
              <a:t> </a:t>
            </a:r>
            <a:r>
              <a:rPr sz="2400" dirty="0"/>
              <a:t>(SUT) depends on </a:t>
            </a:r>
            <a:r>
              <a:rPr sz="2400" dirty="0" err="1"/>
              <a:t>TimeProvider</a:t>
            </a:r>
            <a:r>
              <a:rPr sz="2400" dirty="0"/>
              <a:t> (DOC).</a:t>
            </a:r>
          </a:p>
          <a:p>
            <a:pPr marL="266700" indent="-266700" defTabSz="584200">
              <a:spcBef>
                <a:spcPts val="23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sz="2400" dirty="0"/>
              <a:t>The DOC is replaced with a stub - </a:t>
            </a:r>
            <a:r>
              <a:rPr sz="2400" dirty="0" err="1"/>
              <a:t>TimeProviderTestStub</a:t>
            </a:r>
            <a:r>
              <a:rPr sz="2400" dirty="0"/>
              <a:t> which is </a:t>
            </a:r>
            <a:r>
              <a:rPr sz="2400" dirty="0" smtClean="0"/>
              <a:t>ha</a:t>
            </a:r>
            <a:r>
              <a:rPr lang="en-IE" sz="2400" dirty="0" smtClean="0"/>
              <a:t>r</a:t>
            </a:r>
            <a:r>
              <a:rPr sz="2400" dirty="0" smtClean="0"/>
              <a:t>d </a:t>
            </a:r>
            <a:r>
              <a:rPr sz="2400" dirty="0"/>
              <a:t>coded to return 00:00 time</a:t>
            </a:r>
            <a:r>
              <a:rPr sz="2400" dirty="0" smtClean="0"/>
              <a:t>.</a:t>
            </a:r>
            <a:endParaRPr lang="en-IE" sz="2400" dirty="0" smtClean="0"/>
          </a:p>
          <a:p>
            <a:pPr marL="266700" indent="-266700" defTabSz="584200">
              <a:spcBef>
                <a:spcPts val="23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sz="2400" dirty="0" smtClean="0"/>
              <a:t>This test stub is then used to inject indirect inputs into the SUT.</a:t>
            </a:r>
            <a:endParaRPr sz="24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5736" y="342008"/>
            <a:ext cx="3168352" cy="1518840"/>
          </a:xfrm>
        </p:spPr>
        <p:txBody>
          <a:bodyPr/>
          <a:lstStyle/>
          <a:p>
            <a:r>
              <a:rPr lang="en-IE" dirty="0" smtClean="0"/>
              <a:t>Hand-coded Test Stub</a:t>
            </a:r>
            <a:endParaRPr lang="en-I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66096" y="282793"/>
            <a:ext cx="9011568" cy="920251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private Calendar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myTime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= new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GregorianCalendar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couri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TimeProviderTestStub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hours,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minutes) { 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(hours, minutes);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couri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public void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hours,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minutes)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courier"/>
                <a:cs typeface="Arial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setHours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(hours);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courier"/>
                <a:cs typeface="Arial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setMinutes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(minutes);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couri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public void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setHours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hours)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myTime.set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Calendar.HOUR_OF_DAY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, hours);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couri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public void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setMinutes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 minutes) { 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myTime.set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Calendar.MINUTE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, minutes);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public Calendar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getTime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	return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myTime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637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4660776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8812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body" idx="13"/>
          </p:nvPr>
        </p:nvSpPr>
        <p:spPr>
          <a:xfrm>
            <a:off x="2253928" y="2068488"/>
            <a:ext cx="10441160" cy="625812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public void </a:t>
            </a:r>
            <a:r>
              <a:rPr sz="2000" dirty="0" err="1">
                <a:sym typeface="Monaco"/>
              </a:rPr>
              <a:t>testDisplayCurrentTime_AtMidnight_JM</a:t>
            </a:r>
            <a:r>
              <a:rPr sz="2000" dirty="0">
                <a:sym typeface="Monaco"/>
              </a:rPr>
              <a:t>()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{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sym typeface="Monaco"/>
              </a:rPr>
              <a:t>Fixture setup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 </a:t>
            </a:r>
            <a:r>
              <a:rPr sz="2000" dirty="0" err="1" smtClean="0">
                <a:sym typeface="Monaco"/>
              </a:rPr>
              <a:t>TimeDisplay</a:t>
            </a:r>
            <a:r>
              <a:rPr sz="2000" dirty="0" smtClean="0">
                <a:sym typeface="Monaco"/>
              </a:rPr>
              <a:t> </a:t>
            </a:r>
            <a:r>
              <a:rPr sz="2000" dirty="0" err="1">
                <a:sym typeface="Monaco"/>
              </a:rPr>
              <a:t>sut</a:t>
            </a:r>
            <a:r>
              <a:rPr sz="2000" dirty="0">
                <a:sym typeface="Monaco"/>
              </a:rPr>
              <a:t> = new </a:t>
            </a:r>
            <a:r>
              <a:rPr sz="2000" dirty="0" err="1">
                <a:sym typeface="Monaco"/>
              </a:rPr>
              <a:t>TimeDisplay</a:t>
            </a:r>
            <a:r>
              <a:rPr sz="2000" dirty="0">
                <a:sym typeface="Monaco"/>
              </a:rPr>
              <a:t>();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endParaRPr lang="en-IE" sz="2000" dirty="0" smtClean="0"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/>
              <a:t> </a:t>
            </a:r>
            <a:r>
              <a:rPr lang="en-IE" sz="2000" dirty="0" smtClean="0"/>
              <a:t> 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sym typeface="Monaco"/>
              </a:rPr>
              <a:t>Test Double configuration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  </a:t>
            </a:r>
            <a:r>
              <a:rPr sz="2000" b="1" dirty="0" smtClean="0">
                <a:solidFill>
                  <a:srgbClr val="0070C0"/>
                </a:solidFill>
                <a:sym typeface="Monaco"/>
              </a:rPr>
              <a:t>Mock 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tpStub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 = mock(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TimeProvider.class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  </a:t>
            </a:r>
            <a:r>
              <a:rPr sz="2000" b="1" dirty="0" smtClean="0">
                <a:solidFill>
                  <a:srgbClr val="0070C0"/>
                </a:solidFill>
                <a:sym typeface="Monaco"/>
              </a:rPr>
              <a:t>Calendar 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midnight = 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makeTime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(0,0</a:t>
            </a:r>
            <a:r>
              <a:rPr sz="2000" b="1" dirty="0" smtClean="0">
                <a:solidFill>
                  <a:srgbClr val="0070C0"/>
                </a:solidFill>
                <a:sym typeface="Monaco"/>
              </a:rPr>
              <a:t>);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  		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</a:t>
            </a:r>
            <a:r>
              <a:rPr lang="en-IE" sz="2000" b="1" dirty="0" err="1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makeTime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 is a test utility method</a:t>
            </a:r>
            <a:endParaRPr sz="2000" b="1" dirty="0">
              <a:solidFill>
                <a:schemeClr val="accent6">
                  <a:lumMod val="75000"/>
                </a:schemeClr>
              </a:solidFill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  </a:t>
            </a:r>
            <a:r>
              <a:rPr sz="2000" b="1" dirty="0" err="1" smtClean="0">
                <a:solidFill>
                  <a:srgbClr val="0070C0"/>
                </a:solidFill>
                <a:sym typeface="Monaco"/>
              </a:rPr>
              <a:t>tpStub.stubs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().method("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getTime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").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withNoArguments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().will(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returnValue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(midnight</a:t>
            </a:r>
            <a:r>
              <a:rPr sz="2000" b="1" dirty="0" smtClean="0">
                <a:solidFill>
                  <a:srgbClr val="0070C0"/>
                </a:solidFill>
                <a:sym typeface="Monaco"/>
              </a:rPr>
              <a:t>))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;</a:t>
            </a:r>
            <a:endParaRPr sz="2000" b="1" dirty="0">
              <a:solidFill>
                <a:srgbClr val="0070C0"/>
              </a:solidFill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endParaRPr lang="en-IE" sz="2000" dirty="0" smtClean="0"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sym typeface="Monaco"/>
              </a:rPr>
              <a:t>Test Double installation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0070C0"/>
                </a:solidFill>
                <a:sym typeface="Monaco"/>
              </a:rPr>
              <a:t>  </a:t>
            </a:r>
            <a:r>
              <a:rPr lang="en-IE" sz="2000" b="1" dirty="0" smtClean="0">
                <a:solidFill>
                  <a:srgbClr val="0070C0"/>
                </a:solidFill>
                <a:sym typeface="Monaco"/>
              </a:rPr>
              <a:t>  </a:t>
            </a:r>
            <a:r>
              <a:rPr sz="2000" b="1" dirty="0" err="1" smtClean="0">
                <a:solidFill>
                  <a:srgbClr val="0070C0"/>
                </a:solidFill>
                <a:sym typeface="Monaco"/>
              </a:rPr>
              <a:t>sut.setTimeProvider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((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TimeProvider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) </a:t>
            </a:r>
            <a:r>
              <a:rPr sz="2000" b="1" dirty="0" err="1">
                <a:solidFill>
                  <a:srgbClr val="0070C0"/>
                </a:solidFill>
                <a:sym typeface="Monaco"/>
              </a:rPr>
              <a:t>tpStub</a:t>
            </a:r>
            <a:r>
              <a:rPr sz="2000" b="1" dirty="0">
                <a:solidFill>
                  <a:srgbClr val="0070C0"/>
                </a:solidFill>
                <a:sym typeface="Monaco"/>
              </a:rPr>
              <a:t>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endParaRPr lang="en-IE" sz="2000" dirty="0" smtClean="0">
              <a:sym typeface="Monaco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sym typeface="Monaco"/>
              </a:rPr>
              <a:t>Exercise SUT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 </a:t>
            </a:r>
            <a:r>
              <a:rPr sz="2000" dirty="0" smtClean="0">
                <a:sym typeface="Monaco"/>
              </a:rPr>
              <a:t>String </a:t>
            </a:r>
            <a:r>
              <a:rPr sz="2000" dirty="0">
                <a:sym typeface="Monaco"/>
              </a:rPr>
              <a:t>result = </a:t>
            </a:r>
            <a:r>
              <a:rPr sz="2000" dirty="0" err="1">
                <a:sym typeface="Monaco"/>
              </a:rPr>
              <a:t>sut.getCurrentTimeAsHtmlFragment</a:t>
            </a:r>
            <a:r>
              <a:rPr sz="2000" dirty="0">
                <a:sym typeface="Monaco"/>
              </a:rPr>
              <a:t>();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sym typeface="Monaco"/>
              </a:rPr>
              <a:t>//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sym typeface="Monaco"/>
              </a:rPr>
              <a:t>Verify outcome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 </a:t>
            </a:r>
            <a:r>
              <a:rPr sz="2000" dirty="0" smtClean="0">
                <a:sym typeface="Monaco"/>
              </a:rPr>
              <a:t>String </a:t>
            </a:r>
            <a:r>
              <a:rPr sz="2000" dirty="0" err="1">
                <a:sym typeface="Monaco"/>
              </a:rPr>
              <a:t>expectedTimeString</a:t>
            </a:r>
            <a:r>
              <a:rPr sz="2000" dirty="0">
                <a:sym typeface="Monaco"/>
              </a:rPr>
              <a:t> ="&lt;span class=\"</a:t>
            </a:r>
            <a:r>
              <a:rPr sz="2000" dirty="0" err="1">
                <a:sym typeface="Monaco"/>
              </a:rPr>
              <a:t>tinyBoldText</a:t>
            </a:r>
            <a:r>
              <a:rPr sz="2000" dirty="0">
                <a:sym typeface="Monaco"/>
              </a:rPr>
              <a:t>\"&gt;Midnight&lt;/span&gt;";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  </a:t>
            </a:r>
            <a:r>
              <a:rPr lang="en-IE" sz="2000" dirty="0" smtClean="0">
                <a:sym typeface="Monaco"/>
              </a:rPr>
              <a:t>  </a:t>
            </a:r>
            <a:r>
              <a:rPr sz="2000" dirty="0" err="1" smtClean="0">
                <a:sym typeface="Monaco"/>
              </a:rPr>
              <a:t>assertEquals</a:t>
            </a:r>
            <a:r>
              <a:rPr sz="2000" dirty="0">
                <a:sym typeface="Monaco"/>
              </a:rPr>
              <a:t>("Midnight", </a:t>
            </a:r>
            <a:r>
              <a:rPr sz="2000" dirty="0" err="1">
                <a:sym typeface="Monaco"/>
              </a:rPr>
              <a:t>expectedTimeString</a:t>
            </a:r>
            <a:r>
              <a:rPr sz="2000" dirty="0">
                <a:sym typeface="Monaco"/>
              </a:rPr>
              <a:t>, result);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ym typeface="Monaco"/>
              </a:rPr>
              <a:t>}</a:t>
            </a:r>
          </a:p>
        </p:txBody>
      </p:sp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 Stub Using </a:t>
            </a:r>
            <a:r>
              <a:rPr dirty="0" err="1"/>
              <a:t>JMock</a:t>
            </a:r>
            <a:r>
              <a:rPr dirty="0"/>
              <a:t> Library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813768" y="8356600"/>
            <a:ext cx="11737304" cy="18487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dirty="0" err="1"/>
              <a:t>JMock</a:t>
            </a:r>
            <a:r>
              <a:rPr lang="en-IE" dirty="0"/>
              <a:t> generates </a:t>
            </a:r>
            <a:r>
              <a:rPr lang="en-IE" i="1" dirty="0">
                <a:hlinkClick r:id="rId2"/>
              </a:rPr>
              <a:t>Mock Objects</a:t>
            </a:r>
            <a:r>
              <a:rPr lang="en-IE" dirty="0"/>
              <a:t> </a:t>
            </a:r>
            <a:r>
              <a:rPr lang="en-IE" dirty="0" smtClean="0"/>
              <a:t>dynamically.  </a:t>
            </a:r>
            <a:r>
              <a:rPr dirty="0" smtClean="0"/>
              <a:t>There </a:t>
            </a:r>
            <a:r>
              <a:rPr dirty="0"/>
              <a:t>is no Test Stub implementation to examine for this test because the </a:t>
            </a:r>
            <a:r>
              <a:rPr dirty="0" err="1"/>
              <a:t>JMock</a:t>
            </a:r>
            <a:r>
              <a:rPr dirty="0"/>
              <a:t> framework implements the Test Stub using </a:t>
            </a:r>
            <a:r>
              <a:rPr lang="en-IE" dirty="0" smtClean="0">
                <a:hlinkClick r:id="rId3"/>
              </a:rPr>
              <a:t>R</a:t>
            </a:r>
            <a:r>
              <a:rPr dirty="0" err="1" smtClean="0">
                <a:hlinkClick r:id="rId3"/>
              </a:rPr>
              <a:t>eflection</a:t>
            </a:r>
            <a:r>
              <a:rPr lang="en-IE" dirty="0" smtClean="0"/>
              <a:t> (inspects java classes at runtime).</a:t>
            </a:r>
            <a:endParaRPr dirty="0"/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5668888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8812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creen shot 2009-12-03 at 10.20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1600" y="2438400"/>
            <a:ext cx="9398000" cy="547687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Mock Object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39700" y="2171700"/>
            <a:ext cx="3975100" cy="723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SzTx/>
              <a:buNone/>
            </a:pPr>
            <a:r>
              <a:t>How do we implement Behavior Verification for indirect outputs of the SUT?</a:t>
            </a:r>
          </a:p>
          <a:p>
            <a:pPr marL="0" indent="0" algn="ctr">
              <a:spcBef>
                <a:spcPts val="1200"/>
              </a:spcBef>
              <a:buSzTx/>
              <a:buNone/>
            </a:pPr>
            <a:r>
              <a:t>How can we verify logic independently when it depends on indirect inputs from other software components?</a:t>
            </a:r>
          </a:p>
          <a:p>
            <a:pPr marL="0" indent="0" algn="ctr">
              <a:spcBef>
                <a:spcPts val="1200"/>
              </a:spcBef>
              <a:buSzTx/>
              <a:buNone/>
            </a:pPr>
            <a:r>
              <a:t>We replace an object on which the SUT depends on with a test specific object that verifies it is being used correctly by the SUT.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Mock Object - </a:t>
            </a:r>
            <a:r>
              <a:rPr dirty="0" smtClean="0"/>
              <a:t>How </a:t>
            </a:r>
            <a:r>
              <a:rPr dirty="0"/>
              <a:t>it Works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546100" y="2159000"/>
            <a:ext cx="11912600" cy="6362700"/>
          </a:xfrm>
          <a:prstGeom prst="rect">
            <a:avLst/>
          </a:prstGeom>
        </p:spPr>
        <p:txBody>
          <a:bodyPr/>
          <a:lstStyle/>
          <a:p>
            <a:r>
              <a:rPr dirty="0"/>
              <a:t>Define a Mock Object that implements the same interface as an object on which the SUT depends.</a:t>
            </a:r>
          </a:p>
          <a:p>
            <a:r>
              <a:rPr dirty="0"/>
              <a:t>During the test, configure the Mock Object </a:t>
            </a:r>
            <a:r>
              <a:rPr dirty="0" smtClean="0"/>
              <a:t>with</a:t>
            </a:r>
            <a:r>
              <a:rPr lang="en-IE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dirty="0" smtClean="0"/>
              <a:t>the </a:t>
            </a:r>
            <a:r>
              <a:rPr dirty="0"/>
              <a:t>values with which it should respond to the SUT and </a:t>
            </a:r>
            <a:endParaRPr lang="en-IE" dirty="0" smtClean="0"/>
          </a:p>
          <a:p>
            <a:pPr lvl="1">
              <a:spcBef>
                <a:spcPts val="600"/>
              </a:spcBef>
            </a:pPr>
            <a:r>
              <a:rPr dirty="0" smtClean="0"/>
              <a:t>the </a:t>
            </a:r>
            <a:r>
              <a:rPr dirty="0"/>
              <a:t>method calls (complete with expected arguments) it should expect from the SUT.</a:t>
            </a:r>
          </a:p>
          <a:p>
            <a:r>
              <a:rPr dirty="0"/>
              <a:t>Before exercising the SUT, install the Mock Object so that the SUT uses it instead of the real implementation. </a:t>
            </a:r>
          </a:p>
          <a:p>
            <a:r>
              <a:rPr dirty="0"/>
              <a:t>When called during SUT execution, the Mock Object compares the actual arguments received with the expected arguments using equality assertions  and fails the test if they don’t match.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6100936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94735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Mock Object - </a:t>
            </a:r>
            <a:r>
              <a:rPr dirty="0" smtClean="0"/>
              <a:t>Implementation</a:t>
            </a:r>
            <a:endParaRPr dirty="0"/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34167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</a:pPr>
            <a:r>
              <a:rPr dirty="0"/>
              <a:t>Tests written using Mock Objects look different from more traditional tests because all the expected behavior must be specified before the SUT is exercised. </a:t>
            </a:r>
          </a:p>
          <a:p>
            <a:pPr>
              <a:spcBef>
                <a:spcPts val="2800"/>
              </a:spcBef>
            </a:pPr>
            <a:r>
              <a:rPr dirty="0"/>
              <a:t>This makes the tests harder to write and to understand.</a:t>
            </a:r>
          </a:p>
          <a:p>
            <a:pPr>
              <a:spcBef>
                <a:spcPts val="2800"/>
              </a:spcBef>
            </a:pPr>
            <a:r>
              <a:rPr dirty="0"/>
              <a:t>The standard Four-Phase Test  is altered somewhat when we use Mock </a:t>
            </a:r>
            <a:r>
              <a:rPr dirty="0" smtClean="0"/>
              <a:t>Object</a:t>
            </a:r>
            <a:r>
              <a:rPr lang="en-IE" dirty="0" smtClean="0"/>
              <a:t>s:</a:t>
            </a:r>
            <a:endParaRPr dirty="0"/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872208" y="6172944"/>
            <a:ext cx="787055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IE" sz="2400" dirty="0" smtClean="0"/>
              <a:t>The </a:t>
            </a:r>
            <a:r>
              <a:rPr lang="en-IE" sz="2400" dirty="0"/>
              <a:t>fixture </a:t>
            </a:r>
            <a:r>
              <a:rPr lang="en-IE" sz="2400" i="1" dirty="0" smtClean="0"/>
              <a:t>Setup</a:t>
            </a:r>
            <a:r>
              <a:rPr lang="en-IE" sz="2400" dirty="0" smtClean="0"/>
              <a:t> </a:t>
            </a:r>
            <a:r>
              <a:rPr lang="en-IE" sz="2400" dirty="0"/>
              <a:t>phase of the test is broken down into </a:t>
            </a:r>
            <a:r>
              <a:rPr lang="en-IE" sz="2400" dirty="0" smtClean="0"/>
              <a:t>a number of specific activities (next slide).</a:t>
            </a:r>
          </a:p>
          <a:p>
            <a:pPr marL="342900" indent="-3429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IE" sz="2400" dirty="0" smtClean="0"/>
              <a:t>The </a:t>
            </a:r>
            <a:r>
              <a:rPr lang="en-IE" sz="2400" dirty="0"/>
              <a:t>result </a:t>
            </a:r>
            <a:r>
              <a:rPr lang="en-IE" sz="2400" i="1" dirty="0" smtClean="0"/>
              <a:t>Verification</a:t>
            </a:r>
            <a:r>
              <a:rPr lang="en-IE" sz="2400" dirty="0" smtClean="0"/>
              <a:t> </a:t>
            </a:r>
            <a:r>
              <a:rPr lang="en-IE" sz="2400" dirty="0"/>
              <a:t>phase more or less disappears, except for the possible presence of a call to the “final verification” method at the end of the test.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9376"/>
              </p:ext>
            </p:extLst>
          </p:nvPr>
        </p:nvGraphicFramePr>
        <p:xfrm>
          <a:off x="10246816" y="6260544"/>
          <a:ext cx="201622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Setup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Exercise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Verify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Teardown</a:t>
                      </a:r>
                      <a:endParaRPr lang="en-IE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</a:t>
            </a:r>
            <a:r>
              <a:rPr lang="en-IE" dirty="0" smtClean="0"/>
              <a:t>Test Double </a:t>
            </a:r>
            <a:r>
              <a:rPr lang="en-IE" dirty="0" smtClean="0"/>
              <a:t>Terms – by example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8977783" cy="6565900"/>
          </a:xfrm>
        </p:spPr>
        <p:txBody>
          <a:bodyPr/>
          <a:lstStyle/>
          <a:p>
            <a:r>
              <a:rPr lang="en-IE" dirty="0" smtClean="0"/>
              <a:t>Example 1: 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We want </a:t>
            </a:r>
            <a:r>
              <a:rPr lang="en-IE" dirty="0"/>
              <a:t>to check that when an adder function is given a 2 and a 4 then it returns a 6. </a:t>
            </a:r>
            <a:endParaRPr lang="en-IE" dirty="0" smtClean="0"/>
          </a:p>
          <a:p>
            <a:pPr lvl="1">
              <a:spcBef>
                <a:spcPts val="600"/>
              </a:spcBef>
            </a:pPr>
            <a:r>
              <a:rPr lang="en-IE" dirty="0" smtClean="0"/>
              <a:t>In </a:t>
            </a:r>
            <a:r>
              <a:rPr lang="en-IE" dirty="0"/>
              <a:t>this case you’re controlling what the </a:t>
            </a:r>
            <a:r>
              <a:rPr lang="en-IE" b="1" dirty="0"/>
              <a:t>System Under Test</a:t>
            </a:r>
            <a:r>
              <a:rPr lang="en-IE" dirty="0"/>
              <a:t> (SUT) pulls in from its environment (the 2 and the 4) and also observing what it pushes out (the 6</a:t>
            </a:r>
            <a:r>
              <a:rPr lang="en-IE" dirty="0" smtClean="0"/>
              <a:t>).</a:t>
            </a:r>
          </a:p>
          <a:p>
            <a:r>
              <a:rPr lang="en-IE" dirty="0" smtClean="0"/>
              <a:t>Example 2:</a:t>
            </a:r>
          </a:p>
          <a:p>
            <a:pPr lvl="1">
              <a:spcBef>
                <a:spcPts val="600"/>
              </a:spcBef>
            </a:pPr>
            <a:r>
              <a:rPr lang="en-IE" dirty="0"/>
              <a:t>We want to test a method that talks to a remote service and verify that if it receives an error code (pulled from the environment) when trying to read from the network then it logs the appropriate error message to a logger (SUT pushes this out).</a:t>
            </a:r>
          </a:p>
        </p:txBody>
      </p:sp>
      <p:pic>
        <p:nvPicPr>
          <p:cNvPr id="1026" name="Picture 2" descr="http://4.bp.blogspot.com/_rzQrByr0AIg/TSNKXPJqj-I/AAAAAAAAFsU/TT6q1wTxCvc/s400/input_outpu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76" y="2788568"/>
            <a:ext cx="2686256" cy="45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26336" y="9434790"/>
            <a:ext cx="72458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http://blog.thepete.net/blog/2011/01/04/working-with-indirect-input-and-output/</a:t>
            </a:r>
          </a:p>
        </p:txBody>
      </p:sp>
    </p:spTree>
    <p:extLst>
      <p:ext uri="{BB962C8B-B14F-4D97-AF65-F5344CB8AC3E}">
        <p14:creationId xmlns:p14="http://schemas.microsoft.com/office/powerpoint/2010/main" val="607561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Mock Object - </a:t>
            </a:r>
            <a:r>
              <a:rPr dirty="0" smtClean="0"/>
              <a:t>Test </a:t>
            </a:r>
            <a:r>
              <a:rPr dirty="0"/>
              <a:t>Structure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xfrm>
            <a:off x="635000" y="2171700"/>
            <a:ext cx="119507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Fixture </a:t>
            </a:r>
            <a:r>
              <a:rPr lang="en-IE" b="1" dirty="0" smtClean="0"/>
              <a:t>S</a:t>
            </a:r>
            <a:r>
              <a:rPr b="1" dirty="0" err="1" smtClean="0"/>
              <a:t>etup</a:t>
            </a:r>
            <a:r>
              <a:rPr dirty="0"/>
              <a:t>:</a:t>
            </a:r>
          </a:p>
          <a:p>
            <a:pPr lvl="2">
              <a:spcBef>
                <a:spcPts val="1600"/>
              </a:spcBef>
            </a:pPr>
            <a:r>
              <a:rPr dirty="0"/>
              <a:t>Test </a:t>
            </a:r>
            <a:r>
              <a:rPr i="1" dirty="0"/>
              <a:t>constructs</a:t>
            </a:r>
            <a:r>
              <a:rPr dirty="0"/>
              <a:t> Mock Object.</a:t>
            </a:r>
          </a:p>
          <a:p>
            <a:pPr lvl="2">
              <a:spcBef>
                <a:spcPts val="1600"/>
              </a:spcBef>
            </a:pPr>
            <a:r>
              <a:rPr dirty="0"/>
              <a:t>Test </a:t>
            </a:r>
            <a:r>
              <a:rPr i="1" dirty="0"/>
              <a:t>configures</a:t>
            </a:r>
            <a:r>
              <a:rPr dirty="0"/>
              <a:t> Mock Object.</a:t>
            </a:r>
          </a:p>
          <a:p>
            <a:pPr lvl="2">
              <a:spcBef>
                <a:spcPts val="1600"/>
              </a:spcBef>
            </a:pPr>
            <a:r>
              <a:rPr dirty="0"/>
              <a:t>Test </a:t>
            </a:r>
            <a:r>
              <a:rPr i="1" dirty="0"/>
              <a:t>installs</a:t>
            </a:r>
            <a:r>
              <a:rPr dirty="0"/>
              <a:t> Mock Object into SUT.</a:t>
            </a:r>
          </a:p>
          <a:p>
            <a:pPr lvl="2">
              <a:spcBef>
                <a:spcPts val="1600"/>
              </a:spcBef>
            </a:pPr>
            <a:r>
              <a:rPr dirty="0"/>
              <a:t>Test sets</a:t>
            </a:r>
            <a:r>
              <a:rPr i="1" dirty="0"/>
              <a:t> expectations</a:t>
            </a:r>
            <a:r>
              <a:rPr dirty="0"/>
              <a:t> on mock object. i.e. what behavior it expects to be triggered by SUT</a:t>
            </a:r>
          </a:p>
          <a:p>
            <a:pPr>
              <a:spcBef>
                <a:spcPts val="1600"/>
              </a:spcBef>
            </a:pPr>
            <a:r>
              <a:rPr b="1" dirty="0"/>
              <a:t>Exercise</a:t>
            </a:r>
            <a:r>
              <a:rPr dirty="0"/>
              <a:t> SUT:</a:t>
            </a:r>
          </a:p>
          <a:p>
            <a:pPr lvl="2">
              <a:spcBef>
                <a:spcPts val="1600"/>
              </a:spcBef>
            </a:pPr>
            <a:r>
              <a:rPr dirty="0"/>
              <a:t>SUT calls Mock Object; Mock Object does assertions.</a:t>
            </a:r>
          </a:p>
          <a:p>
            <a:pPr>
              <a:spcBef>
                <a:spcPts val="1600"/>
              </a:spcBef>
            </a:pPr>
            <a:r>
              <a:rPr dirty="0"/>
              <a:t>Result </a:t>
            </a:r>
            <a:r>
              <a:rPr lang="en-IE" b="1" dirty="0" smtClean="0"/>
              <a:t>V</a:t>
            </a:r>
            <a:r>
              <a:rPr b="1" dirty="0" err="1" smtClean="0"/>
              <a:t>erification</a:t>
            </a:r>
            <a:r>
              <a:rPr dirty="0"/>
              <a:t>:</a:t>
            </a:r>
          </a:p>
          <a:p>
            <a:pPr lvl="1">
              <a:spcBef>
                <a:spcPts val="1600"/>
              </a:spcBef>
            </a:pPr>
            <a:r>
              <a:rPr dirty="0"/>
              <a:t>Test calls “final verification” method.</a:t>
            </a:r>
          </a:p>
          <a:p>
            <a:pPr>
              <a:spcBef>
                <a:spcPts val="1600"/>
              </a:spcBef>
            </a:pPr>
            <a:r>
              <a:rPr dirty="0"/>
              <a:t>Fixture </a:t>
            </a:r>
            <a:r>
              <a:rPr lang="en-IE" b="1" dirty="0" smtClean="0"/>
              <a:t>T</a:t>
            </a:r>
            <a:r>
              <a:rPr b="1" dirty="0" err="1" smtClean="0"/>
              <a:t>eardown</a:t>
            </a:r>
            <a:r>
              <a:rPr dirty="0"/>
              <a:t>:</a:t>
            </a:r>
          </a:p>
          <a:p>
            <a:pPr lvl="1">
              <a:spcBef>
                <a:spcPts val="1600"/>
              </a:spcBef>
            </a:pPr>
            <a:r>
              <a:rPr dirty="0"/>
              <a:t>No impact.</a:t>
            </a:r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65342"/>
              </p:ext>
            </p:extLst>
          </p:nvPr>
        </p:nvGraphicFramePr>
        <p:xfrm>
          <a:off x="10246816" y="6260544"/>
          <a:ext cx="201622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Setup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Exercise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Verify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Teardown</a:t>
                      </a:r>
                      <a:endParaRPr lang="en-IE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571500" y="330200"/>
            <a:ext cx="53086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 </a:t>
            </a:r>
            <a:r>
              <a:rPr dirty="0" smtClean="0"/>
              <a:t>-</a:t>
            </a:r>
            <a:r>
              <a:rPr lang="en-IE" dirty="0" smtClean="0"/>
              <a:t> </a:t>
            </a:r>
            <a:r>
              <a:rPr dirty="0" smtClean="0"/>
              <a:t>Motivation</a:t>
            </a:r>
            <a:r>
              <a:rPr sz="2400" dirty="0" smtClean="0"/>
              <a:t> </a:t>
            </a:r>
            <a:r>
              <a:rPr sz="2400" dirty="0"/>
              <a:t>(from </a:t>
            </a:r>
            <a:r>
              <a:rPr sz="2400" dirty="0" err="1"/>
              <a:t>JMock</a:t>
            </a:r>
            <a:r>
              <a:rPr sz="2400" dirty="0"/>
              <a:t> Documentation)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sz="half" idx="1"/>
          </p:nvPr>
        </p:nvSpPr>
        <p:spPr>
          <a:xfrm>
            <a:off x="508000" y="2222500"/>
            <a:ext cx="6096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A Publisher sends messages to zero or one Subscriber. </a:t>
            </a:r>
          </a:p>
          <a:p>
            <a:r>
              <a:rPr dirty="0"/>
              <a:t>We want to test the Publisher, which involves testing its interactions with its Subscribers.</a:t>
            </a:r>
          </a:p>
          <a:p>
            <a:r>
              <a:rPr dirty="0"/>
              <a:t>We will test that a Publisher sends a message to a single registered Subscriber. </a:t>
            </a:r>
          </a:p>
          <a:p>
            <a:r>
              <a:rPr dirty="0"/>
              <a:t>To test interactions between the Publisher and the Subscriber we will use a mock Subscriber object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832600" y="1712704"/>
            <a:ext cx="5930900" cy="15799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interface</a:t>
            </a:r>
            <a:r>
              <a:rPr sz="2400" dirty="0"/>
              <a:t> Subscriber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void</a:t>
            </a:r>
            <a:r>
              <a:rPr sz="2400" dirty="0"/>
              <a:t> receive(String message);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sp>
        <p:nvSpPr>
          <p:cNvPr id="311" name="Shape 311"/>
          <p:cNvSpPr/>
          <p:nvPr/>
        </p:nvSpPr>
        <p:spPr>
          <a:xfrm>
            <a:off x="6832600" y="3508648"/>
            <a:ext cx="5930900" cy="56425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class</a:t>
            </a:r>
            <a:r>
              <a:rPr sz="2400"/>
              <a:t> Publisher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private</a:t>
            </a:r>
            <a:r>
              <a:rPr sz="2400"/>
              <a:t> Subscriber </a:t>
            </a:r>
            <a:r>
              <a:rPr sz="2400">
                <a:solidFill>
                  <a:srgbClr val="0326CC"/>
                </a:solidFill>
              </a:rPr>
              <a:t>subscriber</a:t>
            </a:r>
            <a:r>
              <a:rPr sz="240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add(Subscriber subscriber)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</a:t>
            </a:r>
            <a:r>
              <a:rPr sz="2400">
                <a:solidFill>
                  <a:srgbClr val="931A68"/>
                </a:solidFill>
              </a:rPr>
              <a:t>this</a:t>
            </a:r>
            <a:r>
              <a:rPr sz="2400"/>
              <a:t>.</a:t>
            </a:r>
            <a:r>
              <a:rPr sz="2400">
                <a:solidFill>
                  <a:srgbClr val="0326CC"/>
                </a:solidFill>
              </a:rPr>
              <a:t>subscriber</a:t>
            </a:r>
            <a:r>
              <a:rPr sz="2400"/>
              <a:t> = subscriber;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publish(String message)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  </a:t>
            </a:r>
            <a:r>
              <a:rPr sz="2400">
                <a:solidFill>
                  <a:srgbClr val="931A68"/>
                </a:solidFill>
              </a:rPr>
              <a:t>if</a:t>
            </a:r>
            <a:r>
              <a:rPr sz="2400">
                <a:solidFill>
                  <a:srgbClr val="000000"/>
                </a:solidFill>
              </a:rPr>
              <a:t> (</a:t>
            </a:r>
            <a:r>
              <a:rPr sz="2400"/>
              <a:t>subscriber</a:t>
            </a:r>
            <a:r>
              <a:rPr sz="2400">
                <a:solidFill>
                  <a:srgbClr val="000000"/>
                </a:solidFill>
              </a:rPr>
              <a:t> != </a:t>
            </a:r>
            <a:r>
              <a:rPr sz="2400">
                <a:solidFill>
                  <a:srgbClr val="931A68"/>
                </a:solidFill>
              </a:rPr>
              <a:t>null</a:t>
            </a:r>
            <a:r>
              <a:rPr sz="240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  </a:t>
            </a:r>
            <a:r>
              <a:rPr sz="2400">
                <a:solidFill>
                  <a:srgbClr val="0326CC"/>
                </a:solidFill>
              </a:rPr>
              <a:t>subscriber</a:t>
            </a:r>
            <a:r>
              <a:rPr sz="2400"/>
              <a:t>.receive(message);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}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Configure Test Case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4610100" cy="65659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Having added the </a:t>
            </a:r>
            <a:r>
              <a:rPr lang="en-IE" dirty="0" err="1" smtClean="0"/>
              <a:t>jMock</a:t>
            </a:r>
            <a:r>
              <a:rPr lang="en-IE" dirty="0" smtClean="0"/>
              <a:t> jar files to your class path:</a:t>
            </a:r>
          </a:p>
          <a:p>
            <a:pPr lvl="1">
              <a:spcBef>
                <a:spcPts val="600"/>
              </a:spcBef>
            </a:pPr>
            <a:r>
              <a:rPr dirty="0" smtClean="0"/>
              <a:t>import </a:t>
            </a:r>
            <a:r>
              <a:rPr dirty="0"/>
              <a:t>the </a:t>
            </a:r>
            <a:r>
              <a:rPr dirty="0" err="1"/>
              <a:t>jMock</a:t>
            </a:r>
            <a:r>
              <a:rPr dirty="0"/>
              <a:t> </a:t>
            </a:r>
            <a:r>
              <a:rPr dirty="0" smtClean="0"/>
              <a:t>classes</a:t>
            </a:r>
            <a:endParaRPr lang="en-IE" dirty="0" smtClean="0"/>
          </a:p>
          <a:p>
            <a:pPr lvl="1">
              <a:spcBef>
                <a:spcPts val="600"/>
              </a:spcBef>
            </a:pPr>
            <a:r>
              <a:rPr dirty="0" smtClean="0"/>
              <a:t>define </a:t>
            </a:r>
            <a:r>
              <a:rPr dirty="0"/>
              <a:t>our test fixture class and </a:t>
            </a:r>
            <a:endParaRPr lang="en-IE" dirty="0" smtClean="0"/>
          </a:p>
          <a:p>
            <a:pPr lvl="1">
              <a:spcBef>
                <a:spcPts val="600"/>
              </a:spcBef>
            </a:pPr>
            <a:r>
              <a:rPr dirty="0" smtClean="0"/>
              <a:t>create </a:t>
            </a:r>
            <a:r>
              <a:rPr dirty="0"/>
              <a:t>a "Mockery" that represents the </a:t>
            </a:r>
            <a:r>
              <a:rPr dirty="0">
                <a:solidFill>
                  <a:srgbClr val="03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dirty="0"/>
              <a:t> in which the Publisher exists. </a:t>
            </a:r>
          </a:p>
          <a:p>
            <a:r>
              <a:rPr dirty="0"/>
              <a:t>The </a:t>
            </a:r>
            <a:r>
              <a:rPr dirty="0">
                <a:solidFill>
                  <a:srgbClr val="0326CC"/>
                </a:solidFill>
                <a:latin typeface="Monaco"/>
                <a:ea typeface="Monaco"/>
                <a:cs typeface="Monaco"/>
                <a:sym typeface="Helvetica"/>
              </a:rPr>
              <a:t>context</a:t>
            </a:r>
            <a:r>
              <a:rPr dirty="0"/>
              <a:t> mocks out the </a:t>
            </a:r>
            <a:r>
              <a:rPr dirty="0">
                <a:solidFill>
                  <a:schemeClr val="tx1"/>
                </a:solidFill>
              </a:rPr>
              <a:t>objects </a:t>
            </a:r>
            <a:r>
              <a:rPr dirty="0">
                <a:solidFill>
                  <a:schemeClr val="tx1"/>
                </a:solidFill>
                <a:latin typeface="Monaco"/>
                <a:ea typeface="Monaco"/>
                <a:cs typeface="Monaco"/>
                <a:sym typeface="Helvetica"/>
              </a:rPr>
              <a:t>that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the Publisher collaborates with (in this case a Subscriber) and checks that they are used correctly during the test.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206256" y="2284512"/>
            <a:ext cx="7514332" cy="65043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org.jmock.Expectations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org.jmock.Mockery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org.jmock.integration.junit4.JMock;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org.jmock.integration.junit4.JUnit4Mockery;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org.junit.Test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org.junit.runner.RunWith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6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sut.Publisher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import</a:t>
            </a:r>
            <a:r>
              <a:rPr sz="2600" dirty="0"/>
              <a:t> </a:t>
            </a:r>
            <a:r>
              <a:rPr sz="2600" dirty="0" err="1"/>
              <a:t>sut.Subscriber</a:t>
            </a:r>
            <a:r>
              <a:rPr sz="26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600" dirty="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00" dirty="0"/>
              <a:t>@</a:t>
            </a:r>
            <a:r>
              <a:rPr sz="2600" dirty="0" err="1"/>
              <a:t>RunWith</a:t>
            </a:r>
            <a:r>
              <a:rPr sz="2600" dirty="0">
                <a:solidFill>
                  <a:srgbClr val="000000"/>
                </a:solidFill>
              </a:rPr>
              <a:t>(</a:t>
            </a:r>
            <a:r>
              <a:rPr sz="2600" dirty="0" err="1">
                <a:solidFill>
                  <a:srgbClr val="000000"/>
                </a:solidFill>
              </a:rPr>
              <a:t>JMock.</a:t>
            </a:r>
            <a:r>
              <a:rPr sz="2600" dirty="0" err="1">
                <a:solidFill>
                  <a:srgbClr val="931A68"/>
                </a:solidFill>
              </a:rPr>
              <a:t>class</a:t>
            </a:r>
            <a:r>
              <a:rPr sz="26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>
                <a:solidFill>
                  <a:srgbClr val="931A68"/>
                </a:solidFill>
              </a:rPr>
              <a:t>public</a:t>
            </a:r>
            <a:r>
              <a:rPr sz="2600" dirty="0"/>
              <a:t> </a:t>
            </a:r>
            <a:r>
              <a:rPr sz="2600" dirty="0">
                <a:solidFill>
                  <a:srgbClr val="931A68"/>
                </a:solidFill>
              </a:rPr>
              <a:t>class</a:t>
            </a:r>
            <a:r>
              <a:rPr sz="2600" dirty="0"/>
              <a:t> </a:t>
            </a:r>
            <a:r>
              <a:rPr sz="2600" dirty="0" err="1"/>
              <a:t>PublisherTest</a:t>
            </a:r>
            <a:endParaRPr sz="26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/>
              <a:t>  Mockery </a:t>
            </a:r>
            <a:r>
              <a:rPr sz="2600" dirty="0">
                <a:solidFill>
                  <a:srgbClr val="0326CC"/>
                </a:solidFill>
              </a:rPr>
              <a:t>context</a:t>
            </a:r>
            <a:r>
              <a:rPr sz="2600" dirty="0"/>
              <a:t> = </a:t>
            </a:r>
            <a:r>
              <a:rPr sz="2600" dirty="0">
                <a:solidFill>
                  <a:srgbClr val="931A68"/>
                </a:solidFill>
              </a:rPr>
              <a:t>new</a:t>
            </a:r>
            <a:r>
              <a:rPr sz="2600" dirty="0"/>
              <a:t> JUnit4Mockery();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/>
              <a:t>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600" dirty="0"/>
              <a:t>}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Fixture Setup (1)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sz="half" idx="1"/>
          </p:nvPr>
        </p:nvSpPr>
        <p:spPr>
          <a:xfrm>
            <a:off x="660400" y="2260600"/>
            <a:ext cx="12319000" cy="3568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Write the method that will perform our test - first set up the context in which our test will execute:</a:t>
            </a:r>
          </a:p>
          <a:p>
            <a:pPr lvl="2">
              <a:spcBef>
                <a:spcPts val="1600"/>
              </a:spcBef>
              <a:buSzPct val="125000"/>
            </a:pPr>
            <a:r>
              <a:rPr i="1" dirty="0"/>
              <a:t>Construct: </a:t>
            </a:r>
            <a:r>
              <a:rPr dirty="0"/>
              <a:t>create a Publisher to test. </a:t>
            </a:r>
          </a:p>
          <a:p>
            <a:pPr lvl="2">
              <a:spcBef>
                <a:spcPts val="1600"/>
              </a:spcBef>
              <a:buSzPct val="125000"/>
            </a:pPr>
            <a:r>
              <a:rPr i="1" dirty="0"/>
              <a:t>Configure:</a:t>
            </a:r>
            <a:r>
              <a:rPr dirty="0"/>
              <a:t> create a mock Subscriber that should receive the message. </a:t>
            </a:r>
          </a:p>
          <a:p>
            <a:pPr lvl="2">
              <a:spcBef>
                <a:spcPts val="1600"/>
              </a:spcBef>
              <a:buSzPct val="125000"/>
            </a:pPr>
            <a:r>
              <a:rPr i="1" dirty="0"/>
              <a:t>Install</a:t>
            </a:r>
            <a:r>
              <a:rPr dirty="0"/>
              <a:t>: register the Subscriber with the Publisher. 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600200" y="5578753"/>
            <a:ext cx="9131300" cy="30572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@Test</a:t>
            </a:r>
            <a:r>
              <a:rPr sz="24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oneSubscriberReceivesAMessage</a:t>
            </a:r>
            <a:r>
              <a:rPr sz="2400" dirty="0"/>
              <a:t>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Publisher </a:t>
            </a:r>
            <a:r>
              <a:rPr sz="2400" dirty="0" err="1"/>
              <a:t>publisher</a:t>
            </a:r>
            <a:r>
              <a:rPr sz="2400" dirty="0"/>
              <a:t> =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Publisher();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>
                <a:solidFill>
                  <a:srgbClr val="931A68"/>
                </a:solidFill>
              </a:rPr>
              <a:t>final</a:t>
            </a:r>
            <a:r>
              <a:rPr sz="2400" dirty="0" smtClean="0"/>
              <a:t> </a:t>
            </a:r>
            <a:r>
              <a:rPr sz="2400" dirty="0"/>
              <a:t>Subscriber </a:t>
            </a:r>
            <a:r>
              <a:rPr sz="2400" dirty="0" err="1"/>
              <a:t>subscriber</a:t>
            </a:r>
            <a:r>
              <a:rPr sz="2400" dirty="0"/>
              <a:t> = </a:t>
            </a:r>
            <a:r>
              <a:rPr sz="2400" dirty="0" err="1">
                <a:solidFill>
                  <a:srgbClr val="0326CC"/>
                </a:solidFill>
              </a:rPr>
              <a:t>context</a:t>
            </a:r>
            <a:r>
              <a:rPr sz="2400" dirty="0" err="1"/>
              <a:t>.mock</a:t>
            </a:r>
            <a:r>
              <a:rPr sz="2400" dirty="0"/>
              <a:t>(</a:t>
            </a:r>
            <a:r>
              <a:rPr sz="2400" dirty="0" err="1"/>
              <a:t>Subscriber.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err="1" smtClean="0"/>
              <a:t>publisher.add</a:t>
            </a:r>
            <a:r>
              <a:rPr sz="2400" dirty="0" smtClean="0"/>
              <a:t>(subscriber</a:t>
            </a:r>
            <a:r>
              <a:rPr sz="2400" dirty="0"/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 smtClean="0"/>
              <a:t>  </a:t>
            </a:r>
            <a:r>
              <a:rPr sz="2400" dirty="0" smtClean="0"/>
              <a:t>  </a:t>
            </a:r>
            <a:r>
              <a:rPr sz="2400" dirty="0"/>
              <a:t>....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Fixture Setup (2)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584200" y="3307928"/>
            <a:ext cx="5511800" cy="4521200"/>
          </a:xfrm>
          <a:prstGeom prst="rect">
            <a:avLst/>
          </a:prstGeom>
        </p:spPr>
        <p:txBody>
          <a:bodyPr/>
          <a:lstStyle/>
          <a:p>
            <a:r>
              <a:rPr dirty="0"/>
              <a:t>Define</a:t>
            </a:r>
            <a:r>
              <a:rPr i="1" dirty="0"/>
              <a:t> </a:t>
            </a:r>
            <a:r>
              <a:rPr i="1" dirty="0">
                <a:hlinkClick r:id="rId2"/>
              </a:rPr>
              <a:t>expectations</a:t>
            </a:r>
            <a:r>
              <a:rPr dirty="0"/>
              <a:t> on the mock Subscriber that specify the methods that we expect to be called upon it during the test run. </a:t>
            </a:r>
          </a:p>
          <a:p>
            <a:r>
              <a:rPr dirty="0"/>
              <a:t>We expect the receive method to be called once with a single argument, the message that will be sent.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6324600" y="3191187"/>
            <a:ext cx="6527800" cy="434990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300" dirty="0">
                <a:solidFill>
                  <a:srgbClr val="000000"/>
                </a:solidFill>
              </a:rPr>
              <a:t>  </a:t>
            </a:r>
            <a:r>
              <a:rPr sz="2300" dirty="0"/>
              <a:t>@Test</a:t>
            </a:r>
            <a:r>
              <a:rPr sz="23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</a:t>
            </a:r>
            <a:r>
              <a:rPr sz="2300" dirty="0">
                <a:solidFill>
                  <a:srgbClr val="931A68"/>
                </a:solidFill>
              </a:rPr>
              <a:t>public</a:t>
            </a:r>
            <a:r>
              <a:rPr sz="2300" dirty="0"/>
              <a:t> </a:t>
            </a:r>
            <a:r>
              <a:rPr sz="2300" dirty="0">
                <a:solidFill>
                  <a:srgbClr val="931A68"/>
                </a:solidFill>
              </a:rPr>
              <a:t>void</a:t>
            </a:r>
            <a:r>
              <a:rPr sz="2300" dirty="0"/>
              <a:t> </a:t>
            </a:r>
            <a:r>
              <a:rPr sz="2300" dirty="0" err="1"/>
              <a:t>oneSubscriberReceivesAMessage</a:t>
            </a:r>
            <a:r>
              <a:rPr sz="2300" dirty="0"/>
              <a:t>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3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</a:t>
            </a:r>
            <a:r>
              <a:rPr sz="2300" dirty="0" err="1">
                <a:solidFill>
                  <a:srgbClr val="0326CC"/>
                </a:solidFill>
              </a:rPr>
              <a:t>context</a:t>
            </a:r>
            <a:r>
              <a:rPr sz="2300" dirty="0" err="1"/>
              <a:t>.checking</a:t>
            </a:r>
            <a:r>
              <a:rPr sz="2300" dirty="0"/>
              <a:t>(</a:t>
            </a:r>
            <a:r>
              <a:rPr sz="2300" dirty="0">
                <a:solidFill>
                  <a:srgbClr val="931A68"/>
                </a:solidFill>
              </a:rPr>
              <a:t>new</a:t>
            </a:r>
            <a:r>
              <a:rPr sz="2300" dirty="0"/>
              <a:t> Expectations()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{{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  </a:t>
            </a:r>
            <a:r>
              <a:rPr sz="2300" dirty="0" err="1" smtClean="0"/>
              <a:t>oneOf</a:t>
            </a:r>
            <a:r>
              <a:rPr sz="2300" dirty="0" smtClean="0"/>
              <a:t>(subscriber</a:t>
            </a:r>
            <a:r>
              <a:rPr sz="2300" dirty="0"/>
              <a:t>).receive(message);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}});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3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  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300" dirty="0"/>
              <a:t>  }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SUT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957784" y="3580656"/>
            <a:ext cx="3606800" cy="3200400"/>
          </a:xfrm>
          <a:prstGeom prst="rect">
            <a:avLst/>
          </a:prstGeom>
        </p:spPr>
        <p:txBody>
          <a:bodyPr/>
          <a:lstStyle/>
          <a:p>
            <a:r>
              <a:rPr dirty="0"/>
              <a:t>We then execute the code that we want to test.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448300" y="3014385"/>
            <a:ext cx="6832600" cy="2687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@Test</a:t>
            </a:r>
            <a:r>
              <a:rPr sz="24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oneSubscriberReceivesAMessage</a:t>
            </a:r>
            <a:r>
              <a:rPr sz="2400" dirty="0"/>
              <a:t>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...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/>
              <a:t>publisher.publish</a:t>
            </a:r>
            <a:r>
              <a:rPr sz="2400" dirty="0"/>
              <a:t>(message);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 Verification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381720" y="2208624"/>
            <a:ext cx="3888432" cy="6484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</a:pPr>
            <a:r>
              <a:rPr dirty="0"/>
              <a:t>After the code under test has finished our test must verify that the mock Subscriber was called as expected. </a:t>
            </a:r>
          </a:p>
          <a:p>
            <a:pPr>
              <a:spcBef>
                <a:spcPts val="2000"/>
              </a:spcBef>
            </a:pPr>
            <a:r>
              <a:rPr dirty="0"/>
              <a:t>If the expected calls were not made, the test will fail. The </a:t>
            </a:r>
            <a:r>
              <a:rPr dirty="0" err="1"/>
              <a:t>MockObjectTestCase</a:t>
            </a:r>
            <a:r>
              <a:rPr dirty="0"/>
              <a:t> does this automatically. </a:t>
            </a:r>
          </a:p>
          <a:p>
            <a:pPr>
              <a:spcBef>
                <a:spcPts val="2000"/>
              </a:spcBef>
            </a:pPr>
            <a:r>
              <a:rPr dirty="0"/>
              <a:t>You don't have to explicitly verify the mock objects in your tests. 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464496" y="2273081"/>
            <a:ext cx="8158584" cy="7212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000000"/>
                </a:solidFill>
              </a:rPr>
              <a:t>  </a:t>
            </a:r>
            <a:r>
              <a:rPr sz="2200" dirty="0"/>
              <a:t>@Test</a:t>
            </a:r>
            <a:r>
              <a:rPr sz="22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>
                <a:solidFill>
                  <a:srgbClr val="931A68"/>
                </a:solidFill>
              </a:rPr>
              <a:t>public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oneSubscriberReceivesAMessage</a:t>
            </a:r>
            <a:r>
              <a:rPr sz="2200" dirty="0"/>
              <a:t>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smtClean="0"/>
              <a:t>{</a:t>
            </a:r>
            <a:endParaRPr lang="en-IE" sz="22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sz="2200" dirty="0" smtClean="0">
                <a:solidFill>
                  <a:schemeClr val="accent6">
                    <a:lumMod val="75000"/>
                  </a:schemeClr>
                </a:solidFill>
              </a:rPr>
              <a:t>   //Fixture Setup</a:t>
            </a:r>
            <a:endParaRPr sz="2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Publisher </a:t>
            </a:r>
            <a:r>
              <a:rPr sz="2200" dirty="0" err="1"/>
              <a:t>publisher</a:t>
            </a:r>
            <a:r>
              <a:rPr sz="2200" dirty="0"/>
              <a:t> = 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Publisher();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>
                <a:solidFill>
                  <a:srgbClr val="931A68"/>
                </a:solidFill>
              </a:rPr>
              <a:t>final</a:t>
            </a:r>
            <a:r>
              <a:rPr sz="2200" dirty="0"/>
              <a:t> Subscriber </a:t>
            </a:r>
            <a:r>
              <a:rPr sz="2200" dirty="0" err="1"/>
              <a:t>subscriber</a:t>
            </a:r>
            <a:r>
              <a:rPr sz="2200" dirty="0"/>
              <a:t> </a:t>
            </a:r>
            <a:r>
              <a:rPr sz="2200" dirty="0" smtClean="0"/>
              <a:t>= </a:t>
            </a:r>
            <a:r>
              <a:rPr sz="2200" dirty="0" err="1">
                <a:solidFill>
                  <a:srgbClr val="0326CC"/>
                </a:solidFill>
              </a:rPr>
              <a:t>context</a:t>
            </a:r>
            <a:r>
              <a:rPr sz="2200" dirty="0" err="1"/>
              <a:t>.mock</a:t>
            </a:r>
            <a:r>
              <a:rPr sz="2200" dirty="0"/>
              <a:t>(</a:t>
            </a:r>
            <a:r>
              <a:rPr sz="2200" dirty="0" err="1"/>
              <a:t>Subscriber.</a:t>
            </a:r>
            <a:r>
              <a:rPr sz="2200" dirty="0" err="1">
                <a:solidFill>
                  <a:srgbClr val="931A68"/>
                </a:solidFill>
              </a:rPr>
              <a:t>class</a:t>
            </a:r>
            <a:r>
              <a:rPr sz="2200" dirty="0"/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/>
              <a:t>publisher.add</a:t>
            </a:r>
            <a:r>
              <a:rPr sz="2200" dirty="0"/>
              <a:t>(subscriber);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/>
              <a:t>    </a:t>
            </a:r>
            <a:r>
              <a:rPr lang="en-IE" sz="2200" dirty="0">
                <a:solidFill>
                  <a:srgbClr val="931A68"/>
                </a:solidFill>
              </a:rPr>
              <a:t>final</a:t>
            </a:r>
            <a:r>
              <a:rPr lang="en-IE" sz="2200" dirty="0"/>
              <a:t> String message = </a:t>
            </a:r>
            <a:r>
              <a:rPr lang="en-IE" sz="2200" dirty="0">
                <a:solidFill>
                  <a:srgbClr val="3933FF"/>
                </a:solidFill>
              </a:rPr>
              <a:t>"message"</a:t>
            </a:r>
            <a:r>
              <a:rPr lang="en-IE" sz="2200" dirty="0"/>
              <a:t>;</a:t>
            </a:r>
            <a:endParaRPr lang="en-IE" sz="22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>
                <a:solidFill>
                  <a:schemeClr val="accent6">
                    <a:lumMod val="75000"/>
                  </a:schemeClr>
                </a:solidFill>
              </a:rPr>
              <a:t>    //Expectations Set</a:t>
            </a:r>
            <a:endParaRPr sz="22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>
                <a:solidFill>
                  <a:srgbClr val="0326CC"/>
                </a:solidFill>
              </a:rPr>
              <a:t>    </a:t>
            </a:r>
            <a:r>
              <a:rPr sz="2200" dirty="0" err="1" smtClean="0">
                <a:solidFill>
                  <a:srgbClr val="0326CC"/>
                </a:solidFill>
              </a:rPr>
              <a:t>context</a:t>
            </a:r>
            <a:r>
              <a:rPr sz="2200" dirty="0" err="1" smtClean="0"/>
              <a:t>.checking</a:t>
            </a:r>
            <a:r>
              <a:rPr sz="2200" dirty="0" smtClean="0"/>
              <a:t>(</a:t>
            </a:r>
            <a:r>
              <a:rPr sz="2200" dirty="0" smtClean="0">
                <a:solidFill>
                  <a:srgbClr val="931A68"/>
                </a:solidFill>
              </a:rPr>
              <a:t>new</a:t>
            </a:r>
            <a:r>
              <a:rPr sz="2200" dirty="0" smtClean="0"/>
              <a:t> </a:t>
            </a:r>
            <a:r>
              <a:rPr sz="2200" dirty="0"/>
              <a:t>Expectations()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{{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 err="1"/>
              <a:t>oneOf</a:t>
            </a:r>
            <a:r>
              <a:rPr sz="2200" dirty="0"/>
              <a:t> (subscriber).receive(message);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}});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lang="en-IE" sz="22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/>
              <a:t>   </a:t>
            </a:r>
            <a:r>
              <a:rPr lang="en-IE" sz="2200" dirty="0" smtClean="0">
                <a:solidFill>
                  <a:schemeClr val="accent6">
                    <a:lumMod val="75000"/>
                  </a:schemeClr>
                </a:solidFill>
              </a:rPr>
              <a:t> //Exercise SUT</a:t>
            </a:r>
            <a:endParaRPr sz="22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/>
              <a:t>publisher.publish</a:t>
            </a:r>
            <a:r>
              <a:rPr sz="2200" dirty="0"/>
              <a:t>(message</a:t>
            </a:r>
            <a:r>
              <a:rPr sz="2200" dirty="0" smtClean="0"/>
              <a:t>);</a:t>
            </a:r>
            <a:endParaRPr lang="en-IE" sz="22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lang="en-IE" sz="22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>
                <a:latin typeface="Monaco"/>
                <a:ea typeface="Monaco"/>
                <a:cs typeface="Monaco"/>
              </a:rPr>
              <a:t>    </a:t>
            </a:r>
            <a:r>
              <a:rPr lang="en-IE" sz="22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</a:rPr>
              <a:t>//Verify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</a:rPr>
              <a:t>    //</a:t>
            </a:r>
            <a:r>
              <a:rPr lang="en-IE" sz="2200" dirty="0" err="1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</a:rPr>
              <a:t>context.assertIsSatisfied</a:t>
            </a:r>
            <a:r>
              <a:rPr lang="en-IE" sz="2200" dirty="0">
                <a:solidFill>
                  <a:schemeClr val="accent6">
                    <a:lumMod val="75000"/>
                  </a:schemeClr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 smtClean="0"/>
              <a:t>  </a:t>
            </a:r>
            <a:r>
              <a:rPr sz="2200" dirty="0"/>
              <a:t>}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339" name="Screen shot 2009-12-03 at 13.47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88" y="52264"/>
            <a:ext cx="5702300" cy="9372902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0" y="9413304"/>
            <a:ext cx="3470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http://www.jmock.org/cookbook.html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t="17682" r="47724" b="6277"/>
          <a:stretch/>
        </p:blipFill>
        <p:spPr bwMode="auto">
          <a:xfrm>
            <a:off x="6208348" y="99011"/>
            <a:ext cx="6624736" cy="7383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50672" y="772344"/>
            <a:ext cx="3666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http://www.jmock.org/cheat-sheet.html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2575" y="8261176"/>
            <a:ext cx="6290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dirty="0" smtClean="0"/>
              <a:t>Good article on Mocks and Stubs:</a:t>
            </a:r>
          </a:p>
          <a:p>
            <a:r>
              <a:rPr lang="en-IE" sz="2000" dirty="0" smtClean="0"/>
              <a:t>http</a:t>
            </a:r>
            <a:r>
              <a:rPr lang="en-IE" sz="2000" dirty="0"/>
              <a:t>://martinfowler.com/articles/mocksArentStubs.html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6604992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94735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jMock from Maven Builds</a:t>
            </a:r>
          </a:p>
        </p:txBody>
      </p:sp>
      <p:sp>
        <p:nvSpPr>
          <p:cNvPr id="342" name="Shape 342"/>
          <p:cNvSpPr>
            <a:spLocks noGrp="1"/>
          </p:cNvSpPr>
          <p:nvPr>
            <p:ph type="body" sz="half" idx="1"/>
          </p:nvPr>
        </p:nvSpPr>
        <p:spPr>
          <a:xfrm>
            <a:off x="558800" y="3063428"/>
            <a:ext cx="5151512" cy="6565900"/>
          </a:xfrm>
          <a:prstGeom prst="rect">
            <a:avLst/>
          </a:prstGeom>
        </p:spPr>
        <p:txBody>
          <a:bodyPr/>
          <a:lstStyle/>
          <a:p>
            <a:r>
              <a:rPr sz="2800" dirty="0"/>
              <a:t>The </a:t>
            </a:r>
            <a:r>
              <a:rPr sz="2800" dirty="0" err="1"/>
              <a:t>jMock</a:t>
            </a:r>
            <a:r>
              <a:rPr sz="2800" dirty="0"/>
              <a:t> 2 jars are accessible via Maven 2 by declaring the following dependencies in your POM. </a:t>
            </a:r>
          </a:p>
          <a:p>
            <a:r>
              <a:rPr sz="2800" dirty="0"/>
              <a:t>All the required dependencies on </a:t>
            </a:r>
            <a:r>
              <a:rPr sz="2800" dirty="0" err="1"/>
              <a:t>jMock</a:t>
            </a:r>
            <a:r>
              <a:rPr sz="2800" dirty="0"/>
              <a:t> will be included automatically.</a:t>
            </a:r>
          </a:p>
        </p:txBody>
      </p:sp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982196" y="3724672"/>
            <a:ext cx="6352852" cy="22570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&lt;dependency&gt;</a:t>
            </a:r>
          </a:p>
          <a:p>
            <a:pPr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</a:t>
            </a:r>
            <a:r>
              <a:rPr lang="en-IE" sz="2800" dirty="0" smtClean="0"/>
              <a:t>  </a:t>
            </a:r>
            <a:r>
              <a:rPr sz="2800" dirty="0" smtClean="0"/>
              <a:t> </a:t>
            </a:r>
            <a:r>
              <a:rPr sz="2800" dirty="0"/>
              <a:t>&lt;</a:t>
            </a:r>
            <a:r>
              <a:rPr sz="2800" dirty="0" err="1"/>
              <a:t>groupId</a:t>
            </a:r>
            <a:r>
              <a:rPr sz="2800" dirty="0"/>
              <a:t>&gt;</a:t>
            </a:r>
            <a:r>
              <a:rPr sz="2800" dirty="0" err="1"/>
              <a:t>org.jmock</a:t>
            </a:r>
            <a:r>
              <a:rPr sz="2800" dirty="0"/>
              <a:t>&lt;/</a:t>
            </a:r>
            <a:r>
              <a:rPr sz="2800" dirty="0" err="1"/>
              <a:t>groupId</a:t>
            </a:r>
            <a:r>
              <a:rPr sz="2800" dirty="0"/>
              <a:t>&gt;</a:t>
            </a:r>
          </a:p>
          <a:p>
            <a:pPr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</a:t>
            </a:r>
            <a:r>
              <a:rPr lang="en-IE" sz="2800" dirty="0" smtClean="0"/>
              <a:t>  </a:t>
            </a:r>
            <a:r>
              <a:rPr sz="2800" dirty="0" smtClean="0"/>
              <a:t>&lt;</a:t>
            </a:r>
            <a:r>
              <a:rPr sz="2800" dirty="0" err="1"/>
              <a:t>artifactId</a:t>
            </a:r>
            <a:r>
              <a:rPr sz="2800" dirty="0"/>
              <a:t>&gt;jmock-junit4&lt;/</a:t>
            </a:r>
            <a:r>
              <a:rPr sz="2800" dirty="0" err="1"/>
              <a:t>artifactId</a:t>
            </a:r>
            <a:r>
              <a:rPr sz="2800" dirty="0"/>
              <a:t>&gt;</a:t>
            </a:r>
          </a:p>
          <a:p>
            <a:pPr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</a:t>
            </a:r>
            <a:r>
              <a:rPr lang="en-IE" sz="2800" dirty="0" smtClean="0"/>
              <a:t>  </a:t>
            </a:r>
            <a:r>
              <a:rPr sz="2800" dirty="0" smtClean="0"/>
              <a:t>&lt;</a:t>
            </a:r>
            <a:r>
              <a:rPr sz="2800" dirty="0"/>
              <a:t>version&gt;2.5.1&lt;/version&gt;</a:t>
            </a:r>
          </a:p>
          <a:p>
            <a:pPr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&lt;/dependency&gt;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</a:t>
            </a:r>
            <a:r>
              <a:rPr lang="en-IE" dirty="0" smtClean="0"/>
              <a:t>Test Double </a:t>
            </a:r>
            <a:r>
              <a:rPr lang="en-IE" dirty="0"/>
              <a:t>Terms – by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8977783" cy="6565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Both examples illustrate </a:t>
            </a:r>
            <a:r>
              <a:rPr lang="en-IE" dirty="0"/>
              <a:t>the same fundamental practice </a:t>
            </a:r>
            <a:r>
              <a:rPr lang="en-IE" dirty="0" smtClean="0"/>
              <a:t>of: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controlling input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observing output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but </a:t>
            </a:r>
            <a:r>
              <a:rPr lang="en-IE" dirty="0"/>
              <a:t>they are dealing with different kinds of input and output. </a:t>
            </a:r>
            <a:endParaRPr lang="en-IE" dirty="0" smtClean="0"/>
          </a:p>
          <a:p>
            <a:pPr marL="0" indent="0">
              <a:spcBef>
                <a:spcPts val="600"/>
              </a:spcBef>
              <a:buNone/>
            </a:pPr>
            <a:endParaRPr lang="en-IE" dirty="0" smtClean="0"/>
          </a:p>
          <a:p>
            <a:pPr>
              <a:spcBef>
                <a:spcPts val="600"/>
              </a:spcBef>
            </a:pPr>
            <a:r>
              <a:rPr lang="en-IE" dirty="0" smtClean="0"/>
              <a:t>Example 1 (adder function):</a:t>
            </a:r>
            <a:endParaRPr lang="en-IE" dirty="0"/>
          </a:p>
          <a:p>
            <a:pPr lvl="1">
              <a:spcBef>
                <a:spcPts val="600"/>
              </a:spcBef>
            </a:pPr>
            <a:r>
              <a:rPr lang="en-IE" dirty="0" smtClean="0"/>
              <a:t>controlling </a:t>
            </a:r>
            <a:r>
              <a:rPr lang="en-IE" dirty="0"/>
              <a:t>the </a:t>
            </a:r>
            <a:r>
              <a:rPr lang="en-IE" dirty="0">
                <a:hlinkClick r:id="rId2"/>
              </a:rPr>
              <a:t>Direct Input</a:t>
            </a:r>
            <a:r>
              <a:rPr lang="en-IE" dirty="0"/>
              <a:t> provided to the </a:t>
            </a:r>
            <a:r>
              <a:rPr lang="en-IE" dirty="0" smtClean="0"/>
              <a:t>SUT.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observing </a:t>
            </a:r>
            <a:r>
              <a:rPr lang="en-IE" dirty="0"/>
              <a:t>the </a:t>
            </a:r>
            <a:r>
              <a:rPr lang="en-IE" dirty="0">
                <a:hlinkClick r:id="rId3"/>
              </a:rPr>
              <a:t>Direct </a:t>
            </a:r>
            <a:r>
              <a:rPr lang="en-IE" dirty="0" smtClean="0">
                <a:hlinkClick r:id="rId3"/>
              </a:rPr>
              <a:t>Output</a:t>
            </a:r>
            <a:r>
              <a:rPr lang="en-IE" dirty="0"/>
              <a:t> </a:t>
            </a:r>
            <a:r>
              <a:rPr lang="en-IE" dirty="0" smtClean="0"/>
              <a:t>from the SUT.</a:t>
            </a:r>
          </a:p>
          <a:p>
            <a:pPr marL="444500" lvl="1" indent="0">
              <a:spcBef>
                <a:spcPts val="600"/>
              </a:spcBef>
              <a:buNone/>
            </a:pPr>
            <a:endParaRPr lang="en-IE" dirty="0" smtClean="0"/>
          </a:p>
          <a:p>
            <a:pPr>
              <a:spcBef>
                <a:spcPts val="600"/>
              </a:spcBef>
            </a:pPr>
            <a:r>
              <a:rPr lang="en-IE" dirty="0" smtClean="0"/>
              <a:t>Example 2 (remote service):  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controlling </a:t>
            </a:r>
            <a:r>
              <a:rPr lang="en-IE" dirty="0" smtClean="0">
                <a:hlinkClick r:id="rId4"/>
              </a:rPr>
              <a:t>Indirect </a:t>
            </a:r>
            <a:r>
              <a:rPr lang="en-IE" dirty="0">
                <a:hlinkClick r:id="rId4"/>
              </a:rPr>
              <a:t>Input</a:t>
            </a:r>
            <a:r>
              <a:rPr lang="en-IE" dirty="0"/>
              <a:t> </a:t>
            </a:r>
            <a:r>
              <a:rPr lang="en-IE" dirty="0" smtClean="0"/>
              <a:t>from a network service (DOC).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observing</a:t>
            </a:r>
            <a:r>
              <a:rPr lang="en-IE" dirty="0"/>
              <a:t> </a:t>
            </a:r>
            <a:r>
              <a:rPr lang="en-IE" dirty="0">
                <a:hlinkClick r:id="rId5"/>
              </a:rPr>
              <a:t>Indirect </a:t>
            </a:r>
            <a:r>
              <a:rPr lang="en-IE" dirty="0" smtClean="0">
                <a:hlinkClick r:id="rId5"/>
              </a:rPr>
              <a:t>Output</a:t>
            </a:r>
            <a:r>
              <a:rPr lang="en-IE" dirty="0" smtClean="0"/>
              <a:t> to a logging service (DOC).</a:t>
            </a:r>
            <a:endParaRPr lang="en-IE" dirty="0"/>
          </a:p>
        </p:txBody>
      </p:sp>
      <p:pic>
        <p:nvPicPr>
          <p:cNvPr id="1026" name="Picture 2" descr="http://4.bp.blogspot.com/_rzQrByr0AIg/TSNKXPJqj-I/AAAAAAAAFsU/TT6q1wTxCvc/s400/input_output_diagr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76" y="2788568"/>
            <a:ext cx="2686256" cy="45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26336" y="9434790"/>
            <a:ext cx="72458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http://blog.thepete.net/blog/2011/01/04/working-with-indirect-input-and-output/</a:t>
            </a:r>
          </a:p>
        </p:txBody>
      </p:sp>
    </p:spTree>
    <p:extLst>
      <p:ext uri="{BB962C8B-B14F-4D97-AF65-F5344CB8AC3E}">
        <p14:creationId xmlns:p14="http://schemas.microsoft.com/office/powerpoint/2010/main" val="29584420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7037040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730209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Expectations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Expectations are defined within a "Double-Brace </a:t>
            </a:r>
            <a:r>
              <a:rPr lang="en-IE" dirty="0" smtClean="0"/>
              <a:t>Block“.</a:t>
            </a:r>
          </a:p>
          <a:p>
            <a:r>
              <a:rPr lang="en-IE" dirty="0" smtClean="0"/>
              <a:t>It defines </a:t>
            </a:r>
            <a:r>
              <a:rPr lang="en-IE" dirty="0"/>
              <a:t>the expectations in the context of the </a:t>
            </a:r>
            <a:r>
              <a:rPr lang="en-IE" dirty="0" smtClean="0"/>
              <a:t>test's Mockery.</a:t>
            </a:r>
          </a:p>
          <a:p>
            <a:r>
              <a:rPr lang="en-IE" dirty="0"/>
              <a:t>An expectations block can contain any number of expectations. </a:t>
            </a:r>
            <a:endParaRPr lang="en-IE" dirty="0" smtClean="0"/>
          </a:p>
          <a:p>
            <a:r>
              <a:rPr lang="en-IE" dirty="0" smtClean="0"/>
              <a:t>Each </a:t>
            </a:r>
            <a:r>
              <a:rPr lang="en-IE" dirty="0"/>
              <a:t>expectation has the following </a:t>
            </a:r>
            <a:r>
              <a:rPr lang="en-IE" dirty="0" smtClean="0"/>
              <a:t>structure: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/>
              <a:t>Except for the </a:t>
            </a:r>
            <a:r>
              <a:rPr lang="en-IE" u="sng" dirty="0">
                <a:hlinkClick r:id="rId2"/>
              </a:rPr>
              <a:t>invocation count</a:t>
            </a:r>
            <a:r>
              <a:rPr lang="en-IE" dirty="0"/>
              <a:t> and the mock object, all clauses are optional.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3848" y="6162198"/>
            <a:ext cx="10081120" cy="15850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invocation-count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mock-object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argument-constraints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sequence-name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state-machine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.is(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state-name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will(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then(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state-machine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.is(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new-state-name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7689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3"/>
          </p:nvPr>
        </p:nvSpPr>
        <p:spPr>
          <a:xfrm>
            <a:off x="4102100" y="2552800"/>
            <a:ext cx="8610600" cy="718145"/>
          </a:xfrm>
          <a:prstGeom prst="rect">
            <a:avLst/>
          </a:prstGeom>
        </p:spPr>
        <p:txBody>
          <a:bodyPr/>
          <a:lstStyle/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err="1"/>
              <a:t>oneOf</a:t>
            </a:r>
            <a:r>
              <a:rPr lang="en-IE" sz="2000" dirty="0"/>
              <a:t> (calculator).</a:t>
            </a:r>
            <a:r>
              <a:rPr lang="en-IE" sz="2000" dirty="0" smtClean="0"/>
              <a:t>add(1, 1); will(</a:t>
            </a:r>
            <a:r>
              <a:rPr lang="en-IE" sz="2000" dirty="0" err="1" smtClean="0"/>
              <a:t>returnValue</a:t>
            </a:r>
            <a:r>
              <a:rPr lang="en-IE" sz="2000" dirty="0" smtClean="0"/>
              <a:t>(2));</a:t>
            </a:r>
            <a:endParaRPr lang="en-IE" sz="2000" dirty="0" smtClean="0">
              <a:latin typeface="Monaco"/>
              <a:ea typeface="Monaco"/>
              <a:cs typeface="Monaco"/>
              <a:sym typeface="Monaco"/>
            </a:endParaRP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 err="1" smtClean="0">
                <a:latin typeface="Monaco"/>
                <a:ea typeface="Monaco"/>
                <a:cs typeface="Monaco"/>
                <a:sym typeface="Monaco"/>
              </a:rPr>
              <a:t>oneOf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(calculator).add(2, 2); will(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returnValue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(5));</a:t>
            </a:r>
          </a:p>
        </p:txBody>
      </p:sp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Returning Values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sz="half" idx="1"/>
          </p:nvPr>
        </p:nvSpPr>
        <p:spPr>
          <a:xfrm>
            <a:off x="241300" y="1981200"/>
            <a:ext cx="3683000" cy="7569200"/>
          </a:xfrm>
          <a:prstGeom prst="rect">
            <a:avLst/>
          </a:prstGeom>
        </p:spPr>
        <p:txBody>
          <a:bodyPr/>
          <a:lstStyle/>
          <a:p>
            <a:r>
              <a:rPr dirty="0"/>
              <a:t>Return values from mocked methods by using the </a:t>
            </a:r>
            <a:r>
              <a:rPr dirty="0" err="1"/>
              <a:t>returnValue</a:t>
            </a:r>
            <a:r>
              <a:rPr dirty="0"/>
              <a:t> action within the "will" clause of an expectation.</a:t>
            </a:r>
          </a:p>
          <a:p>
            <a:r>
              <a:rPr dirty="0"/>
              <a:t>The </a:t>
            </a:r>
            <a:r>
              <a:rPr dirty="0" err="1"/>
              <a:t>returnIterator</a:t>
            </a:r>
            <a:r>
              <a:rPr dirty="0"/>
              <a:t> action returns an iterator over a collection.</a:t>
            </a:r>
          </a:p>
          <a:p>
            <a:r>
              <a:rPr dirty="0"/>
              <a:t>A convenient overload of the </a:t>
            </a:r>
            <a:r>
              <a:rPr dirty="0" err="1"/>
              <a:t>returnIterator</a:t>
            </a:r>
            <a:r>
              <a:rPr dirty="0"/>
              <a:t> method lets you specify the elements inline: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102100" y="4760267"/>
            <a:ext cx="8610600" cy="25648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final List&lt;Employee&gt; employees = new ArrayList&lt;Employee&gt;();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employees.add(alice);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employees.add(bob);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context.checking(new Expectations()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{{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    oneOf (department).employees(); will(returnIterator(employees));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}});</a:t>
            </a:r>
          </a:p>
        </p:txBody>
      </p:sp>
      <p:sp>
        <p:nvSpPr>
          <p:cNvPr id="351" name="Shape 351"/>
          <p:cNvSpPr/>
          <p:nvPr/>
        </p:nvSpPr>
        <p:spPr>
          <a:xfrm>
            <a:off x="4102100" y="7442002"/>
            <a:ext cx="8610600" cy="13336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context.checking(new Expectations() 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{{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    oneOf (department).employees(); will(returnIterator(alice, bob));</a:t>
            </a:r>
          </a:p>
          <a:p>
            <a: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}});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body" idx="13"/>
          </p:nvPr>
        </p:nvSpPr>
        <p:spPr>
          <a:xfrm>
            <a:off x="1101800" y="4516760"/>
            <a:ext cx="10777140" cy="96436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allowing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(bank).withdraw(with(any(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Money.class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))); </a:t>
            </a:r>
          </a:p>
          <a:p>
            <a:pPr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will(</a:t>
            </a:r>
            <a:r>
              <a:rPr sz="2800" dirty="0" err="1" smtClean="0">
                <a:latin typeface="Monaco"/>
                <a:ea typeface="Monaco"/>
                <a:cs typeface="Monaco"/>
                <a:sym typeface="Monaco"/>
              </a:rPr>
              <a:t>throwException</a:t>
            </a:r>
            <a:r>
              <a:rPr sz="2800" dirty="0" smtClean="0">
                <a:latin typeface="Monaco"/>
                <a:ea typeface="Monaco"/>
                <a:cs typeface="Monaco"/>
                <a:sym typeface="Monaco"/>
              </a:rPr>
              <a:t>(new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WithdrawalLimitReachedException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</p:txBody>
      </p:sp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838200" y="2565400"/>
            <a:ext cx="10845800" cy="1701800"/>
          </a:xfrm>
          <a:prstGeom prst="rect">
            <a:avLst/>
          </a:prstGeom>
        </p:spPr>
        <p:txBody>
          <a:bodyPr/>
          <a:lstStyle/>
          <a:p>
            <a:r>
              <a:rPr sz="3200" dirty="0"/>
              <a:t>Use the </a:t>
            </a:r>
            <a:r>
              <a:rPr sz="3200" dirty="0" err="1"/>
              <a:t>throwException</a:t>
            </a:r>
            <a:r>
              <a:rPr sz="3200" dirty="0"/>
              <a:t> action to throw an exception from a mocked method.</a:t>
            </a:r>
          </a:p>
        </p:txBody>
      </p:sp>
      <p:sp>
        <p:nvSpPr>
          <p:cNvPr id="356" name="Shape 35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Expecting Methods More (or Less) than Once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xfrm>
            <a:off x="520700" y="1981200"/>
            <a:ext cx="11645900" cy="7061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b="1" i="1" dirty="0" err="1"/>
              <a:t>oneOf</a:t>
            </a:r>
            <a:r>
              <a:rPr b="1" i="1" dirty="0"/>
              <a:t> </a:t>
            </a:r>
            <a:r>
              <a:rPr dirty="0"/>
              <a:t>The invocation is expected once and once only. </a:t>
            </a:r>
          </a:p>
          <a:p>
            <a:pPr>
              <a:spcBef>
                <a:spcPts val="1600"/>
              </a:spcBef>
            </a:pPr>
            <a:r>
              <a:rPr b="1" i="1" dirty="0"/>
              <a:t>exactly(n).of </a:t>
            </a:r>
            <a:r>
              <a:rPr dirty="0"/>
              <a:t>The invocation is expected exactly n times. Note: </a:t>
            </a:r>
            <a:r>
              <a:rPr dirty="0" smtClean="0"/>
              <a:t>one</a:t>
            </a:r>
            <a:r>
              <a:rPr lang="en-IE" dirty="0" smtClean="0"/>
              <a:t>Of</a:t>
            </a:r>
            <a:r>
              <a:rPr dirty="0" smtClean="0"/>
              <a:t> </a:t>
            </a:r>
            <a:r>
              <a:rPr dirty="0"/>
              <a:t>is a convenient shorthand for exactly(1). </a:t>
            </a:r>
          </a:p>
          <a:p>
            <a:pPr>
              <a:spcBef>
                <a:spcPts val="1600"/>
              </a:spcBef>
            </a:pPr>
            <a:r>
              <a:rPr b="1" i="1" dirty="0" err="1"/>
              <a:t>atLeast</a:t>
            </a:r>
            <a:r>
              <a:rPr b="1" i="1" dirty="0"/>
              <a:t>(n).of</a:t>
            </a:r>
            <a:r>
              <a:rPr dirty="0"/>
              <a:t> The invocation is </a:t>
            </a:r>
            <a:r>
              <a:rPr dirty="0" smtClean="0"/>
              <a:t>expected</a:t>
            </a:r>
            <a:r>
              <a:rPr lang="en-IE" dirty="0" smtClean="0"/>
              <a:t> </a:t>
            </a:r>
            <a:r>
              <a:rPr dirty="0" smtClean="0"/>
              <a:t>at </a:t>
            </a:r>
            <a:r>
              <a:rPr dirty="0"/>
              <a:t>least n times. </a:t>
            </a:r>
          </a:p>
          <a:p>
            <a:pPr>
              <a:spcBef>
                <a:spcPts val="1600"/>
              </a:spcBef>
            </a:pPr>
            <a:r>
              <a:rPr b="1" i="1" dirty="0" err="1"/>
              <a:t>atMost</a:t>
            </a:r>
            <a:r>
              <a:rPr b="1" i="1" dirty="0"/>
              <a:t>(n).of</a:t>
            </a:r>
            <a:r>
              <a:rPr dirty="0"/>
              <a:t> The invocation is expected at most n times. </a:t>
            </a:r>
          </a:p>
          <a:p>
            <a:pPr>
              <a:spcBef>
                <a:spcPts val="1600"/>
              </a:spcBef>
            </a:pPr>
            <a:r>
              <a:rPr b="1" i="1" dirty="0"/>
              <a:t>between(min, max).of </a:t>
            </a:r>
            <a:r>
              <a:rPr dirty="0"/>
              <a:t>The invocation is expected at least min times and at most max times. </a:t>
            </a:r>
          </a:p>
          <a:p>
            <a:pPr>
              <a:spcBef>
                <a:spcPts val="1600"/>
              </a:spcBef>
            </a:pPr>
            <a:r>
              <a:rPr b="1" i="1" dirty="0"/>
              <a:t>allowing</a:t>
            </a:r>
            <a:r>
              <a:rPr dirty="0"/>
              <a:t> The invocation is allowed any number of times but does not have to happen. </a:t>
            </a:r>
          </a:p>
          <a:p>
            <a:pPr>
              <a:spcBef>
                <a:spcPts val="1600"/>
              </a:spcBef>
            </a:pPr>
            <a:r>
              <a:rPr b="1" i="1" dirty="0"/>
              <a:t>ignoring</a:t>
            </a:r>
            <a:r>
              <a:rPr dirty="0"/>
              <a:t> The same as allowing. Allowing or ignoring should be chosen to make the test code clearly express intent. </a:t>
            </a:r>
          </a:p>
          <a:p>
            <a:pPr>
              <a:spcBef>
                <a:spcPts val="1600"/>
              </a:spcBef>
            </a:pPr>
            <a:r>
              <a:rPr b="1" i="1" dirty="0"/>
              <a:t>never </a:t>
            </a:r>
            <a:r>
              <a:rPr dirty="0"/>
              <a:t>The invocation is not expected at all. This is used to make tests more explicit and so easier to understand.</a:t>
            </a:r>
          </a:p>
        </p:txBody>
      </p:sp>
      <p:sp>
        <p:nvSpPr>
          <p:cNvPr id="360" name="Shape 36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7541096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730209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body" idx="13"/>
          </p:nvPr>
        </p:nvSpPr>
        <p:spPr>
          <a:xfrm>
            <a:off x="5854700" y="2120900"/>
            <a:ext cx="6896100" cy="6565900"/>
          </a:xfrm>
          <a:prstGeom prst="rect">
            <a:avLst/>
          </a:prstGeom>
        </p:spPr>
        <p:txBody>
          <a:bodyPr/>
          <a:lstStyle/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import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org.jmock.Mockery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import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org.jmock.Expectations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import org.jmock.integration.junit4.JUnit4Mockery;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import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org.jmock.lib.legacy.ClassImposteriser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@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RunWith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JMock.class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public class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ConcreteClassTest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private Mockery context = new JUnit4Mockery() 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{{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setImposteriser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ClassImposteriser.INSTANCE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}};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@Test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void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someTest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Graphics g =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context.mock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java.awt.Graphics.class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// expectations and tests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2382500" cy="1409700"/>
          </a:xfrm>
          <a:prstGeom prst="rect">
            <a:avLst/>
          </a:prstGeom>
        </p:spPr>
        <p:txBody>
          <a:bodyPr/>
          <a:lstStyle/>
          <a:p>
            <a:r>
              <a:rPr dirty="0"/>
              <a:t>Mocking Classes with </a:t>
            </a:r>
            <a:r>
              <a:rPr dirty="0" err="1"/>
              <a:t>jMock</a:t>
            </a:r>
            <a:r>
              <a:rPr dirty="0"/>
              <a:t> and the </a:t>
            </a:r>
            <a:r>
              <a:rPr dirty="0" err="1"/>
              <a:t>ClassImposteriser</a:t>
            </a:r>
            <a:endParaRPr dirty="0"/>
          </a:p>
        </p:txBody>
      </p:sp>
      <p:sp>
        <p:nvSpPr>
          <p:cNvPr id="364" name="Shape 364"/>
          <p:cNvSpPr>
            <a:spLocks noGrp="1"/>
          </p:cNvSpPr>
          <p:nvPr>
            <p:ph type="body" sz="half" idx="1"/>
          </p:nvPr>
        </p:nvSpPr>
        <p:spPr>
          <a:xfrm>
            <a:off x="325388" y="2120900"/>
            <a:ext cx="5168900" cy="71374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T</a:t>
            </a:r>
            <a:r>
              <a:rPr dirty="0" smtClean="0"/>
              <a:t>he </a:t>
            </a:r>
            <a:r>
              <a:rPr dirty="0"/>
              <a:t>default configuration of the </a:t>
            </a:r>
            <a:r>
              <a:rPr dirty="0" err="1"/>
              <a:t>jMock</a:t>
            </a:r>
            <a:r>
              <a:rPr dirty="0"/>
              <a:t> framework can only mock interfaces, not classes.</a:t>
            </a:r>
          </a:p>
          <a:p>
            <a:r>
              <a:rPr dirty="0"/>
              <a:t>However, the </a:t>
            </a:r>
            <a:r>
              <a:rPr dirty="0" err="1"/>
              <a:t>ClassImposteriser</a:t>
            </a:r>
            <a:r>
              <a:rPr dirty="0"/>
              <a:t> extension class uses the </a:t>
            </a:r>
            <a:r>
              <a:rPr u="sng" dirty="0">
                <a:hlinkClick r:id="rId2"/>
              </a:rPr>
              <a:t>CGLIB </a:t>
            </a:r>
            <a:r>
              <a:rPr u="sng" dirty="0" smtClean="0">
                <a:hlinkClick r:id="rId2"/>
              </a:rPr>
              <a:t>2.1</a:t>
            </a:r>
            <a:r>
              <a:rPr dirty="0" smtClean="0"/>
              <a:t> </a:t>
            </a:r>
            <a:r>
              <a:rPr dirty="0"/>
              <a:t>and </a:t>
            </a:r>
            <a:r>
              <a:rPr u="sng" dirty="0" err="1" smtClean="0">
                <a:hlinkClick r:id="rId3"/>
              </a:rPr>
              <a:t>Objenesis</a:t>
            </a:r>
            <a:r>
              <a:rPr dirty="0" smtClean="0"/>
              <a:t> </a:t>
            </a:r>
            <a:r>
              <a:rPr dirty="0"/>
              <a:t>libraries to create mock objects of classes as well as interfaces.</a:t>
            </a:r>
          </a:p>
          <a:p>
            <a:r>
              <a:rPr dirty="0"/>
              <a:t>This is useful when working with legacy code to tease apart dependencies between tightly coupled classes.</a:t>
            </a:r>
          </a:p>
        </p:txBody>
      </p:sp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7973144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220849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word of caution on Test Doubles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Exercise caution when </a:t>
            </a:r>
            <a:r>
              <a:rPr lang="en-IE" dirty="0"/>
              <a:t>using </a:t>
            </a:r>
            <a:r>
              <a:rPr lang="en-IE" i="1" dirty="0"/>
              <a:t>Test </a:t>
            </a:r>
            <a:r>
              <a:rPr lang="en-IE" i="1" dirty="0" smtClean="0"/>
              <a:t>Doubles:</a:t>
            </a:r>
            <a:br>
              <a:rPr lang="en-IE" i="1" dirty="0" smtClean="0"/>
            </a:br>
            <a:r>
              <a:rPr lang="en-IE" i="1" dirty="0" smtClean="0"/>
              <a:t/>
            </a:r>
            <a:br>
              <a:rPr lang="en-IE" i="1" dirty="0" smtClean="0"/>
            </a:br>
            <a:r>
              <a:rPr lang="en-IE" i="1" dirty="0" smtClean="0"/>
              <a:t>  </a:t>
            </a: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lang="en-IE" dirty="0"/>
              <a:t> </a:t>
            </a:r>
            <a:r>
              <a:rPr lang="en-IE" dirty="0" smtClean="0"/>
              <a:t>you are </a:t>
            </a:r>
            <a:r>
              <a:rPr lang="en-IE" dirty="0"/>
              <a:t>testing the </a:t>
            </a:r>
            <a:r>
              <a:rPr lang="en-IE" dirty="0">
                <a:hlinkClick r:id="rId2"/>
              </a:rPr>
              <a:t>SUT</a:t>
            </a:r>
            <a:r>
              <a:rPr lang="en-IE" dirty="0"/>
              <a:t> in a different configuration from that which will be used in production. </a:t>
            </a:r>
            <a:endParaRPr lang="en-IE" dirty="0" smtClean="0"/>
          </a:p>
          <a:p>
            <a:pPr marL="444500" lvl="1" indent="0">
              <a:buNone/>
            </a:pP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lang="en-IE" dirty="0" smtClean="0"/>
              <a:t>Have </a:t>
            </a:r>
            <a:r>
              <a:rPr lang="en-IE" dirty="0"/>
              <a:t>at least one test that verifies it works without a </a:t>
            </a:r>
            <a:r>
              <a:rPr lang="en-IE" i="1" dirty="0"/>
              <a:t>Test Double</a:t>
            </a:r>
            <a:r>
              <a:rPr lang="en-IE" dirty="0"/>
              <a:t>. </a:t>
            </a:r>
          </a:p>
          <a:p>
            <a:pPr lvl="1">
              <a:buFont typeface="Wingdings"/>
              <a:buChar char="à"/>
            </a:pPr>
            <a:r>
              <a:rPr lang="en-IE" dirty="0" smtClean="0"/>
              <a:t>be </a:t>
            </a:r>
            <a:r>
              <a:rPr lang="en-IE" dirty="0"/>
              <a:t>careful </a:t>
            </a:r>
            <a:r>
              <a:rPr lang="en-IE" dirty="0" smtClean="0"/>
              <a:t>you don’t </a:t>
            </a:r>
            <a:r>
              <a:rPr lang="en-IE" dirty="0"/>
              <a:t>replace the parts of the </a:t>
            </a:r>
            <a:r>
              <a:rPr lang="en-IE" dirty="0">
                <a:hlinkClick r:id="rId2"/>
              </a:rPr>
              <a:t>SUT</a:t>
            </a:r>
            <a:r>
              <a:rPr lang="en-IE" dirty="0"/>
              <a:t> that </a:t>
            </a:r>
            <a:r>
              <a:rPr lang="en-IE" dirty="0" smtClean="0"/>
              <a:t>you are </a:t>
            </a:r>
            <a:r>
              <a:rPr lang="en-IE" dirty="0"/>
              <a:t>trying to verify as this can result in tests that test the wrong software! </a:t>
            </a:r>
            <a:endParaRPr lang="en-IE" dirty="0" smtClean="0"/>
          </a:p>
          <a:p>
            <a:pPr lvl="1">
              <a:buFont typeface="Wingdings"/>
              <a:buChar char="à"/>
            </a:pPr>
            <a:r>
              <a:rPr lang="en-IE" dirty="0" smtClean="0"/>
              <a:t>excessive </a:t>
            </a:r>
            <a:r>
              <a:rPr lang="en-IE" dirty="0"/>
              <a:t>use of </a:t>
            </a:r>
            <a:r>
              <a:rPr lang="en-IE" i="1" dirty="0"/>
              <a:t>Test Doubles</a:t>
            </a:r>
            <a:r>
              <a:rPr lang="en-IE" dirty="0"/>
              <a:t> can result in </a:t>
            </a:r>
            <a:r>
              <a:rPr lang="en-IE" i="1" dirty="0">
                <a:hlinkClick r:id="rId3"/>
              </a:rPr>
              <a:t>Fragile Tests</a:t>
            </a:r>
            <a:r>
              <a:rPr lang="en-IE" i="1" dirty="0"/>
              <a:t> </a:t>
            </a:r>
            <a:r>
              <a:rPr lang="en-IE" dirty="0" smtClean="0"/>
              <a:t>as </a:t>
            </a:r>
            <a:r>
              <a:rPr lang="en-IE" dirty="0"/>
              <a:t>a result of </a:t>
            </a:r>
            <a:r>
              <a:rPr lang="en-IE" i="1" dirty="0" err="1">
                <a:hlinkClick r:id="rId4"/>
              </a:rPr>
              <a:t>Overspecified</a:t>
            </a:r>
            <a:r>
              <a:rPr lang="en-IE" i="1" dirty="0">
                <a:hlinkClick r:id="rId4"/>
              </a:rPr>
              <a:t> </a:t>
            </a:r>
            <a:r>
              <a:rPr lang="en-IE" i="1" dirty="0" smtClean="0">
                <a:hlinkClick r:id="rId4"/>
              </a:rPr>
              <a:t>Software</a:t>
            </a:r>
            <a:r>
              <a:rPr lang="en-IE" i="1" dirty="0" smtClean="0"/>
              <a:t> </a:t>
            </a:r>
            <a:r>
              <a:rPr lang="en-IE" dirty="0" smtClean="0"/>
              <a:t>(i.e. a test </a:t>
            </a:r>
            <a:r>
              <a:rPr lang="en-IE" dirty="0"/>
              <a:t>says too much about how the software should be structured or </a:t>
            </a:r>
            <a:r>
              <a:rPr lang="en-IE" dirty="0" smtClean="0"/>
              <a:t>behave).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257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Control and </a:t>
            </a:r>
            <a:r>
              <a:rPr lang="en-IE" dirty="0"/>
              <a:t>O</a:t>
            </a:r>
            <a:r>
              <a:rPr lang="en-IE" dirty="0" smtClean="0"/>
              <a:t>bservation Points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763548" cy="65659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IE" dirty="0" smtClean="0"/>
              <a:t>Control Point: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A </a:t>
            </a:r>
            <a:r>
              <a:rPr lang="en-IE" i="1" dirty="0"/>
              <a:t>control point</a:t>
            </a:r>
            <a:r>
              <a:rPr lang="en-IE" dirty="0"/>
              <a:t> is how the test asks the </a:t>
            </a:r>
            <a:r>
              <a:rPr lang="en-IE" b="1" dirty="0">
                <a:hlinkClick r:id="rId2"/>
              </a:rPr>
              <a:t>system under test (SUT)</a:t>
            </a:r>
            <a:r>
              <a:rPr lang="en-IE" dirty="0"/>
              <a:t> to do something for it. This could be for the purpose </a:t>
            </a:r>
            <a:r>
              <a:rPr lang="en-IE" dirty="0" smtClean="0"/>
              <a:t>of:</a:t>
            </a:r>
          </a:p>
          <a:p>
            <a:pPr lvl="3">
              <a:spcBef>
                <a:spcPts val="1800"/>
              </a:spcBef>
            </a:pPr>
            <a:r>
              <a:rPr lang="en-IE" dirty="0" smtClean="0"/>
              <a:t>setting </a:t>
            </a:r>
            <a:r>
              <a:rPr lang="en-IE" dirty="0"/>
              <a:t>up or tearing down the fixture or </a:t>
            </a:r>
            <a:endParaRPr lang="en-IE" dirty="0" smtClean="0"/>
          </a:p>
          <a:p>
            <a:pPr lvl="3">
              <a:spcBef>
                <a:spcPts val="1800"/>
              </a:spcBef>
            </a:pPr>
            <a:r>
              <a:rPr lang="en-IE" dirty="0" smtClean="0"/>
              <a:t>it </a:t>
            </a:r>
            <a:r>
              <a:rPr lang="en-IE" dirty="0"/>
              <a:t>could be used during the </a:t>
            </a:r>
            <a:r>
              <a:rPr lang="en-IE" b="1" dirty="0">
                <a:hlinkClick r:id="rId3"/>
              </a:rPr>
              <a:t>exercise SUT</a:t>
            </a:r>
            <a:r>
              <a:rPr lang="en-IE" dirty="0"/>
              <a:t> phase of the test.</a:t>
            </a:r>
            <a:endParaRPr lang="en-IE" dirty="0" smtClean="0"/>
          </a:p>
          <a:p>
            <a:pPr marL="0" indent="0">
              <a:spcBef>
                <a:spcPts val="1800"/>
              </a:spcBef>
              <a:buNone/>
            </a:pPr>
            <a:endParaRPr lang="en-IE" dirty="0" smtClean="0"/>
          </a:p>
          <a:p>
            <a:pPr>
              <a:spcBef>
                <a:spcPts val="1800"/>
              </a:spcBef>
            </a:pPr>
            <a:r>
              <a:rPr lang="en-IE" dirty="0" smtClean="0"/>
              <a:t>Observation Point: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A </a:t>
            </a:r>
            <a:r>
              <a:rPr lang="en-IE" i="1" dirty="0"/>
              <a:t>observation point</a:t>
            </a:r>
            <a:r>
              <a:rPr lang="en-IE" dirty="0"/>
              <a:t> is how the test inspects the post-exercise state of the </a:t>
            </a:r>
            <a:r>
              <a:rPr lang="en-IE" b="1" dirty="0">
                <a:hlinkClick r:id="rId2"/>
              </a:rPr>
              <a:t>system under test (SUT)</a:t>
            </a:r>
            <a:r>
              <a:rPr lang="en-IE" dirty="0"/>
              <a:t>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8734648" y="9413304"/>
            <a:ext cx="4281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http://xunitpatterns.com/Test%20Double.html</a:t>
            </a:r>
          </a:p>
        </p:txBody>
      </p:sp>
    </p:spTree>
    <p:extLst>
      <p:ext uri="{BB962C8B-B14F-4D97-AF65-F5344CB8AC3E}">
        <p14:creationId xmlns:p14="http://schemas.microsoft.com/office/powerpoint/2010/main" val="38731674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</a:t>
            </a:r>
            <a:r>
              <a:rPr lang="en-IE" dirty="0" smtClean="0"/>
              <a:t>Testing Double </a:t>
            </a:r>
            <a:r>
              <a:rPr lang="en-IE" dirty="0" smtClean="0"/>
              <a:t>Terms - </a:t>
            </a:r>
            <a:r>
              <a:rPr lang="en-IE" dirty="0" smtClean="0"/>
              <a:t>Diagrams</a:t>
            </a:r>
            <a:endParaRPr lang="en-IE" dirty="0"/>
          </a:p>
        </p:txBody>
      </p:sp>
      <p:pic>
        <p:nvPicPr>
          <p:cNvPr id="2052" name="Picture 4" descr="http://xunitpatterns.com/Interaction%20Poi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" y="2068488"/>
            <a:ext cx="9565909" cy="518457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255"/>
          <p:cNvSpPr/>
          <p:nvPr/>
        </p:nvSpPr>
        <p:spPr>
          <a:xfrm>
            <a:off x="7510512" y="8727960"/>
            <a:ext cx="535940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ctr" defTabSz="584200">
              <a:defRPr sz="2400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SUT - System Under Test</a:t>
            </a:r>
          </a:p>
          <a:p>
            <a:pPr algn="ctr" defTabSz="584200">
              <a:defRPr sz="2400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DOC - Depended-On Component</a:t>
            </a:r>
          </a:p>
        </p:txBody>
      </p:sp>
      <p:pic>
        <p:nvPicPr>
          <p:cNvPr id="5" name="Picture 2" descr="http://4.bp.blogspot.com/_rzQrByr0AIg/TSNKXPJqj-I/AAAAAAAAFsU/TT6q1wTxCvc/s400/input_output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54" y="3453261"/>
            <a:ext cx="2686256" cy="45918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Doubles - Topic List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Understanding Test Double Terms (by example).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Defining Test Doubles.</a:t>
            </a:r>
          </a:p>
          <a:p>
            <a:pPr>
              <a:spcBef>
                <a:spcPts val="600"/>
              </a:spcBef>
            </a:pPr>
            <a:r>
              <a:rPr lang="en-IE" dirty="0"/>
              <a:t>Pattern Variations of </a:t>
            </a:r>
            <a:r>
              <a:rPr lang="en-IE" dirty="0" smtClean="0"/>
              <a:t>Test Doubles.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Test Stubs: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Hand-coded Test Stub.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Configurable Test Stub.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Mock Objects: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Defining Mock Objects.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Mock Object Test Structure.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Maven.</a:t>
            </a:r>
          </a:p>
          <a:p>
            <a:pPr lvl="1">
              <a:spcBef>
                <a:spcPts val="600"/>
              </a:spcBef>
            </a:pPr>
            <a:r>
              <a:rPr lang="en-IE" dirty="0" smtClean="0"/>
              <a:t>Expectations.</a:t>
            </a:r>
          </a:p>
          <a:p>
            <a:pPr lvl="1">
              <a:spcBef>
                <a:spcPts val="600"/>
              </a:spcBef>
            </a:pPr>
            <a:r>
              <a:rPr lang="en-IE" dirty="0" err="1" smtClean="0"/>
              <a:t>ClassImposteriser</a:t>
            </a:r>
            <a:r>
              <a:rPr lang="en-I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IE" dirty="0" smtClean="0"/>
              <a:t>A note of caution on Test Doubles.</a:t>
            </a:r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lvl="1">
              <a:spcBef>
                <a:spcPts val="600"/>
              </a:spcBef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20" y="2788568"/>
            <a:ext cx="7776864" cy="5040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1721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Double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4813300" y="711200"/>
            <a:ext cx="6680200" cy="200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SzTx/>
              <a:buNone/>
            </a:pPr>
            <a:r>
              <a:rPr dirty="0"/>
              <a:t>How can we verify logic independently when code it depends on is unusable?</a:t>
            </a:r>
          </a:p>
          <a:p>
            <a:pPr marL="0" indent="0" algn="ctr">
              <a:buSzTx/>
              <a:buNone/>
            </a:pPr>
            <a:r>
              <a:rPr dirty="0"/>
              <a:t>How can we avoid Slow Tests?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826000" y="3111500"/>
            <a:ext cx="6654800" cy="1384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ctr" defTabSz="584200">
              <a:spcBef>
                <a:spcPts val="48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We replace a component on which the SUT  depends with a “test-specific equivalent.”</a:t>
            </a:r>
          </a:p>
        </p:txBody>
      </p:sp>
      <p:pic>
        <p:nvPicPr>
          <p:cNvPr id="254" name="Screen shot 2009-12-02 at 13.56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4610100"/>
            <a:ext cx="8648700" cy="494819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7735076" y="8403541"/>
            <a:ext cx="535940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ctr" defTabSz="584200">
              <a:defRPr sz="2400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SUT - System Under Test</a:t>
            </a:r>
          </a:p>
          <a:p>
            <a:pPr algn="ctr" defTabSz="584200">
              <a:defRPr sz="2400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DOC - Depended-On Component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Test Double?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It can be h</a:t>
            </a:r>
            <a:r>
              <a:rPr dirty="0" err="1" smtClean="0"/>
              <a:t>ard</a:t>
            </a:r>
            <a:r>
              <a:rPr dirty="0" smtClean="0"/>
              <a:t> </a:t>
            </a:r>
            <a:r>
              <a:rPr dirty="0"/>
              <a:t>to test the SUT because it depends on other components that cannot be used in the test </a:t>
            </a:r>
            <a:r>
              <a:rPr dirty="0" smtClean="0"/>
              <a:t>environment</a:t>
            </a:r>
            <a:r>
              <a:rPr lang="en-IE" dirty="0"/>
              <a:t> </a:t>
            </a:r>
            <a:r>
              <a:rPr lang="en-IE" dirty="0" smtClean="0"/>
              <a:t>e.g.:</a:t>
            </a:r>
            <a:endParaRPr dirty="0"/>
          </a:p>
          <a:p>
            <a:pPr lvl="2">
              <a:spcBef>
                <a:spcPts val="600"/>
              </a:spcBef>
            </a:pPr>
            <a:r>
              <a:rPr dirty="0" smtClean="0"/>
              <a:t>components aren’t available</a:t>
            </a:r>
            <a:r>
              <a:rPr lang="en-IE" dirty="0" smtClean="0"/>
              <a:t>, or</a:t>
            </a:r>
          </a:p>
          <a:p>
            <a:pPr lvl="2">
              <a:spcBef>
                <a:spcPts val="600"/>
              </a:spcBef>
            </a:pPr>
            <a:r>
              <a:rPr lang="en-IE" dirty="0" smtClean="0"/>
              <a:t>components </a:t>
            </a:r>
            <a:r>
              <a:rPr dirty="0" smtClean="0"/>
              <a:t>will </a:t>
            </a:r>
            <a:r>
              <a:rPr dirty="0"/>
              <a:t>not return the results needed for the test, or </a:t>
            </a:r>
            <a:endParaRPr lang="en-IE" dirty="0" smtClean="0"/>
          </a:p>
          <a:p>
            <a:pPr lvl="2">
              <a:spcBef>
                <a:spcPts val="600"/>
              </a:spcBef>
            </a:pPr>
            <a:r>
              <a:rPr dirty="0" smtClean="0"/>
              <a:t>executing </a:t>
            </a:r>
            <a:r>
              <a:rPr lang="en-IE" dirty="0" smtClean="0"/>
              <a:t>components </a:t>
            </a:r>
            <a:r>
              <a:rPr dirty="0" smtClean="0"/>
              <a:t>would </a:t>
            </a:r>
            <a:r>
              <a:rPr dirty="0"/>
              <a:t>have undesirable side </a:t>
            </a:r>
            <a:r>
              <a:rPr dirty="0" smtClean="0"/>
              <a:t>effects</a:t>
            </a:r>
            <a:r>
              <a:rPr lang="en-IE" dirty="0" smtClean="0"/>
              <a:t>, etc.</a:t>
            </a:r>
            <a:endParaRPr dirty="0"/>
          </a:p>
          <a:p>
            <a:r>
              <a:rPr dirty="0"/>
              <a:t>When writing a test in which we cannot use the real Depended-on Component (DOC), we can replace it with a Test Double.</a:t>
            </a:r>
          </a:p>
          <a:p>
            <a:r>
              <a:rPr dirty="0"/>
              <a:t>The Test Double doesn’t have to behave exactly like DOC, it merely has to provide the same API so that the SUT thinks it is the real </a:t>
            </a:r>
            <a:r>
              <a:rPr dirty="0" smtClean="0"/>
              <a:t>one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Called after “Stunt Double” in movie making - the stunt person takes the place of the real </a:t>
            </a:r>
            <a:r>
              <a:rPr dirty="0" smtClean="0"/>
              <a:t>actor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3079</Words>
  <Application>Microsoft Office PowerPoint</Application>
  <PresentationFormat>Custom</PresentationFormat>
  <Paragraphs>626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ModernPortfolio</vt:lpstr>
      <vt:lpstr>Agile Software Development</vt:lpstr>
      <vt:lpstr>Test Doubles - Topic List</vt:lpstr>
      <vt:lpstr>Understanding Test Double Terms – by example</vt:lpstr>
      <vt:lpstr>Understanding Test Double Terms – by example</vt:lpstr>
      <vt:lpstr>Control and Observation Points</vt:lpstr>
      <vt:lpstr>Understanding Testing Double Terms - Diagrams</vt:lpstr>
      <vt:lpstr>Test Doubles - Topic List</vt:lpstr>
      <vt:lpstr>Test Double</vt:lpstr>
      <vt:lpstr>What is a Test Double?</vt:lpstr>
      <vt:lpstr>When to use Test Doubles</vt:lpstr>
      <vt:lpstr>Test Doubles - Topic List</vt:lpstr>
      <vt:lpstr>Pattern Variations of  Test Double (1)</vt:lpstr>
      <vt:lpstr>Pattern Variations of  Test Double (2)</vt:lpstr>
      <vt:lpstr>Pattern Variations of  Test Double (3)</vt:lpstr>
      <vt:lpstr>Pattern Variations of  Test Double (4)</vt:lpstr>
      <vt:lpstr>Pattern Variations of  Test Double (5)</vt:lpstr>
      <vt:lpstr>Test Doubles - Topic List</vt:lpstr>
      <vt:lpstr>Test Stub</vt:lpstr>
      <vt:lpstr>Test Stub Motivation</vt:lpstr>
      <vt:lpstr>Test Doubles - Topic List</vt:lpstr>
      <vt:lpstr>Test Stub Hand-Code Example</vt:lpstr>
      <vt:lpstr>Hand-coded Test Stub</vt:lpstr>
      <vt:lpstr>Test Doubles - Topic List</vt:lpstr>
      <vt:lpstr>Test Stub Using JMock Library</vt:lpstr>
      <vt:lpstr>Test Doubles - Topic List</vt:lpstr>
      <vt:lpstr>Mock Object</vt:lpstr>
      <vt:lpstr>Mock Object - How it Works</vt:lpstr>
      <vt:lpstr>Test Doubles - Topic List</vt:lpstr>
      <vt:lpstr>Mock Object - Implementation</vt:lpstr>
      <vt:lpstr>Mock Object - Test Structure</vt:lpstr>
      <vt:lpstr>Example - Motivation (from JMock Documentation)</vt:lpstr>
      <vt:lpstr>Configure Test Case</vt:lpstr>
      <vt:lpstr>Fixture Setup (1)</vt:lpstr>
      <vt:lpstr>Fixture Setup (2)</vt:lpstr>
      <vt:lpstr>Exercise SUT</vt:lpstr>
      <vt:lpstr>Result Verification</vt:lpstr>
      <vt:lpstr>PowerPoint Presentation</vt:lpstr>
      <vt:lpstr>Test Doubles - Topic List</vt:lpstr>
      <vt:lpstr>Using jMock from Maven Builds</vt:lpstr>
      <vt:lpstr>Test Doubles - Topic List</vt:lpstr>
      <vt:lpstr>A note on Expectations</vt:lpstr>
      <vt:lpstr>Returning Values</vt:lpstr>
      <vt:lpstr>Exceptions</vt:lpstr>
      <vt:lpstr>Expecting Methods More (or Less) than Once</vt:lpstr>
      <vt:lpstr>Test Doubles - Topic List</vt:lpstr>
      <vt:lpstr>Mocking Classes with jMock and the ClassImposteriser</vt:lpstr>
      <vt:lpstr>Test Doubles - Topic List</vt:lpstr>
      <vt:lpstr>A word of caution on Test Doubles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56</cp:revision>
  <dcterms:modified xsi:type="dcterms:W3CDTF">2015-11-30T16:06:18Z</dcterms:modified>
</cp:coreProperties>
</file>