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73" r:id="rId16"/>
    <p:sldId id="272" r:id="rId17"/>
    <p:sldId id="269" r:id="rId18"/>
    <p:sldId id="270" r:id="rId19"/>
    <p:sldId id="271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5091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killsmatter.com/skillscasts/6853-scalable-management-of-test-data-making-tests-readable#video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cky.io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houghtworks.com/insights/blog/nosql-no-problem-intro-nosql-databas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Department of Computing, Maths &amp; Physics</a:t>
              </a:r>
            </a:p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 anchor="ctr"/>
          <a:lstStyle/>
          <a:p>
            <a:r>
              <a:t>Agile Software Development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Role of Mock Objects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Postpone the Construction of the </a:t>
            </a:r>
            <a:r>
              <a:rPr dirty="0" err="1"/>
              <a:t>pacemakerplaysocial</a:t>
            </a:r>
            <a:r>
              <a:rPr dirty="0"/>
              <a:t> </a:t>
            </a:r>
            <a:r>
              <a:rPr dirty="0" smtClean="0"/>
              <a:t>component</a:t>
            </a:r>
            <a:r>
              <a:rPr lang="en-IE" dirty="0" smtClean="0"/>
              <a:t>.</a:t>
            </a:r>
            <a:endParaRPr dirty="0"/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Model the API first as a REST </a:t>
            </a:r>
            <a:r>
              <a:rPr dirty="0" smtClean="0"/>
              <a:t>API</a:t>
            </a:r>
            <a:r>
              <a:rPr lang="en-IE" dirty="0" smtClean="0"/>
              <a:t>.</a:t>
            </a:r>
            <a:endParaRPr dirty="0"/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Mock out its </a:t>
            </a:r>
            <a:r>
              <a:rPr dirty="0" smtClean="0"/>
              <a:t>implementation</a:t>
            </a:r>
            <a:r>
              <a:rPr lang="en-IE" dirty="0" smtClean="0"/>
              <a:t>.</a:t>
            </a:r>
            <a:endParaRPr dirty="0"/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Then:</a:t>
            </a:r>
          </a:p>
          <a:p>
            <a:pPr marL="850391" lvl="1" indent="-425195" defTabSz="543305">
              <a:spcBef>
                <a:spcPts val="3900"/>
              </a:spcBef>
              <a:defRPr sz="3348"/>
            </a:pPr>
            <a:r>
              <a:rPr dirty="0"/>
              <a:t>Write Tests against the Mocked out </a:t>
            </a:r>
            <a:r>
              <a:rPr dirty="0" smtClean="0"/>
              <a:t>API</a:t>
            </a:r>
            <a:r>
              <a:rPr lang="en-IE" dirty="0" smtClean="0"/>
              <a:t>.</a:t>
            </a:r>
            <a:endParaRPr dirty="0"/>
          </a:p>
          <a:p>
            <a:pPr marL="850391" lvl="1" indent="-425195" defTabSz="543305">
              <a:spcBef>
                <a:spcPts val="3900"/>
              </a:spcBef>
              <a:defRPr sz="3348"/>
            </a:pPr>
            <a:r>
              <a:rPr dirty="0"/>
              <a:t>Enhance pacemaker play API to incorporate social </a:t>
            </a:r>
            <a:r>
              <a:rPr dirty="0" smtClean="0"/>
              <a:t>features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pacemakerplay</a:t>
            </a:r>
            <a:r>
              <a:rPr dirty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dirty="0" err="1" smtClean="0"/>
              <a:t>pacemakerplaysocial</a:t>
            </a:r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sz="half" idx="1"/>
          </p:nvPr>
        </p:nvSpPr>
        <p:spPr>
          <a:xfrm>
            <a:off x="723999" y="6711821"/>
            <a:ext cx="12024222" cy="2362498"/>
          </a:xfrm>
          <a:prstGeom prst="rect">
            <a:avLst/>
          </a:prstGeom>
        </p:spPr>
        <p:txBody>
          <a:bodyPr/>
          <a:lstStyle/>
          <a:p>
            <a:r>
              <a:rPr dirty="0"/>
              <a:t>Use REST Mocking Services to deliver realistic test data to </a:t>
            </a:r>
            <a:r>
              <a:rPr dirty="0" err="1" smtClean="0"/>
              <a:t>pacemakerplay</a:t>
            </a:r>
            <a:r>
              <a:rPr lang="en-IE" dirty="0" smtClean="0"/>
              <a:t>.</a:t>
            </a:r>
            <a:endParaRPr dirty="0"/>
          </a:p>
        </p:txBody>
      </p:sp>
      <p:pic>
        <p:nvPicPr>
          <p:cNvPr id="180" name="Screen Shot 2013-11-28 at 09.1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2041460"/>
            <a:ext cx="10706100" cy="435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9067800" y="3521010"/>
            <a:ext cx="3340894" cy="1397001"/>
          </a:xfrm>
          <a:prstGeom prst="roundRect">
            <a:avLst>
              <a:gd name="adj" fmla="val 14559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3200" dirty="0"/>
              <a:t>Mocked Implementation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5" name="Screen Shot 2013-11-28 at 09.21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723900"/>
            <a:ext cx="12115800" cy="731520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WireMock</a:t>
            </a:r>
            <a:r>
              <a:rPr lang="en-IE" dirty="0" smtClean="0"/>
              <a:t> Video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Gives a very good introduction to </a:t>
            </a:r>
            <a:r>
              <a:rPr lang="en-IE" dirty="0" err="1" smtClean="0"/>
              <a:t>WireMock</a:t>
            </a:r>
            <a:r>
              <a:rPr lang="en-IE" dirty="0" smtClean="0"/>
              <a:t> with examples of how to use it:</a:t>
            </a:r>
          </a:p>
          <a:p>
            <a:pPr lvl="1"/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://skillsmatter.com/skillscasts/6853-scalable-management-of-test-data-making-tests-readable#video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74077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9" name="Screen Shot 2013-11-28 at 09.21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4513" y="196280"/>
            <a:ext cx="9735774" cy="9091494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0030792" y="9341296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dirty="0"/>
              <a:t>http://www.mocky.io/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Mocky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Mocky</a:t>
            </a:r>
            <a:r>
              <a:rPr lang="en-IE" dirty="0" smtClean="0"/>
              <a:t> is a service that allows web developers to mock their HTTP responses in order to test the functionality of a REST API.</a:t>
            </a:r>
          </a:p>
          <a:p>
            <a:r>
              <a:rPr lang="en-IE" dirty="0" smtClean="0"/>
              <a:t>Available as:</a:t>
            </a:r>
          </a:p>
          <a:p>
            <a:pPr lvl="1"/>
            <a:r>
              <a:rPr lang="en-IE" dirty="0" smtClean="0"/>
              <a:t>A Web Console – </a:t>
            </a:r>
            <a:r>
              <a:rPr lang="en-IE" dirty="0" smtClean="0">
                <a:hlinkClick r:id="rId2"/>
              </a:rPr>
              <a:t>www.mocky.io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Downloadable software – for installation on your own server.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97210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5" r="28415" b="5911"/>
          <a:stretch/>
        </p:blipFill>
        <p:spPr bwMode="auto">
          <a:xfrm>
            <a:off x="1404964" y="196280"/>
            <a:ext cx="10354020" cy="9440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473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Text on Employing Test Doubles Effectively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228600" y="2032000"/>
            <a:ext cx="8218389" cy="752132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8327" indent="-338327" defTabSz="432308">
              <a:spcBef>
                <a:spcPts val="3100"/>
              </a:spcBef>
              <a:defRPr sz="2664"/>
            </a:pPr>
            <a:r>
              <a:rPr dirty="0"/>
              <a:t>Implementing TDD effectively: getting started, and maintaining your momentum throughout the </a:t>
            </a:r>
            <a:r>
              <a:rPr dirty="0" smtClean="0"/>
              <a:t>project</a:t>
            </a:r>
            <a:r>
              <a:rPr lang="en-IE" dirty="0" smtClean="0"/>
              <a:t>.</a:t>
            </a:r>
            <a:endParaRPr dirty="0"/>
          </a:p>
          <a:p>
            <a:pPr marL="338327" indent="-338327" defTabSz="432308">
              <a:spcBef>
                <a:spcPts val="3100"/>
              </a:spcBef>
              <a:defRPr sz="2664"/>
            </a:pPr>
            <a:r>
              <a:rPr dirty="0"/>
              <a:t>Creating cleaner, more expressive, more sustainable </a:t>
            </a:r>
            <a:r>
              <a:rPr dirty="0" smtClean="0"/>
              <a:t>code</a:t>
            </a:r>
            <a:r>
              <a:rPr lang="en-IE" dirty="0" smtClean="0"/>
              <a:t>.</a:t>
            </a:r>
            <a:endParaRPr dirty="0"/>
          </a:p>
          <a:p>
            <a:pPr marL="338327" indent="-338327" defTabSz="432308">
              <a:spcBef>
                <a:spcPts val="3100"/>
              </a:spcBef>
              <a:defRPr sz="2664"/>
            </a:pPr>
            <a:r>
              <a:rPr dirty="0"/>
              <a:t>Using tests to stay relentlessly focused on sustaining </a:t>
            </a:r>
            <a:r>
              <a:rPr dirty="0" smtClean="0"/>
              <a:t>quality</a:t>
            </a:r>
            <a:r>
              <a:rPr lang="en-IE" dirty="0" smtClean="0"/>
              <a:t>.</a:t>
            </a:r>
            <a:endParaRPr dirty="0"/>
          </a:p>
          <a:p>
            <a:pPr marL="338327" indent="-338327" defTabSz="432308">
              <a:spcBef>
                <a:spcPts val="3100"/>
              </a:spcBef>
              <a:defRPr sz="2664"/>
            </a:pPr>
            <a:r>
              <a:rPr dirty="0"/>
              <a:t>Understanding how TDD, Mock Objects, and Object-Oriented Design come together in the context of a real software development </a:t>
            </a:r>
            <a:r>
              <a:rPr dirty="0" smtClean="0"/>
              <a:t>project</a:t>
            </a:r>
            <a:r>
              <a:rPr lang="en-IE" dirty="0" smtClean="0"/>
              <a:t>.</a:t>
            </a:r>
            <a:endParaRPr dirty="0"/>
          </a:p>
          <a:p>
            <a:pPr marL="338327" indent="-338327" defTabSz="432308">
              <a:spcBef>
                <a:spcPts val="3100"/>
              </a:spcBef>
              <a:defRPr sz="2664"/>
            </a:pPr>
            <a:r>
              <a:rPr dirty="0"/>
              <a:t>Using Mock Objects to guide object-oriented </a:t>
            </a:r>
            <a:r>
              <a:rPr dirty="0" smtClean="0"/>
              <a:t>designs</a:t>
            </a:r>
            <a:r>
              <a:rPr lang="en-IE" dirty="0" smtClean="0"/>
              <a:t>.</a:t>
            </a:r>
            <a:endParaRPr dirty="0"/>
          </a:p>
          <a:p>
            <a:pPr marL="338327" indent="-338327" defTabSz="432308">
              <a:spcBef>
                <a:spcPts val="3100"/>
              </a:spcBef>
              <a:defRPr sz="2664"/>
            </a:pPr>
            <a:r>
              <a:rPr dirty="0"/>
              <a:t>Succeeding where TDD is difficult: managing complex test data, and testing persistence and </a:t>
            </a:r>
            <a:r>
              <a:rPr dirty="0" smtClean="0"/>
              <a:t>concurrency</a:t>
            </a:r>
            <a:r>
              <a:rPr lang="en-IE" dirty="0" smtClean="0"/>
              <a:t>.</a:t>
            </a:r>
            <a:endParaRPr dirty="0"/>
          </a:p>
        </p:txBody>
      </p:sp>
      <p:pic>
        <p:nvPicPr>
          <p:cNvPr id="193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7235" y="2413128"/>
            <a:ext cx="4104365" cy="5455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TDD -  Key Texts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2035671"/>
            <a:ext cx="11861800" cy="66675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7" name="Screen Shot 2014-12-10 at 08.00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376" y="1783321"/>
            <a:ext cx="4193696" cy="522407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9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6400" y="2434176"/>
            <a:ext cx="4367924" cy="5870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35529" y="3190507"/>
            <a:ext cx="4813671" cy="6398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205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03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Shape 204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Mocking Opportunities in Pacemaker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 2.0	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6180584" cy="634474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r>
              <a:rPr dirty="0" smtClean="0"/>
              <a:t>REST </a:t>
            </a:r>
            <a:r>
              <a:rPr dirty="0"/>
              <a:t>Web Service</a:t>
            </a:r>
          </a:p>
          <a:p>
            <a:r>
              <a:rPr dirty="0"/>
              <a:t>Standard Web UI</a:t>
            </a:r>
          </a:p>
        </p:txBody>
      </p:sp>
      <p:pic>
        <p:nvPicPr>
          <p:cNvPr id="144" name="Screen Shot 2013-11-28 at 08.3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0372" y="1257300"/>
            <a:ext cx="4550229" cy="723900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210587" y="-368300"/>
            <a:ext cx="12583626" cy="119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sz="2800" dirty="0"/>
              <a:t>Assignment Rubric for Assignment 2 (top marks deployment + any 2 others)</a:t>
            </a:r>
          </a:p>
        </p:txBody>
      </p:sp>
      <p:graphicFrame>
        <p:nvGraphicFramePr>
          <p:cNvPr id="149" name="Table 149"/>
          <p:cNvGraphicFramePr/>
          <p:nvPr>
            <p:extLst>
              <p:ext uri="{D42A27DB-BD31-4B8C-83A1-F6EECF244321}">
                <p14:modId xmlns:p14="http://schemas.microsoft.com/office/powerpoint/2010/main" val="4213521182"/>
              </p:ext>
            </p:extLst>
          </p:nvPr>
        </p:nvGraphicFramePr>
        <p:xfrm>
          <a:off x="214024" y="939800"/>
          <a:ext cx="12377923" cy="867409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62700"/>
                <a:gridCol w="2499933"/>
                <a:gridCol w="2631672"/>
                <a:gridCol w="2630248"/>
                <a:gridCol w="2853370"/>
              </a:tblGrid>
              <a:tr h="1586840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Standard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0F1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Deployment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9E5E5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Features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9E5E5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UX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9E5E5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DX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9E5E5">
                        <a:alpha val="34000"/>
                      </a:srgbClr>
                    </a:solidFill>
                  </a:tcPr>
                </a:tc>
              </a:tr>
              <a:tr h="1703703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Baseline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0F1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REST (Local)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2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 Light"/>
                        </a:defRPr>
                      </a:pPr>
                      <a:r>
                        <a:rPr dirty="0"/>
                        <a:t>activities</a:t>
                      </a:r>
                    </a:p>
                    <a:p>
                      <a:pPr algn="ctr" defTabSz="457200">
                        <a:defRPr sz="2400" i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 Light"/>
                        </a:defRPr>
                      </a:pPr>
                      <a:r>
                        <a:rPr dirty="0"/>
                        <a:t>(see </a:t>
                      </a:r>
                      <a:r>
                        <a:rPr dirty="0" err="1"/>
                        <a:t>runkeeper</a:t>
                      </a:r>
                      <a:r>
                        <a:rPr dirty="0"/>
                        <a:t>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Console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Rest Tests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847093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Good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0F1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REST (Deployed)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2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 Light"/>
                        </a:defRPr>
                      </a:pPr>
                      <a:r>
                        <a:t>reports</a:t>
                      </a:r>
                    </a:p>
                    <a:p>
                      <a:pPr algn="ctr" defTabSz="457200">
                        <a:defRPr sz="2400" i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 Light"/>
                        </a:defRPr>
                      </a:pPr>
                      <a:r>
                        <a:t>(see runkeeper)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Console - asciiart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Models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91923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Excellent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0F1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REST (</a:t>
                      </a:r>
                      <a:r>
                        <a:rPr sz="2400" dirty="0" smtClean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Secured</a:t>
                      </a:r>
                      <a:r>
                        <a:rPr lang="en-IE" sz="2400" dirty="0" smtClean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e.g. OAuth</a:t>
                      </a:r>
                      <a:r>
                        <a:rPr sz="2400" dirty="0" smtClean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2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 Light"/>
                        </a:defRPr>
                      </a:pPr>
                      <a:r>
                        <a:t>friends</a:t>
                      </a:r>
                    </a:p>
                    <a:p>
                      <a:pPr algn="ctr" defTabSz="457200">
                        <a:defRPr sz="2400" i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 Light"/>
                        </a:defRPr>
                      </a:pPr>
                      <a:r>
                        <a:t>(see runkeeper)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Simple Web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Test Doubles 
(Factor out pacemaker into 2 services)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61722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Outstanding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0F1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REST (2 x cloud)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2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 Light"/>
                        </a:defRPr>
                      </a:pPr>
                      <a:r>
                        <a:t>dashboard</a:t>
                      </a:r>
                    </a:p>
                    <a:p>
                      <a:pPr algn="ctr" defTabSz="457200">
                        <a:defRPr sz="2400" i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Helvetica Neue Light"/>
                        </a:defRPr>
                      </a:pPr>
                      <a:r>
                        <a:t>(see runkeeper)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 smtClean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Rich Client</a:t>
                      </a:r>
                      <a:r>
                        <a:rPr lang="en-IE" sz="2400" baseline="0" dirty="0" smtClean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/ Mobile App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API Documentation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0" name="Shape 150"/>
          <p:cNvSpPr>
            <a:spLocks noGrp="1"/>
          </p:cNvSpPr>
          <p:nvPr>
            <p:ph type="sldNum" sz="quarter" idx="4294967295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5533" y="6044158"/>
            <a:ext cx="12583627" cy="1974553"/>
          </a:xfrm>
          <a:prstGeom prst="roundRect">
            <a:avLst>
              <a:gd name="adj" fmla="val 7239"/>
            </a:avLst>
          </a:prstGeom>
          <a:ln w="635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 service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half" idx="1"/>
          </p:nvPr>
        </p:nvSpPr>
        <p:spPr>
          <a:xfrm>
            <a:off x="525736" y="2212504"/>
            <a:ext cx="7271023" cy="27030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dirty="0"/>
              <a:t>Provides an API for managing:</a:t>
            </a:r>
          </a:p>
          <a:p>
            <a:pPr lvl="1">
              <a:spcBef>
                <a:spcPts val="600"/>
              </a:spcBef>
            </a:pPr>
            <a:r>
              <a:rPr dirty="0"/>
              <a:t>users</a:t>
            </a:r>
          </a:p>
          <a:p>
            <a:pPr lvl="1">
              <a:spcBef>
                <a:spcPts val="600"/>
              </a:spcBef>
            </a:pPr>
            <a:r>
              <a:rPr dirty="0"/>
              <a:t>activities</a:t>
            </a:r>
          </a:p>
          <a:p>
            <a:pPr lvl="1">
              <a:spcBef>
                <a:spcPts val="600"/>
              </a:spcBef>
            </a:pPr>
            <a:r>
              <a:rPr dirty="0"/>
              <a:t>routes (within activities)</a:t>
            </a:r>
          </a:p>
        </p:txBody>
      </p:sp>
      <p:pic>
        <p:nvPicPr>
          <p:cNvPr id="155" name="Screen Shot 2013-11-28 at 08.48.37.png"/>
          <p:cNvPicPr>
            <a:picLocks noChangeAspect="1"/>
          </p:cNvPicPr>
          <p:nvPr/>
        </p:nvPicPr>
        <p:blipFill rotWithShape="1">
          <a:blip r:embed="rId2">
            <a:extLst/>
          </a:blip>
          <a:srcRect l="5100" r="14426"/>
          <a:stretch/>
        </p:blipFill>
        <p:spPr>
          <a:xfrm>
            <a:off x="8110000" y="844352"/>
            <a:ext cx="4635795" cy="414389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276497" y="5166761"/>
            <a:ext cx="12490599" cy="45345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000">
                <a:solidFill>
                  <a:srgbClr val="929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# API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GET</a:t>
            </a:r>
            <a:r>
              <a:rPr sz="1800" dirty="0"/>
              <a:t>     </a:t>
            </a:r>
            <a:r>
              <a:rPr lang="en-IE" sz="1800" dirty="0" smtClean="0"/>
              <a:t>	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</a:t>
            </a:r>
            <a:r>
              <a:rPr sz="1800" dirty="0"/>
              <a:t>                                 </a:t>
            </a:r>
            <a:r>
              <a:rPr lang="en-IE" sz="1800" dirty="0" smtClean="0"/>
              <a:t>			</a:t>
            </a:r>
            <a:r>
              <a:rPr sz="1800" dirty="0" err="1" smtClean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err="1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/>
              <a:t>users</a:t>
            </a:r>
            <a:r>
              <a:rPr sz="18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DELETE</a:t>
            </a:r>
            <a:r>
              <a:rPr sz="1800" dirty="0"/>
              <a:t>  </a:t>
            </a:r>
            <a:r>
              <a:rPr lang="en-IE" sz="1800" dirty="0" smtClean="0"/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</a:t>
            </a:r>
            <a:r>
              <a:rPr sz="1800" dirty="0"/>
              <a:t>                                 </a:t>
            </a:r>
            <a:r>
              <a:rPr lang="en-IE" sz="1800" dirty="0" smtClean="0"/>
              <a:t>			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/>
              <a:t>deleteAllUsers</a:t>
            </a:r>
            <a:r>
              <a:rPr sz="18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POST</a:t>
            </a:r>
            <a:r>
              <a:rPr sz="1800" dirty="0"/>
              <a:t>    </a:t>
            </a:r>
            <a:r>
              <a:rPr lang="en-IE" sz="1800" dirty="0" smtClean="0"/>
              <a:t>	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</a:t>
            </a:r>
            <a:r>
              <a:rPr sz="1800" dirty="0"/>
              <a:t>                                 </a:t>
            </a:r>
            <a:r>
              <a:rPr lang="en-IE" sz="1800" dirty="0" smtClean="0"/>
              <a:t>			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/>
              <a:t>createUser</a:t>
            </a:r>
            <a:r>
              <a:rPr sz="1800" dirty="0">
                <a:solidFill>
                  <a:srgbClr val="941100"/>
                </a:solidFill>
              </a:rPr>
              <a:t>()</a:t>
            </a: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800" dirty="0">
              <a:solidFill>
                <a:srgbClr val="941100"/>
              </a:solidFill>
            </a:endParaRP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GET</a:t>
            </a:r>
            <a:r>
              <a:rPr sz="1800" dirty="0"/>
              <a:t>    </a:t>
            </a:r>
            <a:r>
              <a:rPr lang="en-IE" sz="1800" dirty="0" smtClean="0"/>
              <a:t>	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:id</a:t>
            </a:r>
            <a:r>
              <a:rPr sz="1800" dirty="0"/>
              <a:t>                              </a:t>
            </a:r>
            <a:r>
              <a:rPr lang="en-IE" sz="1800" dirty="0" smtClean="0"/>
              <a:t>		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/>
              <a:t>user</a:t>
            </a:r>
            <a:r>
              <a:rPr sz="1800" dirty="0" smtClean="0">
                <a:solidFill>
                  <a:srgbClr val="941100"/>
                </a:solidFill>
              </a:rPr>
              <a:t>(id</a:t>
            </a:r>
            <a:r>
              <a:rPr sz="1800" dirty="0">
                <a:solidFill>
                  <a:srgbClr val="941100"/>
                </a:solidFill>
              </a:rPr>
              <a:t>: Long)</a:t>
            </a: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DELETE</a:t>
            </a:r>
            <a:r>
              <a:rPr sz="1800" dirty="0"/>
              <a:t> </a:t>
            </a:r>
            <a:r>
              <a:rPr lang="en-IE" sz="1800" dirty="0" smtClean="0"/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:id</a:t>
            </a:r>
            <a:r>
              <a:rPr sz="1800" dirty="0"/>
              <a:t>                              </a:t>
            </a:r>
            <a:r>
              <a:rPr lang="en-IE" sz="1800" dirty="0" smtClean="0"/>
              <a:t>		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/>
              <a:t>deleteUser</a:t>
            </a:r>
            <a:r>
              <a:rPr sz="1800" dirty="0" smtClean="0">
                <a:solidFill>
                  <a:srgbClr val="941100"/>
                </a:solidFill>
              </a:rPr>
              <a:t>(id</a:t>
            </a:r>
            <a:r>
              <a:rPr sz="1800" dirty="0">
                <a:solidFill>
                  <a:srgbClr val="941100"/>
                </a:solidFill>
              </a:rPr>
              <a:t>: Long)</a:t>
            </a: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PUT</a:t>
            </a:r>
            <a:r>
              <a:rPr sz="1800" dirty="0"/>
              <a:t>    </a:t>
            </a:r>
            <a:r>
              <a:rPr lang="en-IE" sz="1800" dirty="0" smtClean="0"/>
              <a:t>	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:id</a:t>
            </a:r>
            <a:r>
              <a:rPr sz="1800" dirty="0"/>
              <a:t> </a:t>
            </a:r>
            <a:r>
              <a:rPr lang="en-IE" sz="1800" dirty="0" smtClean="0"/>
              <a:t>	</a:t>
            </a:r>
            <a:r>
              <a:rPr sz="1800" dirty="0" smtClean="0"/>
              <a:t>                             </a:t>
            </a:r>
            <a:r>
              <a:rPr lang="en-IE" sz="1800" dirty="0" smtClean="0"/>
              <a:t>		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/>
              <a:t>updateUser</a:t>
            </a:r>
            <a:r>
              <a:rPr sz="1800" dirty="0" smtClean="0">
                <a:solidFill>
                  <a:srgbClr val="941100"/>
                </a:solidFill>
              </a:rPr>
              <a:t>(id</a:t>
            </a:r>
            <a:r>
              <a:rPr sz="1800" dirty="0">
                <a:solidFill>
                  <a:srgbClr val="941100"/>
                </a:solidFill>
              </a:rPr>
              <a:t>: Long)</a:t>
            </a: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800" dirty="0">
              <a:solidFill>
                <a:srgbClr val="941100"/>
              </a:solidFill>
            </a:endParaRPr>
          </a:p>
          <a:p>
            <a:pPr algn="l" defTabSz="457200">
              <a:defRPr sz="1000">
                <a:solidFill>
                  <a:srgbClr val="9398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GET</a:t>
            </a:r>
            <a:r>
              <a:rPr sz="1800" dirty="0">
                <a:solidFill>
                  <a:srgbClr val="000000"/>
                </a:solidFill>
              </a:rPr>
              <a:t>     </a:t>
            </a:r>
            <a:r>
              <a:rPr lang="en-IE" sz="1800" dirty="0" smtClean="0">
                <a:solidFill>
                  <a:srgbClr val="000000"/>
                </a:solidFill>
              </a:rPr>
              <a:t>	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/>
              <a:t>:</a:t>
            </a:r>
            <a:r>
              <a:rPr sz="1800" dirty="0" err="1"/>
              <a:t>userId</a:t>
            </a:r>
            <a:r>
              <a:rPr sz="1800" dirty="0"/>
              <a:t>/activities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lang="en-IE" sz="1800" dirty="0" smtClean="0">
                <a:solidFill>
                  <a:srgbClr val="000000"/>
                </a:solidFill>
              </a:rPr>
              <a:t>	</a:t>
            </a:r>
            <a:r>
              <a:rPr lang="en-IE" sz="1800" dirty="0"/>
              <a:t>	</a:t>
            </a:r>
            <a:r>
              <a:rPr lang="en-IE" sz="1800" dirty="0" smtClean="0"/>
              <a:t>	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>
                <a:solidFill>
                  <a:srgbClr val="000000"/>
                </a:solidFill>
              </a:rPr>
              <a:t>activities</a:t>
            </a:r>
            <a:r>
              <a:rPr sz="1800" dirty="0" smtClean="0">
                <a:solidFill>
                  <a:srgbClr val="941100"/>
                </a:solidFill>
              </a:rPr>
              <a:t>(</a:t>
            </a:r>
            <a:r>
              <a:rPr sz="1800" dirty="0" err="1" smtClean="0">
                <a:solidFill>
                  <a:srgbClr val="941100"/>
                </a:solidFill>
              </a:rPr>
              <a:t>userId</a:t>
            </a:r>
            <a:r>
              <a:rPr sz="1800" dirty="0">
                <a:solidFill>
                  <a:srgbClr val="941100"/>
                </a:solidFill>
              </a:rPr>
              <a:t>: Long)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000">
                <a:solidFill>
                  <a:srgbClr val="9398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POST</a:t>
            </a:r>
            <a:r>
              <a:rPr sz="1800" dirty="0">
                <a:solidFill>
                  <a:srgbClr val="000000"/>
                </a:solidFill>
              </a:rPr>
              <a:t>    </a:t>
            </a:r>
            <a:r>
              <a:rPr lang="en-IE" sz="1800" dirty="0" smtClean="0">
                <a:solidFill>
                  <a:srgbClr val="000000"/>
                </a:solidFill>
              </a:rPr>
              <a:t>	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/>
              <a:t>:</a:t>
            </a:r>
            <a:r>
              <a:rPr sz="1800" dirty="0" err="1"/>
              <a:t>userId</a:t>
            </a:r>
            <a:r>
              <a:rPr sz="1800" dirty="0"/>
              <a:t>/activities</a:t>
            </a:r>
            <a:r>
              <a:rPr sz="1800" dirty="0">
                <a:solidFill>
                  <a:srgbClr val="000000"/>
                </a:solidFill>
              </a:rPr>
              <a:t>        </a:t>
            </a:r>
            <a:r>
              <a:rPr lang="en-IE" sz="1800" dirty="0" smtClean="0">
                <a:solidFill>
                  <a:srgbClr val="000000"/>
                </a:solidFill>
              </a:rPr>
              <a:t>	</a:t>
            </a:r>
            <a:r>
              <a:rPr sz="1800" dirty="0" smtClean="0">
                <a:solidFill>
                  <a:srgbClr val="000000"/>
                </a:solidFill>
              </a:rPr>
              <a:t>     </a:t>
            </a:r>
            <a:r>
              <a:rPr lang="en-IE" sz="1800" dirty="0" smtClean="0">
                <a:solidFill>
                  <a:srgbClr val="000000"/>
                </a:solidFill>
              </a:rPr>
              <a:t>	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>
                <a:solidFill>
                  <a:srgbClr val="941100"/>
                </a:solidFill>
              </a:rPr>
              <a:t>.</a:t>
            </a:r>
            <a:r>
              <a:rPr sz="1800" dirty="0" err="1" smtClean="0">
                <a:solidFill>
                  <a:srgbClr val="000000"/>
                </a:solidFill>
              </a:rPr>
              <a:t>createActivity</a:t>
            </a:r>
            <a:r>
              <a:rPr sz="1800" dirty="0" smtClean="0">
                <a:solidFill>
                  <a:srgbClr val="941100"/>
                </a:solidFill>
              </a:rPr>
              <a:t>(</a:t>
            </a:r>
            <a:r>
              <a:rPr sz="1800" dirty="0" err="1" smtClean="0">
                <a:solidFill>
                  <a:srgbClr val="941100"/>
                </a:solidFill>
              </a:rPr>
              <a:t>userId</a:t>
            </a:r>
            <a:r>
              <a:rPr sz="1800" dirty="0">
                <a:solidFill>
                  <a:srgbClr val="941100"/>
                </a:solidFill>
              </a:rPr>
              <a:t>: Long)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0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GET</a:t>
            </a:r>
            <a:r>
              <a:rPr sz="1800" dirty="0">
                <a:solidFill>
                  <a:srgbClr val="000000"/>
                </a:solidFill>
              </a:rPr>
              <a:t>     </a:t>
            </a:r>
            <a:r>
              <a:rPr lang="en-IE" sz="1800" dirty="0" smtClean="0">
                <a:solidFill>
                  <a:srgbClr val="000000"/>
                </a:solidFill>
              </a:rPr>
              <a:t>	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</a:t>
            </a:r>
            <a:r>
              <a:rPr sz="1800" dirty="0" err="1">
                <a:solidFill>
                  <a:srgbClr val="9398FF"/>
                </a:solidFill>
              </a:rPr>
              <a:t>userId</a:t>
            </a:r>
            <a:r>
              <a:rPr sz="1800" dirty="0">
                <a:solidFill>
                  <a:srgbClr val="9398FF"/>
                </a:solidFill>
              </a:rPr>
              <a:t>/activities/:</a:t>
            </a:r>
            <a:r>
              <a:rPr sz="1800" dirty="0" err="1">
                <a:solidFill>
                  <a:srgbClr val="9398FF"/>
                </a:solidFill>
              </a:rPr>
              <a:t>activityId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/>
              <a:t>.</a:t>
            </a:r>
            <a:r>
              <a:rPr sz="1800" dirty="0" err="1" smtClean="0">
                <a:solidFill>
                  <a:srgbClr val="000000"/>
                </a:solidFill>
              </a:rPr>
              <a:t>activity</a:t>
            </a:r>
            <a:r>
              <a:rPr sz="1800" dirty="0" smtClean="0"/>
              <a:t>(</a:t>
            </a:r>
            <a:r>
              <a:rPr sz="1800" dirty="0" err="1" smtClean="0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0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DELETE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lang="en-IE" sz="1800" dirty="0" smtClean="0">
                <a:solidFill>
                  <a:srgbClr val="000000"/>
                </a:solidFill>
              </a:rPr>
              <a:t>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>
                <a:solidFill>
                  <a:srgbClr val="011993"/>
                </a:solidFill>
              </a:rPr>
              <a:t>api</a:t>
            </a:r>
            <a:r>
              <a:rPr sz="1800" dirty="0">
                <a:solidFill>
                  <a:srgbClr val="011993"/>
                </a:solidFill>
              </a:rPr>
              <a:t>/users/</a:t>
            </a:r>
            <a:r>
              <a:rPr sz="1800" dirty="0">
                <a:solidFill>
                  <a:srgbClr val="9398FF"/>
                </a:solidFill>
              </a:rPr>
              <a:t>:</a:t>
            </a:r>
            <a:r>
              <a:rPr sz="1800" dirty="0" err="1">
                <a:solidFill>
                  <a:srgbClr val="9398FF"/>
                </a:solidFill>
              </a:rPr>
              <a:t>userId</a:t>
            </a:r>
            <a:r>
              <a:rPr sz="1800" dirty="0">
                <a:solidFill>
                  <a:srgbClr val="9398FF"/>
                </a:solidFill>
              </a:rPr>
              <a:t>/activities/:</a:t>
            </a:r>
            <a:r>
              <a:rPr sz="1800" dirty="0" err="1">
                <a:solidFill>
                  <a:srgbClr val="9398FF"/>
                </a:solidFill>
              </a:rPr>
              <a:t>activityId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/>
              <a:t>.</a:t>
            </a:r>
            <a:r>
              <a:rPr sz="1800" dirty="0" err="1" smtClean="0">
                <a:solidFill>
                  <a:srgbClr val="000000"/>
                </a:solidFill>
              </a:rPr>
              <a:t>deleteActivity</a:t>
            </a:r>
            <a:r>
              <a:rPr sz="1800" dirty="0" smtClean="0"/>
              <a:t>(</a:t>
            </a:r>
            <a:r>
              <a:rPr sz="1800" dirty="0" err="1" smtClean="0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  <a:endParaRPr sz="1800" dirty="0">
              <a:solidFill>
                <a:srgbClr val="000000"/>
              </a:solidFill>
            </a:endParaRPr>
          </a:p>
          <a:p>
            <a:pPr algn="l" defTabSz="457200">
              <a:defRPr sz="10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E1F63"/>
                </a:solidFill>
              </a:rPr>
              <a:t>PUT</a:t>
            </a:r>
            <a:r>
              <a:rPr sz="1800" dirty="0">
                <a:solidFill>
                  <a:srgbClr val="000000"/>
                </a:solidFill>
              </a:rPr>
              <a:t>     </a:t>
            </a:r>
            <a:r>
              <a:rPr lang="en-IE" sz="1800" dirty="0" smtClean="0">
                <a:solidFill>
                  <a:srgbClr val="000000"/>
                </a:solidFill>
              </a:rPr>
              <a:t>		</a:t>
            </a:r>
            <a:r>
              <a:rPr sz="1800" dirty="0" smtClean="0">
                <a:solidFill>
                  <a:srgbClr val="011993"/>
                </a:solidFill>
              </a:rPr>
              <a:t>/</a:t>
            </a:r>
            <a:r>
              <a:rPr sz="1800" dirty="0" err="1" smtClean="0">
                <a:solidFill>
                  <a:srgbClr val="011993"/>
                </a:solidFill>
              </a:rPr>
              <a:t>api</a:t>
            </a:r>
            <a:r>
              <a:rPr sz="1800" dirty="0" smtClean="0">
                <a:solidFill>
                  <a:srgbClr val="011993"/>
                </a:solidFill>
              </a:rPr>
              <a:t>/users</a:t>
            </a:r>
            <a:r>
              <a:rPr sz="1800" dirty="0">
                <a:solidFill>
                  <a:srgbClr val="011993"/>
                </a:solidFill>
              </a:rPr>
              <a:t>/</a:t>
            </a:r>
            <a:r>
              <a:rPr sz="1800" dirty="0">
                <a:solidFill>
                  <a:srgbClr val="9398FF"/>
                </a:solidFill>
              </a:rPr>
              <a:t>:</a:t>
            </a:r>
            <a:r>
              <a:rPr sz="1800" dirty="0" err="1">
                <a:solidFill>
                  <a:srgbClr val="9398FF"/>
                </a:solidFill>
              </a:rPr>
              <a:t>userId</a:t>
            </a:r>
            <a:r>
              <a:rPr sz="1800" dirty="0">
                <a:solidFill>
                  <a:srgbClr val="9398FF"/>
                </a:solidFill>
              </a:rPr>
              <a:t>/activities/:</a:t>
            </a:r>
            <a:r>
              <a:rPr sz="1800" dirty="0" err="1">
                <a:solidFill>
                  <a:srgbClr val="9398FF"/>
                </a:solidFill>
              </a:rPr>
              <a:t>activityId</a:t>
            </a:r>
            <a:r>
              <a:rPr sz="1800" dirty="0">
                <a:solidFill>
                  <a:srgbClr val="000000"/>
                </a:solidFill>
              </a:rPr>
              <a:t> 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controllers</a:t>
            </a:r>
            <a:r>
              <a:rPr sz="1800" dirty="0" smtClean="0">
                <a:solidFill>
                  <a:srgbClr val="CFCFCF"/>
                </a:solidFill>
              </a:rPr>
              <a:t>.</a:t>
            </a:r>
            <a:r>
              <a:rPr sz="1800" dirty="0" err="1" smtClean="0">
                <a:solidFill>
                  <a:srgbClr val="514FFF"/>
                </a:solidFill>
              </a:rPr>
              <a:t>PacemakerAPI</a:t>
            </a:r>
            <a:r>
              <a:rPr sz="1800" dirty="0" err="1" smtClean="0"/>
              <a:t>.</a:t>
            </a:r>
            <a:r>
              <a:rPr sz="1800" dirty="0" err="1" smtClean="0">
                <a:solidFill>
                  <a:srgbClr val="000000"/>
                </a:solidFill>
              </a:rPr>
              <a:t>updateActivity</a:t>
            </a:r>
            <a:r>
              <a:rPr sz="1800" dirty="0" smtClean="0"/>
              <a:t>(</a:t>
            </a:r>
            <a:r>
              <a:rPr sz="1800" dirty="0" err="1" smtClean="0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pacemakerplaytest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5854329" y="3868688"/>
            <a:ext cx="6552728" cy="2485778"/>
          </a:xfrm>
          <a:prstGeom prst="rect">
            <a:avLst/>
          </a:prstGeom>
        </p:spPr>
        <p:txBody>
          <a:bodyPr/>
          <a:lstStyle/>
          <a:p>
            <a:r>
              <a:rPr dirty="0"/>
              <a:t>Exercise the API over HTTP</a:t>
            </a:r>
          </a:p>
          <a:p>
            <a:r>
              <a:rPr dirty="0"/>
              <a:t>Full set of tests to verify key features</a:t>
            </a:r>
          </a:p>
        </p:txBody>
      </p:sp>
      <p:pic>
        <p:nvPicPr>
          <p:cNvPr id="160" name="Screen Shot 2013-11-28 at 08.5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068488"/>
            <a:ext cx="5219204" cy="7595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Feature - ‘Social’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88900" y="4457700"/>
            <a:ext cx="5689799" cy="4186933"/>
          </a:xfrm>
          <a:prstGeom prst="rect">
            <a:avLst/>
          </a:prstGeom>
        </p:spPr>
        <p:txBody>
          <a:bodyPr/>
          <a:lstStyle/>
          <a:p>
            <a:pPr lvl="1"/>
            <a:r>
              <a:t>Follow friends</a:t>
            </a:r>
          </a:p>
          <a:p>
            <a:pPr lvl="1"/>
            <a:r>
              <a:t>View Friends activities</a:t>
            </a:r>
          </a:p>
          <a:p>
            <a:pPr lvl="1"/>
            <a:r>
              <a:t>‘Feeds’, etc…</a:t>
            </a:r>
          </a:p>
        </p:txBody>
      </p:sp>
      <p:sp>
        <p:nvSpPr>
          <p:cNvPr id="165" name="Shape 165"/>
          <p:cNvSpPr/>
          <p:nvPr/>
        </p:nvSpPr>
        <p:spPr>
          <a:xfrm>
            <a:off x="6248400" y="4457700"/>
            <a:ext cx="6656983" cy="4826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786384" lvl="1" indent="-393192" algn="l" defTabSz="502412">
              <a:spcBef>
                <a:spcPts val="3600"/>
              </a:spcBef>
              <a:buSzPct val="75000"/>
              <a:buFont typeface="Helvetica Neue"/>
              <a:buChar char="•"/>
              <a:defRPr sz="3096"/>
            </a:pPr>
            <a:r>
              <a:t>Consider modelling this as a separate service</a:t>
            </a:r>
          </a:p>
          <a:p>
            <a:pPr marL="786384" lvl="1" indent="-393192" algn="l" defTabSz="502412">
              <a:spcBef>
                <a:spcPts val="3600"/>
              </a:spcBef>
              <a:buSzPct val="75000"/>
              <a:buFont typeface="Helvetica Neue"/>
              <a:buChar char="•"/>
              <a:defRPr sz="3096"/>
            </a:pPr>
            <a:r>
              <a:t>With its own API for managing </a:t>
            </a:r>
          </a:p>
          <a:p>
            <a:pPr marL="1179576" lvl="2" indent="-393192" algn="l" defTabSz="502412">
              <a:spcBef>
                <a:spcPts val="3600"/>
              </a:spcBef>
              <a:buSzPct val="75000"/>
              <a:buFont typeface="Helvetica Neue"/>
              <a:buChar char="•"/>
              <a:defRPr sz="3096"/>
            </a:pPr>
            <a:r>
              <a:t>social graph</a:t>
            </a:r>
          </a:p>
          <a:p>
            <a:pPr marL="1179576" lvl="2" indent="-393192" algn="l" defTabSz="502412">
              <a:spcBef>
                <a:spcPts val="3600"/>
              </a:spcBef>
              <a:buSzPct val="75000"/>
              <a:buFont typeface="Helvetica Neue"/>
              <a:buChar char="•"/>
              <a:defRPr sz="3096"/>
            </a:pPr>
            <a:r>
              <a:t>updates</a:t>
            </a:r>
          </a:p>
          <a:p>
            <a:pPr marL="1179576" lvl="2" indent="-393192" algn="l" defTabSz="502412">
              <a:spcBef>
                <a:spcPts val="3600"/>
              </a:spcBef>
              <a:buSzPct val="75000"/>
              <a:buFont typeface="Helvetica Neue"/>
              <a:buChar char="•"/>
              <a:defRPr sz="3096"/>
            </a:pPr>
            <a:r>
              <a:t>follow/unfollow etc…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6" t="61212" r="20079" b="26259"/>
          <a:stretch/>
        </p:blipFill>
        <p:spPr bwMode="auto">
          <a:xfrm>
            <a:off x="741760" y="2381692"/>
            <a:ext cx="11665296" cy="1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pacemakerplaysocial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6676331" cy="6667500"/>
          </a:xfrm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/>
              <a:t>Uncouple the social aspects from the core activity </a:t>
            </a:r>
            <a:r>
              <a:rPr dirty="0" smtClean="0"/>
              <a:t>service</a:t>
            </a:r>
            <a:r>
              <a:rPr lang="en-IE" dirty="0" smtClean="0"/>
              <a:t>.</a:t>
            </a:r>
            <a:endParaRPr dirty="0"/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/>
              <a:t>Allows the social service to be constructed and </a:t>
            </a:r>
            <a:r>
              <a:rPr dirty="0" err="1"/>
              <a:t>optimised</a:t>
            </a:r>
            <a:r>
              <a:rPr dirty="0"/>
              <a:t> </a:t>
            </a:r>
            <a:r>
              <a:rPr dirty="0" smtClean="0"/>
              <a:t>independently</a:t>
            </a:r>
            <a:r>
              <a:rPr lang="en-IE" dirty="0" smtClean="0"/>
              <a:t>:</a:t>
            </a:r>
            <a:r>
              <a:rPr dirty="0" smtClean="0"/>
              <a:t> </a:t>
            </a:r>
            <a:endParaRPr dirty="0"/>
          </a:p>
          <a:p>
            <a:pPr marL="905255" lvl="1" indent="-452627" defTabSz="578358">
              <a:spcBef>
                <a:spcPts val="4100"/>
              </a:spcBef>
              <a:defRPr sz="3564"/>
            </a:pPr>
            <a:r>
              <a:rPr dirty="0">
                <a:hlinkClick r:id="rId2"/>
              </a:rPr>
              <a:t>NoSQL</a:t>
            </a:r>
            <a:r>
              <a:rPr dirty="0"/>
              <a:t> database more </a:t>
            </a:r>
            <a:r>
              <a:rPr dirty="0" smtClean="0"/>
              <a:t>appropriate</a:t>
            </a:r>
            <a:r>
              <a:rPr lang="en-IE" dirty="0" smtClean="0"/>
              <a:t>.</a:t>
            </a:r>
            <a:r>
              <a:rPr dirty="0" smtClean="0"/>
              <a:t> </a:t>
            </a:r>
            <a:endParaRPr dirty="0"/>
          </a:p>
          <a:p>
            <a:pPr marL="905255" lvl="1" indent="-452627" defTabSz="578358">
              <a:spcBef>
                <a:spcPts val="4100"/>
              </a:spcBef>
              <a:defRPr sz="3564"/>
            </a:pPr>
            <a:r>
              <a:rPr dirty="0"/>
              <a:t>Interfaces to </a:t>
            </a:r>
            <a:r>
              <a:rPr lang="en-IE" dirty="0"/>
              <a:t>T</a:t>
            </a:r>
            <a:r>
              <a:rPr dirty="0" err="1" smtClean="0"/>
              <a:t>witter</a:t>
            </a:r>
            <a:r>
              <a:rPr lang="en-IE" dirty="0" smtClean="0"/>
              <a:t>, F</a:t>
            </a:r>
            <a:r>
              <a:rPr dirty="0" smtClean="0"/>
              <a:t>ace</a:t>
            </a:r>
            <a:r>
              <a:rPr lang="en-IE" dirty="0" smtClean="0"/>
              <a:t>B</a:t>
            </a:r>
            <a:r>
              <a:rPr dirty="0" err="1" smtClean="0"/>
              <a:t>ook</a:t>
            </a:r>
            <a:r>
              <a:rPr lang="en-IE" dirty="0" smtClean="0"/>
              <a:t>,</a:t>
            </a:r>
            <a:r>
              <a:rPr dirty="0" smtClean="0"/>
              <a:t> </a:t>
            </a:r>
            <a:r>
              <a:rPr dirty="0" err="1" smtClean="0"/>
              <a:t>etc</a:t>
            </a:r>
            <a:r>
              <a:rPr lang="en-IE" dirty="0" smtClean="0"/>
              <a:t>…</a:t>
            </a:r>
            <a:endParaRPr dirty="0"/>
          </a:p>
        </p:txBody>
      </p:sp>
      <p:pic>
        <p:nvPicPr>
          <p:cNvPr id="169" name="Screen Shot 2013-11-28 at 09.06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1400" y="2032000"/>
            <a:ext cx="4127500" cy="765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pacemakerplay</a:t>
            </a:r>
            <a:r>
              <a:rPr dirty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dirty="0" err="1" smtClean="0"/>
              <a:t>pacemakerplaysocial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body" sz="half" idx="1"/>
          </p:nvPr>
        </p:nvSpPr>
        <p:spPr>
          <a:xfrm>
            <a:off x="711299" y="6711821"/>
            <a:ext cx="12024222" cy="2362498"/>
          </a:xfrm>
          <a:prstGeom prst="rect">
            <a:avLst/>
          </a:prstGeom>
        </p:spPr>
        <p:txBody>
          <a:bodyPr/>
          <a:lstStyle/>
          <a:p>
            <a:r>
              <a:t>‘Enhanced’ API uses Social features, provided by pacemakerplaysocial service</a:t>
            </a:r>
          </a:p>
        </p:txBody>
      </p:sp>
      <p:pic>
        <p:nvPicPr>
          <p:cNvPr id="173" name="Screen Shot 2013-11-28 at 09.1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2041460"/>
            <a:ext cx="10706100" cy="435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495</Words>
  <Application>Microsoft Office PowerPoint</Application>
  <PresentationFormat>Custom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ModernPortfolio</vt:lpstr>
      <vt:lpstr>Agile Software Development</vt:lpstr>
      <vt:lpstr>Mocking Opportunities in Pacemaker</vt:lpstr>
      <vt:lpstr>Pacemaker 2.0 </vt:lpstr>
      <vt:lpstr>Assignment Rubric for Assignment 2 (top marks deployment + any 2 others)</vt:lpstr>
      <vt:lpstr>pacemakerplay service</vt:lpstr>
      <vt:lpstr>pacemakerplaytest</vt:lpstr>
      <vt:lpstr>New Feature - ‘Social’</vt:lpstr>
      <vt:lpstr>pacemakerplaysocial</vt:lpstr>
      <vt:lpstr>pacemakerplay  pacemakerplaysocial</vt:lpstr>
      <vt:lpstr>The Role of Mock Objects</vt:lpstr>
      <vt:lpstr>pacemakerplay  pacemakerplaysocial</vt:lpstr>
      <vt:lpstr>PowerPoint Presentation</vt:lpstr>
      <vt:lpstr>WireMock Video</vt:lpstr>
      <vt:lpstr>PowerPoint Presentation</vt:lpstr>
      <vt:lpstr>Mocky</vt:lpstr>
      <vt:lpstr>PowerPoint Presentation</vt:lpstr>
      <vt:lpstr>Key Text on Employing Test Doubles Effectively</vt:lpstr>
      <vt:lpstr>TDD -  Key Texts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 Drohan</cp:lastModifiedBy>
  <cp:revision>12</cp:revision>
  <dcterms:modified xsi:type="dcterms:W3CDTF">2015-11-30T14:59:14Z</dcterms:modified>
</cp:coreProperties>
</file>