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3004800" cy="9753600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116" y="-9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6336889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8" name="Shape 48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4" name="Shape 54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8" name="Shape 58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9" name="Shape 59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flipV="1">
            <a:off x="908290" y="4366805"/>
            <a:ext cx="11220734" cy="67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69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734731" y="4641850"/>
            <a:ext cx="2618842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75" name="Group 75"/>
          <p:cNvGrpSpPr/>
          <p:nvPr/>
        </p:nvGrpSpPr>
        <p:grpSpPr>
          <a:xfrm>
            <a:off x="3708399" y="6667103"/>
            <a:ext cx="4164687" cy="1266571"/>
            <a:chOff x="0" y="5953"/>
            <a:chExt cx="4164685" cy="1266569"/>
          </a:xfrm>
        </p:grpSpPr>
        <p:sp>
          <p:nvSpPr>
            <p:cNvPr id="72" name="Shape 72"/>
            <p:cNvSpPr/>
            <p:nvPr/>
          </p:nvSpPr>
          <p:spPr>
            <a:xfrm>
              <a:off x="0" y="5953"/>
              <a:ext cx="4164686" cy="597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defTabSz="584200">
                <a:lnSpc>
                  <a:spcPct val="120000"/>
                </a:lnSpc>
                <a:defRPr sz="1800"/>
              </a:pPr>
              <a:r>
                <a: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Department of Computing, Maths &amp; Physics</a:t>
              </a:r>
            </a:p>
            <a:p>
              <a:pPr lvl="0" defTabSz="584200">
                <a:lnSpc>
                  <a:spcPct val="120000"/>
                </a:lnSpc>
                <a:defRPr sz="1800"/>
              </a:pPr>
              <a:r>
                <a: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692590"/>
              <a:ext cx="1265225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200">
                  <a:hlinkClick r:id="rId4"/>
                </a:rPr>
                <a:t>http://www.wit.ie</a:t>
              </a:r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997390"/>
              <a:ext cx="1550670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200">
                  <a:hlinkClick r:id="rId4"/>
                </a:rPr>
                <a:t>http://elearning.wit.ie</a:t>
              </a:r>
            </a:p>
          </p:txBody>
        </p:sp>
      </p:grp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39500" cy="10287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4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3" name="Group 83"/>
          <p:cNvGrpSpPr/>
          <p:nvPr/>
        </p:nvGrpSpPr>
        <p:grpSpPr>
          <a:xfrm>
            <a:off x="4419600" y="3209759"/>
            <a:ext cx="4267200" cy="2801677"/>
            <a:chOff x="0" y="0"/>
            <a:chExt cx="4267200" cy="2801675"/>
          </a:xfrm>
        </p:grpSpPr>
        <p:pic>
          <p:nvPicPr>
            <p:cNvPr id="81" name="by-nc.eu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500" y="0"/>
              <a:ext cx="2962205" cy="1036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" name="Shape 82"/>
            <p:cNvSpPr/>
            <p:nvPr/>
          </p:nvSpPr>
          <p:spPr>
            <a:xfrm>
              <a:off x="0" y="1287632"/>
              <a:ext cx="4267200" cy="1514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defTabSz="584200">
                <a:lnSpc>
                  <a:spcPct val="120000"/>
                </a:lnSpc>
                <a:defRPr sz="1800"/>
              </a:pP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Except where otherwise noted, this content is licensed under a 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  <a:hlinkClick r:id="rId5"/>
                </a:rPr>
                <a:t>Creative Commons Attribution-NonCommercial 3.0 License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. </a:t>
              </a:r>
            </a:p>
            <a:p>
              <a:pPr lvl="0" defTabSz="584200">
                <a:lnSpc>
                  <a:spcPct val="120000"/>
                </a:lnSpc>
                <a:defRPr sz="1800"/>
              </a:pPr>
              <a:endParaRPr sz="1400">
                <a:latin typeface="+mj-lt"/>
                <a:ea typeface="+mj-ea"/>
                <a:cs typeface="+mj-cs"/>
                <a:sym typeface="Helvetica Neue"/>
              </a:endParaRPr>
            </a:p>
            <a:p>
              <a:pPr lvl="0" defTabSz="584200">
                <a:lnSpc>
                  <a:spcPct val="120000"/>
                </a:lnSpc>
                <a:defRPr sz="1800"/>
              </a:pP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For more information, please see 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  <a:hlinkClick r:id="rId5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86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26800" cy="10287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4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/>
            </a:pPr>
            <a:r>
              <a:rPr sz="4800"/>
              <a:t>Title 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 #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r"/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ransition spd="med"/>
  <p:txStyles>
    <p:titleStyle>
      <a:lvl1pPr defTabSz="584200">
        <a:defRPr sz="4200">
          <a:latin typeface="+mn-lt"/>
          <a:ea typeface="+mn-ea"/>
          <a:cs typeface="+mn-cs"/>
          <a:sym typeface="Helvetica Neue Light"/>
        </a:defRPr>
      </a:lvl1pPr>
      <a:lvl2pPr indent="228600" defTabSz="584200">
        <a:defRPr sz="4200">
          <a:latin typeface="+mn-lt"/>
          <a:ea typeface="+mn-ea"/>
          <a:cs typeface="+mn-cs"/>
          <a:sym typeface="Helvetica Neue Light"/>
        </a:defRPr>
      </a:lvl2pPr>
      <a:lvl3pPr indent="457200" defTabSz="584200">
        <a:defRPr sz="4200">
          <a:latin typeface="+mn-lt"/>
          <a:ea typeface="+mn-ea"/>
          <a:cs typeface="+mn-cs"/>
          <a:sym typeface="Helvetica Neue Light"/>
        </a:defRPr>
      </a:lvl3pPr>
      <a:lvl4pPr indent="685800" defTabSz="584200">
        <a:defRPr sz="4200">
          <a:latin typeface="+mn-lt"/>
          <a:ea typeface="+mn-ea"/>
          <a:cs typeface="+mn-cs"/>
          <a:sym typeface="Helvetica Neue Light"/>
        </a:defRPr>
      </a:lvl4pPr>
      <a:lvl5pPr indent="914400" defTabSz="584200">
        <a:defRPr sz="4200">
          <a:latin typeface="+mn-lt"/>
          <a:ea typeface="+mn-ea"/>
          <a:cs typeface="+mn-cs"/>
          <a:sym typeface="Helvetica Neue Light"/>
        </a:defRPr>
      </a:lvl5pPr>
      <a:lvl6pPr indent="1143000" defTabSz="584200">
        <a:defRPr sz="4200">
          <a:latin typeface="+mn-lt"/>
          <a:ea typeface="+mn-ea"/>
          <a:cs typeface="+mn-cs"/>
          <a:sym typeface="Helvetica Neue Light"/>
        </a:defRPr>
      </a:lvl6pPr>
      <a:lvl7pPr indent="1371600" defTabSz="584200">
        <a:defRPr sz="4200">
          <a:latin typeface="+mn-lt"/>
          <a:ea typeface="+mn-ea"/>
          <a:cs typeface="+mn-cs"/>
          <a:sym typeface="Helvetica Neue Light"/>
        </a:defRPr>
      </a:lvl7pPr>
      <a:lvl8pPr indent="1600200" defTabSz="584200">
        <a:defRPr sz="4200">
          <a:latin typeface="+mn-lt"/>
          <a:ea typeface="+mn-ea"/>
          <a:cs typeface="+mn-cs"/>
          <a:sym typeface="Helvetica Neue Light"/>
        </a:defRPr>
      </a:lvl8pPr>
      <a:lvl9pPr indent="1828800" defTabSz="584200">
        <a:defRPr sz="4200">
          <a:latin typeface="+mn-lt"/>
          <a:ea typeface="+mn-ea"/>
          <a:cs typeface="+mn-cs"/>
          <a:sym typeface="Helvetica Neue Light"/>
        </a:defRPr>
      </a:lvl9pPr>
    </p:titleStyle>
    <p:bodyStyle>
      <a:lvl1pPr marL="266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1pPr>
      <a:lvl2pPr marL="711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2pPr>
      <a:lvl3pPr marL="1155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3pPr>
      <a:lvl4pPr marL="1600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4pPr>
      <a:lvl5pPr marL="2044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5pPr>
      <a:lvl6pPr marL="2489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6pPr>
      <a:lvl7pPr marL="2933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7pPr>
      <a:lvl8pPr marL="3378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8pPr>
      <a:lvl9pPr marL="3822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9pPr>
    </p:bodyStyle>
    <p:otherStyle>
      <a:lvl1pPr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leastar@wit.ie" TargetMode="Externa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901700" y="2533650"/>
            <a:ext cx="11226800" cy="10922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Agile Software Development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Eamonn de Leastar (</a:t>
            </a:r>
            <a:r>
              <a:rPr sz="2000">
                <a:hlinkClick r:id="rId2"/>
              </a:rPr>
              <a:t>edeleastar@wit.ie</a:t>
            </a:r>
            <a:r>
              <a:rPr sz="2000"/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Further Tests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1092200" y="2235200"/>
            <a:ext cx="10375900" cy="40259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3200"/>
              </a:spcBef>
              <a:defRPr sz="1800"/>
            </a:pPr>
            <a:r>
              <a:rPr sz="2600" dirty="0"/>
              <a:t>What happens when the largest number appears in different places in the list - first or last, and somewhere in the middle?</a:t>
            </a:r>
          </a:p>
          <a:p>
            <a:pPr lvl="1">
              <a:spcBef>
                <a:spcPts val="3200"/>
              </a:spcBef>
              <a:defRPr sz="1800"/>
            </a:pPr>
            <a:r>
              <a:rPr sz="2600" dirty="0"/>
              <a:t>Bugs most often show up at the “edges</a:t>
            </a:r>
            <a:r>
              <a:rPr sz="2600" dirty="0" smtClean="0"/>
              <a:t>”</a:t>
            </a:r>
            <a:r>
              <a:rPr lang="en-IE" dirty="0"/>
              <a:t>.</a:t>
            </a:r>
            <a:endParaRPr sz="2600" dirty="0"/>
          </a:p>
          <a:p>
            <a:pPr lvl="1">
              <a:spcBef>
                <a:spcPts val="3200"/>
              </a:spcBef>
              <a:defRPr sz="1800"/>
            </a:pPr>
            <a:r>
              <a:rPr sz="2600" dirty="0"/>
              <a:t>In this case, edges occur when </a:t>
            </a:r>
            <a:r>
              <a:rPr sz="2600" dirty="0" smtClean="0"/>
              <a:t>the </a:t>
            </a:r>
            <a:r>
              <a:rPr sz="2600" dirty="0"/>
              <a:t>largest number is at the start or end of the array that we pass </a:t>
            </a:r>
            <a:r>
              <a:rPr sz="2600" dirty="0" smtClean="0"/>
              <a:t>in</a:t>
            </a:r>
            <a:r>
              <a:rPr lang="en-IE" sz="2600" dirty="0" smtClean="0"/>
              <a:t>.</a:t>
            </a:r>
            <a:endParaRPr sz="2600" dirty="0"/>
          </a:p>
          <a:p>
            <a:pPr lvl="0">
              <a:spcBef>
                <a:spcPts val="3200"/>
              </a:spcBef>
              <a:defRPr sz="1800"/>
            </a:pPr>
            <a:r>
              <a:rPr sz="2600" dirty="0"/>
              <a:t>Aggregate into a single unit test: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10</a:t>
            </a:fld>
            <a:endParaRPr sz="1400"/>
          </a:p>
        </p:txBody>
      </p:sp>
      <p:sp>
        <p:nvSpPr>
          <p:cNvPr id="144" name="Shape 144"/>
          <p:cNvSpPr/>
          <p:nvPr/>
        </p:nvSpPr>
        <p:spPr>
          <a:xfrm>
            <a:off x="1763216" y="6117193"/>
            <a:ext cx="8483600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testOrder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()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(9,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[] { 9, 8, 7 }));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(9,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[] { 8, 9, 7 }));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(9,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[] { 7, 8, 9 }));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381000" y="469900"/>
            <a:ext cx="19812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Failure + Fix</a:t>
            </a:r>
          </a:p>
        </p:txBody>
      </p:sp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11</a:t>
            </a:fld>
            <a:endParaRPr sz="1400"/>
          </a:p>
        </p:txBody>
      </p:sp>
      <p:pic>
        <p:nvPicPr>
          <p:cNvPr id="148" name="Picture 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9952" y="412304"/>
            <a:ext cx="9937104" cy="3744416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3694088" y="4467974"/>
            <a:ext cx="7886700" cy="4801314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1" defTabSz="584200">
              <a:defRPr sz="1800"/>
            </a:pPr>
            <a:r>
              <a:rPr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largest (</a:t>
            </a:r>
            <a:r>
              <a:rPr sz="24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[] list)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index, max = 0;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//for (index = 0; index &lt; </a:t>
            </a:r>
            <a:r>
              <a:rPr sz="2400" dirty="0" err="1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list.length</a:t>
            </a:r>
            <a:r>
              <a:rPr sz="24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 - 1; index++)</a:t>
            </a:r>
            <a:endParaRPr sz="2400" dirty="0">
              <a:latin typeface="Monaco"/>
              <a:ea typeface="Monaco"/>
              <a:cs typeface="Monaco"/>
              <a:sym typeface="Monaco"/>
            </a:endParaRP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(index = 0; index &lt;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list.</a:t>
            </a:r>
            <a:r>
              <a:rPr sz="2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; index++)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(list[index] &gt; max)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  {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    max = list[index];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  }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max;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Further Boundary Conditions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1447800" y="6045200"/>
            <a:ext cx="5207000" cy="2781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dirty="0"/>
              <a:t>Now exercising multiple tests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12</a:t>
            </a:fld>
            <a:endParaRPr sz="1400"/>
          </a:p>
        </p:txBody>
      </p:sp>
      <p:sp>
        <p:nvSpPr>
          <p:cNvPr id="154" name="Shape 154"/>
          <p:cNvSpPr/>
          <p:nvPr/>
        </p:nvSpPr>
        <p:spPr>
          <a:xfrm>
            <a:off x="1447800" y="2068488"/>
            <a:ext cx="9271000" cy="3323987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testDups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()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(9,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[] { 9, 7, 9, 8 }));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0" defTabSz="584200">
              <a:defRPr sz="1800"/>
            </a:pPr>
            <a:endParaRPr sz="2400" dirty="0">
              <a:latin typeface="Monaco"/>
              <a:ea typeface="Monaco"/>
              <a:cs typeface="Monaco"/>
              <a:sym typeface="Monaco"/>
            </a:endParaRP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testOne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()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(1,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[] { 1 }));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pic>
        <p:nvPicPr>
          <p:cNvPr id="155" name="Picture 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37400" y="5675064"/>
            <a:ext cx="3949700" cy="3378200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Failure on testNegative</a:t>
            </a:r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13</a:t>
            </a:fld>
            <a:endParaRPr sz="1400"/>
          </a:p>
        </p:txBody>
      </p:sp>
      <p:sp>
        <p:nvSpPr>
          <p:cNvPr id="159" name="Shape 159"/>
          <p:cNvSpPr/>
          <p:nvPr/>
        </p:nvSpPr>
        <p:spPr>
          <a:xfrm>
            <a:off x="2442344" y="2284512"/>
            <a:ext cx="8020496" cy="1846659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testNegative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()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400" dirty="0" smtClean="0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2400" dirty="0" err="1" smtClean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[]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negList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[] { -9, -8, -7 };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400" dirty="0" smtClean="0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2400" dirty="0" err="1" smtClean="0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(-7,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negList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));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pic>
        <p:nvPicPr>
          <p:cNvPr id="160" name="Picture 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9196" y="4660776"/>
            <a:ext cx="5397500" cy="4076700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fix testNegative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xfrm>
            <a:off x="546100" y="2654300"/>
            <a:ext cx="3848100" cy="4000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dirty="0"/>
              <a:t>Choosing 0 to initialize max was a bad idea; </a:t>
            </a:r>
          </a:p>
          <a:p>
            <a:pPr lvl="0">
              <a:defRPr sz="1800"/>
            </a:pPr>
            <a:r>
              <a:rPr sz="2600" dirty="0"/>
              <a:t>Should have been MIN VALUE, so as to be less than all negative numbers as </a:t>
            </a:r>
            <a:r>
              <a:rPr sz="2600" dirty="0" smtClean="0"/>
              <a:t>well</a:t>
            </a:r>
            <a:r>
              <a:rPr lang="en-IE" sz="2600" dirty="0" smtClean="0"/>
              <a:t>.</a:t>
            </a:r>
            <a:endParaRPr sz="2600" dirty="0"/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14</a:t>
            </a:fld>
            <a:endParaRPr sz="1400"/>
          </a:p>
        </p:txBody>
      </p:sp>
      <p:sp>
        <p:nvSpPr>
          <p:cNvPr id="165" name="Shape 165"/>
          <p:cNvSpPr/>
          <p:nvPr/>
        </p:nvSpPr>
        <p:spPr>
          <a:xfrm>
            <a:off x="4846216" y="2300763"/>
            <a:ext cx="7526939" cy="6032421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0" defTabSz="584200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largest (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[] list)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 smtClean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</a:t>
            </a:r>
            <a:r>
              <a:rPr sz="2800" u="sng" dirty="0" err="1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 index, max = 0;</a:t>
            </a:r>
            <a:endParaRPr sz="2800" dirty="0">
              <a:latin typeface="Monaco"/>
              <a:ea typeface="Monaco"/>
              <a:cs typeface="Monaco"/>
              <a:sym typeface="Monaco"/>
            </a:endParaRP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 err="1" smtClean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index, max =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Integer.</a:t>
            </a:r>
            <a:r>
              <a:rPr sz="28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MIN_VALUE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0" defTabSz="584200">
              <a:defRPr sz="1800"/>
            </a:pPr>
            <a:endParaRPr sz="2800" dirty="0">
              <a:latin typeface="Monaco"/>
              <a:ea typeface="Monaco"/>
              <a:cs typeface="Monaco"/>
              <a:sym typeface="Monaco"/>
            </a:endParaRP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 smtClean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28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(index = 0; index &lt;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list.</a:t>
            </a:r>
            <a:r>
              <a:rPr sz="28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; index++)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 smtClean="0">
                <a:latin typeface="Monaco"/>
                <a:ea typeface="Monaco"/>
                <a:cs typeface="Monaco"/>
                <a:sym typeface="Monaco"/>
              </a:rPr>
              <a:t>{</a:t>
            </a:r>
            <a:endParaRPr sz="2800" dirty="0">
              <a:latin typeface="Monaco"/>
              <a:ea typeface="Monaco"/>
              <a:cs typeface="Monaco"/>
              <a:sym typeface="Monaco"/>
            </a:endParaRP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IE" sz="2800" dirty="0" smtClean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 smtClean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28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(list[index] &gt; max)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 </a:t>
            </a:r>
            <a:r>
              <a:rPr lang="en-IE" sz="2800" dirty="0" smtClean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   </a:t>
            </a:r>
            <a:r>
              <a:rPr lang="en-IE" sz="2800" dirty="0" smtClean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28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max = list[index];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IE" sz="2800" dirty="0" smtClean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 smtClean="0">
                <a:latin typeface="Monaco"/>
                <a:ea typeface="Monaco"/>
                <a:cs typeface="Monaco"/>
                <a:sym typeface="Monaco"/>
              </a:rPr>
              <a:t>}</a:t>
            </a:r>
            <a:endParaRPr sz="2800" dirty="0">
              <a:latin typeface="Monaco"/>
              <a:ea typeface="Monaco"/>
              <a:cs typeface="Monaco"/>
              <a:sym typeface="Monaco"/>
            </a:endParaRP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 smtClean="0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2800" dirty="0" smtClean="0">
                <a:latin typeface="Monaco"/>
                <a:ea typeface="Monaco"/>
                <a:cs typeface="Monaco"/>
                <a:sym typeface="Monaco"/>
              </a:rPr>
              <a:t>}</a:t>
            </a:r>
            <a:endParaRPr sz="2800" dirty="0">
              <a:latin typeface="Monaco"/>
              <a:ea typeface="Monaco"/>
              <a:cs typeface="Monaco"/>
              <a:sym typeface="Monaco"/>
            </a:endParaRP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 smtClean="0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2800" dirty="0" smtClean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28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max;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Expected Errors?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520700" y="2514600"/>
            <a:ext cx="5029200" cy="1803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dirty="0"/>
              <a:t>If the array is empty, this is considered an error, and an exception should be </a:t>
            </a:r>
            <a:r>
              <a:rPr sz="2600" dirty="0" smtClean="0"/>
              <a:t>thrown</a:t>
            </a:r>
            <a:r>
              <a:rPr lang="en-IE" sz="2600" dirty="0" smtClean="0"/>
              <a:t>.</a:t>
            </a:r>
            <a:endParaRPr sz="2600" dirty="0"/>
          </a:p>
        </p:txBody>
      </p:sp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15</a:t>
            </a:fld>
            <a:endParaRPr sz="1400"/>
          </a:p>
        </p:txBody>
      </p:sp>
      <p:sp>
        <p:nvSpPr>
          <p:cNvPr id="170" name="Shape 170"/>
          <p:cNvSpPr/>
          <p:nvPr/>
        </p:nvSpPr>
        <p:spPr>
          <a:xfrm>
            <a:off x="317500" y="5132149"/>
            <a:ext cx="6743700" cy="4062651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 defTabSz="584200">
              <a:defRPr sz="1800"/>
            </a:pPr>
            <a:r>
              <a:rPr sz="22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2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 dirty="0" err="1">
                <a:latin typeface="Monaco"/>
                <a:ea typeface="Monaco"/>
                <a:cs typeface="Monaco"/>
                <a:sym typeface="Monaco"/>
              </a:rPr>
              <a:t>testEmpty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 ()</a:t>
            </a:r>
          </a:p>
          <a:p>
            <a:pPr lvl="0" defTabSz="584200">
              <a:defRPr sz="1800"/>
            </a:pPr>
            <a:r>
              <a:rPr sz="22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 defTabSz="584200">
              <a:defRPr sz="1800"/>
            </a:pPr>
            <a:r>
              <a:rPr sz="22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2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 dirty="0" smtClean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try</a:t>
            </a:r>
            <a:endParaRPr sz="2200" dirty="0">
              <a:latin typeface="Monaco"/>
              <a:ea typeface="Monaco"/>
              <a:cs typeface="Monaco"/>
              <a:sym typeface="Monaco"/>
            </a:endParaRPr>
          </a:p>
          <a:p>
            <a:pPr lvl="0" defTabSz="584200">
              <a:defRPr sz="1800"/>
            </a:pPr>
            <a:r>
              <a:rPr sz="22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2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 dirty="0" smtClean="0">
                <a:latin typeface="Monaco"/>
                <a:ea typeface="Monaco"/>
                <a:cs typeface="Monaco"/>
                <a:sym typeface="Monaco"/>
              </a:rPr>
              <a:t>{</a:t>
            </a:r>
            <a:endParaRPr sz="2200" dirty="0">
              <a:latin typeface="Monaco"/>
              <a:ea typeface="Monaco"/>
              <a:cs typeface="Monaco"/>
              <a:sym typeface="Monaco"/>
            </a:endParaRPr>
          </a:p>
          <a:p>
            <a:pPr lvl="0" defTabSz="584200">
              <a:defRPr sz="1800"/>
            </a:pPr>
            <a:r>
              <a:rPr sz="22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2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2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2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2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[] {});</a:t>
            </a:r>
          </a:p>
          <a:p>
            <a:pPr lvl="0" defTabSz="584200">
              <a:defRPr sz="1800"/>
            </a:pPr>
            <a:r>
              <a:rPr sz="22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IE" sz="22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200" dirty="0" smtClean="0">
                <a:latin typeface="Monaco"/>
                <a:ea typeface="Monaco"/>
                <a:cs typeface="Monaco"/>
                <a:sym typeface="Monaco"/>
              </a:rPr>
              <a:t>fail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2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"Should have thrown an exception"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0" defTabSz="584200">
              <a:defRPr sz="1800"/>
            </a:pPr>
            <a:r>
              <a:rPr sz="22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2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 dirty="0" smtClean="0">
                <a:latin typeface="Monaco"/>
                <a:ea typeface="Monaco"/>
                <a:cs typeface="Monaco"/>
                <a:sym typeface="Monaco"/>
              </a:rPr>
              <a:t>}</a:t>
            </a:r>
            <a:endParaRPr sz="2200" dirty="0">
              <a:latin typeface="Monaco"/>
              <a:ea typeface="Monaco"/>
              <a:cs typeface="Monaco"/>
              <a:sym typeface="Monaco"/>
            </a:endParaRPr>
          </a:p>
          <a:p>
            <a:pPr lvl="0" defTabSz="584200">
              <a:defRPr sz="1800"/>
            </a:pPr>
            <a:r>
              <a:rPr sz="22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2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 dirty="0" smtClean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catch</a:t>
            </a:r>
            <a:r>
              <a:rPr sz="22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200" dirty="0" err="1">
                <a:latin typeface="Monaco"/>
                <a:ea typeface="Monaco"/>
                <a:cs typeface="Monaco"/>
                <a:sym typeface="Monaco"/>
              </a:rPr>
              <a:t>RuntimeException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 e)</a:t>
            </a:r>
          </a:p>
          <a:p>
            <a:pPr lvl="0" defTabSz="584200">
              <a:defRPr sz="1800"/>
            </a:pPr>
            <a:r>
              <a:rPr sz="22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2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 dirty="0" smtClean="0">
                <a:latin typeface="Monaco"/>
                <a:ea typeface="Monaco"/>
                <a:cs typeface="Monaco"/>
                <a:sym typeface="Monaco"/>
              </a:rPr>
              <a:t>{</a:t>
            </a:r>
            <a:endParaRPr sz="2200" dirty="0">
              <a:latin typeface="Monaco"/>
              <a:ea typeface="Monaco"/>
              <a:cs typeface="Monaco"/>
              <a:sym typeface="Monaco"/>
            </a:endParaRPr>
          </a:p>
          <a:p>
            <a:pPr lvl="0" defTabSz="584200">
              <a:defRPr sz="1800"/>
            </a:pPr>
            <a:r>
              <a:rPr sz="22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2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2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200" dirty="0" err="1">
                <a:latin typeface="Monaco"/>
                <a:ea typeface="Monaco"/>
                <a:cs typeface="Monaco"/>
                <a:sym typeface="Monaco"/>
              </a:rPr>
              <a:t>assertTrue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2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0" defTabSz="584200">
              <a:defRPr sz="1800"/>
            </a:pPr>
            <a:r>
              <a:rPr sz="22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2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 dirty="0" smtClean="0">
                <a:latin typeface="Monaco"/>
                <a:ea typeface="Monaco"/>
                <a:cs typeface="Monaco"/>
                <a:sym typeface="Monaco"/>
              </a:rPr>
              <a:t>}</a:t>
            </a:r>
            <a:endParaRPr sz="2200" dirty="0">
              <a:latin typeface="Monaco"/>
              <a:ea typeface="Monaco"/>
              <a:cs typeface="Monaco"/>
              <a:sym typeface="Monaco"/>
            </a:endParaRPr>
          </a:p>
          <a:p>
            <a:pPr lvl="0" defTabSz="584200">
              <a:defRPr sz="1800"/>
            </a:pPr>
            <a:r>
              <a:rPr sz="22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sp>
        <p:nvSpPr>
          <p:cNvPr id="171" name="Shape 171"/>
          <p:cNvSpPr/>
          <p:nvPr/>
        </p:nvSpPr>
        <p:spPr>
          <a:xfrm>
            <a:off x="5984688" y="196280"/>
            <a:ext cx="6782408" cy="6278642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largest (</a:t>
            </a:r>
            <a:r>
              <a:rPr sz="24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[] list)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index, max =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Integer.</a:t>
            </a:r>
            <a:r>
              <a:rPr sz="2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MIN_VALUE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0" defTabSz="584200">
              <a:defRPr sz="1800"/>
            </a:pPr>
            <a:endParaRPr sz="2400" dirty="0">
              <a:latin typeface="Monaco"/>
              <a:ea typeface="Monaco"/>
              <a:cs typeface="Monaco"/>
              <a:sym typeface="Monaco"/>
            </a:endParaRP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list.</a:t>
            </a:r>
            <a:r>
              <a:rPr sz="2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== 0)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RuntimeException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4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"Empty list"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(index = 0; index &lt;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list.</a:t>
            </a:r>
            <a:r>
              <a:rPr sz="2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; index++)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(list[index] &gt; max)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  {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    max = list[index];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  }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max;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First Tests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Assertions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2527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To check if code is behaving as you expect, use an</a:t>
            </a:r>
            <a:r>
              <a:rPr sz="2600" i="1"/>
              <a:t> assertion</a:t>
            </a:r>
            <a:r>
              <a:rPr sz="2600"/>
              <a:t>, a simple method call that verifies that something is true.</a:t>
            </a:r>
          </a:p>
          <a:p>
            <a:pPr lvl="0">
              <a:defRPr sz="1800"/>
            </a:pPr>
            <a:r>
              <a:rPr sz="2600"/>
              <a:t>E.g the method assertTrue checks that the given boolean condition is true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3</a:t>
            </a:fld>
            <a:endParaRPr sz="1400"/>
          </a:p>
        </p:txBody>
      </p:sp>
      <p:sp>
        <p:nvSpPr>
          <p:cNvPr id="106" name="Shape 106"/>
          <p:cNvSpPr/>
          <p:nvPr/>
        </p:nvSpPr>
        <p:spPr>
          <a:xfrm>
            <a:off x="2984500" y="4749800"/>
            <a:ext cx="6163023" cy="23241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0" defTabSz="584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assertTrue(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boolean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condition)</a:t>
            </a:r>
          </a:p>
          <a:p>
            <a:pPr lvl="0" defTabSz="584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 defTabSz="584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(!condition)</a:t>
            </a:r>
          </a:p>
          <a:p>
            <a:pPr lvl="0" defTabSz="584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0" defTabSz="584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  abort();</a:t>
            </a:r>
          </a:p>
          <a:p>
            <a:pPr lvl="0" defTabSz="584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0" defTabSz="584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Using Asserts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419100" y="2324100"/>
            <a:ext cx="57404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You could use this assert to check all sorts of things, including whether numbers are equal to each other.</a:t>
            </a:r>
          </a:p>
          <a:p>
            <a:pPr lvl="0">
              <a:defRPr sz="1800"/>
            </a:pPr>
            <a:r>
              <a:rPr sz="2600"/>
              <a:t>To check that two integers are equal, a method that takes two integer parameters might be more useful.</a:t>
            </a:r>
          </a:p>
          <a:p>
            <a:pPr lvl="0">
              <a:defRPr sz="1800"/>
            </a:pPr>
            <a:r>
              <a:rPr sz="2600"/>
              <a:t>We can now write the first test a little more expressively: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4</a:t>
            </a:fld>
            <a:endParaRPr sz="1400"/>
          </a:p>
        </p:txBody>
      </p:sp>
      <p:sp>
        <p:nvSpPr>
          <p:cNvPr id="111" name="Shape 111"/>
          <p:cNvSpPr/>
          <p:nvPr/>
        </p:nvSpPr>
        <p:spPr>
          <a:xfrm>
            <a:off x="6752046" y="2832100"/>
            <a:ext cx="4140201" cy="10541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a = 2;</a:t>
            </a:r>
          </a:p>
          <a:p>
            <a:pPr lvl="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//...</a:t>
            </a:r>
          </a:p>
          <a:p>
            <a:pPr lvl="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assertTrue (a == 2);</a:t>
            </a:r>
          </a:p>
        </p:txBody>
      </p:sp>
      <p:sp>
        <p:nvSpPr>
          <p:cNvPr id="112" name="Shape 112"/>
          <p:cNvSpPr/>
          <p:nvPr/>
        </p:nvSpPr>
        <p:spPr>
          <a:xfrm>
            <a:off x="6718300" y="4368800"/>
            <a:ext cx="6019800" cy="13716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 defTabSz="584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assertEquals (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a,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b)</a:t>
            </a:r>
          </a:p>
          <a:p>
            <a:pPr lvl="0" defTabSz="584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 defTabSz="584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assertTrue(a == b);</a:t>
            </a:r>
          </a:p>
          <a:p>
            <a:pPr lvl="0" defTabSz="584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sp>
        <p:nvSpPr>
          <p:cNvPr id="113" name="Shape 113"/>
          <p:cNvSpPr/>
          <p:nvPr/>
        </p:nvSpPr>
        <p:spPr>
          <a:xfrm>
            <a:off x="6752046" y="6273800"/>
            <a:ext cx="4140201" cy="10541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a = 2;</a:t>
            </a:r>
          </a:p>
          <a:p>
            <a:pPr lvl="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 </a:t>
            </a:r>
          </a:p>
          <a:p>
            <a:pPr lvl="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assertEquals (2, a);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Planning Tests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597744" y="2428528"/>
            <a:ext cx="6438900" cy="65659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900"/>
              </a:spcBef>
              <a:defRPr sz="1800"/>
            </a:pPr>
            <a:r>
              <a:rPr sz="2600" dirty="0"/>
              <a:t>Method to test: A static method designed to find the largest number in a list of numbers</a:t>
            </a:r>
            <a:r>
              <a:rPr sz="2600" dirty="0" smtClean="0"/>
              <a:t>.</a:t>
            </a:r>
            <a:endParaRPr lang="en-IE" sz="2600" dirty="0" smtClean="0"/>
          </a:p>
          <a:p>
            <a:pPr marL="0" lvl="0" indent="0">
              <a:spcBef>
                <a:spcPts val="900"/>
              </a:spcBef>
              <a:buNone/>
              <a:defRPr sz="1800"/>
            </a:pPr>
            <a:endParaRPr sz="2600" dirty="0"/>
          </a:p>
          <a:p>
            <a:pPr lvl="0">
              <a:spcBef>
                <a:spcPts val="900"/>
              </a:spcBef>
              <a:defRPr sz="1800"/>
            </a:pPr>
            <a:r>
              <a:rPr sz="2600" dirty="0"/>
              <a:t>The following tests would seem to make sense</a:t>
            </a:r>
            <a:r>
              <a:rPr sz="2600" dirty="0" smtClean="0"/>
              <a:t>:</a:t>
            </a:r>
            <a:endParaRPr lang="en-IE" sz="2600" dirty="0" smtClean="0"/>
          </a:p>
          <a:p>
            <a:pPr marL="0" lvl="0" indent="0">
              <a:spcBef>
                <a:spcPts val="900"/>
              </a:spcBef>
              <a:buNone/>
              <a:defRPr sz="1800"/>
            </a:pPr>
            <a:endParaRPr sz="2600" dirty="0"/>
          </a:p>
          <a:p>
            <a:pPr lvl="3">
              <a:lnSpc>
                <a:spcPct val="50000"/>
              </a:lnSpc>
              <a:spcBef>
                <a:spcPts val="900"/>
              </a:spcBef>
              <a:defRPr sz="1800"/>
            </a:pPr>
            <a:r>
              <a:rPr sz="2600" dirty="0"/>
              <a:t> [7, 8, 9] -&gt; 9</a:t>
            </a:r>
          </a:p>
          <a:p>
            <a:pPr lvl="3">
              <a:lnSpc>
                <a:spcPct val="50000"/>
              </a:lnSpc>
              <a:spcBef>
                <a:spcPts val="900"/>
              </a:spcBef>
              <a:defRPr sz="1800"/>
            </a:pPr>
            <a:endParaRPr sz="2600" dirty="0"/>
          </a:p>
          <a:p>
            <a:pPr lvl="3">
              <a:lnSpc>
                <a:spcPct val="50000"/>
              </a:lnSpc>
              <a:spcBef>
                <a:spcPts val="900"/>
              </a:spcBef>
              <a:defRPr sz="1800"/>
            </a:pPr>
            <a:r>
              <a:rPr sz="2600" dirty="0"/>
              <a:t> [8, 9, 7] -&gt; 9</a:t>
            </a:r>
          </a:p>
          <a:p>
            <a:pPr marL="266700" lvl="2">
              <a:lnSpc>
                <a:spcPct val="50000"/>
              </a:lnSpc>
              <a:spcBef>
                <a:spcPts val="900"/>
              </a:spcBef>
              <a:defRPr sz="1800"/>
            </a:pPr>
            <a:endParaRPr sz="2600" dirty="0"/>
          </a:p>
          <a:p>
            <a:pPr lvl="3">
              <a:lnSpc>
                <a:spcPct val="90000"/>
              </a:lnSpc>
              <a:spcBef>
                <a:spcPts val="900"/>
              </a:spcBef>
              <a:defRPr sz="1800"/>
            </a:pPr>
            <a:r>
              <a:rPr sz="2600" dirty="0"/>
              <a:t> [9, 7, 8] -&gt; </a:t>
            </a:r>
            <a:r>
              <a:rPr sz="2600" dirty="0" smtClean="0"/>
              <a:t>9</a:t>
            </a:r>
            <a:endParaRPr lang="en-IE" sz="2600" dirty="0" smtClean="0"/>
          </a:p>
          <a:p>
            <a:pPr marL="1333500" lvl="3" indent="0">
              <a:lnSpc>
                <a:spcPct val="90000"/>
              </a:lnSpc>
              <a:spcBef>
                <a:spcPts val="900"/>
              </a:spcBef>
              <a:buNone/>
              <a:defRPr sz="1800"/>
            </a:pPr>
            <a:endParaRPr sz="2600" dirty="0"/>
          </a:p>
          <a:p>
            <a:pPr marL="0" lvl="1" indent="0">
              <a:lnSpc>
                <a:spcPct val="90000"/>
              </a:lnSpc>
              <a:spcBef>
                <a:spcPts val="900"/>
              </a:spcBef>
              <a:buSzTx/>
              <a:buNone/>
              <a:defRPr sz="1800"/>
            </a:pPr>
            <a:r>
              <a:rPr sz="2600" dirty="0"/>
              <a:t>(supplied test data -&gt;expected result)</a:t>
            </a:r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5</a:t>
            </a:fld>
            <a:endParaRPr sz="1400"/>
          </a:p>
        </p:txBody>
      </p:sp>
      <p:sp>
        <p:nvSpPr>
          <p:cNvPr id="118" name="Shape 118"/>
          <p:cNvSpPr/>
          <p:nvPr/>
        </p:nvSpPr>
        <p:spPr>
          <a:xfrm>
            <a:off x="7218164" y="4012704"/>
            <a:ext cx="4756844" cy="1107996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0" defTabSz="584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largest (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[] list)</a:t>
            </a:r>
          </a:p>
          <a:p>
            <a:pPr lvl="0" defTabSz="584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 defTabSz="584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...</a:t>
            </a:r>
          </a:p>
          <a:p>
            <a:pPr lvl="0" defTabSz="584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571500" y="457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More Test Data + First Implementation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xfrm>
            <a:off x="622300" y="2616200"/>
            <a:ext cx="4292600" cy="6565900"/>
          </a:xfrm>
          <a:prstGeom prst="rect">
            <a:avLst/>
          </a:prstGeom>
        </p:spPr>
        <p:txBody>
          <a:bodyPr/>
          <a:lstStyle/>
          <a:p>
            <a:pPr marL="266700" lvl="1">
              <a:lnSpc>
                <a:spcPct val="90000"/>
              </a:lnSpc>
              <a:spcBef>
                <a:spcPts val="900"/>
              </a:spcBef>
              <a:defRPr sz="1800"/>
            </a:pPr>
            <a:r>
              <a:rPr sz="2600" dirty="0"/>
              <a:t>Already have this data</a:t>
            </a:r>
            <a:r>
              <a:rPr sz="2600" dirty="0" smtClean="0"/>
              <a:t>:</a:t>
            </a:r>
            <a:endParaRPr lang="en-IE" sz="2600" dirty="0" smtClean="0"/>
          </a:p>
          <a:p>
            <a:pPr marL="0" lvl="2" indent="0">
              <a:lnSpc>
                <a:spcPct val="90000"/>
              </a:lnSpc>
              <a:spcBef>
                <a:spcPts val="900"/>
              </a:spcBef>
              <a:buSzTx/>
              <a:buNone/>
              <a:defRPr sz="1800"/>
            </a:pPr>
            <a:r>
              <a:rPr sz="2600" dirty="0" smtClean="0"/>
              <a:t> </a:t>
            </a:r>
            <a:r>
              <a:rPr sz="2600" dirty="0"/>
              <a:t>[7, 8, 9] -&gt; 9</a:t>
            </a:r>
          </a:p>
          <a:p>
            <a:pPr marL="0" lvl="2" indent="0">
              <a:lnSpc>
                <a:spcPct val="90000"/>
              </a:lnSpc>
              <a:spcBef>
                <a:spcPts val="900"/>
              </a:spcBef>
              <a:buSzTx/>
              <a:buNone/>
              <a:defRPr sz="1800"/>
            </a:pPr>
            <a:r>
              <a:rPr sz="2600" dirty="0"/>
              <a:t> [8, 9, 7] -&gt; 9</a:t>
            </a:r>
          </a:p>
          <a:p>
            <a:pPr marL="0" lvl="2" indent="0">
              <a:lnSpc>
                <a:spcPct val="90000"/>
              </a:lnSpc>
              <a:spcBef>
                <a:spcPts val="900"/>
              </a:spcBef>
              <a:buSzTx/>
              <a:buNone/>
              <a:defRPr sz="1800"/>
            </a:pPr>
            <a:r>
              <a:rPr sz="2600" dirty="0"/>
              <a:t> [9, 7, 8] -&gt; </a:t>
            </a:r>
            <a:r>
              <a:rPr sz="2600" dirty="0" smtClean="0"/>
              <a:t>9</a:t>
            </a:r>
            <a:endParaRPr lang="en-IE" sz="2600" dirty="0" smtClean="0"/>
          </a:p>
          <a:p>
            <a:pPr marL="0" lvl="2" indent="0">
              <a:lnSpc>
                <a:spcPct val="90000"/>
              </a:lnSpc>
              <a:spcBef>
                <a:spcPts val="900"/>
              </a:spcBef>
              <a:buSzTx/>
              <a:buNone/>
              <a:defRPr sz="1800"/>
            </a:pPr>
            <a:endParaRPr sz="2600" dirty="0"/>
          </a:p>
          <a:p>
            <a:pPr marL="266700" lvl="2">
              <a:lnSpc>
                <a:spcPct val="90000"/>
              </a:lnSpc>
              <a:spcBef>
                <a:spcPts val="900"/>
              </a:spcBef>
              <a:defRPr sz="1800"/>
            </a:pPr>
            <a:r>
              <a:rPr sz="2600" dirty="0"/>
              <a:t>What about this set</a:t>
            </a:r>
            <a:r>
              <a:rPr sz="2600" dirty="0" smtClean="0"/>
              <a:t>:</a:t>
            </a:r>
            <a:endParaRPr lang="en-IE" sz="2600" dirty="0" smtClean="0"/>
          </a:p>
          <a:p>
            <a:pPr marL="0" lvl="2" indent="0">
              <a:lnSpc>
                <a:spcPct val="90000"/>
              </a:lnSpc>
              <a:spcBef>
                <a:spcPts val="900"/>
              </a:spcBef>
              <a:buSzTx/>
              <a:buNone/>
              <a:defRPr sz="1800"/>
            </a:pPr>
            <a:r>
              <a:rPr sz="2600" dirty="0" smtClean="0"/>
              <a:t>[</a:t>
            </a:r>
            <a:r>
              <a:rPr sz="2600" dirty="0"/>
              <a:t>7, 9, 8, 9] -&gt; 9</a:t>
            </a:r>
          </a:p>
          <a:p>
            <a:pPr marL="0" lvl="2" indent="0">
              <a:lnSpc>
                <a:spcPct val="90000"/>
              </a:lnSpc>
              <a:spcBef>
                <a:spcPts val="900"/>
              </a:spcBef>
              <a:buSzTx/>
              <a:buNone/>
              <a:defRPr sz="1800"/>
            </a:pPr>
            <a:r>
              <a:rPr sz="2600" dirty="0"/>
              <a:t>[1] -&gt; 1</a:t>
            </a:r>
          </a:p>
          <a:p>
            <a:pPr marL="0" lvl="2" indent="0">
              <a:lnSpc>
                <a:spcPct val="90000"/>
              </a:lnSpc>
              <a:spcBef>
                <a:spcPts val="900"/>
              </a:spcBef>
              <a:buSzTx/>
              <a:buNone/>
              <a:defRPr sz="1800"/>
            </a:pPr>
            <a:r>
              <a:rPr sz="2600" dirty="0"/>
              <a:t>[-9, -8, -7] -&gt; -7</a:t>
            </a:r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6</a:t>
            </a:fld>
            <a:endParaRPr sz="1400"/>
          </a:p>
        </p:txBody>
      </p:sp>
      <p:sp>
        <p:nvSpPr>
          <p:cNvPr id="123" name="Shape 123"/>
          <p:cNvSpPr/>
          <p:nvPr/>
        </p:nvSpPr>
        <p:spPr>
          <a:xfrm>
            <a:off x="5062240" y="2883798"/>
            <a:ext cx="7454900" cy="4801314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largest (</a:t>
            </a:r>
            <a:r>
              <a:rPr sz="24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[] list)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index, max =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Integer.</a:t>
            </a:r>
            <a:r>
              <a:rPr sz="2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MAX_VALUE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0" defTabSz="584200">
              <a:defRPr sz="1800"/>
            </a:pPr>
            <a:endParaRPr sz="2400" dirty="0">
              <a:latin typeface="Monaco"/>
              <a:ea typeface="Monaco"/>
              <a:cs typeface="Monaco"/>
              <a:sym typeface="Monaco"/>
            </a:endParaRP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(index = 0; index &lt;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list.</a:t>
            </a:r>
            <a:r>
              <a:rPr sz="2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- 1; index++)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(list[index] &gt; max)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  {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    max = list[index];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  }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max;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Writing the Test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xfrm>
            <a:off x="571500" y="3505200"/>
            <a:ext cx="4787900" cy="5384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dirty="0"/>
              <a:t>This is a </a:t>
            </a:r>
            <a:r>
              <a:rPr sz="2600" dirty="0" err="1"/>
              <a:t>TestCase</a:t>
            </a:r>
            <a:r>
              <a:rPr sz="2600" dirty="0"/>
              <a:t> called </a:t>
            </a:r>
            <a:r>
              <a:rPr sz="2600" dirty="0" err="1"/>
              <a:t>TestLargest</a:t>
            </a:r>
            <a:r>
              <a:rPr sz="2600" dirty="0"/>
              <a:t>.</a:t>
            </a:r>
          </a:p>
          <a:p>
            <a:pPr lvl="0">
              <a:defRPr sz="1800"/>
            </a:pPr>
            <a:r>
              <a:rPr sz="2600" dirty="0"/>
              <a:t>It has one Unit Test - to verify the </a:t>
            </a:r>
            <a:r>
              <a:rPr sz="2600" dirty="0" err="1"/>
              <a:t>behaviour</a:t>
            </a:r>
            <a:r>
              <a:rPr sz="2600" dirty="0"/>
              <a:t> of the largest method.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7</a:t>
            </a:fld>
            <a:endParaRPr sz="1400"/>
          </a:p>
        </p:txBody>
      </p:sp>
      <p:sp>
        <p:nvSpPr>
          <p:cNvPr id="128" name="Shape 128"/>
          <p:cNvSpPr/>
          <p:nvPr/>
        </p:nvSpPr>
        <p:spPr>
          <a:xfrm>
            <a:off x="5782320" y="2212504"/>
            <a:ext cx="6605085" cy="6647974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 defTabSz="584200">
              <a:defRPr sz="1800"/>
            </a:pP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import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junit.framework.TestCase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 defTabSz="584200">
              <a:defRPr sz="1800"/>
            </a:pPr>
            <a:endParaRPr sz="2400" dirty="0">
              <a:latin typeface="Monaco"/>
              <a:ea typeface="Monaco"/>
              <a:cs typeface="Monaco"/>
              <a:sym typeface="Monaco"/>
            </a:endParaRPr>
          </a:p>
          <a:p>
            <a:pPr lvl="1" defTabSz="584200">
              <a:defRPr sz="1800"/>
            </a:pP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TestLargest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extends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TestCase</a:t>
            </a:r>
            <a:endParaRPr sz="2400" dirty="0">
              <a:latin typeface="Monaco"/>
              <a:ea typeface="Monaco"/>
              <a:cs typeface="Monaco"/>
              <a:sym typeface="Monaco"/>
            </a:endParaRP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TestLargest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(String name)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super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(name);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 defTabSz="584200">
              <a:defRPr sz="1800"/>
            </a:pPr>
            <a:endParaRPr sz="2400" dirty="0">
              <a:latin typeface="Monaco"/>
              <a:ea typeface="Monaco"/>
              <a:cs typeface="Monaco"/>
              <a:sym typeface="Monaco"/>
            </a:endParaRP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testOrder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()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[]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[3];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[0] = 8;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[1] = 9;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[2] = 7;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(9,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));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Running the Test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9309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dirty="0"/>
              <a:t>Why did it return such a huge number instead of our 9</a:t>
            </a:r>
          </a:p>
          <a:p>
            <a:pPr lvl="0">
              <a:defRPr sz="1800"/>
            </a:pPr>
            <a:r>
              <a:rPr sz="2600" dirty="0"/>
              <a:t>Where could that very large number have come from?</a:t>
            </a:r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8</a:t>
            </a:fld>
            <a:endParaRPr sz="1400"/>
          </a:p>
        </p:txBody>
      </p:sp>
      <p:pic>
        <p:nvPicPr>
          <p:cNvPr id="133" name="Picture 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3700" y="2235200"/>
            <a:ext cx="6108700" cy="5549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Bug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495300" y="2451100"/>
            <a:ext cx="45593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dirty="0"/>
              <a:t>First line should initialize max to zero, not MAX_VALUE.</a:t>
            </a:r>
          </a:p>
        </p:txBody>
      </p:sp>
      <p:sp>
        <p:nvSpPr>
          <p:cNvPr id="137" name="Shape 13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9</a:t>
            </a:fld>
            <a:endParaRPr sz="1400"/>
          </a:p>
        </p:txBody>
      </p:sp>
      <p:sp>
        <p:nvSpPr>
          <p:cNvPr id="138" name="Shape 138"/>
          <p:cNvSpPr/>
          <p:nvPr/>
        </p:nvSpPr>
        <p:spPr>
          <a:xfrm>
            <a:off x="4918224" y="2586474"/>
            <a:ext cx="7454900" cy="5170646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largest (</a:t>
            </a:r>
            <a:r>
              <a:rPr sz="24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[] list)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</a:t>
            </a:r>
            <a:r>
              <a:rPr sz="2400" u="sng" dirty="0" err="1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 index, max = </a:t>
            </a:r>
            <a:r>
              <a:rPr sz="2400" dirty="0" err="1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Integer.MAX_VALUE</a:t>
            </a:r>
            <a:r>
              <a:rPr sz="24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24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index, max = 0;</a:t>
            </a:r>
          </a:p>
          <a:p>
            <a:pPr lvl="1" defTabSz="584200">
              <a:defRPr sz="1800"/>
            </a:pPr>
            <a:endParaRPr sz="2400" dirty="0">
              <a:latin typeface="Monaco"/>
              <a:ea typeface="Monaco"/>
              <a:cs typeface="Monaco"/>
              <a:sym typeface="Monaco"/>
            </a:endParaRP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(index = 0; index &lt;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list.</a:t>
            </a:r>
            <a:r>
              <a:rPr sz="2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- 1; index++)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(list[index] &gt; max)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  {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    max = list[index];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  }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max;</a:t>
            </a:r>
          </a:p>
          <a:p>
            <a:pPr lvl="1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pic>
        <p:nvPicPr>
          <p:cNvPr id="139" name="Picture 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4330700"/>
            <a:ext cx="4216400" cy="397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1102</Words>
  <Application>Microsoft Office PowerPoint</Application>
  <PresentationFormat>Custom</PresentationFormat>
  <Paragraphs>209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ModernPortfolio</vt:lpstr>
      <vt:lpstr>Agile Software Development</vt:lpstr>
      <vt:lpstr>First Tests</vt:lpstr>
      <vt:lpstr>Assertions</vt:lpstr>
      <vt:lpstr>Using Asserts</vt:lpstr>
      <vt:lpstr>Planning Tests</vt:lpstr>
      <vt:lpstr>More Test Data + First Implementation</vt:lpstr>
      <vt:lpstr>Writing the Test</vt:lpstr>
      <vt:lpstr>Running the Test</vt:lpstr>
      <vt:lpstr>Bug</vt:lpstr>
      <vt:lpstr>Further Tests</vt:lpstr>
      <vt:lpstr>Failure + Fix</vt:lpstr>
      <vt:lpstr>Further Boundary Conditions</vt:lpstr>
      <vt:lpstr>Failure on testNegative</vt:lpstr>
      <vt:lpstr>fix testNegative</vt:lpstr>
      <vt:lpstr>Expected Errors?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 Drohan</dc:creator>
  <cp:lastModifiedBy>Siobhan Drohan</cp:lastModifiedBy>
  <cp:revision>4</cp:revision>
  <dcterms:modified xsi:type="dcterms:W3CDTF">2015-10-05T14:26:23Z</dcterms:modified>
</cp:coreProperties>
</file>