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3004800" cy="9753600"/>
  <p:notesSz cx="6858000" cy="9144000"/>
  <p:defaultTextStyle>
    <a:lvl1pPr defTabSz="457200">
      <a:defRPr sz="1200">
        <a:latin typeface="Helvetica"/>
        <a:ea typeface="Helvetica"/>
        <a:cs typeface="Helvetica"/>
        <a:sym typeface="Helvetica"/>
      </a:defRPr>
    </a:lvl1pPr>
    <a:lvl2pPr indent="228600" defTabSz="457200">
      <a:defRPr sz="1200">
        <a:latin typeface="Helvetica"/>
        <a:ea typeface="Helvetica"/>
        <a:cs typeface="Helvetica"/>
        <a:sym typeface="Helvetica"/>
      </a:defRPr>
    </a:lvl2pPr>
    <a:lvl3pPr indent="457200" defTabSz="457200">
      <a:defRPr sz="1200">
        <a:latin typeface="Helvetica"/>
        <a:ea typeface="Helvetica"/>
        <a:cs typeface="Helvetica"/>
        <a:sym typeface="Helvetica"/>
      </a:defRPr>
    </a:lvl3pPr>
    <a:lvl4pPr indent="685800" defTabSz="457200">
      <a:defRPr sz="1200">
        <a:latin typeface="Helvetica"/>
        <a:ea typeface="Helvetica"/>
        <a:cs typeface="Helvetica"/>
        <a:sym typeface="Helvetica"/>
      </a:defRPr>
    </a:lvl4pPr>
    <a:lvl5pPr indent="914400" defTabSz="457200">
      <a:defRPr sz="1200">
        <a:latin typeface="Helvetica"/>
        <a:ea typeface="Helvetica"/>
        <a:cs typeface="Helvetica"/>
        <a:sym typeface="Helvetica"/>
      </a:defRPr>
    </a:lvl5pPr>
    <a:lvl6pPr indent="1143000" defTabSz="457200">
      <a:defRPr sz="1200">
        <a:latin typeface="Helvetica"/>
        <a:ea typeface="Helvetica"/>
        <a:cs typeface="Helvetica"/>
        <a:sym typeface="Helvetica"/>
      </a:defRPr>
    </a:lvl6pPr>
    <a:lvl7pPr indent="1371600" defTabSz="457200">
      <a:defRPr sz="1200">
        <a:latin typeface="Helvetica"/>
        <a:ea typeface="Helvetica"/>
        <a:cs typeface="Helvetica"/>
        <a:sym typeface="Helvetica"/>
      </a:defRPr>
    </a:lvl7pPr>
    <a:lvl8pPr indent="1600200" defTabSz="457200">
      <a:defRPr sz="1200">
        <a:latin typeface="Helvetica"/>
        <a:ea typeface="Helvetica"/>
        <a:cs typeface="Helvetica"/>
        <a:sym typeface="Helvetica"/>
      </a:defRPr>
    </a:lvl8pPr>
    <a:lvl9pPr indent="1828800" defTabSz="457200">
      <a:defRPr sz="1200">
        <a:latin typeface="Helvetica"/>
        <a:ea typeface="Helvetica"/>
        <a:cs typeface="Helvetica"/>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325D6B"/>
          </a:solidFill>
        </a:fill>
      </a:tcStyle>
    </a:firstRow>
  </a:tblStyle>
  <a:tblStyle styleId="{C7B018BB-80A7-4F77-B60F-C8B233D01FF8}" styleName="">
    <a:tblBg/>
    <a:wholeTbl>
      <a:tcTxStyle>
        <a:fontRef idx="major">
          <a:srgbClr val="444444"/>
        </a:fontRef>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a:fontRef idx="major">
          <a:srgbClr val="444444"/>
        </a:fontRef>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a:fontRef idx="major">
          <a:srgbClr val="FFFFFF"/>
        </a:fontRef>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a:fontRef idx="major">
          <a:srgbClr val="444444"/>
        </a:fontRef>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3C3C1D"/>
              </a:solidFill>
              <a:prstDash val="solid"/>
              <a:miter lim="400000"/>
            </a:ln>
          </a:left>
          <a:right>
            <a:ln w="12700" cap="flat">
              <a:solidFill>
                <a:srgbClr val="A9A584"/>
              </a:solidFill>
              <a:prstDash val="solid"/>
              <a:miter lim="400000"/>
            </a:ln>
          </a:right>
          <a:top>
            <a:ln w="12700" cap="flat">
              <a:solidFill>
                <a:srgbClr val="A9A584"/>
              </a:solidFill>
              <a:prstDash val="solid"/>
              <a:miter lim="400000"/>
            </a:ln>
          </a:top>
          <a:bottom>
            <a:ln w="12700" cap="flat">
              <a:solidFill>
                <a:srgbClr val="A9A584"/>
              </a:solidFill>
              <a:prstDash val="solid"/>
              <a:miter lim="400000"/>
            </a:ln>
          </a:bottom>
          <a:insideH>
            <a:ln w="12700" cap="flat">
              <a:solidFill>
                <a:srgbClr val="A9A584"/>
              </a:solidFill>
              <a:prstDash val="solid"/>
              <a:miter lim="400000"/>
            </a:ln>
          </a:insideH>
          <a:insideV>
            <a:ln w="12700" cap="flat">
              <a:solidFill>
                <a:srgbClr val="A9A584"/>
              </a:solidFill>
              <a:prstDash val="solid"/>
              <a:miter lim="400000"/>
            </a:ln>
          </a:insideV>
        </a:tcBdr>
        <a:fill>
          <a:solidFill>
            <a:srgbClr val="CFCDBB"/>
          </a:solidFill>
        </a:fill>
      </a:tcStyle>
    </a:firstCol>
    <a:lastRow>
      <a:tcTxStyle>
        <a:fontRef idx="major">
          <a:srgbClr val="444444"/>
        </a:fontRef>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a:fontRef idx="major">
          <a:srgbClr val="FFFFFF"/>
        </a:fontRef>
        <a:srgbClr val="FFFFFF"/>
      </a:tcTxStyle>
      <a:tcStyle>
        <a:tcBdr>
          <a:left>
            <a:ln w="12700" cap="flat">
              <a:solidFill>
                <a:srgbClr val="A9A584"/>
              </a:solidFill>
              <a:prstDash val="solid"/>
              <a:miter lim="400000"/>
            </a:ln>
          </a:left>
          <a:right>
            <a:ln w="12700" cap="flat">
              <a:solidFill>
                <a:srgbClr val="A9A584"/>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rgbClr val="A9A584"/>
              </a:solidFill>
              <a:prstDash val="solid"/>
              <a:miter lim="400000"/>
            </a:ln>
          </a:insideV>
        </a:tcBdr>
        <a:fill>
          <a:solidFill>
            <a:srgbClr val="656839"/>
          </a:solidFill>
        </a:fill>
      </a:tcStyle>
    </a:firstRow>
  </a:tblStyle>
  <a:tblStyle styleId="{CF821DB8-F4EB-4A41-A1BA-3FCAFE7338EE}" styleName="">
    <a:tblBg/>
    <a:wholeTbl>
      <a:tcTxStyle>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a:fontRef idx="major">
          <a:srgbClr val="FFFFFF"/>
        </a:fontRef>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rgbClr val="A9A584"/>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a:fontRef idx="major">
          <a:srgbClr val="444444"/>
        </a:fontRef>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a:fontRef idx="major">
          <a:srgbClr val="777777"/>
        </a:fontRef>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D2D2D2">
              <a:alpha val="30000"/>
            </a:srgbClr>
          </a:solidFill>
        </a:fill>
      </a:tcStyle>
    </a:band2H>
    <a:firstCo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Col>
    <a:la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lastRow>
    <a:fir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Row>
  </a:tblStyle>
  <a:tblStyle styleId="{D51ADE6A-740E-44AE-83CC-AE7238B6C88D}"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4A9BC294-FFE2-49D5-8D69-9E1BD2C41BD5}"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90" autoAdjust="0"/>
  </p:normalViewPr>
  <p:slideViewPr>
    <p:cSldViewPr>
      <p:cViewPr>
        <p:scale>
          <a:sx n="51" d="100"/>
          <a:sy n="51" d="100"/>
        </p:scale>
        <p:origin x="-240" y="-162"/>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Shape 9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96" name="Shape 9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823784657"/>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3255339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www.wit.ie" TargetMode="Externa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creativecommons.org/licenses/by-nc/3.0/" TargetMode="Externa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www.wit.i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7" name="Shape 7"/>
          <p:cNvSpPr/>
          <p:nvPr/>
        </p:nvSpPr>
        <p:spPr>
          <a:xfrm>
            <a:off x="647700" y="4749800"/>
            <a:ext cx="11709421" cy="127"/>
          </a:xfrm>
          <a:prstGeom prst="line">
            <a:avLst/>
          </a:prstGeom>
          <a:ln w="12700">
            <a:solidFill>
              <a:srgbClr val="9A9A9A"/>
            </a:solidFill>
            <a:miter lim="400000"/>
          </a:ln>
        </p:spPr>
        <p:txBody>
          <a:bodyPr lIns="0" tIns="0" rIns="0" bIns="0" anchor="ctr"/>
          <a:lstStyle/>
          <a:p>
            <a:pPr lvl="0"/>
            <a:endParaRPr/>
          </a:p>
        </p:txBody>
      </p:sp>
      <p:sp>
        <p:nvSpPr>
          <p:cNvPr id="8" name="Shape 8"/>
          <p:cNvSpPr>
            <a:spLocks noGrp="1"/>
          </p:cNvSpPr>
          <p:nvPr>
            <p:ph type="title"/>
          </p:nvPr>
        </p:nvSpPr>
        <p:spPr>
          <a:xfrm>
            <a:off x="571500" y="1320800"/>
            <a:ext cx="11861800" cy="3175000"/>
          </a:xfrm>
          <a:prstGeom prst="rect">
            <a:avLst/>
          </a:prstGeom>
        </p:spPr>
        <p:txBody>
          <a:bodyPr/>
          <a:lstStyle/>
          <a:p>
            <a:pPr lvl="0">
              <a:defRPr sz="1800"/>
            </a:pPr>
            <a:r>
              <a:rPr sz="4200"/>
              <a:t>Title Text</a:t>
            </a:r>
          </a:p>
        </p:txBody>
      </p:sp>
      <p:sp>
        <p:nvSpPr>
          <p:cNvPr id="9" name="Shape 9"/>
          <p:cNvSpPr>
            <a:spLocks noGrp="1"/>
          </p:cNvSpPr>
          <p:nvPr>
            <p:ph type="body" idx="1"/>
          </p:nvPr>
        </p:nvSpPr>
        <p:spPr>
          <a:xfrm>
            <a:off x="571500" y="5016500"/>
            <a:ext cx="118618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34" name="Shape 34"/>
          <p:cNvSpPr/>
          <p:nvPr/>
        </p:nvSpPr>
        <p:spPr>
          <a:xfrm>
            <a:off x="647700" y="1968500"/>
            <a:ext cx="4876867" cy="127"/>
          </a:xfrm>
          <a:prstGeom prst="line">
            <a:avLst/>
          </a:prstGeom>
          <a:ln w="12700">
            <a:solidFill>
              <a:srgbClr val="9A9A9A"/>
            </a:solidFill>
            <a:miter lim="400000"/>
          </a:ln>
        </p:spPr>
        <p:txBody>
          <a:bodyPr lIns="0" tIns="0" rIns="0" bIns="0" anchor="ctr"/>
          <a:lstStyle/>
          <a:p>
            <a:pPr lvl="0"/>
            <a:endParaRPr/>
          </a:p>
        </p:txBody>
      </p:sp>
      <p:sp>
        <p:nvSpPr>
          <p:cNvPr id="35" name="Shape 35"/>
          <p:cNvSpPr>
            <a:spLocks noGrp="1"/>
          </p:cNvSpPr>
          <p:nvPr>
            <p:ph type="title"/>
          </p:nvPr>
        </p:nvSpPr>
        <p:spPr>
          <a:xfrm>
            <a:off x="571500" y="330200"/>
            <a:ext cx="5080000" cy="1397000"/>
          </a:xfrm>
          <a:prstGeom prst="rect">
            <a:avLst/>
          </a:prstGeom>
        </p:spPr>
        <p:txBody>
          <a:bodyPr/>
          <a:lstStyle/>
          <a:p>
            <a:pPr lvl="0">
              <a:defRPr sz="1800"/>
            </a:pPr>
            <a:r>
              <a:rPr sz="4200"/>
              <a:t>Title Text</a:t>
            </a:r>
          </a:p>
        </p:txBody>
      </p:sp>
      <p:sp>
        <p:nvSpPr>
          <p:cNvPr id="36" name="Shape 36"/>
          <p:cNvSpPr>
            <a:spLocks noGrp="1"/>
          </p:cNvSpPr>
          <p:nvPr>
            <p:ph type="body"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2 Up Landscape">
    <p:spTree>
      <p:nvGrpSpPr>
        <p:cNvPr id="1" name=""/>
        <p:cNvGrpSpPr/>
        <p:nvPr/>
      </p:nvGrpSpPr>
      <p:grpSpPr>
        <a:xfrm>
          <a:off x="0" y="0"/>
          <a:ext cx="0" cy="0"/>
          <a:chOff x="0" y="0"/>
          <a:chExt cx="0" cy="0"/>
        </a:xfrm>
      </p:grpSpPr>
      <p:sp>
        <p:nvSpPr>
          <p:cNvPr id="38" name="Shape 38"/>
          <p:cNvSpPr/>
          <p:nvPr/>
        </p:nvSpPr>
        <p:spPr>
          <a:xfrm flipH="1">
            <a:off x="6502399" y="1803400"/>
            <a:ext cx="1" cy="4318000"/>
          </a:xfrm>
          <a:prstGeom prst="line">
            <a:avLst/>
          </a:prstGeom>
          <a:ln w="12700">
            <a:solidFill>
              <a:srgbClr val="ABABAB"/>
            </a:solidFill>
            <a:miter lim="400000"/>
          </a:ln>
        </p:spPr>
        <p:txBody>
          <a:bodyPr lIns="0" tIns="0" rIns="0" bIns="0" anchor="ctr"/>
          <a:lstStyle/>
          <a:p>
            <a:pPr lvl="0"/>
            <a:endParaRPr/>
          </a:p>
        </p:txBody>
      </p:sp>
      <p:sp>
        <p:nvSpPr>
          <p:cNvPr id="39" name="Shape 39"/>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hoto - 2 Up Portrait &amp; Landscape">
    <p:spTree>
      <p:nvGrpSpPr>
        <p:cNvPr id="1" name=""/>
        <p:cNvGrpSpPr/>
        <p:nvPr/>
      </p:nvGrpSpPr>
      <p:grpSpPr>
        <a:xfrm>
          <a:off x="0" y="0"/>
          <a:ext cx="0" cy="0"/>
          <a:chOff x="0" y="0"/>
          <a:chExt cx="0" cy="0"/>
        </a:xfrm>
      </p:grpSpPr>
      <p:sp>
        <p:nvSpPr>
          <p:cNvPr id="41" name="Shape 41"/>
          <p:cNvSpPr/>
          <p:nvPr/>
        </p:nvSpPr>
        <p:spPr>
          <a:xfrm flipH="1">
            <a:off x="4432299" y="1778000"/>
            <a:ext cx="1" cy="5054600"/>
          </a:xfrm>
          <a:prstGeom prst="line">
            <a:avLst/>
          </a:prstGeom>
          <a:ln w="12700">
            <a:solidFill>
              <a:srgbClr val="ABABAB"/>
            </a:solidFill>
            <a:miter lim="400000"/>
          </a:ln>
        </p:spPr>
        <p:txBody>
          <a:bodyPr lIns="0" tIns="0" rIns="0" bIns="0" anchor="ctr"/>
          <a:lstStyle/>
          <a:p>
            <a:pPr lvl="0"/>
            <a:endParaRPr/>
          </a:p>
        </p:txBody>
      </p:sp>
      <p:sp>
        <p:nvSpPr>
          <p:cNvPr id="42" name="Shape 42"/>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hoto - 2 Up Portrait">
    <p:spTree>
      <p:nvGrpSpPr>
        <p:cNvPr id="1" name=""/>
        <p:cNvGrpSpPr/>
        <p:nvPr/>
      </p:nvGrpSpPr>
      <p:grpSpPr>
        <a:xfrm>
          <a:off x="0" y="0"/>
          <a:ext cx="0" cy="0"/>
          <a:chOff x="0" y="0"/>
          <a:chExt cx="0" cy="0"/>
        </a:xfrm>
      </p:grpSpPr>
      <p:sp>
        <p:nvSpPr>
          <p:cNvPr id="44" name="Shape 44"/>
          <p:cNvSpPr/>
          <p:nvPr/>
        </p:nvSpPr>
        <p:spPr>
          <a:xfrm flipH="1">
            <a:off x="6489699" y="508000"/>
            <a:ext cx="1" cy="8013731"/>
          </a:xfrm>
          <a:prstGeom prst="line">
            <a:avLst/>
          </a:prstGeom>
          <a:ln w="12700">
            <a:solidFill>
              <a:srgbClr val="ABABAB"/>
            </a:solidFill>
            <a:miter lim="400000"/>
          </a:ln>
        </p:spPr>
        <p:txBody>
          <a:bodyPr lIns="0" tIns="0" rIns="0" bIns="0" anchor="ctr"/>
          <a:lstStyle/>
          <a:p>
            <a:pPr lvl="0"/>
            <a:endParaRPr/>
          </a:p>
        </p:txBody>
      </p:sp>
      <p:sp>
        <p:nvSpPr>
          <p:cNvPr id="45" name="Shape 45"/>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 3 Up Portrait">
    <p:spTree>
      <p:nvGrpSpPr>
        <p:cNvPr id="1" name=""/>
        <p:cNvGrpSpPr/>
        <p:nvPr/>
      </p:nvGrpSpPr>
      <p:grpSpPr>
        <a:xfrm>
          <a:off x="0" y="0"/>
          <a:ext cx="0" cy="0"/>
          <a:chOff x="0" y="0"/>
          <a:chExt cx="0" cy="0"/>
        </a:xfrm>
      </p:grpSpPr>
      <p:sp>
        <p:nvSpPr>
          <p:cNvPr id="47" name="Shape 47"/>
          <p:cNvSpPr/>
          <p:nvPr/>
        </p:nvSpPr>
        <p:spPr>
          <a:xfrm flipH="1">
            <a:off x="4444998" y="1777968"/>
            <a:ext cx="1" cy="5067381"/>
          </a:xfrm>
          <a:prstGeom prst="line">
            <a:avLst/>
          </a:prstGeom>
          <a:ln w="12700">
            <a:solidFill>
              <a:srgbClr val="ABABAB"/>
            </a:solidFill>
            <a:miter lim="400000"/>
          </a:ln>
        </p:spPr>
        <p:txBody>
          <a:bodyPr lIns="0" tIns="0" rIns="0" bIns="0" anchor="ctr"/>
          <a:lstStyle/>
          <a:p>
            <a:pPr lvl="0"/>
            <a:endParaRPr/>
          </a:p>
        </p:txBody>
      </p:sp>
      <p:sp>
        <p:nvSpPr>
          <p:cNvPr id="48" name="Shape 48"/>
          <p:cNvSpPr/>
          <p:nvPr/>
        </p:nvSpPr>
        <p:spPr>
          <a:xfrm flipH="1">
            <a:off x="8547098" y="1777968"/>
            <a:ext cx="1" cy="5067381"/>
          </a:xfrm>
          <a:prstGeom prst="line">
            <a:avLst/>
          </a:prstGeom>
          <a:ln w="12700">
            <a:solidFill>
              <a:srgbClr val="ABABAB"/>
            </a:solidFill>
            <a:miter lim="400000"/>
          </a:ln>
        </p:spPr>
        <p:txBody>
          <a:bodyPr lIns="0" tIns="0" rIns="0" bIns="0" anchor="ctr"/>
          <a:lstStyle/>
          <a:p>
            <a:pPr lvl="0"/>
            <a:endParaRPr/>
          </a:p>
        </p:txBody>
      </p:sp>
      <p:sp>
        <p:nvSpPr>
          <p:cNvPr id="49" name="Shape 49"/>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Photo - Big">
    <p:spTree>
      <p:nvGrpSpPr>
        <p:cNvPr id="1" name=""/>
        <p:cNvGrpSpPr/>
        <p:nvPr/>
      </p:nvGrpSpPr>
      <p:grpSpPr>
        <a:xfrm>
          <a:off x="0" y="0"/>
          <a:ext cx="0" cy="0"/>
          <a:chOff x="0" y="0"/>
          <a:chExt cx="0" cy="0"/>
        </a:xfrm>
      </p:grpSpPr>
      <p:sp>
        <p:nvSpPr>
          <p:cNvPr id="51" name="Shape 51"/>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53" name="Shape 53"/>
          <p:cNvSpPr/>
          <p:nvPr/>
        </p:nvSpPr>
        <p:spPr>
          <a:xfrm flipH="1">
            <a:off x="6489698" y="520668"/>
            <a:ext cx="1" cy="7962963"/>
          </a:xfrm>
          <a:prstGeom prst="line">
            <a:avLst/>
          </a:prstGeom>
          <a:ln w="12700">
            <a:solidFill>
              <a:srgbClr val="ABABAB"/>
            </a:solidFill>
            <a:miter lim="400000"/>
          </a:ln>
        </p:spPr>
        <p:txBody>
          <a:bodyPr lIns="0" tIns="0" rIns="0" bIns="0" anchor="ctr"/>
          <a:lstStyle/>
          <a:p>
            <a:pPr lvl="0"/>
            <a:endParaRPr/>
          </a:p>
        </p:txBody>
      </p:sp>
      <p:sp>
        <p:nvSpPr>
          <p:cNvPr id="54" name="Shape 54"/>
          <p:cNvSpPr/>
          <p:nvPr/>
        </p:nvSpPr>
        <p:spPr>
          <a:xfrm>
            <a:off x="6489696" y="4476750"/>
            <a:ext cx="5994408" cy="127"/>
          </a:xfrm>
          <a:prstGeom prst="line">
            <a:avLst/>
          </a:prstGeom>
          <a:ln w="12700">
            <a:solidFill>
              <a:srgbClr val="ABABAB"/>
            </a:solidFill>
            <a:miter lim="400000"/>
          </a:ln>
        </p:spPr>
        <p:txBody>
          <a:bodyPr lIns="0" tIns="0" rIns="0" bIns="0" anchor="ctr"/>
          <a:lstStyle/>
          <a:p>
            <a:pPr lvl="0"/>
            <a:endParaRPr/>
          </a:p>
        </p:txBody>
      </p:sp>
      <p:sp>
        <p:nvSpPr>
          <p:cNvPr id="55" name="Shape 55"/>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Photo - 4 Up">
    <p:spTree>
      <p:nvGrpSpPr>
        <p:cNvPr id="1" name=""/>
        <p:cNvGrpSpPr/>
        <p:nvPr/>
      </p:nvGrpSpPr>
      <p:grpSpPr>
        <a:xfrm>
          <a:off x="0" y="0"/>
          <a:ext cx="0" cy="0"/>
          <a:chOff x="0" y="0"/>
          <a:chExt cx="0" cy="0"/>
        </a:xfrm>
      </p:grpSpPr>
      <p:sp>
        <p:nvSpPr>
          <p:cNvPr id="57" name="Shape 57"/>
          <p:cNvSpPr/>
          <p:nvPr/>
        </p:nvSpPr>
        <p:spPr>
          <a:xfrm flipH="1">
            <a:off x="9067798" y="520668"/>
            <a:ext cx="1" cy="7962963"/>
          </a:xfrm>
          <a:prstGeom prst="line">
            <a:avLst/>
          </a:prstGeom>
          <a:ln w="12700">
            <a:solidFill>
              <a:srgbClr val="ABABAB"/>
            </a:solidFill>
            <a:miter lim="400000"/>
          </a:ln>
        </p:spPr>
        <p:txBody>
          <a:bodyPr lIns="0" tIns="0" rIns="0" bIns="0" anchor="ctr"/>
          <a:lstStyle/>
          <a:p>
            <a:pPr lvl="0"/>
            <a:endParaRPr/>
          </a:p>
        </p:txBody>
      </p:sp>
      <p:sp>
        <p:nvSpPr>
          <p:cNvPr id="58" name="Shape 58"/>
          <p:cNvSpPr/>
          <p:nvPr/>
        </p:nvSpPr>
        <p:spPr>
          <a:xfrm>
            <a:off x="9067796" y="3092450"/>
            <a:ext cx="3429023" cy="127"/>
          </a:xfrm>
          <a:prstGeom prst="line">
            <a:avLst/>
          </a:prstGeom>
          <a:ln w="12700">
            <a:solidFill>
              <a:srgbClr val="ABABAB"/>
            </a:solidFill>
            <a:miter lim="400000"/>
          </a:ln>
        </p:spPr>
        <p:txBody>
          <a:bodyPr lIns="0" tIns="0" rIns="0" bIns="0" anchor="ctr"/>
          <a:lstStyle/>
          <a:p>
            <a:pPr lvl="0"/>
            <a:endParaRPr/>
          </a:p>
        </p:txBody>
      </p:sp>
      <p:sp>
        <p:nvSpPr>
          <p:cNvPr id="59" name="Shape 59"/>
          <p:cNvSpPr/>
          <p:nvPr/>
        </p:nvSpPr>
        <p:spPr>
          <a:xfrm>
            <a:off x="9067796" y="5873750"/>
            <a:ext cx="3429023" cy="127"/>
          </a:xfrm>
          <a:prstGeom prst="line">
            <a:avLst/>
          </a:prstGeom>
          <a:ln w="12700">
            <a:solidFill>
              <a:srgbClr val="ABABAB"/>
            </a:solidFill>
            <a:miter lim="400000"/>
          </a:ln>
        </p:spPr>
        <p:txBody>
          <a:bodyPr lIns="0" tIns="0" rIns="0" bIns="0" anchor="ctr"/>
          <a:lstStyle/>
          <a:p>
            <a:pPr lvl="0"/>
            <a:endParaRPr/>
          </a:p>
        </p:txBody>
      </p:sp>
      <p:sp>
        <p:nvSpPr>
          <p:cNvPr id="60" name="Shape 60"/>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62" name="Shape 62"/>
          <p:cNvSpPr>
            <a:spLocks noGrp="1"/>
          </p:cNvSpPr>
          <p:nvPr>
            <p:ph type="title"/>
          </p:nvPr>
        </p:nvSpPr>
        <p:spPr>
          <a:prstGeom prst="rect">
            <a:avLst/>
          </a:prstGeom>
        </p:spPr>
        <p:txBody>
          <a:bodyPr/>
          <a:lstStyle/>
          <a:p>
            <a:pPr lvl="0">
              <a:defRPr sz="1800"/>
            </a:pPr>
            <a:r>
              <a:rPr sz="4200"/>
              <a:t>Title Text</a:t>
            </a:r>
          </a:p>
        </p:txBody>
      </p:sp>
      <p:sp>
        <p:nvSpPr>
          <p:cNvPr id="63" name="Shape 63"/>
          <p:cNvSpPr>
            <a:spLocks noGrp="1"/>
          </p:cNvSpPr>
          <p:nvPr>
            <p:ph type="body"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65" name="Shape 65"/>
          <p:cNvSpPr>
            <a:spLocks noGrp="1"/>
          </p:cNvSpPr>
          <p:nvPr>
            <p:ph type="title"/>
          </p:nvPr>
        </p:nvSpPr>
        <p:spPr>
          <a:prstGeom prst="rect">
            <a:avLst/>
          </a:prstGeom>
        </p:spPr>
        <p:txBody>
          <a:bodyPr/>
          <a:lstStyle/>
          <a:p>
            <a:pPr lvl="0">
              <a:defRPr sz="1800"/>
            </a:pPr>
            <a:r>
              <a:rPr sz="4200"/>
              <a:t>Title Text</a:t>
            </a:r>
          </a:p>
        </p:txBody>
      </p:sp>
      <p:sp>
        <p:nvSpPr>
          <p:cNvPr id="66" name="Shape 66"/>
          <p:cNvSpPr>
            <a:spLocks noGrp="1"/>
          </p:cNvSpPr>
          <p:nvPr>
            <p:ph type="body" idx="1"/>
          </p:nvPr>
        </p:nvSpPr>
        <p:spPr>
          <a:xfrm>
            <a:off x="8369300" y="2324100"/>
            <a:ext cx="4064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p>
            <a:pPr lvl="0">
              <a:defRPr sz="1800"/>
            </a:pPr>
            <a:r>
              <a:rPr sz="4200"/>
              <a:t>Title Text</a:t>
            </a:r>
          </a:p>
        </p:txBody>
      </p:sp>
      <p:sp>
        <p:nvSpPr>
          <p:cNvPr id="12" name="Shape 12"/>
          <p:cNvSpPr>
            <a:spLocks noGrp="1"/>
          </p:cNvSpPr>
          <p:nvPr>
            <p:ph type="body" idx="1"/>
          </p:nvPr>
        </p:nvSpPr>
        <p:spPr>
          <a:prstGeom prst="rect">
            <a:avLst/>
          </a:prstGeom>
        </p:spPr>
        <p:txBody>
          <a:bodyPr/>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
        <p:nvSpPr>
          <p:cNvPr id="13" name="Shape 1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Lab Title">
    <p:spTree>
      <p:nvGrpSpPr>
        <p:cNvPr id="1" name=""/>
        <p:cNvGrpSpPr/>
        <p:nvPr/>
      </p:nvGrpSpPr>
      <p:grpSpPr>
        <a:xfrm>
          <a:off x="0" y="0"/>
          <a:ext cx="0" cy="0"/>
          <a:chOff x="0" y="0"/>
          <a:chExt cx="0" cy="0"/>
        </a:xfrm>
      </p:grpSpPr>
      <p:sp>
        <p:nvSpPr>
          <p:cNvPr id="68" name="Shape 68"/>
          <p:cNvSpPr/>
          <p:nvPr/>
        </p:nvSpPr>
        <p:spPr>
          <a:xfrm flipV="1">
            <a:off x="908290" y="4366805"/>
            <a:ext cx="11220734" cy="67"/>
          </a:xfrm>
          <a:prstGeom prst="line">
            <a:avLst/>
          </a:prstGeom>
          <a:ln w="12700">
            <a:solidFill>
              <a:srgbClr val="919191"/>
            </a:solidFill>
            <a:miter lim="400000"/>
          </a:ln>
        </p:spPr>
        <p:txBody>
          <a:bodyPr lIns="0" tIns="0" rIns="0" bIns="0" anchor="ctr"/>
          <a:lstStyle/>
          <a:p>
            <a:pPr lvl="0"/>
            <a:endParaRPr/>
          </a:p>
        </p:txBody>
      </p:sp>
      <p:pic>
        <p:nvPicPr>
          <p:cNvPr id="69" name="WIT_logo.png"/>
          <p:cNvPicPr/>
          <p:nvPr/>
        </p:nvPicPr>
        <p:blipFill>
          <a:blip r:embed="rId2">
            <a:extLst/>
          </a:blip>
          <a:stretch>
            <a:fillRect/>
          </a:stretch>
        </p:blipFill>
        <p:spPr>
          <a:xfrm>
            <a:off x="927100" y="8724900"/>
            <a:ext cx="3236058" cy="673100"/>
          </a:xfrm>
          <a:prstGeom prst="rect">
            <a:avLst/>
          </a:prstGeom>
          <a:ln w="12700">
            <a:miter lim="400000"/>
          </a:ln>
        </p:spPr>
      </p:pic>
      <p:pic>
        <p:nvPicPr>
          <p:cNvPr id="70" name="esu-logo.png"/>
          <p:cNvPicPr/>
          <p:nvPr/>
        </p:nvPicPr>
        <p:blipFill>
          <a:blip r:embed="rId3">
            <a:extLst/>
          </a:blip>
          <a:stretch>
            <a:fillRect/>
          </a:stretch>
        </p:blipFill>
        <p:spPr>
          <a:xfrm>
            <a:off x="10210800" y="8826500"/>
            <a:ext cx="1933303" cy="457201"/>
          </a:xfrm>
          <a:prstGeom prst="rect">
            <a:avLst/>
          </a:prstGeom>
          <a:ln w="12700">
            <a:miter lim="400000"/>
          </a:ln>
        </p:spPr>
      </p:pic>
      <p:sp>
        <p:nvSpPr>
          <p:cNvPr id="71" name="Shape 71"/>
          <p:cNvSpPr/>
          <p:nvPr/>
        </p:nvSpPr>
        <p:spPr>
          <a:xfrm>
            <a:off x="734731" y="4641850"/>
            <a:ext cx="2618842" cy="1257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lgn="r" defTabSz="584200">
              <a:lnSpc>
                <a:spcPct val="80000"/>
              </a:lnSpc>
              <a:defRPr sz="1800"/>
            </a:pPr>
            <a:r>
              <a:rPr sz="4400">
                <a:solidFill>
                  <a:srgbClr val="AAAAAA"/>
                </a:solidFill>
                <a:latin typeface="Helvetica Neue UltraLight"/>
                <a:ea typeface="Helvetica Neue UltraLight"/>
                <a:cs typeface="Helvetica Neue UltraLight"/>
                <a:sym typeface="Helvetica Neue UltraLight"/>
              </a:rPr>
              <a:t>Produced </a:t>
            </a:r>
          </a:p>
          <a:p>
            <a:pPr lvl="0" algn="r" defTabSz="584200">
              <a:lnSpc>
                <a:spcPct val="80000"/>
              </a:lnSpc>
              <a:defRPr sz="1800"/>
            </a:pPr>
            <a:r>
              <a:rPr sz="4400">
                <a:solidFill>
                  <a:srgbClr val="AAAAAA"/>
                </a:solidFill>
                <a:latin typeface="Helvetica Neue UltraLight"/>
                <a:ea typeface="Helvetica Neue UltraLight"/>
                <a:cs typeface="Helvetica Neue UltraLight"/>
                <a:sym typeface="Helvetica Neue UltraLight"/>
              </a:rPr>
              <a:t>by</a:t>
            </a:r>
          </a:p>
        </p:txBody>
      </p:sp>
      <p:grpSp>
        <p:nvGrpSpPr>
          <p:cNvPr id="75" name="Group 75"/>
          <p:cNvGrpSpPr/>
          <p:nvPr/>
        </p:nvGrpSpPr>
        <p:grpSpPr>
          <a:xfrm>
            <a:off x="3708399" y="6667103"/>
            <a:ext cx="4164687" cy="1266571"/>
            <a:chOff x="0" y="5953"/>
            <a:chExt cx="4164685" cy="1266569"/>
          </a:xfrm>
        </p:grpSpPr>
        <p:sp>
          <p:nvSpPr>
            <p:cNvPr id="72" name="Shape 72"/>
            <p:cNvSpPr/>
            <p:nvPr/>
          </p:nvSpPr>
          <p:spPr>
            <a:xfrm>
              <a:off x="0" y="5953"/>
              <a:ext cx="4164686" cy="59769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pPr lvl="0" defTabSz="584200">
                <a:lnSpc>
                  <a:spcPct val="120000"/>
                </a:lnSpc>
                <a:defRPr sz="1800"/>
              </a:pPr>
              <a:r>
                <a:rPr sz="1600">
                  <a:solidFill>
                    <a:srgbClr val="133455"/>
                  </a:solidFill>
                  <a:latin typeface="+mj-lt"/>
                  <a:ea typeface="+mj-ea"/>
                  <a:cs typeface="+mj-cs"/>
                  <a:sym typeface="Helvetica Neue"/>
                </a:rPr>
                <a:t>Department of Computing, Maths &amp; Physics</a:t>
              </a:r>
            </a:p>
            <a:p>
              <a:pPr lvl="0" defTabSz="584200">
                <a:lnSpc>
                  <a:spcPct val="120000"/>
                </a:lnSpc>
                <a:defRPr sz="1800"/>
              </a:pPr>
              <a:r>
                <a:rPr sz="1600">
                  <a:solidFill>
                    <a:srgbClr val="133455"/>
                  </a:solidFill>
                  <a:latin typeface="+mj-lt"/>
                  <a:ea typeface="+mj-ea"/>
                  <a:cs typeface="+mj-cs"/>
                  <a:sym typeface="Helvetica Neue"/>
                </a:rPr>
                <a:t>Waterford Institute of Technology</a:t>
              </a:r>
            </a:p>
          </p:txBody>
        </p:sp>
        <p:sp>
          <p:nvSpPr>
            <p:cNvPr id="73" name="Shape 73"/>
            <p:cNvSpPr/>
            <p:nvPr/>
          </p:nvSpPr>
          <p:spPr>
            <a:xfrm>
              <a:off x="0" y="692590"/>
              <a:ext cx="1265225" cy="2751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defTabSz="584200">
                <a:defRPr>
                  <a:latin typeface="+mj-lt"/>
                  <a:ea typeface="+mj-ea"/>
                  <a:cs typeface="+mj-cs"/>
                  <a:sym typeface="Helvetica Neue"/>
                  <a:hlinkClick r:id="rId4"/>
                </a:defRPr>
              </a:lvl1pPr>
            </a:lstStyle>
            <a:p>
              <a:pPr lvl="0">
                <a:defRPr sz="1800"/>
              </a:pPr>
              <a:r>
                <a:rPr sz="1200">
                  <a:hlinkClick r:id="rId4"/>
                </a:rPr>
                <a:t>http://www.wit.ie</a:t>
              </a:r>
            </a:p>
          </p:txBody>
        </p:sp>
        <p:sp>
          <p:nvSpPr>
            <p:cNvPr id="74" name="Shape 74"/>
            <p:cNvSpPr/>
            <p:nvPr/>
          </p:nvSpPr>
          <p:spPr>
            <a:xfrm>
              <a:off x="0" y="997390"/>
              <a:ext cx="1550670" cy="2751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defTabSz="584200">
                <a:defRPr>
                  <a:latin typeface="+mj-lt"/>
                  <a:ea typeface="+mj-ea"/>
                  <a:cs typeface="+mj-cs"/>
                  <a:sym typeface="Helvetica Neue"/>
                  <a:hlinkClick r:id="rId4"/>
                </a:defRPr>
              </a:lvl1pPr>
            </a:lstStyle>
            <a:p>
              <a:pPr lvl="0">
                <a:defRPr sz="1800"/>
              </a:pPr>
              <a:r>
                <a:rPr sz="1200">
                  <a:hlinkClick r:id="rId4"/>
                </a:rPr>
                <a:t>http://elearning.wit.ie</a:t>
              </a:r>
            </a:p>
          </p:txBody>
        </p:sp>
      </p:grpSp>
      <p:sp>
        <p:nvSpPr>
          <p:cNvPr id="76" name="Shape 76"/>
          <p:cNvSpPr>
            <a:spLocks noGrp="1"/>
          </p:cNvSpPr>
          <p:nvPr>
            <p:ph type="title"/>
          </p:nvPr>
        </p:nvSpPr>
        <p:spPr>
          <a:xfrm>
            <a:off x="889000" y="2368550"/>
            <a:ext cx="11239500" cy="1028700"/>
          </a:xfrm>
          <a:prstGeom prst="rect">
            <a:avLst/>
          </a:prstGeom>
        </p:spPr>
        <p:txBody>
          <a:bodyPr lIns="50800" tIns="50800" rIns="50800" bIns="50800" anchor="ctr"/>
          <a:lstStyle>
            <a:lvl1pPr>
              <a:defRPr sz="4400">
                <a:latin typeface="+mj-lt"/>
                <a:ea typeface="+mj-ea"/>
                <a:cs typeface="+mj-cs"/>
                <a:sym typeface="Helvetica Neue"/>
              </a:defRPr>
            </a:lvl1pPr>
          </a:lstStyle>
          <a:p>
            <a:pPr lvl="0">
              <a:defRPr sz="1800"/>
            </a:pPr>
            <a:r>
              <a:rPr sz="4400"/>
              <a:t>Title Text</a:t>
            </a:r>
          </a:p>
        </p:txBody>
      </p:sp>
      <p:sp>
        <p:nvSpPr>
          <p:cNvPr id="77" name="Shape 77"/>
          <p:cNvSpPr>
            <a:spLocks noGrp="1"/>
          </p:cNvSpPr>
          <p:nvPr>
            <p:ph type="body" idx="1"/>
          </p:nvPr>
        </p:nvSpPr>
        <p:spPr>
          <a:xfrm>
            <a:off x="3727450" y="4737100"/>
            <a:ext cx="5778500" cy="1981200"/>
          </a:xfrm>
          <a:prstGeom prst="rect">
            <a:avLst/>
          </a:prstGeom>
        </p:spPr>
        <p:txBody>
          <a:bodyPr/>
          <a:lstStyle>
            <a:lvl1pPr marL="0" indent="0">
              <a:lnSpc>
                <a:spcPct val="120000"/>
              </a:lnSpc>
              <a:spcBef>
                <a:spcPts val="0"/>
              </a:spcBef>
              <a:buSzTx/>
              <a:buNone/>
              <a:defRPr sz="1800"/>
            </a:lvl1pPr>
            <a:lvl2pPr marL="0" indent="0">
              <a:lnSpc>
                <a:spcPct val="120000"/>
              </a:lnSpc>
              <a:spcBef>
                <a:spcPts val="0"/>
              </a:spcBef>
              <a:buSzTx/>
              <a:buNone/>
              <a:defRPr sz="1800"/>
            </a:lvl2pPr>
            <a:lvl3pPr marL="0" indent="0">
              <a:lnSpc>
                <a:spcPct val="120000"/>
              </a:lnSpc>
              <a:spcBef>
                <a:spcPts val="0"/>
              </a:spcBef>
              <a:buSzTx/>
              <a:buNone/>
              <a:defRPr sz="1800"/>
            </a:lvl3pPr>
            <a:lvl4pPr marL="0" indent="0">
              <a:lnSpc>
                <a:spcPct val="120000"/>
              </a:lnSpc>
              <a:spcBef>
                <a:spcPts val="0"/>
              </a:spcBef>
              <a:buSzTx/>
              <a:buNone/>
              <a:defRPr sz="1800"/>
            </a:lvl4pPr>
            <a:lvl5pPr marL="0" indent="0">
              <a:lnSpc>
                <a:spcPct val="120000"/>
              </a:lnSpc>
              <a:spcBef>
                <a:spcPts val="0"/>
              </a:spcBef>
              <a:buSzTx/>
              <a:buNone/>
              <a:defRPr sz="1800"/>
            </a:lvl5pPr>
          </a:lstStyle>
          <a:p>
            <a:pPr lvl="0"/>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Final &amp; CC">
    <p:spTree>
      <p:nvGrpSpPr>
        <p:cNvPr id="1" name=""/>
        <p:cNvGrpSpPr/>
        <p:nvPr/>
      </p:nvGrpSpPr>
      <p:grpSpPr>
        <a:xfrm>
          <a:off x="0" y="0"/>
          <a:ext cx="0" cy="0"/>
          <a:chOff x="0" y="0"/>
          <a:chExt cx="0" cy="0"/>
        </a:xfrm>
      </p:grpSpPr>
      <p:pic>
        <p:nvPicPr>
          <p:cNvPr id="79" name="WIT_logo.png"/>
          <p:cNvPicPr/>
          <p:nvPr/>
        </p:nvPicPr>
        <p:blipFill>
          <a:blip r:embed="rId2">
            <a:extLst/>
          </a:blip>
          <a:stretch>
            <a:fillRect/>
          </a:stretch>
        </p:blipFill>
        <p:spPr>
          <a:xfrm>
            <a:off x="927100" y="8724900"/>
            <a:ext cx="3236058" cy="673100"/>
          </a:xfrm>
          <a:prstGeom prst="rect">
            <a:avLst/>
          </a:prstGeom>
          <a:ln w="12700">
            <a:miter lim="400000"/>
          </a:ln>
        </p:spPr>
      </p:pic>
      <p:pic>
        <p:nvPicPr>
          <p:cNvPr id="80" name="esu-logo.png"/>
          <p:cNvPicPr/>
          <p:nvPr/>
        </p:nvPicPr>
        <p:blipFill>
          <a:blip r:embed="rId3">
            <a:extLst/>
          </a:blip>
          <a:stretch>
            <a:fillRect/>
          </a:stretch>
        </p:blipFill>
        <p:spPr>
          <a:xfrm>
            <a:off x="10210800" y="8826500"/>
            <a:ext cx="1933303" cy="457201"/>
          </a:xfrm>
          <a:prstGeom prst="rect">
            <a:avLst/>
          </a:prstGeom>
          <a:ln w="12700">
            <a:miter lim="400000"/>
          </a:ln>
        </p:spPr>
      </p:pic>
      <p:grpSp>
        <p:nvGrpSpPr>
          <p:cNvPr id="83" name="Group 83"/>
          <p:cNvGrpSpPr/>
          <p:nvPr/>
        </p:nvGrpSpPr>
        <p:grpSpPr>
          <a:xfrm>
            <a:off x="4419600" y="3209759"/>
            <a:ext cx="4267200" cy="2801677"/>
            <a:chOff x="0" y="0"/>
            <a:chExt cx="4267200" cy="2801675"/>
          </a:xfrm>
        </p:grpSpPr>
        <p:pic>
          <p:nvPicPr>
            <p:cNvPr id="81" name="by-nc.eu.png"/>
            <p:cNvPicPr/>
            <p:nvPr/>
          </p:nvPicPr>
          <p:blipFill>
            <a:blip r:embed="rId4">
              <a:extLst/>
            </a:blip>
            <a:stretch>
              <a:fillRect/>
            </a:stretch>
          </p:blipFill>
          <p:spPr>
            <a:xfrm>
              <a:off x="63500" y="0"/>
              <a:ext cx="2962205" cy="1036404"/>
            </a:xfrm>
            <a:prstGeom prst="rect">
              <a:avLst/>
            </a:prstGeom>
            <a:ln w="12700" cap="flat">
              <a:noFill/>
              <a:miter lim="400000"/>
            </a:ln>
            <a:effectLst/>
          </p:spPr>
        </p:pic>
        <p:sp>
          <p:nvSpPr>
            <p:cNvPr id="82" name="Shape 82"/>
            <p:cNvSpPr/>
            <p:nvPr/>
          </p:nvSpPr>
          <p:spPr>
            <a:xfrm>
              <a:off x="0" y="1287632"/>
              <a:ext cx="4267200" cy="151404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p>
              <a:pPr lvl="0" defTabSz="584200">
                <a:lnSpc>
                  <a:spcPct val="120000"/>
                </a:lnSpc>
                <a:defRPr sz="1800"/>
              </a:pPr>
              <a:r>
                <a:rPr sz="1400">
                  <a:latin typeface="+mj-lt"/>
                  <a:ea typeface="+mj-ea"/>
                  <a:cs typeface="+mj-cs"/>
                  <a:sym typeface="Helvetica Neue"/>
                </a:rPr>
                <a:t>Except where otherwise noted, this content is licensed under a </a:t>
              </a:r>
              <a:r>
                <a:rPr sz="1400">
                  <a:latin typeface="+mj-lt"/>
                  <a:ea typeface="+mj-ea"/>
                  <a:cs typeface="+mj-cs"/>
                  <a:sym typeface="Helvetica Neue"/>
                  <a:hlinkClick r:id="rId5"/>
                </a:rPr>
                <a:t>Creative Commons Attribution-NonCommercial 3.0 License</a:t>
              </a:r>
              <a:r>
                <a:rPr sz="1400">
                  <a:latin typeface="+mj-lt"/>
                  <a:ea typeface="+mj-ea"/>
                  <a:cs typeface="+mj-cs"/>
                  <a:sym typeface="Helvetica Neue"/>
                </a:rPr>
                <a:t>. </a:t>
              </a:r>
            </a:p>
            <a:p>
              <a:pPr lvl="0" defTabSz="584200">
                <a:lnSpc>
                  <a:spcPct val="120000"/>
                </a:lnSpc>
                <a:defRPr sz="1800"/>
              </a:pPr>
              <a:endParaRPr sz="1400">
                <a:latin typeface="+mj-lt"/>
                <a:ea typeface="+mj-ea"/>
                <a:cs typeface="+mj-cs"/>
                <a:sym typeface="Helvetica Neue"/>
              </a:endParaRPr>
            </a:p>
            <a:p>
              <a:pPr lvl="0" defTabSz="584200">
                <a:lnSpc>
                  <a:spcPct val="120000"/>
                </a:lnSpc>
                <a:defRPr sz="1800"/>
              </a:pPr>
              <a:r>
                <a:rPr sz="1400">
                  <a:latin typeface="+mj-lt"/>
                  <a:ea typeface="+mj-ea"/>
                  <a:cs typeface="+mj-cs"/>
                  <a:sym typeface="Helvetica Neue"/>
                </a:rPr>
                <a:t>For more information, please see </a:t>
              </a:r>
              <a:r>
                <a:rPr sz="1400">
                  <a:latin typeface="+mj-lt"/>
                  <a:ea typeface="+mj-ea"/>
                  <a:cs typeface="+mj-cs"/>
                  <a:sym typeface="Helvetica Neue"/>
                  <a:hlinkClick r:id="rId5"/>
                </a:rPr>
                <a:t>http://creativecommons.org/licenses/by-nc/3.0/</a:t>
              </a:r>
            </a:p>
          </p:txBody>
        </p:sp>
      </p:gr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Lab Title">
    <p:spTree>
      <p:nvGrpSpPr>
        <p:cNvPr id="1" name=""/>
        <p:cNvGrpSpPr/>
        <p:nvPr/>
      </p:nvGrpSpPr>
      <p:grpSpPr>
        <a:xfrm>
          <a:off x="0" y="0"/>
          <a:ext cx="0" cy="0"/>
          <a:chOff x="0" y="0"/>
          <a:chExt cx="0" cy="0"/>
        </a:xfrm>
      </p:grpSpPr>
      <p:sp>
        <p:nvSpPr>
          <p:cNvPr id="85" name="Shape 85"/>
          <p:cNvSpPr/>
          <p:nvPr/>
        </p:nvSpPr>
        <p:spPr>
          <a:xfrm flipV="1">
            <a:off x="908290" y="4366805"/>
            <a:ext cx="11220733" cy="2"/>
          </a:xfrm>
          <a:prstGeom prst="line">
            <a:avLst/>
          </a:prstGeom>
          <a:ln w="12700">
            <a:solidFill>
              <a:srgbClr val="919191"/>
            </a:solidFill>
            <a:miter lim="400000"/>
          </a:ln>
        </p:spPr>
        <p:txBody>
          <a:bodyPr lIns="0" tIns="0" rIns="0" bIns="0" anchor="ctr"/>
          <a:lstStyle/>
          <a:p>
            <a:pPr lvl="0"/>
            <a:endParaRPr/>
          </a:p>
        </p:txBody>
      </p:sp>
      <p:pic>
        <p:nvPicPr>
          <p:cNvPr id="86" name="WIT_logo.png"/>
          <p:cNvPicPr/>
          <p:nvPr/>
        </p:nvPicPr>
        <p:blipFill>
          <a:blip r:embed="rId2">
            <a:extLst/>
          </a:blip>
          <a:stretch>
            <a:fillRect/>
          </a:stretch>
        </p:blipFill>
        <p:spPr>
          <a:xfrm>
            <a:off x="927100" y="8724900"/>
            <a:ext cx="3175000" cy="660400"/>
          </a:xfrm>
          <a:prstGeom prst="rect">
            <a:avLst/>
          </a:prstGeom>
          <a:ln w="12700">
            <a:miter lim="400000"/>
          </a:ln>
        </p:spPr>
      </p:pic>
      <p:pic>
        <p:nvPicPr>
          <p:cNvPr id="87" name="esu-logo.png"/>
          <p:cNvPicPr/>
          <p:nvPr/>
        </p:nvPicPr>
        <p:blipFill>
          <a:blip r:embed="rId3">
            <a:extLst/>
          </a:blip>
          <a:stretch>
            <a:fillRect/>
          </a:stretch>
        </p:blipFill>
        <p:spPr>
          <a:xfrm>
            <a:off x="10198100" y="8826500"/>
            <a:ext cx="1879600" cy="444500"/>
          </a:xfrm>
          <a:prstGeom prst="rect">
            <a:avLst/>
          </a:prstGeom>
          <a:ln w="12700">
            <a:miter lim="400000"/>
          </a:ln>
        </p:spPr>
      </p:pic>
      <p:sp>
        <p:nvSpPr>
          <p:cNvPr id="88" name="Shape 88"/>
          <p:cNvSpPr/>
          <p:nvPr/>
        </p:nvSpPr>
        <p:spPr>
          <a:xfrm>
            <a:off x="507045" y="4584700"/>
            <a:ext cx="2846528" cy="13716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lgn="r" defTabSz="584200">
              <a:lnSpc>
                <a:spcPct val="80000"/>
              </a:lnSpc>
              <a:defRPr sz="1800"/>
            </a:pPr>
            <a:r>
              <a:rPr sz="4800">
                <a:solidFill>
                  <a:srgbClr val="AAAAAA"/>
                </a:solidFill>
                <a:latin typeface="Helvetica Neue UltraLight"/>
                <a:ea typeface="Helvetica Neue UltraLight"/>
                <a:cs typeface="Helvetica Neue UltraLight"/>
                <a:sym typeface="Helvetica Neue UltraLight"/>
              </a:rPr>
              <a:t>Produced </a:t>
            </a:r>
          </a:p>
          <a:p>
            <a:pPr lvl="0" algn="r" defTabSz="584200">
              <a:lnSpc>
                <a:spcPct val="80000"/>
              </a:lnSpc>
              <a:defRPr sz="1800"/>
            </a:pPr>
            <a:r>
              <a:rPr sz="4800">
                <a:solidFill>
                  <a:srgbClr val="AAAAAA"/>
                </a:solidFill>
                <a:latin typeface="Helvetica Neue UltraLight"/>
                <a:ea typeface="Helvetica Neue UltraLight"/>
                <a:cs typeface="Helvetica Neue UltraLight"/>
                <a:sym typeface="Helvetica Neue UltraLight"/>
              </a:rPr>
              <a:t>by</a:t>
            </a:r>
          </a:p>
        </p:txBody>
      </p:sp>
      <p:grpSp>
        <p:nvGrpSpPr>
          <p:cNvPr id="92" name="Group 92"/>
          <p:cNvGrpSpPr/>
          <p:nvPr/>
        </p:nvGrpSpPr>
        <p:grpSpPr>
          <a:xfrm>
            <a:off x="3707033" y="6616700"/>
            <a:ext cx="4610101" cy="1371601"/>
            <a:chOff x="0" y="0"/>
            <a:chExt cx="4610100" cy="1371600"/>
          </a:xfrm>
        </p:grpSpPr>
        <p:sp>
          <p:nvSpPr>
            <p:cNvPr id="89" name="Shape 89"/>
            <p:cNvSpPr/>
            <p:nvPr/>
          </p:nvSpPr>
          <p:spPr>
            <a:xfrm>
              <a:off x="0" y="0"/>
              <a:ext cx="4610101" cy="7350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p>
              <a:pPr lvl="0" defTabSz="584200">
                <a:lnSpc>
                  <a:spcPct val="120000"/>
                </a:lnSpc>
                <a:defRPr sz="1800"/>
              </a:pPr>
              <a:r>
                <a:rPr>
                  <a:solidFill>
                    <a:srgbClr val="133455"/>
                  </a:solidFill>
                  <a:latin typeface="+mj-lt"/>
                  <a:ea typeface="+mj-ea"/>
                  <a:cs typeface="+mj-cs"/>
                  <a:sym typeface="Helvetica Neue"/>
                </a:rPr>
                <a:t>Department of Computing, Maths &amp; Physics</a:t>
              </a:r>
            </a:p>
            <a:p>
              <a:pPr lvl="0" defTabSz="584200">
                <a:lnSpc>
                  <a:spcPct val="120000"/>
                </a:lnSpc>
                <a:defRPr sz="1800"/>
              </a:pPr>
              <a:r>
                <a:rPr>
                  <a:solidFill>
                    <a:srgbClr val="133455"/>
                  </a:solidFill>
                  <a:latin typeface="+mj-lt"/>
                  <a:ea typeface="+mj-ea"/>
                  <a:cs typeface="+mj-cs"/>
                  <a:sym typeface="Helvetica Neue"/>
                </a:rPr>
                <a:t>Waterford Institute of Technology</a:t>
              </a:r>
            </a:p>
          </p:txBody>
        </p:sp>
        <p:sp>
          <p:nvSpPr>
            <p:cNvPr id="90" name="Shape 90"/>
            <p:cNvSpPr/>
            <p:nvPr/>
          </p:nvSpPr>
          <p:spPr>
            <a:xfrm>
              <a:off x="0" y="754707"/>
              <a:ext cx="1361922" cy="30188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defTabSz="584200">
                <a:defRPr sz="1300">
                  <a:latin typeface="+mj-lt"/>
                  <a:ea typeface="+mj-ea"/>
                  <a:cs typeface="+mj-cs"/>
                  <a:sym typeface="Helvetica Neue"/>
                  <a:hlinkClick r:id="rId4"/>
                </a:defRPr>
              </a:lvl1pPr>
            </a:lstStyle>
            <a:p>
              <a:pPr lvl="0">
                <a:defRPr sz="1800"/>
              </a:pPr>
              <a:r>
                <a:rPr sz="1300">
                  <a:hlinkClick r:id="rId4"/>
                </a:rPr>
                <a:t>http://www.wit.ie</a:t>
              </a:r>
            </a:p>
          </p:txBody>
        </p:sp>
        <p:sp>
          <p:nvSpPr>
            <p:cNvPr id="91" name="Shape 91"/>
            <p:cNvSpPr/>
            <p:nvPr/>
          </p:nvSpPr>
          <p:spPr>
            <a:xfrm>
              <a:off x="0" y="1069716"/>
              <a:ext cx="1671326" cy="3018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defTabSz="584200">
                <a:defRPr sz="1300">
                  <a:latin typeface="+mj-lt"/>
                  <a:ea typeface="+mj-ea"/>
                  <a:cs typeface="+mj-cs"/>
                  <a:sym typeface="Helvetica Neue"/>
                  <a:hlinkClick r:id="rId4"/>
                </a:defRPr>
              </a:lvl1pPr>
            </a:lstStyle>
            <a:p>
              <a:pPr lvl="0">
                <a:defRPr sz="1800"/>
              </a:pPr>
              <a:r>
                <a:rPr sz="1300">
                  <a:hlinkClick r:id="rId4"/>
                </a:rPr>
                <a:t>http://elearning.wit.ie</a:t>
              </a:r>
            </a:p>
          </p:txBody>
        </p:sp>
      </p:grpSp>
      <p:sp>
        <p:nvSpPr>
          <p:cNvPr id="93" name="Shape 93"/>
          <p:cNvSpPr>
            <a:spLocks noGrp="1"/>
          </p:cNvSpPr>
          <p:nvPr>
            <p:ph type="title"/>
          </p:nvPr>
        </p:nvSpPr>
        <p:spPr>
          <a:xfrm>
            <a:off x="889000" y="2368550"/>
            <a:ext cx="11226800" cy="1028700"/>
          </a:xfrm>
          <a:prstGeom prst="rect">
            <a:avLst/>
          </a:prstGeom>
        </p:spPr>
        <p:txBody>
          <a:bodyPr lIns="50800" tIns="50800" rIns="50800" bIns="50800" anchor="ctr"/>
          <a:lstStyle>
            <a:lvl1pPr>
              <a:defRPr sz="4800">
                <a:latin typeface="+mj-lt"/>
                <a:ea typeface="+mj-ea"/>
                <a:cs typeface="+mj-cs"/>
                <a:sym typeface="Helvetica Neue"/>
              </a:defRPr>
            </a:lvl1pPr>
          </a:lstStyle>
          <a:p>
            <a:pPr lvl="0">
              <a:defRPr sz="1800"/>
            </a:pPr>
            <a:r>
              <a:rPr sz="4800"/>
              <a:t>Title Text</a:t>
            </a:r>
          </a:p>
        </p:txBody>
      </p:sp>
      <p:sp>
        <p:nvSpPr>
          <p:cNvPr id="94" name="Shape 94"/>
          <p:cNvSpPr>
            <a:spLocks noGrp="1"/>
          </p:cNvSpPr>
          <p:nvPr>
            <p:ph type="body" idx="1"/>
          </p:nvPr>
        </p:nvSpPr>
        <p:spPr>
          <a:xfrm>
            <a:off x="3727450" y="4737100"/>
            <a:ext cx="5778500" cy="1981200"/>
          </a:xfrm>
          <a:prstGeom prst="rect">
            <a:avLst/>
          </a:prstGeom>
        </p:spPr>
        <p:txBody>
          <a:bodyPr/>
          <a:lstStyle>
            <a:lvl1pPr marL="0" indent="0">
              <a:lnSpc>
                <a:spcPct val="120000"/>
              </a:lnSpc>
              <a:spcBef>
                <a:spcPts val="0"/>
              </a:spcBef>
              <a:buSzTx/>
              <a:buNone/>
              <a:defRPr sz="2000"/>
            </a:lvl1pPr>
            <a:lvl2pPr marL="0" indent="0">
              <a:lnSpc>
                <a:spcPct val="120000"/>
              </a:lnSpc>
              <a:spcBef>
                <a:spcPts val="0"/>
              </a:spcBef>
              <a:buSzTx/>
              <a:buNone/>
              <a:defRPr sz="2000"/>
            </a:lvl2pPr>
            <a:lvl3pPr marL="0" indent="0">
              <a:lnSpc>
                <a:spcPct val="120000"/>
              </a:lnSpc>
              <a:spcBef>
                <a:spcPts val="0"/>
              </a:spcBef>
              <a:buSzTx/>
              <a:buNone/>
              <a:defRPr sz="2000"/>
            </a:lvl3pPr>
            <a:lvl4pPr marL="0" indent="0">
              <a:lnSpc>
                <a:spcPct val="120000"/>
              </a:lnSpc>
              <a:spcBef>
                <a:spcPts val="0"/>
              </a:spcBef>
              <a:buSzTx/>
              <a:buNone/>
              <a:defRPr sz="2000"/>
            </a:lvl4pPr>
            <a:lvl5pPr marL="0" indent="0">
              <a:lnSpc>
                <a:spcPct val="120000"/>
              </a:lnSpc>
              <a:spcBef>
                <a:spcPts val="0"/>
              </a:spcBef>
              <a:buSzTx/>
              <a:buNone/>
              <a:defRPr sz="2000"/>
            </a:lvl5pPr>
          </a:lstStyle>
          <a:p>
            <a:pPr lvl="0">
              <a:defRPr sz="1800"/>
            </a:pPr>
            <a:r>
              <a:rPr sz="2000"/>
              <a:t>Body Level One</a:t>
            </a:r>
          </a:p>
          <a:p>
            <a:pPr lvl="1">
              <a:defRPr sz="1800"/>
            </a:pPr>
            <a:r>
              <a:rPr sz="2000"/>
              <a:t>Body Level Two</a:t>
            </a:r>
          </a:p>
          <a:p>
            <a:pPr lvl="2">
              <a:defRPr sz="1800"/>
            </a:pPr>
            <a:r>
              <a:rPr sz="2000"/>
              <a:t>Body Level Three</a:t>
            </a:r>
          </a:p>
          <a:p>
            <a:pPr lvl="3">
              <a:defRPr sz="1800"/>
            </a:pPr>
            <a:r>
              <a:rPr sz="2000"/>
              <a:t>Body Level Four</a:t>
            </a:r>
          </a:p>
          <a:p>
            <a:pPr lvl="4">
              <a:defRPr sz="1800"/>
            </a:pPr>
            <a:r>
              <a:rPr sz="20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Master #19">
    <p:spTree>
      <p:nvGrpSpPr>
        <p:cNvPr id="1" name=""/>
        <p:cNvGrpSpPr/>
        <p:nvPr/>
      </p:nvGrpSpPr>
      <p:grpSpPr>
        <a:xfrm>
          <a:off x="0" y="0"/>
          <a:ext cx="0" cy="0"/>
          <a:chOff x="0" y="0"/>
          <a:chExt cx="0" cy="0"/>
        </a:xfrm>
      </p:grpSpPr>
      <p:sp>
        <p:nvSpPr>
          <p:cNvPr id="15" name="Shape 15"/>
          <p:cNvSpPr>
            <a:spLocks noGrp="1"/>
          </p:cNvSpPr>
          <p:nvPr>
            <p:ph type="title"/>
          </p:nvPr>
        </p:nvSpPr>
        <p:spPr>
          <a:prstGeom prst="rect">
            <a:avLst/>
          </a:prstGeom>
          <a:solidFill>
            <a:srgbClr val="FFFFFF"/>
          </a:solidFill>
        </p:spPr>
        <p:txBody>
          <a:bodyPr/>
          <a:lstStyle/>
          <a:p>
            <a:pPr lvl="0">
              <a:defRPr sz="1800"/>
            </a:pPr>
            <a:r>
              <a:rPr sz="4200"/>
              <a:t>Title Text</a:t>
            </a:r>
          </a:p>
        </p:txBody>
      </p:sp>
      <p:sp>
        <p:nvSpPr>
          <p:cNvPr id="16" name="Shape 16"/>
          <p:cNvSpPr>
            <a:spLocks noGrp="1"/>
          </p:cNvSpPr>
          <p:nvPr>
            <p:ph type="body" idx="1"/>
          </p:nvPr>
        </p:nvSpPr>
        <p:spPr>
          <a:xfrm>
            <a:off x="571500" y="2324100"/>
            <a:ext cx="5219700" cy="6565900"/>
          </a:xfrm>
          <a:prstGeom prst="rect">
            <a:avLst/>
          </a:prstGeom>
        </p:spPr>
        <p:txBody>
          <a:bodyPr/>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
        <p:nvSpPr>
          <p:cNvPr id="17" name="Shape 1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19" name="Shape 19"/>
          <p:cNvSpPr>
            <a:spLocks noGrp="1"/>
          </p:cNvSpPr>
          <p:nvPr>
            <p:ph type="body" idx="1"/>
          </p:nvPr>
        </p:nvSpPr>
        <p:spPr>
          <a:xfrm>
            <a:off x="571500" y="863600"/>
            <a:ext cx="11861800" cy="8026400"/>
          </a:xfrm>
          <a:prstGeom prst="rect">
            <a:avLst/>
          </a:prstGeom>
        </p:spPr>
        <p:txBody>
          <a:bodyPr/>
          <a:lstStyle>
            <a:lvl1pPr>
              <a:spcBef>
                <a:spcPts val="7200"/>
              </a:spcBef>
              <a:defRPr>
                <a:solidFill>
                  <a:srgbClr val="747474"/>
                </a:solidFill>
              </a:defRPr>
            </a:lvl1pPr>
            <a:lvl2pPr>
              <a:spcBef>
                <a:spcPts val="7200"/>
              </a:spcBef>
              <a:defRPr>
                <a:solidFill>
                  <a:srgbClr val="747474"/>
                </a:solidFill>
              </a:defRPr>
            </a:lvl2pPr>
            <a:lvl3pPr>
              <a:spcBef>
                <a:spcPts val="7200"/>
              </a:spcBef>
              <a:defRPr>
                <a:solidFill>
                  <a:srgbClr val="747474"/>
                </a:solidFill>
              </a:defRPr>
            </a:lvl3pPr>
            <a:lvl4pPr>
              <a:spcBef>
                <a:spcPts val="7200"/>
              </a:spcBef>
              <a:defRPr>
                <a:solidFill>
                  <a:srgbClr val="747474"/>
                </a:solidFill>
              </a:defRPr>
            </a:lvl4pPr>
            <a:lvl5pPr>
              <a:spcBef>
                <a:spcPts val="7200"/>
              </a:spcBef>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a:pPr>
            <a:r>
              <a:rPr sz="4200"/>
              <a:t>Title Text</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24" name="Shape 24"/>
          <p:cNvSpPr>
            <a:spLocks noGrp="1"/>
          </p:cNvSpPr>
          <p:nvPr>
            <p:ph type="title"/>
          </p:nvPr>
        </p:nvSpPr>
        <p:spPr>
          <a:xfrm>
            <a:off x="571500" y="3708400"/>
            <a:ext cx="11861800" cy="2336800"/>
          </a:xfrm>
          <a:prstGeom prst="rect">
            <a:avLst/>
          </a:prstGeom>
        </p:spPr>
        <p:txBody>
          <a:bodyPr lIns="50800" tIns="50800" rIns="50800" bIns="50800" anchor="ctr"/>
          <a:lstStyle/>
          <a:p>
            <a:pPr lvl="0">
              <a:defRPr sz="1800"/>
            </a:pPr>
            <a:r>
              <a:rPr sz="4200"/>
              <a:t>Title Text</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Shape 26"/>
          <p:cNvSpPr/>
          <p:nvPr/>
        </p:nvSpPr>
        <p:spPr>
          <a:xfrm>
            <a:off x="7543800" y="7975599"/>
            <a:ext cx="1" cy="1422529"/>
          </a:xfrm>
          <a:prstGeom prst="line">
            <a:avLst/>
          </a:prstGeom>
          <a:ln w="12700">
            <a:solidFill>
              <a:srgbClr val="9A9A9A"/>
            </a:solidFill>
            <a:miter lim="400000"/>
          </a:ln>
        </p:spPr>
        <p:txBody>
          <a:bodyPr lIns="0" tIns="0" rIns="0" bIns="0" anchor="ctr"/>
          <a:lstStyle/>
          <a:p>
            <a:pPr lvl="0"/>
            <a:endParaRPr/>
          </a:p>
        </p:txBody>
      </p:sp>
      <p:sp>
        <p:nvSpPr>
          <p:cNvPr id="27" name="Shape 27"/>
          <p:cNvSpPr>
            <a:spLocks noGrp="1"/>
          </p:cNvSpPr>
          <p:nvPr>
            <p:ph type="title"/>
          </p:nvPr>
        </p:nvSpPr>
        <p:spPr>
          <a:xfrm>
            <a:off x="1409700" y="7785100"/>
            <a:ext cx="5791200" cy="1701800"/>
          </a:xfrm>
          <a:prstGeom prst="rect">
            <a:avLst/>
          </a:prstGeom>
        </p:spPr>
        <p:txBody>
          <a:bodyPr lIns="50800" tIns="50800" rIns="50800" bIns="50800" anchor="ctr"/>
          <a:lstStyle>
            <a:lvl1pPr algn="r"/>
          </a:lstStyle>
          <a:p>
            <a:pPr lvl="0">
              <a:defRPr sz="1800"/>
            </a:pPr>
            <a:r>
              <a:rPr sz="4200"/>
              <a:t>Title Text</a:t>
            </a:r>
          </a:p>
        </p:txBody>
      </p:sp>
      <p:sp>
        <p:nvSpPr>
          <p:cNvPr id="28" name="Shape 28"/>
          <p:cNvSpPr>
            <a:spLocks noGrp="1"/>
          </p:cNvSpPr>
          <p:nvPr>
            <p:ph type="body" idx="1"/>
          </p:nvPr>
        </p:nvSpPr>
        <p:spPr>
          <a:xfrm>
            <a:off x="7848600" y="8470900"/>
            <a:ext cx="4953000" cy="508000"/>
          </a:xfrm>
          <a:prstGeom prst="rect">
            <a:avLst/>
          </a:prstGeom>
        </p:spPr>
        <p:txBody>
          <a:bodyPr/>
          <a:lstStyle>
            <a:lvl1pPr marL="0" indent="0">
              <a:spcBef>
                <a:spcPts val="0"/>
              </a:spcBef>
              <a:buSzTx/>
              <a:buNone/>
              <a:defRPr>
                <a:solidFill>
                  <a:srgbClr val="A9A9A9"/>
                </a:solidFill>
              </a:defRPr>
            </a:lvl1pPr>
            <a:lvl2pPr marL="0" indent="0">
              <a:spcBef>
                <a:spcPts val="0"/>
              </a:spcBef>
              <a:buSzTx/>
              <a:buNone/>
              <a:defRPr>
                <a:solidFill>
                  <a:srgbClr val="A9A9A9"/>
                </a:solidFill>
              </a:defRPr>
            </a:lvl2pPr>
            <a:lvl3pPr marL="0" indent="0">
              <a:spcBef>
                <a:spcPts val="0"/>
              </a:spcBef>
              <a:buSzTx/>
              <a:buNone/>
              <a:defRPr>
                <a:solidFill>
                  <a:srgbClr val="A9A9A9"/>
                </a:solidFill>
              </a:defRPr>
            </a:lvl3pPr>
            <a:lvl4pPr marL="0" indent="0">
              <a:spcBef>
                <a:spcPts val="0"/>
              </a:spcBef>
              <a:buSzTx/>
              <a:buNone/>
              <a:defRPr>
                <a:solidFill>
                  <a:srgbClr val="A9A9A9"/>
                </a:solidFill>
              </a:defRPr>
            </a:lvl4pPr>
            <a:lvl5pPr marL="0" indent="0">
              <a:spcBef>
                <a:spcPts val="0"/>
              </a:spcBef>
              <a:buSzTx/>
              <a:buNone/>
              <a:defRPr>
                <a:solidFill>
                  <a:srgbClr val="A9A9A9"/>
                </a:solidFill>
              </a:defRPr>
            </a:lvl5pPr>
          </a:lstStyle>
          <a:p>
            <a:pPr lvl="0">
              <a:defRPr sz="1800">
                <a:solidFill>
                  <a:srgbClr val="000000"/>
                </a:solidFill>
              </a:defRPr>
            </a:pPr>
            <a:r>
              <a:rPr sz="2600">
                <a:solidFill>
                  <a:srgbClr val="A9A9A9"/>
                </a:solidFill>
              </a:rPr>
              <a:t>Body Level One</a:t>
            </a:r>
          </a:p>
          <a:p>
            <a:pPr lvl="1">
              <a:defRPr sz="1800">
                <a:solidFill>
                  <a:srgbClr val="000000"/>
                </a:solidFill>
              </a:defRPr>
            </a:pPr>
            <a:r>
              <a:rPr sz="2600">
                <a:solidFill>
                  <a:srgbClr val="A9A9A9"/>
                </a:solidFill>
              </a:rPr>
              <a:t>Body Level Two</a:t>
            </a:r>
          </a:p>
          <a:p>
            <a:pPr lvl="2">
              <a:defRPr sz="1800">
                <a:solidFill>
                  <a:srgbClr val="000000"/>
                </a:solidFill>
              </a:defRPr>
            </a:pPr>
            <a:r>
              <a:rPr sz="2600">
                <a:solidFill>
                  <a:srgbClr val="A9A9A9"/>
                </a:solidFill>
              </a:rPr>
              <a:t>Body Level Three</a:t>
            </a:r>
          </a:p>
          <a:p>
            <a:pPr lvl="3">
              <a:defRPr sz="1800">
                <a:solidFill>
                  <a:srgbClr val="000000"/>
                </a:solidFill>
              </a:defRPr>
            </a:pPr>
            <a:r>
              <a:rPr sz="2600">
                <a:solidFill>
                  <a:srgbClr val="A9A9A9"/>
                </a:solidFill>
              </a:rPr>
              <a:t>Body Level Four</a:t>
            </a:r>
          </a:p>
          <a:p>
            <a:pPr lvl="4">
              <a:defRPr sz="1800">
                <a:solidFill>
                  <a:srgbClr val="000000"/>
                </a:solidFill>
              </a:defRPr>
            </a:pPr>
            <a:r>
              <a:rPr sz="2600">
                <a:solidFill>
                  <a:srgbClr val="A9A9A9"/>
                </a:solidFill>
              </a:rPr>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30" name="Shape 30"/>
          <p:cNvSpPr/>
          <p:nvPr/>
        </p:nvSpPr>
        <p:spPr>
          <a:xfrm>
            <a:off x="647700" y="4749800"/>
            <a:ext cx="4882122" cy="127"/>
          </a:xfrm>
          <a:prstGeom prst="line">
            <a:avLst/>
          </a:prstGeom>
          <a:ln w="12700">
            <a:solidFill>
              <a:srgbClr val="9A9A9A"/>
            </a:solidFill>
            <a:miter lim="400000"/>
          </a:ln>
        </p:spPr>
        <p:txBody>
          <a:bodyPr lIns="0" tIns="0" rIns="0" bIns="0" anchor="ctr"/>
          <a:lstStyle/>
          <a:p>
            <a:pPr lvl="0"/>
            <a:endParaRPr/>
          </a:p>
        </p:txBody>
      </p:sp>
      <p:sp>
        <p:nvSpPr>
          <p:cNvPr id="31" name="Shape 31"/>
          <p:cNvSpPr>
            <a:spLocks noGrp="1"/>
          </p:cNvSpPr>
          <p:nvPr>
            <p:ph type="title"/>
          </p:nvPr>
        </p:nvSpPr>
        <p:spPr>
          <a:xfrm>
            <a:off x="571500" y="1320800"/>
            <a:ext cx="5080000" cy="3175000"/>
          </a:xfrm>
          <a:prstGeom prst="rect">
            <a:avLst/>
          </a:prstGeom>
        </p:spPr>
        <p:txBody>
          <a:bodyPr/>
          <a:lstStyle/>
          <a:p>
            <a:pPr lvl="0">
              <a:defRPr sz="1800"/>
            </a:pPr>
            <a:r>
              <a:rPr sz="4200"/>
              <a:t>Title Text</a:t>
            </a:r>
          </a:p>
        </p:txBody>
      </p:sp>
      <p:sp>
        <p:nvSpPr>
          <p:cNvPr id="32" name="Shape 32"/>
          <p:cNvSpPr>
            <a:spLocks noGrp="1"/>
          </p:cNvSpPr>
          <p:nvPr>
            <p:ph type="body" idx="1"/>
          </p:nvPr>
        </p:nvSpPr>
        <p:spPr>
          <a:xfrm>
            <a:off x="571500" y="5016500"/>
            <a:ext cx="50800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647700" y="1968500"/>
            <a:ext cx="11709400" cy="127"/>
          </a:xfrm>
          <a:prstGeom prst="line">
            <a:avLst/>
          </a:prstGeom>
          <a:ln w="12700">
            <a:solidFill>
              <a:srgbClr val="9A9A9A"/>
            </a:solidFill>
            <a:miter lim="400000"/>
          </a:ln>
        </p:spPr>
        <p:txBody>
          <a:bodyPr lIns="0" tIns="0" rIns="0" bIns="0" anchor="ctr"/>
          <a:lstStyle/>
          <a:p>
            <a:pPr lvl="0"/>
            <a:endParaRPr/>
          </a:p>
        </p:txBody>
      </p:sp>
      <p:sp>
        <p:nvSpPr>
          <p:cNvPr id="3" name="Shape 3"/>
          <p:cNvSpPr>
            <a:spLocks noGrp="1"/>
          </p:cNvSpPr>
          <p:nvPr>
            <p:ph type="title"/>
          </p:nvPr>
        </p:nvSpPr>
        <p:spPr>
          <a:xfrm>
            <a:off x="571500" y="330200"/>
            <a:ext cx="11861800" cy="1397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lstStyle/>
          <a:p>
            <a:pPr lvl="0">
              <a:defRPr sz="1800"/>
            </a:pPr>
            <a:r>
              <a:rPr sz="4200"/>
              <a:t>Title Text</a:t>
            </a:r>
          </a:p>
        </p:txBody>
      </p:sp>
      <p:sp>
        <p:nvSpPr>
          <p:cNvPr id="4" name="Shape 4"/>
          <p:cNvSpPr>
            <a:spLocks noGrp="1"/>
          </p:cNvSpPr>
          <p:nvPr>
            <p:ph type="body" idx="1"/>
          </p:nvPr>
        </p:nvSpPr>
        <p:spPr>
          <a:xfrm>
            <a:off x="571500" y="2324100"/>
            <a:ext cx="11861800" cy="65659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
        <p:nvSpPr>
          <p:cNvPr id="5" name="Shape 5"/>
          <p:cNvSpPr>
            <a:spLocks noGrp="1"/>
          </p:cNvSpPr>
          <p:nvPr>
            <p:ph type="sldNum" sz="quarter" idx="2"/>
          </p:nvPr>
        </p:nvSpPr>
        <p:spPr>
          <a:xfrm>
            <a:off x="12268199" y="9194800"/>
            <a:ext cx="312015" cy="299822"/>
          </a:xfrm>
          <a:prstGeom prst="rect">
            <a:avLst/>
          </a:prstGeom>
          <a:ln w="12700">
            <a:miter lim="400000"/>
          </a:ln>
        </p:spPr>
        <p:txBody>
          <a:bodyPr wrap="none" lIns="0" tIns="0" rIns="0" bIns="0">
            <a:spAutoFit/>
          </a:bodyPr>
          <a:lstStyle>
            <a:lvl1pPr algn="r" defTabSz="584200">
              <a:defRPr sz="1400">
                <a:latin typeface="+mj-lt"/>
                <a:ea typeface="+mj-ea"/>
                <a:cs typeface="+mj-cs"/>
                <a:sym typeface="Helvetica Neue"/>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defTabSz="584200">
        <a:defRPr sz="4200">
          <a:latin typeface="+mn-lt"/>
          <a:ea typeface="+mn-ea"/>
          <a:cs typeface="+mn-cs"/>
          <a:sym typeface="Helvetica Neue Light"/>
        </a:defRPr>
      </a:lvl1pPr>
      <a:lvl2pPr indent="228600" defTabSz="584200">
        <a:defRPr sz="4200">
          <a:latin typeface="+mn-lt"/>
          <a:ea typeface="+mn-ea"/>
          <a:cs typeface="+mn-cs"/>
          <a:sym typeface="Helvetica Neue Light"/>
        </a:defRPr>
      </a:lvl2pPr>
      <a:lvl3pPr indent="457200" defTabSz="584200">
        <a:defRPr sz="4200">
          <a:latin typeface="+mn-lt"/>
          <a:ea typeface="+mn-ea"/>
          <a:cs typeface="+mn-cs"/>
          <a:sym typeface="Helvetica Neue Light"/>
        </a:defRPr>
      </a:lvl3pPr>
      <a:lvl4pPr indent="685800" defTabSz="584200">
        <a:defRPr sz="4200">
          <a:latin typeface="+mn-lt"/>
          <a:ea typeface="+mn-ea"/>
          <a:cs typeface="+mn-cs"/>
          <a:sym typeface="Helvetica Neue Light"/>
        </a:defRPr>
      </a:lvl4pPr>
      <a:lvl5pPr indent="914400" defTabSz="584200">
        <a:defRPr sz="4200">
          <a:latin typeface="+mn-lt"/>
          <a:ea typeface="+mn-ea"/>
          <a:cs typeface="+mn-cs"/>
          <a:sym typeface="Helvetica Neue Light"/>
        </a:defRPr>
      </a:lvl5pPr>
      <a:lvl6pPr indent="1143000" defTabSz="584200">
        <a:defRPr sz="4200">
          <a:latin typeface="+mn-lt"/>
          <a:ea typeface="+mn-ea"/>
          <a:cs typeface="+mn-cs"/>
          <a:sym typeface="Helvetica Neue Light"/>
        </a:defRPr>
      </a:lvl6pPr>
      <a:lvl7pPr indent="1371600" defTabSz="584200">
        <a:defRPr sz="4200">
          <a:latin typeface="+mn-lt"/>
          <a:ea typeface="+mn-ea"/>
          <a:cs typeface="+mn-cs"/>
          <a:sym typeface="Helvetica Neue Light"/>
        </a:defRPr>
      </a:lvl7pPr>
      <a:lvl8pPr indent="1600200" defTabSz="584200">
        <a:defRPr sz="4200">
          <a:latin typeface="+mn-lt"/>
          <a:ea typeface="+mn-ea"/>
          <a:cs typeface="+mn-cs"/>
          <a:sym typeface="Helvetica Neue Light"/>
        </a:defRPr>
      </a:lvl8pPr>
      <a:lvl9pPr indent="1828800" defTabSz="584200">
        <a:defRPr sz="4200">
          <a:latin typeface="+mn-lt"/>
          <a:ea typeface="+mn-ea"/>
          <a:cs typeface="+mn-cs"/>
          <a:sym typeface="Helvetica Neue Light"/>
        </a:defRPr>
      </a:lvl9pPr>
    </p:titleStyle>
    <p:bodyStyle>
      <a:lvl1pPr marL="266700" indent="-266700" defTabSz="584200">
        <a:spcBef>
          <a:spcPts val="4800"/>
        </a:spcBef>
        <a:buSzPct val="100000"/>
        <a:buChar char="•"/>
        <a:defRPr sz="2600">
          <a:latin typeface="+mj-lt"/>
          <a:ea typeface="+mj-ea"/>
          <a:cs typeface="+mj-cs"/>
          <a:sym typeface="Helvetica Neue"/>
        </a:defRPr>
      </a:lvl1pPr>
      <a:lvl2pPr marL="711200" indent="-266700" defTabSz="584200">
        <a:spcBef>
          <a:spcPts val="4800"/>
        </a:spcBef>
        <a:buSzPct val="100000"/>
        <a:buChar char="•"/>
        <a:defRPr sz="2600">
          <a:latin typeface="+mj-lt"/>
          <a:ea typeface="+mj-ea"/>
          <a:cs typeface="+mj-cs"/>
          <a:sym typeface="Helvetica Neue"/>
        </a:defRPr>
      </a:lvl2pPr>
      <a:lvl3pPr marL="1155700" indent="-266700" defTabSz="584200">
        <a:spcBef>
          <a:spcPts val="4800"/>
        </a:spcBef>
        <a:buSzPct val="100000"/>
        <a:buChar char="•"/>
        <a:defRPr sz="2600">
          <a:latin typeface="+mj-lt"/>
          <a:ea typeface="+mj-ea"/>
          <a:cs typeface="+mj-cs"/>
          <a:sym typeface="Helvetica Neue"/>
        </a:defRPr>
      </a:lvl3pPr>
      <a:lvl4pPr marL="1600200" indent="-266700" defTabSz="584200">
        <a:spcBef>
          <a:spcPts val="4800"/>
        </a:spcBef>
        <a:buSzPct val="100000"/>
        <a:buChar char="•"/>
        <a:defRPr sz="2600">
          <a:latin typeface="+mj-lt"/>
          <a:ea typeface="+mj-ea"/>
          <a:cs typeface="+mj-cs"/>
          <a:sym typeface="Helvetica Neue"/>
        </a:defRPr>
      </a:lvl4pPr>
      <a:lvl5pPr marL="2044700" indent="-266700" defTabSz="584200">
        <a:spcBef>
          <a:spcPts val="4800"/>
        </a:spcBef>
        <a:buSzPct val="100000"/>
        <a:buChar char="•"/>
        <a:defRPr sz="2600">
          <a:latin typeface="+mj-lt"/>
          <a:ea typeface="+mj-ea"/>
          <a:cs typeface="+mj-cs"/>
          <a:sym typeface="Helvetica Neue"/>
        </a:defRPr>
      </a:lvl5pPr>
      <a:lvl6pPr marL="2489200" indent="-266700" defTabSz="584200">
        <a:spcBef>
          <a:spcPts val="4800"/>
        </a:spcBef>
        <a:buSzPct val="100000"/>
        <a:buChar char="•"/>
        <a:defRPr sz="2600">
          <a:latin typeface="+mj-lt"/>
          <a:ea typeface="+mj-ea"/>
          <a:cs typeface="+mj-cs"/>
          <a:sym typeface="Helvetica Neue"/>
        </a:defRPr>
      </a:lvl6pPr>
      <a:lvl7pPr marL="2933700" indent="-266700" defTabSz="584200">
        <a:spcBef>
          <a:spcPts val="4800"/>
        </a:spcBef>
        <a:buSzPct val="100000"/>
        <a:buChar char="•"/>
        <a:defRPr sz="2600">
          <a:latin typeface="+mj-lt"/>
          <a:ea typeface="+mj-ea"/>
          <a:cs typeface="+mj-cs"/>
          <a:sym typeface="Helvetica Neue"/>
        </a:defRPr>
      </a:lvl7pPr>
      <a:lvl8pPr marL="3378200" indent="-266700" defTabSz="584200">
        <a:spcBef>
          <a:spcPts val="4800"/>
        </a:spcBef>
        <a:buSzPct val="100000"/>
        <a:buChar char="•"/>
        <a:defRPr sz="2600">
          <a:latin typeface="+mj-lt"/>
          <a:ea typeface="+mj-ea"/>
          <a:cs typeface="+mj-cs"/>
          <a:sym typeface="Helvetica Neue"/>
        </a:defRPr>
      </a:lvl8pPr>
      <a:lvl9pPr marL="3822700" indent="-266700" defTabSz="584200">
        <a:spcBef>
          <a:spcPts val="4800"/>
        </a:spcBef>
        <a:buSzPct val="100000"/>
        <a:buChar char="•"/>
        <a:defRPr sz="2600">
          <a:latin typeface="+mj-lt"/>
          <a:ea typeface="+mj-ea"/>
          <a:cs typeface="+mj-cs"/>
          <a:sym typeface="Helvetica Neue"/>
        </a:defRPr>
      </a:lvl9pPr>
    </p:bodyStyle>
    <p:otherStyle>
      <a:lvl1pPr algn="r" defTabSz="584200">
        <a:defRPr sz="1400">
          <a:solidFill>
            <a:schemeClr val="tx1"/>
          </a:solidFill>
          <a:latin typeface="+mn-lt"/>
          <a:ea typeface="+mn-ea"/>
          <a:cs typeface="+mn-cs"/>
          <a:sym typeface="Helvetica Neue"/>
        </a:defRPr>
      </a:lvl1pPr>
      <a:lvl2pPr indent="228600" algn="r" defTabSz="584200">
        <a:defRPr sz="1400">
          <a:solidFill>
            <a:schemeClr val="tx1"/>
          </a:solidFill>
          <a:latin typeface="+mn-lt"/>
          <a:ea typeface="+mn-ea"/>
          <a:cs typeface="+mn-cs"/>
          <a:sym typeface="Helvetica Neue"/>
        </a:defRPr>
      </a:lvl2pPr>
      <a:lvl3pPr indent="457200" algn="r" defTabSz="584200">
        <a:defRPr sz="1400">
          <a:solidFill>
            <a:schemeClr val="tx1"/>
          </a:solidFill>
          <a:latin typeface="+mn-lt"/>
          <a:ea typeface="+mn-ea"/>
          <a:cs typeface="+mn-cs"/>
          <a:sym typeface="Helvetica Neue"/>
        </a:defRPr>
      </a:lvl3pPr>
      <a:lvl4pPr indent="685800" algn="r" defTabSz="584200">
        <a:defRPr sz="1400">
          <a:solidFill>
            <a:schemeClr val="tx1"/>
          </a:solidFill>
          <a:latin typeface="+mn-lt"/>
          <a:ea typeface="+mn-ea"/>
          <a:cs typeface="+mn-cs"/>
          <a:sym typeface="Helvetica Neue"/>
        </a:defRPr>
      </a:lvl4pPr>
      <a:lvl5pPr indent="914400" algn="r" defTabSz="584200">
        <a:defRPr sz="1400">
          <a:solidFill>
            <a:schemeClr val="tx1"/>
          </a:solidFill>
          <a:latin typeface="+mn-lt"/>
          <a:ea typeface="+mn-ea"/>
          <a:cs typeface="+mn-cs"/>
          <a:sym typeface="Helvetica Neue"/>
        </a:defRPr>
      </a:lvl5pPr>
      <a:lvl6pPr indent="1143000" algn="r" defTabSz="584200">
        <a:defRPr sz="1400">
          <a:solidFill>
            <a:schemeClr val="tx1"/>
          </a:solidFill>
          <a:latin typeface="+mn-lt"/>
          <a:ea typeface="+mn-ea"/>
          <a:cs typeface="+mn-cs"/>
          <a:sym typeface="Helvetica Neue"/>
        </a:defRPr>
      </a:lvl6pPr>
      <a:lvl7pPr indent="1371600" algn="r" defTabSz="584200">
        <a:defRPr sz="1400">
          <a:solidFill>
            <a:schemeClr val="tx1"/>
          </a:solidFill>
          <a:latin typeface="+mn-lt"/>
          <a:ea typeface="+mn-ea"/>
          <a:cs typeface="+mn-cs"/>
          <a:sym typeface="Helvetica Neue"/>
        </a:defRPr>
      </a:lvl7pPr>
      <a:lvl8pPr indent="1600200" algn="r" defTabSz="584200">
        <a:defRPr sz="1400">
          <a:solidFill>
            <a:schemeClr val="tx1"/>
          </a:solidFill>
          <a:latin typeface="+mn-lt"/>
          <a:ea typeface="+mn-ea"/>
          <a:cs typeface="+mn-cs"/>
          <a:sym typeface="Helvetica Neue"/>
        </a:defRPr>
      </a:lvl8pPr>
      <a:lvl9pPr indent="1828800" algn="r" defTabSz="584200">
        <a:defRPr sz="1400">
          <a:solidFill>
            <a:schemeClr val="tx1"/>
          </a:solidFill>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dleastar@wit.ie" TargetMode="Externa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p:cNvSpPr>
          <p:nvPr>
            <p:ph type="title"/>
          </p:nvPr>
        </p:nvSpPr>
        <p:spPr>
          <a:xfrm>
            <a:off x="901700" y="2533650"/>
            <a:ext cx="11226800" cy="1092200"/>
          </a:xfrm>
          <a:prstGeom prst="rect">
            <a:avLst/>
          </a:prstGeom>
        </p:spPr>
        <p:txBody>
          <a:bodyPr/>
          <a:lstStyle>
            <a:lvl1pPr>
              <a:defRPr sz="4200">
                <a:latin typeface="+mn-lt"/>
                <a:ea typeface="+mn-ea"/>
                <a:cs typeface="+mn-cs"/>
                <a:sym typeface="Helvetica Neue Light"/>
              </a:defRPr>
            </a:lvl1pPr>
          </a:lstStyle>
          <a:p>
            <a:pPr lvl="0">
              <a:defRPr sz="1800"/>
            </a:pPr>
            <a:r>
              <a:rPr sz="4200"/>
              <a:t>Agile Software Development</a:t>
            </a:r>
          </a:p>
        </p:txBody>
      </p:sp>
      <p:sp>
        <p:nvSpPr>
          <p:cNvPr id="99" name="Shape 99"/>
          <p:cNvSpPr>
            <a:spLocks noGrp="1"/>
          </p:cNvSpPr>
          <p:nvPr>
            <p:ph type="body" idx="1"/>
          </p:nvPr>
        </p:nvSpPr>
        <p:spPr>
          <a:xfrm>
            <a:off x="3727450" y="4800600"/>
            <a:ext cx="5778500" cy="1981200"/>
          </a:xfrm>
          <a:prstGeom prst="rect">
            <a:avLst/>
          </a:prstGeom>
        </p:spPr>
        <p:txBody>
          <a:bodyPr/>
          <a:lstStyle/>
          <a:p>
            <a:pPr lvl="0">
              <a:defRPr sz="1800"/>
            </a:pPr>
            <a:r>
              <a:rPr sz="2000"/>
              <a:t>Eamonn de Leastar (</a:t>
            </a:r>
            <a:r>
              <a:rPr sz="2000">
                <a:hlinkClick r:id="rId2"/>
              </a:rPr>
              <a:t>edeleastar@wit.ie</a:t>
            </a:r>
            <a:r>
              <a:rPr sz="2000"/>
              <a: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prstGeom prst="rect">
            <a:avLst/>
          </a:prstGeom>
        </p:spPr>
        <p:txBody>
          <a:bodyPr/>
          <a:lstStyle/>
          <a:p>
            <a:pPr lvl="0">
              <a:defRPr sz="1800"/>
            </a:pPr>
            <a:r>
              <a:rPr sz="4200" dirty="0"/>
              <a:t>4.</a:t>
            </a:r>
          </a:p>
        </p:txBody>
      </p:sp>
      <p:sp>
        <p:nvSpPr>
          <p:cNvPr id="141" name="Shape 141"/>
          <p:cNvSpPr>
            <a:spLocks noGrp="1"/>
          </p:cNvSpPr>
          <p:nvPr>
            <p:ph type="body" idx="1"/>
          </p:nvPr>
        </p:nvSpPr>
        <p:spPr>
          <a:xfrm>
            <a:off x="571500" y="2324100"/>
            <a:ext cx="4864100" cy="6565900"/>
          </a:xfrm>
          <a:prstGeom prst="rect">
            <a:avLst/>
          </a:prstGeom>
        </p:spPr>
        <p:txBody>
          <a:bodyPr/>
          <a:lstStyle>
            <a:lvl1pPr>
              <a:spcBef>
                <a:spcPts val="1400"/>
              </a:spcBef>
              <a:buSzPct val="125000"/>
            </a:lvl1pPr>
          </a:lstStyle>
          <a:p>
            <a:pPr lvl="0">
              <a:defRPr sz="1800"/>
            </a:pPr>
            <a:r>
              <a:rPr sz="2600" dirty="0"/>
              <a:t>Now do the same test again, but this time add multiple items to the stack - each of them strings which have the same value (say all "test"). </a:t>
            </a:r>
            <a:endParaRPr lang="en-IE" dirty="0"/>
          </a:p>
          <a:p>
            <a:pPr lvl="0">
              <a:defRPr sz="1800"/>
            </a:pPr>
            <a:r>
              <a:rPr sz="2600" dirty="0" smtClean="0"/>
              <a:t>Make </a:t>
            </a:r>
            <a:r>
              <a:rPr sz="2600" dirty="0"/>
              <a:t>sure you get the right ones back, in the right order (the most recent item added should be the one returned). In this case, </a:t>
            </a:r>
            <a:r>
              <a:rPr sz="2600" dirty="0" err="1"/>
              <a:t>assertEquals</a:t>
            </a:r>
            <a:r>
              <a:rPr sz="2600" dirty="0"/>
              <a:t>() isn't good enough; you need </a:t>
            </a:r>
            <a:r>
              <a:rPr sz="2600" dirty="0" err="1"/>
              <a:t>assertSame</a:t>
            </a:r>
            <a:r>
              <a:rPr sz="2600" dirty="0"/>
              <a:t>() to ensure it's the same object</a:t>
            </a:r>
          </a:p>
        </p:txBody>
      </p:sp>
      <p:sp>
        <p:nvSpPr>
          <p:cNvPr id="142" name="Shape 142"/>
          <p:cNvSpPr>
            <a:spLocks noGrp="1"/>
          </p:cNvSpPr>
          <p:nvPr>
            <p:ph type="sldNum" sz="quarter" idx="2"/>
          </p:nvPr>
        </p:nvSpPr>
        <p:spPr>
          <a:xfrm>
            <a:off x="12268200" y="9194800"/>
            <a:ext cx="312014" cy="304800"/>
          </a:xfrm>
          <a:prstGeom prst="rect">
            <a:avLst/>
          </a:prstGeom>
          <a:extLst>
            <a:ext uri="{C572A759-6A51-4108-AA02-DFA0A04FC94B}">
              <ma14:wrappingTextBoxFlag xmlns="" xmlns:ma14="http://schemas.microsoft.com/office/mac/drawingml/2011/main" val="1"/>
            </a:ext>
          </a:extLst>
        </p:spPr>
        <p:txBody>
          <a:bodyPr/>
          <a:lstStyle/>
          <a:p>
            <a:pPr lvl="0">
              <a:defRPr sz="1800"/>
            </a:pPr>
            <a:fld id="{86CB4B4D-7CA3-9044-876B-883B54F8677D}" type="slidenum">
              <a:rPr sz="1400"/>
              <a:t>10</a:t>
            </a:fld>
            <a:endParaRPr sz="1400"/>
          </a:p>
        </p:txBody>
      </p:sp>
      <p:sp>
        <p:nvSpPr>
          <p:cNvPr id="143" name="Shape 143"/>
          <p:cNvSpPr/>
          <p:nvPr/>
        </p:nvSpPr>
        <p:spPr>
          <a:xfrm>
            <a:off x="5710312" y="2140496"/>
            <a:ext cx="6832600" cy="6894195"/>
          </a:xfrm>
          <a:prstGeom prst="rect">
            <a:avLst/>
          </a:prstGeom>
          <a:solidFill>
            <a:srgbClr val="FFFFFF"/>
          </a:solidFill>
          <a:ln w="12700">
            <a:solidFill/>
            <a:miter lim="400000"/>
          </a:ln>
          <a:extLst>
            <a:ext uri="{C572A759-6A51-4108-AA02-DFA0A04FC94B}">
              <ma14:wrappingTextBoxFlag xmlns="" xmlns:ma14="http://schemas.microsoft.com/office/mac/drawingml/2011/main" val="1"/>
            </a:ext>
          </a:extLst>
        </p:spPr>
        <p:txBody>
          <a:bodyPr lIns="0" tIns="0" rIns="0" bIns="0" anchor="b">
            <a:spAutoFit/>
          </a:bodyPr>
          <a:lstStyle/>
          <a:p>
            <a:pPr lvl="0">
              <a:defRPr sz="1800"/>
            </a:pPr>
            <a:r>
              <a:rPr sz="2800" dirty="0">
                <a:latin typeface="Monaco"/>
                <a:ea typeface="Monaco"/>
                <a:cs typeface="Monaco"/>
                <a:sym typeface="Monaco"/>
              </a:rPr>
              <a:t>  </a:t>
            </a:r>
            <a:r>
              <a:rPr lang="en-IE" sz="2800" dirty="0" smtClean="0">
                <a:solidFill>
                  <a:schemeClr val="tx1">
                    <a:lumMod val="50000"/>
                    <a:lumOff val="50000"/>
                  </a:schemeClr>
                </a:solidFill>
                <a:latin typeface="Monaco"/>
                <a:ea typeface="Monaco"/>
                <a:cs typeface="Monaco"/>
                <a:sym typeface="Monaco"/>
              </a:rPr>
              <a:t>@</a:t>
            </a:r>
            <a:r>
              <a:rPr lang="en-IE" sz="2800" dirty="0">
                <a:solidFill>
                  <a:schemeClr val="tx1">
                    <a:lumMod val="50000"/>
                    <a:lumOff val="50000"/>
                  </a:schemeClr>
                </a:solidFill>
                <a:latin typeface="Monaco"/>
                <a:ea typeface="Monaco"/>
                <a:cs typeface="Monaco"/>
                <a:sym typeface="Monaco"/>
              </a:rPr>
              <a:t>Test  </a:t>
            </a:r>
            <a:endParaRPr lang="en-IE" sz="2800" dirty="0" smtClean="0">
              <a:solidFill>
                <a:schemeClr val="tx1">
                  <a:lumMod val="50000"/>
                  <a:lumOff val="50000"/>
                </a:schemeClr>
              </a:solidFill>
              <a:latin typeface="Monaco"/>
              <a:ea typeface="Monaco"/>
              <a:cs typeface="Monaco"/>
              <a:sym typeface="Monaco"/>
            </a:endParaRPr>
          </a:p>
          <a:p>
            <a:pPr lvl="0">
              <a:defRPr sz="1800"/>
            </a:pPr>
            <a:r>
              <a:rPr lang="en-IE" sz="2800" dirty="0">
                <a:solidFill>
                  <a:schemeClr val="tx1">
                    <a:lumMod val="50000"/>
                    <a:lumOff val="50000"/>
                  </a:schemeClr>
                </a:solidFill>
                <a:latin typeface="Monaco"/>
                <a:ea typeface="Monaco"/>
                <a:cs typeface="Monaco"/>
                <a:sym typeface="Monaco"/>
              </a:rPr>
              <a:t> </a:t>
            </a:r>
            <a:r>
              <a:rPr lang="en-IE" sz="2800" dirty="0" smtClean="0">
                <a:solidFill>
                  <a:schemeClr val="tx1">
                    <a:lumMod val="50000"/>
                    <a:lumOff val="50000"/>
                  </a:schemeClr>
                </a:solidFill>
                <a:latin typeface="Monaco"/>
                <a:ea typeface="Monaco"/>
                <a:cs typeface="Monaco"/>
                <a:sym typeface="Monaco"/>
              </a:rPr>
              <a:t> </a:t>
            </a:r>
            <a:r>
              <a:rPr sz="2800" dirty="0" smtClean="0">
                <a:solidFill>
                  <a:srgbClr val="931A68"/>
                </a:solidFill>
                <a:latin typeface="Monaco"/>
                <a:ea typeface="Monaco"/>
                <a:cs typeface="Monaco"/>
                <a:sym typeface="Monaco"/>
              </a:rPr>
              <a:t>public</a:t>
            </a:r>
            <a:r>
              <a:rPr sz="2800" dirty="0" smtClean="0">
                <a:latin typeface="Monaco"/>
                <a:ea typeface="Monaco"/>
                <a:cs typeface="Monaco"/>
                <a:sym typeface="Monaco"/>
              </a:rPr>
              <a:t> </a:t>
            </a:r>
            <a:r>
              <a:rPr sz="2800" dirty="0">
                <a:solidFill>
                  <a:srgbClr val="931A68"/>
                </a:solidFill>
                <a:latin typeface="Monaco"/>
                <a:ea typeface="Monaco"/>
                <a:cs typeface="Monaco"/>
                <a:sym typeface="Monaco"/>
              </a:rPr>
              <a:t>void</a:t>
            </a:r>
            <a:r>
              <a:rPr sz="2800" dirty="0">
                <a:latin typeface="Monaco"/>
                <a:ea typeface="Monaco"/>
                <a:cs typeface="Monaco"/>
                <a:sym typeface="Monaco"/>
              </a:rPr>
              <a:t> </a:t>
            </a:r>
            <a:r>
              <a:rPr sz="2800" dirty="0" err="1">
                <a:latin typeface="Monaco"/>
                <a:ea typeface="Monaco"/>
                <a:cs typeface="Monaco"/>
                <a:sym typeface="Monaco"/>
              </a:rPr>
              <a:t>testPopDuplicate</a:t>
            </a:r>
            <a:r>
              <a:rPr sz="2800" dirty="0">
                <a:latin typeface="Monaco"/>
                <a:ea typeface="Monaco"/>
                <a:cs typeface="Monaco"/>
                <a:sym typeface="Monaco"/>
              </a:rPr>
              <a:t>() </a:t>
            </a:r>
          </a:p>
          <a:p>
            <a:pPr lvl="0">
              <a:defRPr sz="1800"/>
            </a:pPr>
            <a:r>
              <a:rPr sz="2800" dirty="0">
                <a:latin typeface="Monaco"/>
                <a:ea typeface="Monaco"/>
                <a:cs typeface="Monaco"/>
                <a:sym typeface="Monaco"/>
              </a:rPr>
              <a:t>  {</a:t>
            </a:r>
          </a:p>
          <a:p>
            <a:pPr lvl="0">
              <a:defRPr sz="1800"/>
            </a:pPr>
            <a:r>
              <a:rPr sz="2800" dirty="0">
                <a:latin typeface="Monaco"/>
                <a:ea typeface="Monaco"/>
                <a:cs typeface="Monaco"/>
                <a:sym typeface="Monaco"/>
              </a:rPr>
              <a:t>    String test1 = </a:t>
            </a:r>
            <a:r>
              <a:rPr sz="2800" dirty="0">
                <a:solidFill>
                  <a:srgbClr val="931A68"/>
                </a:solidFill>
                <a:latin typeface="Monaco"/>
                <a:ea typeface="Monaco"/>
                <a:cs typeface="Monaco"/>
                <a:sym typeface="Monaco"/>
              </a:rPr>
              <a:t>new</a:t>
            </a:r>
            <a:r>
              <a:rPr sz="2800" dirty="0">
                <a:latin typeface="Monaco"/>
                <a:ea typeface="Monaco"/>
                <a:cs typeface="Monaco"/>
                <a:sym typeface="Monaco"/>
              </a:rPr>
              <a:t> String (</a:t>
            </a:r>
            <a:r>
              <a:rPr sz="2800" dirty="0">
                <a:solidFill>
                  <a:srgbClr val="3933FF"/>
                </a:solidFill>
                <a:latin typeface="Monaco"/>
                <a:ea typeface="Monaco"/>
                <a:cs typeface="Monaco"/>
                <a:sym typeface="Monaco"/>
              </a:rPr>
              <a:t>"test"</a:t>
            </a:r>
            <a:r>
              <a:rPr sz="2800" dirty="0">
                <a:latin typeface="Monaco"/>
                <a:ea typeface="Monaco"/>
                <a:cs typeface="Monaco"/>
                <a:sym typeface="Monaco"/>
              </a:rPr>
              <a:t>);</a:t>
            </a:r>
          </a:p>
          <a:p>
            <a:pPr lvl="0">
              <a:defRPr sz="1800"/>
            </a:pPr>
            <a:r>
              <a:rPr sz="2800" dirty="0">
                <a:latin typeface="Monaco"/>
                <a:ea typeface="Monaco"/>
                <a:cs typeface="Monaco"/>
                <a:sym typeface="Monaco"/>
              </a:rPr>
              <a:t>    String test2 = </a:t>
            </a:r>
            <a:r>
              <a:rPr sz="2800" dirty="0">
                <a:solidFill>
                  <a:srgbClr val="931A68"/>
                </a:solidFill>
                <a:latin typeface="Monaco"/>
                <a:ea typeface="Monaco"/>
                <a:cs typeface="Monaco"/>
                <a:sym typeface="Monaco"/>
              </a:rPr>
              <a:t>new</a:t>
            </a:r>
            <a:r>
              <a:rPr sz="2800" dirty="0">
                <a:latin typeface="Monaco"/>
                <a:ea typeface="Monaco"/>
                <a:cs typeface="Monaco"/>
                <a:sym typeface="Monaco"/>
              </a:rPr>
              <a:t> String (</a:t>
            </a:r>
            <a:r>
              <a:rPr sz="2800" dirty="0">
                <a:solidFill>
                  <a:srgbClr val="3933FF"/>
                </a:solidFill>
                <a:latin typeface="Monaco"/>
                <a:ea typeface="Monaco"/>
                <a:cs typeface="Monaco"/>
                <a:sym typeface="Monaco"/>
              </a:rPr>
              <a:t>"test"</a:t>
            </a:r>
            <a:r>
              <a:rPr sz="2800" dirty="0">
                <a:latin typeface="Monaco"/>
                <a:ea typeface="Monaco"/>
                <a:cs typeface="Monaco"/>
                <a:sym typeface="Monaco"/>
              </a:rPr>
              <a:t>);</a:t>
            </a:r>
          </a:p>
          <a:p>
            <a:pPr lvl="0">
              <a:defRPr sz="1800"/>
            </a:pPr>
            <a:r>
              <a:rPr sz="2800" dirty="0">
                <a:latin typeface="Monaco"/>
                <a:ea typeface="Monaco"/>
                <a:cs typeface="Monaco"/>
                <a:sym typeface="Monaco"/>
              </a:rPr>
              <a:t>    String test3 = </a:t>
            </a:r>
            <a:r>
              <a:rPr sz="2800" dirty="0">
                <a:solidFill>
                  <a:srgbClr val="931A68"/>
                </a:solidFill>
                <a:latin typeface="Monaco"/>
                <a:ea typeface="Monaco"/>
                <a:cs typeface="Monaco"/>
                <a:sym typeface="Monaco"/>
              </a:rPr>
              <a:t>new</a:t>
            </a:r>
            <a:r>
              <a:rPr sz="2800" dirty="0">
                <a:latin typeface="Monaco"/>
                <a:ea typeface="Monaco"/>
                <a:cs typeface="Monaco"/>
                <a:sym typeface="Monaco"/>
              </a:rPr>
              <a:t> String (</a:t>
            </a:r>
            <a:r>
              <a:rPr sz="2800" dirty="0">
                <a:solidFill>
                  <a:srgbClr val="3933FF"/>
                </a:solidFill>
                <a:latin typeface="Monaco"/>
                <a:ea typeface="Monaco"/>
                <a:cs typeface="Monaco"/>
                <a:sym typeface="Monaco"/>
              </a:rPr>
              <a:t>"test"</a:t>
            </a:r>
            <a:r>
              <a:rPr sz="2800" dirty="0">
                <a:latin typeface="Monaco"/>
                <a:ea typeface="Monaco"/>
                <a:cs typeface="Monaco"/>
                <a:sym typeface="Monaco"/>
              </a:rPr>
              <a:t>);</a:t>
            </a:r>
          </a:p>
          <a:p>
            <a:pPr lvl="0">
              <a:defRPr sz="1800"/>
            </a:pPr>
            <a:r>
              <a:rPr sz="2800" dirty="0">
                <a:latin typeface="Monaco"/>
                <a:ea typeface="Monaco"/>
                <a:cs typeface="Monaco"/>
                <a:sym typeface="Monaco"/>
              </a:rPr>
              <a:t>    </a:t>
            </a:r>
          </a:p>
          <a:p>
            <a:pPr lvl="0">
              <a:defRPr sz="1800"/>
            </a:pPr>
            <a:r>
              <a:rPr sz="2800" dirty="0">
                <a:latin typeface="Monaco"/>
                <a:ea typeface="Monaco"/>
                <a:cs typeface="Monaco"/>
                <a:sym typeface="Monaco"/>
              </a:rPr>
              <a:t>    </a:t>
            </a:r>
            <a:r>
              <a:rPr sz="2800" dirty="0" err="1">
                <a:solidFill>
                  <a:srgbClr val="0326CC"/>
                </a:solidFill>
                <a:latin typeface="Monaco"/>
                <a:ea typeface="Monaco"/>
                <a:cs typeface="Monaco"/>
                <a:sym typeface="Monaco"/>
              </a:rPr>
              <a:t>testStack</a:t>
            </a:r>
            <a:r>
              <a:rPr sz="2800" dirty="0" err="1">
                <a:latin typeface="Monaco"/>
                <a:ea typeface="Monaco"/>
                <a:cs typeface="Monaco"/>
                <a:sym typeface="Monaco"/>
              </a:rPr>
              <a:t>.push</a:t>
            </a:r>
            <a:r>
              <a:rPr sz="2800" dirty="0">
                <a:latin typeface="Monaco"/>
                <a:ea typeface="Monaco"/>
                <a:cs typeface="Monaco"/>
                <a:sym typeface="Monaco"/>
              </a:rPr>
              <a:t>(test1);</a:t>
            </a:r>
          </a:p>
          <a:p>
            <a:pPr lvl="0">
              <a:defRPr sz="1800"/>
            </a:pPr>
            <a:r>
              <a:rPr sz="2800" dirty="0">
                <a:latin typeface="Monaco"/>
                <a:ea typeface="Monaco"/>
                <a:cs typeface="Monaco"/>
                <a:sym typeface="Monaco"/>
              </a:rPr>
              <a:t>    </a:t>
            </a:r>
            <a:r>
              <a:rPr sz="2800" dirty="0" err="1">
                <a:solidFill>
                  <a:srgbClr val="0326CC"/>
                </a:solidFill>
                <a:latin typeface="Monaco"/>
                <a:ea typeface="Monaco"/>
                <a:cs typeface="Monaco"/>
                <a:sym typeface="Monaco"/>
              </a:rPr>
              <a:t>testStack</a:t>
            </a:r>
            <a:r>
              <a:rPr sz="2800" dirty="0" err="1">
                <a:latin typeface="Monaco"/>
                <a:ea typeface="Monaco"/>
                <a:cs typeface="Monaco"/>
                <a:sym typeface="Monaco"/>
              </a:rPr>
              <a:t>.push</a:t>
            </a:r>
            <a:r>
              <a:rPr sz="2800" dirty="0">
                <a:latin typeface="Monaco"/>
                <a:ea typeface="Monaco"/>
                <a:cs typeface="Monaco"/>
                <a:sym typeface="Monaco"/>
              </a:rPr>
              <a:t>(test2);</a:t>
            </a:r>
          </a:p>
          <a:p>
            <a:pPr lvl="0">
              <a:defRPr sz="1800"/>
            </a:pPr>
            <a:r>
              <a:rPr sz="2800" dirty="0">
                <a:latin typeface="Monaco"/>
                <a:ea typeface="Monaco"/>
                <a:cs typeface="Monaco"/>
                <a:sym typeface="Monaco"/>
              </a:rPr>
              <a:t>    </a:t>
            </a:r>
            <a:r>
              <a:rPr sz="2800" dirty="0" err="1">
                <a:solidFill>
                  <a:srgbClr val="0326CC"/>
                </a:solidFill>
                <a:latin typeface="Monaco"/>
                <a:ea typeface="Monaco"/>
                <a:cs typeface="Monaco"/>
                <a:sym typeface="Monaco"/>
              </a:rPr>
              <a:t>testStack</a:t>
            </a:r>
            <a:r>
              <a:rPr sz="2800" dirty="0" err="1">
                <a:latin typeface="Monaco"/>
                <a:ea typeface="Monaco"/>
                <a:cs typeface="Monaco"/>
                <a:sym typeface="Monaco"/>
              </a:rPr>
              <a:t>.push</a:t>
            </a:r>
            <a:r>
              <a:rPr sz="2800" dirty="0">
                <a:latin typeface="Monaco"/>
                <a:ea typeface="Monaco"/>
                <a:cs typeface="Monaco"/>
                <a:sym typeface="Monaco"/>
              </a:rPr>
              <a:t>(test3);</a:t>
            </a:r>
          </a:p>
          <a:p>
            <a:pPr lvl="0">
              <a:defRPr sz="1800"/>
            </a:pPr>
            <a:r>
              <a:rPr sz="2800" dirty="0">
                <a:latin typeface="Monaco"/>
                <a:ea typeface="Monaco"/>
                <a:cs typeface="Monaco"/>
                <a:sym typeface="Monaco"/>
              </a:rPr>
              <a:t>    </a:t>
            </a:r>
          </a:p>
          <a:p>
            <a:pPr lvl="0">
              <a:defRPr sz="1800"/>
            </a:pPr>
            <a:r>
              <a:rPr sz="2800" dirty="0">
                <a:latin typeface="Monaco"/>
                <a:ea typeface="Monaco"/>
                <a:cs typeface="Monaco"/>
                <a:sym typeface="Monaco"/>
              </a:rPr>
              <a:t>    </a:t>
            </a:r>
            <a:r>
              <a:rPr sz="2800" dirty="0" err="1">
                <a:latin typeface="Monaco"/>
                <a:ea typeface="Monaco"/>
                <a:cs typeface="Monaco"/>
                <a:sym typeface="Monaco"/>
              </a:rPr>
              <a:t>assertSame</a:t>
            </a:r>
            <a:r>
              <a:rPr sz="2800" dirty="0">
                <a:latin typeface="Monaco"/>
                <a:ea typeface="Monaco"/>
                <a:cs typeface="Monaco"/>
                <a:sym typeface="Monaco"/>
              </a:rPr>
              <a:t>(test3, </a:t>
            </a:r>
            <a:r>
              <a:rPr sz="2800" dirty="0" err="1">
                <a:solidFill>
                  <a:srgbClr val="0326CC"/>
                </a:solidFill>
                <a:latin typeface="Monaco"/>
                <a:ea typeface="Monaco"/>
                <a:cs typeface="Monaco"/>
                <a:sym typeface="Monaco"/>
              </a:rPr>
              <a:t>testStack</a:t>
            </a:r>
            <a:r>
              <a:rPr sz="2800" dirty="0" err="1">
                <a:latin typeface="Monaco"/>
                <a:ea typeface="Monaco"/>
                <a:cs typeface="Monaco"/>
                <a:sym typeface="Monaco"/>
              </a:rPr>
              <a:t>.pop</a:t>
            </a:r>
            <a:r>
              <a:rPr sz="2800" dirty="0">
                <a:latin typeface="Monaco"/>
                <a:ea typeface="Monaco"/>
                <a:cs typeface="Monaco"/>
                <a:sym typeface="Monaco"/>
              </a:rPr>
              <a:t>());</a:t>
            </a:r>
          </a:p>
          <a:p>
            <a:pPr lvl="0">
              <a:defRPr sz="1800"/>
            </a:pPr>
            <a:r>
              <a:rPr sz="2800" dirty="0">
                <a:latin typeface="Monaco"/>
                <a:ea typeface="Monaco"/>
                <a:cs typeface="Monaco"/>
                <a:sym typeface="Monaco"/>
              </a:rPr>
              <a:t>    </a:t>
            </a:r>
            <a:r>
              <a:rPr sz="2800" dirty="0" err="1">
                <a:latin typeface="Monaco"/>
                <a:ea typeface="Monaco"/>
                <a:cs typeface="Monaco"/>
                <a:sym typeface="Monaco"/>
              </a:rPr>
              <a:t>assertSame</a:t>
            </a:r>
            <a:r>
              <a:rPr sz="2800" dirty="0">
                <a:latin typeface="Monaco"/>
                <a:ea typeface="Monaco"/>
                <a:cs typeface="Monaco"/>
                <a:sym typeface="Monaco"/>
              </a:rPr>
              <a:t>(test2, </a:t>
            </a:r>
            <a:r>
              <a:rPr sz="2800" dirty="0" err="1">
                <a:solidFill>
                  <a:srgbClr val="0326CC"/>
                </a:solidFill>
                <a:latin typeface="Monaco"/>
                <a:ea typeface="Monaco"/>
                <a:cs typeface="Monaco"/>
                <a:sym typeface="Monaco"/>
              </a:rPr>
              <a:t>testStack</a:t>
            </a:r>
            <a:r>
              <a:rPr sz="2800" dirty="0" err="1">
                <a:latin typeface="Monaco"/>
                <a:ea typeface="Monaco"/>
                <a:cs typeface="Monaco"/>
                <a:sym typeface="Monaco"/>
              </a:rPr>
              <a:t>.pop</a:t>
            </a:r>
            <a:r>
              <a:rPr sz="2800" dirty="0">
                <a:latin typeface="Monaco"/>
                <a:ea typeface="Monaco"/>
                <a:cs typeface="Monaco"/>
                <a:sym typeface="Monaco"/>
              </a:rPr>
              <a:t>());</a:t>
            </a:r>
          </a:p>
          <a:p>
            <a:pPr lvl="0">
              <a:defRPr sz="1800"/>
            </a:pPr>
            <a:r>
              <a:rPr sz="2800" dirty="0">
                <a:latin typeface="Monaco"/>
                <a:ea typeface="Monaco"/>
                <a:cs typeface="Monaco"/>
                <a:sym typeface="Monaco"/>
              </a:rPr>
              <a:t>    </a:t>
            </a:r>
            <a:r>
              <a:rPr sz="2800" dirty="0" err="1">
                <a:latin typeface="Monaco"/>
                <a:ea typeface="Monaco"/>
                <a:cs typeface="Monaco"/>
                <a:sym typeface="Monaco"/>
              </a:rPr>
              <a:t>assertSame</a:t>
            </a:r>
            <a:r>
              <a:rPr sz="2800" dirty="0">
                <a:latin typeface="Monaco"/>
                <a:ea typeface="Monaco"/>
                <a:cs typeface="Monaco"/>
                <a:sym typeface="Monaco"/>
              </a:rPr>
              <a:t>(test1, </a:t>
            </a:r>
            <a:r>
              <a:rPr sz="2800" dirty="0" err="1">
                <a:solidFill>
                  <a:srgbClr val="0326CC"/>
                </a:solidFill>
                <a:latin typeface="Monaco"/>
                <a:ea typeface="Monaco"/>
                <a:cs typeface="Monaco"/>
                <a:sym typeface="Monaco"/>
              </a:rPr>
              <a:t>testStack</a:t>
            </a:r>
            <a:r>
              <a:rPr sz="2800" dirty="0" err="1">
                <a:latin typeface="Monaco"/>
                <a:ea typeface="Monaco"/>
                <a:cs typeface="Monaco"/>
                <a:sym typeface="Monaco"/>
              </a:rPr>
              <a:t>.pop</a:t>
            </a:r>
            <a:r>
              <a:rPr sz="2800" dirty="0">
                <a:latin typeface="Monaco"/>
                <a:ea typeface="Monaco"/>
                <a:cs typeface="Monaco"/>
                <a:sym typeface="Monaco"/>
              </a:rPr>
              <a:t>());</a:t>
            </a:r>
          </a:p>
          <a:p>
            <a:pPr lvl="0">
              <a:defRPr sz="1800"/>
            </a:pPr>
            <a:r>
              <a:rPr sz="2800" dirty="0">
                <a:latin typeface="Monaco"/>
                <a:ea typeface="Monaco"/>
                <a:cs typeface="Monaco"/>
                <a:sym typeface="Monaco"/>
              </a:rPr>
              <a:t>  }</a:t>
            </a:r>
          </a:p>
          <a:p>
            <a:pPr lvl="0" defTabSz="584200">
              <a:defRPr sz="1800"/>
            </a:pPr>
            <a:r>
              <a:rPr sz="2800" dirty="0">
                <a:latin typeface="Monaco"/>
                <a:ea typeface="Monaco"/>
                <a:cs typeface="Monaco"/>
                <a:sym typeface="Monaco"/>
              </a:rPr>
              <a:t>  </a:t>
            </a:r>
          </a:p>
        </p:txBody>
      </p:sp>
      <p:sp>
        <p:nvSpPr>
          <p:cNvPr id="2" name="Rectangle 1"/>
          <p:cNvSpPr/>
          <p:nvPr/>
        </p:nvSpPr>
        <p:spPr>
          <a:xfrm>
            <a:off x="101848" y="9053264"/>
            <a:ext cx="12377216" cy="584775"/>
          </a:xfrm>
          <a:prstGeom prst="rect">
            <a:avLst/>
          </a:prstGeom>
        </p:spPr>
        <p:txBody>
          <a:bodyPr wrap="square">
            <a:spAutoFit/>
          </a:bodyPr>
          <a:lstStyle/>
          <a:p>
            <a:r>
              <a:rPr lang="en-IE" sz="1600" dirty="0"/>
              <a:t> </a:t>
            </a:r>
            <a:r>
              <a:rPr lang="en-IE" sz="1600" dirty="0" smtClean="0"/>
              <a:t>Note:  two </a:t>
            </a:r>
            <a:r>
              <a:rPr lang="en-IE" sz="1600" dirty="0"/>
              <a:t>String objects </a:t>
            </a:r>
            <a:r>
              <a:rPr lang="en-IE" sz="1600" dirty="0" smtClean="0"/>
              <a:t>can contain </a:t>
            </a:r>
            <a:r>
              <a:rPr lang="en-IE" sz="1600" dirty="0"/>
              <a:t>the same characters but </a:t>
            </a:r>
            <a:r>
              <a:rPr lang="en-IE" sz="1600" dirty="0" smtClean="0"/>
              <a:t>be different </a:t>
            </a:r>
            <a:r>
              <a:rPr lang="en-IE" sz="1600" dirty="0"/>
              <a:t>objects </a:t>
            </a:r>
            <a:r>
              <a:rPr lang="en-IE" sz="1600" dirty="0" smtClean="0"/>
              <a:t>(i.e. different </a:t>
            </a:r>
            <a:r>
              <a:rPr lang="en-IE" sz="1600" dirty="0"/>
              <a:t>memory locations). </a:t>
            </a:r>
            <a:r>
              <a:rPr lang="en-IE" sz="1600" dirty="0" err="1" smtClean="0"/>
              <a:t>assertSame</a:t>
            </a:r>
            <a:r>
              <a:rPr lang="en-IE" sz="1600" dirty="0" smtClean="0"/>
              <a:t>() checks </a:t>
            </a:r>
            <a:r>
              <a:rPr lang="en-IE" sz="1600" dirty="0"/>
              <a:t>to see that two references are pointing to the same </a:t>
            </a:r>
            <a:r>
              <a:rPr lang="en-IE" sz="1600" dirty="0" smtClean="0"/>
              <a:t>object, </a:t>
            </a:r>
            <a:r>
              <a:rPr lang="en-IE" sz="1600" dirty="0"/>
              <a:t>but the </a:t>
            </a:r>
            <a:r>
              <a:rPr lang="en-IE" sz="1600" dirty="0" err="1" smtClean="0"/>
              <a:t>assertEquals</a:t>
            </a:r>
            <a:r>
              <a:rPr lang="en-IE" sz="1600" dirty="0"/>
              <a:t>() method checks </a:t>
            </a:r>
            <a:r>
              <a:rPr lang="en-IE" sz="1600" dirty="0" err="1" smtClean="0"/>
              <a:t>ihe</a:t>
            </a:r>
            <a:r>
              <a:rPr lang="en-IE" sz="1600" dirty="0" smtClean="0"/>
              <a:t> </a:t>
            </a:r>
            <a:r>
              <a:rPr lang="en-IE" sz="1600" dirty="0"/>
              <a:t>characters are the same.</a:t>
            </a:r>
            <a:endParaRPr lang="en-IE" sz="1600"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p:cNvSpPr>
          <p:nvPr>
            <p:ph type="title"/>
          </p:nvPr>
        </p:nvSpPr>
        <p:spPr>
          <a:prstGeom prst="rect">
            <a:avLst/>
          </a:prstGeom>
        </p:spPr>
        <p:txBody>
          <a:bodyPr/>
          <a:lstStyle/>
          <a:p>
            <a:pPr lvl="0">
              <a:defRPr sz="1800"/>
            </a:pPr>
            <a:r>
              <a:rPr sz="4200" dirty="0"/>
              <a:t>5.</a:t>
            </a:r>
          </a:p>
        </p:txBody>
      </p:sp>
      <p:sp>
        <p:nvSpPr>
          <p:cNvPr id="146" name="Shape 146"/>
          <p:cNvSpPr>
            <a:spLocks noGrp="1"/>
          </p:cNvSpPr>
          <p:nvPr>
            <p:ph type="body" idx="1"/>
          </p:nvPr>
        </p:nvSpPr>
        <p:spPr>
          <a:xfrm>
            <a:off x="597744" y="2974865"/>
            <a:ext cx="5384800" cy="4962962"/>
          </a:xfrm>
          <a:prstGeom prst="rect">
            <a:avLst/>
          </a:prstGeom>
        </p:spPr>
        <p:txBody>
          <a:bodyPr/>
          <a:lstStyle>
            <a:lvl1pPr marL="0" indent="0">
              <a:spcBef>
                <a:spcPts val="1400"/>
              </a:spcBef>
              <a:buSzTx/>
              <a:buNone/>
            </a:lvl1pPr>
          </a:lstStyle>
          <a:p>
            <a:pPr marL="457200" lvl="0" indent="-457200">
              <a:buFont typeface="Arial" panose="020B0604020202020204" pitchFamily="34" charset="0"/>
              <a:buChar char="•"/>
              <a:defRPr sz="1800"/>
            </a:pPr>
            <a:r>
              <a:rPr sz="2800" dirty="0"/>
              <a:t>Push a null onto the stack and pop it; confirm you get a null back.</a:t>
            </a:r>
          </a:p>
        </p:txBody>
      </p:sp>
      <p:sp>
        <p:nvSpPr>
          <p:cNvPr id="147" name="Shape 147"/>
          <p:cNvSpPr>
            <a:spLocks noGrp="1"/>
          </p:cNvSpPr>
          <p:nvPr>
            <p:ph type="sldNum" sz="quarter" idx="2"/>
          </p:nvPr>
        </p:nvSpPr>
        <p:spPr>
          <a:xfrm>
            <a:off x="12268200" y="9194800"/>
            <a:ext cx="312014" cy="304800"/>
          </a:xfrm>
          <a:prstGeom prst="rect">
            <a:avLst/>
          </a:prstGeom>
          <a:extLst>
            <a:ext uri="{C572A759-6A51-4108-AA02-DFA0A04FC94B}">
              <ma14:wrappingTextBoxFlag xmlns="" xmlns:ma14="http://schemas.microsoft.com/office/mac/drawingml/2011/main" val="1"/>
            </a:ext>
          </a:extLst>
        </p:spPr>
        <p:txBody>
          <a:bodyPr/>
          <a:lstStyle/>
          <a:p>
            <a:pPr lvl="0">
              <a:defRPr sz="1800"/>
            </a:pPr>
            <a:fld id="{86CB4B4D-7CA3-9044-876B-883B54F8677D}" type="slidenum">
              <a:rPr sz="1400"/>
              <a:t>11</a:t>
            </a:fld>
            <a:endParaRPr sz="1400"/>
          </a:p>
        </p:txBody>
      </p:sp>
      <p:sp>
        <p:nvSpPr>
          <p:cNvPr id="148" name="Shape 148"/>
          <p:cNvSpPr/>
          <p:nvPr/>
        </p:nvSpPr>
        <p:spPr>
          <a:xfrm>
            <a:off x="6375400" y="4163685"/>
            <a:ext cx="6093015" cy="2585323"/>
          </a:xfrm>
          <a:prstGeom prst="rect">
            <a:avLst/>
          </a:prstGeom>
          <a:solidFill>
            <a:srgbClr val="FFFFFF"/>
          </a:solidFill>
          <a:ln w="12700">
            <a:solidFill/>
            <a:miter lim="400000"/>
          </a:ln>
          <a:extLst>
            <a:ext uri="{C572A759-6A51-4108-AA02-DFA0A04FC94B}">
              <ma14:wrappingTextBoxFlag xmlns="" xmlns:ma14="http://schemas.microsoft.com/office/mac/drawingml/2011/main" val="1"/>
            </a:ext>
          </a:extLst>
        </p:spPr>
        <p:txBody>
          <a:bodyPr wrap="none" lIns="0" tIns="0" rIns="0" bIns="0" anchor="b">
            <a:spAutoFit/>
          </a:bodyPr>
          <a:lstStyle/>
          <a:p>
            <a:pPr>
              <a:defRPr sz="1800"/>
            </a:pPr>
            <a:r>
              <a:rPr sz="2800" dirty="0">
                <a:latin typeface="Monaco"/>
                <a:ea typeface="Monaco"/>
                <a:cs typeface="Monaco"/>
                <a:sym typeface="Monaco"/>
              </a:rPr>
              <a:t>  </a:t>
            </a:r>
            <a:r>
              <a:rPr lang="en-IE" sz="2800" dirty="0">
                <a:solidFill>
                  <a:schemeClr val="tx1">
                    <a:lumMod val="50000"/>
                    <a:lumOff val="50000"/>
                  </a:schemeClr>
                </a:solidFill>
                <a:latin typeface="Monaco"/>
                <a:ea typeface="Monaco"/>
                <a:cs typeface="Monaco"/>
                <a:sym typeface="Monaco"/>
              </a:rPr>
              <a:t>@Test  </a:t>
            </a:r>
          </a:p>
          <a:p>
            <a:pPr lvl="0">
              <a:defRPr sz="1800"/>
            </a:pPr>
            <a:r>
              <a:rPr lang="en-IE" sz="2800" dirty="0" smtClean="0">
                <a:solidFill>
                  <a:srgbClr val="931A68"/>
                </a:solidFill>
                <a:latin typeface="Monaco"/>
                <a:ea typeface="Monaco"/>
                <a:cs typeface="Monaco"/>
                <a:sym typeface="Monaco"/>
              </a:rPr>
              <a:t>  </a:t>
            </a:r>
            <a:r>
              <a:rPr sz="2800" dirty="0" smtClean="0">
                <a:solidFill>
                  <a:srgbClr val="931A68"/>
                </a:solidFill>
                <a:latin typeface="Monaco"/>
                <a:ea typeface="Monaco"/>
                <a:cs typeface="Monaco"/>
                <a:sym typeface="Monaco"/>
              </a:rPr>
              <a:t>public</a:t>
            </a:r>
            <a:r>
              <a:rPr sz="2800" dirty="0" smtClean="0">
                <a:latin typeface="Monaco"/>
                <a:ea typeface="Monaco"/>
                <a:cs typeface="Monaco"/>
                <a:sym typeface="Monaco"/>
              </a:rPr>
              <a:t> </a:t>
            </a:r>
            <a:r>
              <a:rPr sz="2800" dirty="0">
                <a:solidFill>
                  <a:srgbClr val="931A68"/>
                </a:solidFill>
                <a:latin typeface="Monaco"/>
                <a:ea typeface="Monaco"/>
                <a:cs typeface="Monaco"/>
                <a:sym typeface="Monaco"/>
              </a:rPr>
              <a:t>void</a:t>
            </a:r>
            <a:r>
              <a:rPr sz="2800" dirty="0">
                <a:latin typeface="Monaco"/>
                <a:ea typeface="Monaco"/>
                <a:cs typeface="Monaco"/>
                <a:sym typeface="Monaco"/>
              </a:rPr>
              <a:t> </a:t>
            </a:r>
            <a:r>
              <a:rPr sz="2800" dirty="0" err="1">
                <a:latin typeface="Monaco"/>
                <a:ea typeface="Monaco"/>
                <a:cs typeface="Monaco"/>
                <a:sym typeface="Monaco"/>
              </a:rPr>
              <a:t>testNull</a:t>
            </a:r>
            <a:r>
              <a:rPr sz="2800" dirty="0">
                <a:latin typeface="Monaco"/>
                <a:ea typeface="Monaco"/>
                <a:cs typeface="Monaco"/>
                <a:sym typeface="Monaco"/>
              </a:rPr>
              <a:t>() </a:t>
            </a:r>
          </a:p>
          <a:p>
            <a:pPr lvl="0">
              <a:defRPr sz="1800"/>
            </a:pPr>
            <a:r>
              <a:rPr sz="2800" dirty="0">
                <a:latin typeface="Monaco"/>
                <a:ea typeface="Monaco"/>
                <a:cs typeface="Monaco"/>
                <a:sym typeface="Monaco"/>
              </a:rPr>
              <a:t>  {</a:t>
            </a:r>
          </a:p>
          <a:p>
            <a:pPr lvl="0">
              <a:defRPr sz="1800"/>
            </a:pPr>
            <a:r>
              <a:rPr sz="2800" dirty="0">
                <a:latin typeface="Monaco"/>
                <a:ea typeface="Monaco"/>
                <a:cs typeface="Monaco"/>
                <a:sym typeface="Monaco"/>
              </a:rPr>
              <a:t>    </a:t>
            </a:r>
            <a:r>
              <a:rPr sz="2800" dirty="0" err="1">
                <a:solidFill>
                  <a:srgbClr val="0326CC"/>
                </a:solidFill>
                <a:latin typeface="Monaco"/>
                <a:ea typeface="Monaco"/>
                <a:cs typeface="Monaco"/>
                <a:sym typeface="Monaco"/>
              </a:rPr>
              <a:t>testStack</a:t>
            </a:r>
            <a:r>
              <a:rPr sz="2800" dirty="0" err="1">
                <a:latin typeface="Monaco"/>
                <a:ea typeface="Monaco"/>
                <a:cs typeface="Monaco"/>
                <a:sym typeface="Monaco"/>
              </a:rPr>
              <a:t>.push</a:t>
            </a:r>
            <a:r>
              <a:rPr sz="2800" dirty="0">
                <a:latin typeface="Monaco"/>
                <a:ea typeface="Monaco"/>
                <a:cs typeface="Monaco"/>
                <a:sym typeface="Monaco"/>
              </a:rPr>
              <a:t>(</a:t>
            </a:r>
            <a:r>
              <a:rPr sz="2800" dirty="0">
                <a:solidFill>
                  <a:srgbClr val="931A68"/>
                </a:solidFill>
                <a:latin typeface="Monaco"/>
                <a:ea typeface="Monaco"/>
                <a:cs typeface="Monaco"/>
                <a:sym typeface="Monaco"/>
              </a:rPr>
              <a:t>null</a:t>
            </a:r>
            <a:r>
              <a:rPr sz="2800" dirty="0">
                <a:latin typeface="Monaco"/>
                <a:ea typeface="Monaco"/>
                <a:cs typeface="Monaco"/>
                <a:sym typeface="Monaco"/>
              </a:rPr>
              <a:t>);</a:t>
            </a:r>
          </a:p>
          <a:p>
            <a:pPr lvl="0">
              <a:defRPr sz="1800"/>
            </a:pPr>
            <a:r>
              <a:rPr sz="2800" dirty="0">
                <a:latin typeface="Monaco"/>
                <a:ea typeface="Monaco"/>
                <a:cs typeface="Monaco"/>
                <a:sym typeface="Monaco"/>
              </a:rPr>
              <a:t>    </a:t>
            </a:r>
            <a:r>
              <a:rPr sz="2800" dirty="0" err="1">
                <a:latin typeface="Monaco"/>
                <a:ea typeface="Monaco"/>
                <a:cs typeface="Monaco"/>
                <a:sym typeface="Monaco"/>
              </a:rPr>
              <a:t>assertEquals</a:t>
            </a:r>
            <a:r>
              <a:rPr sz="2800" dirty="0">
                <a:latin typeface="Monaco"/>
                <a:ea typeface="Monaco"/>
                <a:cs typeface="Monaco"/>
                <a:sym typeface="Monaco"/>
              </a:rPr>
              <a:t> (</a:t>
            </a:r>
            <a:r>
              <a:rPr sz="2800" dirty="0">
                <a:solidFill>
                  <a:srgbClr val="931A68"/>
                </a:solidFill>
                <a:latin typeface="Monaco"/>
                <a:ea typeface="Monaco"/>
                <a:cs typeface="Monaco"/>
                <a:sym typeface="Monaco"/>
              </a:rPr>
              <a:t>null</a:t>
            </a:r>
            <a:r>
              <a:rPr sz="2800" dirty="0">
                <a:latin typeface="Monaco"/>
                <a:ea typeface="Monaco"/>
                <a:cs typeface="Monaco"/>
                <a:sym typeface="Monaco"/>
              </a:rPr>
              <a:t>, </a:t>
            </a:r>
            <a:r>
              <a:rPr sz="2800" dirty="0" err="1">
                <a:solidFill>
                  <a:srgbClr val="0326CC"/>
                </a:solidFill>
                <a:latin typeface="Monaco"/>
                <a:ea typeface="Monaco"/>
                <a:cs typeface="Monaco"/>
                <a:sym typeface="Monaco"/>
              </a:rPr>
              <a:t>testStack</a:t>
            </a:r>
            <a:r>
              <a:rPr sz="2800" dirty="0" err="1">
                <a:latin typeface="Monaco"/>
                <a:ea typeface="Monaco"/>
                <a:cs typeface="Monaco"/>
                <a:sym typeface="Monaco"/>
              </a:rPr>
              <a:t>.pop</a:t>
            </a:r>
            <a:r>
              <a:rPr sz="2800" dirty="0">
                <a:latin typeface="Monaco"/>
                <a:ea typeface="Monaco"/>
                <a:cs typeface="Monaco"/>
                <a:sym typeface="Monaco"/>
              </a:rPr>
              <a:t>());</a:t>
            </a:r>
          </a:p>
          <a:p>
            <a:pPr lvl="0">
              <a:defRPr sz="1800"/>
            </a:pPr>
            <a:r>
              <a:rPr sz="2800" dirty="0">
                <a:latin typeface="Monaco"/>
                <a:ea typeface="Monaco"/>
                <a:cs typeface="Monaco"/>
                <a:sym typeface="Monaco"/>
              </a:rPr>
              <a:t>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p:nvPr>
        </p:nvSpPr>
        <p:spPr>
          <a:prstGeom prst="rect">
            <a:avLst/>
          </a:prstGeom>
        </p:spPr>
        <p:txBody>
          <a:bodyPr/>
          <a:lstStyle/>
          <a:p>
            <a:pPr lvl="0">
              <a:defRPr sz="1800"/>
            </a:pPr>
            <a:r>
              <a:rPr sz="4200"/>
              <a:t>6.</a:t>
            </a:r>
          </a:p>
        </p:txBody>
      </p:sp>
      <p:sp>
        <p:nvSpPr>
          <p:cNvPr id="151" name="Shape 151"/>
          <p:cNvSpPr>
            <a:spLocks noGrp="1"/>
          </p:cNvSpPr>
          <p:nvPr>
            <p:ph type="body" idx="1"/>
          </p:nvPr>
        </p:nvSpPr>
        <p:spPr>
          <a:xfrm>
            <a:off x="571500" y="2324100"/>
            <a:ext cx="4292600" cy="6565900"/>
          </a:xfrm>
          <a:prstGeom prst="rect">
            <a:avLst/>
          </a:prstGeom>
        </p:spPr>
        <p:txBody>
          <a:bodyPr/>
          <a:lstStyle>
            <a:lvl1pPr>
              <a:spcBef>
                <a:spcPts val="1400"/>
              </a:spcBef>
              <a:buSzPct val="125000"/>
            </a:lvl1pPr>
          </a:lstStyle>
          <a:p>
            <a:pPr lvl="0">
              <a:defRPr sz="1800"/>
            </a:pPr>
            <a:r>
              <a:rPr sz="3200" dirty="0"/>
              <a:t>Ensure you can use the stack after it has thrown exceptions</a:t>
            </a:r>
          </a:p>
        </p:txBody>
      </p:sp>
      <p:sp>
        <p:nvSpPr>
          <p:cNvPr id="152" name="Shape 152"/>
          <p:cNvSpPr>
            <a:spLocks noGrp="1"/>
          </p:cNvSpPr>
          <p:nvPr>
            <p:ph type="sldNum" sz="quarter" idx="2"/>
          </p:nvPr>
        </p:nvSpPr>
        <p:spPr>
          <a:xfrm>
            <a:off x="12268200" y="9194800"/>
            <a:ext cx="312014" cy="304800"/>
          </a:xfrm>
          <a:prstGeom prst="rect">
            <a:avLst/>
          </a:prstGeom>
          <a:extLst>
            <a:ext uri="{C572A759-6A51-4108-AA02-DFA0A04FC94B}">
              <ma14:wrappingTextBoxFlag xmlns="" xmlns:ma14="http://schemas.microsoft.com/office/mac/drawingml/2011/main" val="1"/>
            </a:ext>
          </a:extLst>
        </p:spPr>
        <p:txBody>
          <a:bodyPr/>
          <a:lstStyle/>
          <a:p>
            <a:pPr lvl="0">
              <a:defRPr sz="1800"/>
            </a:pPr>
            <a:fld id="{86CB4B4D-7CA3-9044-876B-883B54F8677D}" type="slidenum">
              <a:rPr sz="1400"/>
              <a:t>12</a:t>
            </a:fld>
            <a:endParaRPr sz="1400"/>
          </a:p>
        </p:txBody>
      </p:sp>
      <p:sp>
        <p:nvSpPr>
          <p:cNvPr id="153" name="Shape 153"/>
          <p:cNvSpPr/>
          <p:nvPr/>
        </p:nvSpPr>
        <p:spPr>
          <a:xfrm>
            <a:off x="5494288" y="2159069"/>
            <a:ext cx="6400800" cy="6894195"/>
          </a:xfrm>
          <a:prstGeom prst="rect">
            <a:avLst/>
          </a:prstGeom>
          <a:solidFill>
            <a:srgbClr val="FFFFFF"/>
          </a:solidFill>
          <a:ln w="12700">
            <a:solidFill/>
            <a:miter lim="400000"/>
          </a:ln>
          <a:extLst>
            <a:ext uri="{C572A759-6A51-4108-AA02-DFA0A04FC94B}">
              <ma14:wrappingTextBoxFlag xmlns="" xmlns:ma14="http://schemas.microsoft.com/office/mac/drawingml/2011/main" val="1"/>
            </a:ext>
          </a:extLst>
        </p:spPr>
        <p:txBody>
          <a:bodyPr lIns="0" tIns="0" rIns="0" bIns="0" anchor="b">
            <a:spAutoFit/>
          </a:bodyPr>
          <a:lstStyle/>
          <a:p>
            <a:pPr lvl="0">
              <a:defRPr sz="1800"/>
            </a:pPr>
            <a:r>
              <a:rPr sz="2800" dirty="0">
                <a:latin typeface="Monaco"/>
                <a:ea typeface="Monaco"/>
                <a:cs typeface="Monaco"/>
                <a:sym typeface="Monaco"/>
              </a:rPr>
              <a:t> </a:t>
            </a:r>
            <a:r>
              <a:rPr lang="en-IE" sz="2800" dirty="0">
                <a:latin typeface="Monaco"/>
                <a:ea typeface="Monaco"/>
                <a:cs typeface="Monaco"/>
                <a:sym typeface="Monaco"/>
              </a:rPr>
              <a:t> </a:t>
            </a:r>
            <a:r>
              <a:rPr lang="en-IE" sz="2800" dirty="0">
                <a:solidFill>
                  <a:schemeClr val="tx1">
                    <a:lumMod val="50000"/>
                    <a:lumOff val="50000"/>
                  </a:schemeClr>
                </a:solidFill>
                <a:latin typeface="Monaco"/>
                <a:ea typeface="Monaco"/>
                <a:cs typeface="Monaco"/>
                <a:sym typeface="Monaco"/>
              </a:rPr>
              <a:t>@Test  </a:t>
            </a:r>
            <a:endParaRPr lang="en-IE" sz="2800" dirty="0" smtClean="0">
              <a:solidFill>
                <a:schemeClr val="tx1">
                  <a:lumMod val="50000"/>
                  <a:lumOff val="50000"/>
                </a:schemeClr>
              </a:solidFill>
              <a:latin typeface="Monaco"/>
              <a:ea typeface="Monaco"/>
              <a:cs typeface="Monaco"/>
              <a:sym typeface="Monaco"/>
            </a:endParaRPr>
          </a:p>
          <a:p>
            <a:pPr lvl="0">
              <a:defRPr sz="1800"/>
            </a:pPr>
            <a:r>
              <a:rPr lang="en-IE" sz="2800" dirty="0">
                <a:solidFill>
                  <a:schemeClr val="tx1">
                    <a:lumMod val="50000"/>
                    <a:lumOff val="50000"/>
                  </a:schemeClr>
                </a:solidFill>
                <a:latin typeface="Monaco"/>
                <a:ea typeface="Monaco"/>
                <a:cs typeface="Monaco"/>
                <a:sym typeface="Monaco"/>
              </a:rPr>
              <a:t> </a:t>
            </a:r>
            <a:r>
              <a:rPr sz="2800" dirty="0" smtClean="0">
                <a:latin typeface="Monaco"/>
                <a:ea typeface="Monaco"/>
                <a:cs typeface="Monaco"/>
                <a:sym typeface="Monaco"/>
              </a:rPr>
              <a:t> </a:t>
            </a:r>
            <a:r>
              <a:rPr sz="2800" dirty="0">
                <a:solidFill>
                  <a:srgbClr val="931A68"/>
                </a:solidFill>
                <a:latin typeface="Monaco"/>
                <a:ea typeface="Monaco"/>
                <a:cs typeface="Monaco"/>
                <a:sym typeface="Monaco"/>
              </a:rPr>
              <a:t>public</a:t>
            </a:r>
            <a:r>
              <a:rPr sz="2800" dirty="0">
                <a:latin typeface="Monaco"/>
                <a:ea typeface="Monaco"/>
                <a:cs typeface="Monaco"/>
                <a:sym typeface="Monaco"/>
              </a:rPr>
              <a:t> </a:t>
            </a:r>
            <a:r>
              <a:rPr sz="2800" dirty="0">
                <a:solidFill>
                  <a:srgbClr val="931A68"/>
                </a:solidFill>
                <a:latin typeface="Monaco"/>
                <a:ea typeface="Monaco"/>
                <a:cs typeface="Monaco"/>
                <a:sym typeface="Monaco"/>
              </a:rPr>
              <a:t>void</a:t>
            </a:r>
            <a:r>
              <a:rPr sz="2800" dirty="0">
                <a:latin typeface="Monaco"/>
                <a:ea typeface="Monaco"/>
                <a:cs typeface="Monaco"/>
                <a:sym typeface="Monaco"/>
              </a:rPr>
              <a:t> </a:t>
            </a:r>
            <a:r>
              <a:rPr sz="2800" dirty="0" err="1">
                <a:latin typeface="Monaco"/>
                <a:ea typeface="Monaco"/>
                <a:cs typeface="Monaco"/>
                <a:sym typeface="Monaco"/>
              </a:rPr>
              <a:t>testException</a:t>
            </a:r>
            <a:r>
              <a:rPr sz="2800" dirty="0">
                <a:latin typeface="Monaco"/>
                <a:ea typeface="Monaco"/>
                <a:cs typeface="Monaco"/>
                <a:sym typeface="Monaco"/>
              </a:rPr>
              <a:t>() </a:t>
            </a:r>
          </a:p>
          <a:p>
            <a:pPr lvl="0">
              <a:defRPr sz="1800"/>
            </a:pPr>
            <a:r>
              <a:rPr sz="2800" dirty="0">
                <a:latin typeface="Monaco"/>
                <a:ea typeface="Monaco"/>
                <a:cs typeface="Monaco"/>
                <a:sym typeface="Monaco"/>
              </a:rPr>
              <a:t>  {</a:t>
            </a:r>
          </a:p>
          <a:p>
            <a:pPr lvl="0">
              <a:defRPr sz="1800"/>
            </a:pPr>
            <a:r>
              <a:rPr sz="2800" dirty="0">
                <a:latin typeface="Monaco"/>
                <a:ea typeface="Monaco"/>
                <a:cs typeface="Monaco"/>
                <a:sym typeface="Monaco"/>
              </a:rPr>
              <a:t>    </a:t>
            </a:r>
            <a:r>
              <a:rPr sz="2800" dirty="0">
                <a:solidFill>
                  <a:srgbClr val="931A68"/>
                </a:solidFill>
                <a:latin typeface="Monaco"/>
                <a:ea typeface="Monaco"/>
                <a:cs typeface="Monaco"/>
                <a:sym typeface="Monaco"/>
              </a:rPr>
              <a:t>try</a:t>
            </a:r>
            <a:endParaRPr sz="2800" dirty="0">
              <a:latin typeface="Monaco"/>
              <a:ea typeface="Monaco"/>
              <a:cs typeface="Monaco"/>
              <a:sym typeface="Monaco"/>
            </a:endParaRPr>
          </a:p>
          <a:p>
            <a:pPr lvl="0">
              <a:defRPr sz="1800"/>
            </a:pPr>
            <a:r>
              <a:rPr sz="2800" dirty="0">
                <a:latin typeface="Monaco"/>
                <a:ea typeface="Monaco"/>
                <a:cs typeface="Monaco"/>
                <a:sym typeface="Monaco"/>
              </a:rPr>
              <a:t>    {</a:t>
            </a:r>
          </a:p>
          <a:p>
            <a:pPr lvl="0">
              <a:defRPr sz="1800"/>
            </a:pPr>
            <a:r>
              <a:rPr sz="2800" dirty="0">
                <a:latin typeface="Monaco"/>
                <a:ea typeface="Monaco"/>
                <a:cs typeface="Monaco"/>
                <a:sym typeface="Monaco"/>
              </a:rPr>
              <a:t>      </a:t>
            </a:r>
            <a:r>
              <a:rPr sz="2800" dirty="0" err="1">
                <a:solidFill>
                  <a:srgbClr val="0326CC"/>
                </a:solidFill>
                <a:latin typeface="Monaco"/>
                <a:ea typeface="Monaco"/>
                <a:cs typeface="Monaco"/>
                <a:sym typeface="Monaco"/>
              </a:rPr>
              <a:t>testStack</a:t>
            </a:r>
            <a:r>
              <a:rPr sz="2800" dirty="0" err="1">
                <a:latin typeface="Monaco"/>
                <a:ea typeface="Monaco"/>
                <a:cs typeface="Monaco"/>
                <a:sym typeface="Monaco"/>
              </a:rPr>
              <a:t>.pop</a:t>
            </a:r>
            <a:r>
              <a:rPr sz="2800" dirty="0">
                <a:latin typeface="Monaco"/>
                <a:ea typeface="Monaco"/>
                <a:cs typeface="Monaco"/>
                <a:sym typeface="Monaco"/>
              </a:rPr>
              <a:t>();</a:t>
            </a:r>
          </a:p>
          <a:p>
            <a:pPr lvl="0">
              <a:defRPr sz="1800"/>
            </a:pPr>
            <a:r>
              <a:rPr sz="2800" dirty="0">
                <a:latin typeface="Monaco"/>
                <a:ea typeface="Monaco"/>
                <a:cs typeface="Monaco"/>
                <a:sym typeface="Monaco"/>
              </a:rPr>
              <a:t>      fail(</a:t>
            </a:r>
            <a:r>
              <a:rPr sz="2800" dirty="0">
                <a:solidFill>
                  <a:srgbClr val="3933FF"/>
                </a:solidFill>
                <a:latin typeface="Monaco"/>
                <a:ea typeface="Monaco"/>
                <a:cs typeface="Monaco"/>
                <a:sym typeface="Monaco"/>
              </a:rPr>
              <a:t>"Pop should throw exception"</a:t>
            </a:r>
            <a:r>
              <a:rPr sz="2800" dirty="0">
                <a:latin typeface="Monaco"/>
                <a:ea typeface="Monaco"/>
                <a:cs typeface="Monaco"/>
                <a:sym typeface="Monaco"/>
              </a:rPr>
              <a:t>);</a:t>
            </a:r>
          </a:p>
          <a:p>
            <a:pPr lvl="0">
              <a:defRPr sz="1800"/>
            </a:pPr>
            <a:r>
              <a:rPr sz="2800" dirty="0">
                <a:latin typeface="Monaco"/>
                <a:ea typeface="Monaco"/>
                <a:cs typeface="Monaco"/>
                <a:sym typeface="Monaco"/>
              </a:rPr>
              <a:t>    }</a:t>
            </a:r>
          </a:p>
          <a:p>
            <a:pPr lvl="0">
              <a:defRPr sz="1800"/>
            </a:pPr>
            <a:r>
              <a:rPr sz="2800" dirty="0">
                <a:latin typeface="Monaco"/>
                <a:ea typeface="Monaco"/>
                <a:cs typeface="Monaco"/>
                <a:sym typeface="Monaco"/>
              </a:rPr>
              <a:t>    </a:t>
            </a:r>
            <a:r>
              <a:rPr sz="2800" dirty="0">
                <a:solidFill>
                  <a:srgbClr val="931A68"/>
                </a:solidFill>
                <a:latin typeface="Monaco"/>
                <a:ea typeface="Monaco"/>
                <a:cs typeface="Monaco"/>
                <a:sym typeface="Monaco"/>
              </a:rPr>
              <a:t>catch</a:t>
            </a:r>
            <a:r>
              <a:rPr sz="2800" dirty="0">
                <a:latin typeface="Monaco"/>
                <a:ea typeface="Monaco"/>
                <a:cs typeface="Monaco"/>
                <a:sym typeface="Monaco"/>
              </a:rPr>
              <a:t> (Exception e)</a:t>
            </a:r>
          </a:p>
          <a:p>
            <a:pPr lvl="0">
              <a:defRPr sz="1800"/>
            </a:pPr>
            <a:r>
              <a:rPr sz="2800" dirty="0">
                <a:latin typeface="Monaco"/>
                <a:ea typeface="Monaco"/>
                <a:cs typeface="Monaco"/>
                <a:sym typeface="Monaco"/>
              </a:rPr>
              <a:t>    {</a:t>
            </a:r>
          </a:p>
          <a:p>
            <a:pPr lvl="0">
              <a:defRPr sz="1800"/>
            </a:pPr>
            <a:r>
              <a:rPr sz="2800" dirty="0">
                <a:latin typeface="Monaco"/>
                <a:ea typeface="Monaco"/>
                <a:cs typeface="Monaco"/>
                <a:sym typeface="Monaco"/>
              </a:rPr>
              <a:t>      </a:t>
            </a:r>
            <a:r>
              <a:rPr sz="2800" dirty="0" err="1">
                <a:latin typeface="Monaco"/>
                <a:ea typeface="Monaco"/>
                <a:cs typeface="Monaco"/>
                <a:sym typeface="Monaco"/>
              </a:rPr>
              <a:t>assertTrue</a:t>
            </a:r>
            <a:r>
              <a:rPr sz="2800" dirty="0">
                <a:latin typeface="Monaco"/>
                <a:ea typeface="Monaco"/>
                <a:cs typeface="Monaco"/>
                <a:sym typeface="Monaco"/>
              </a:rPr>
              <a:t>(</a:t>
            </a:r>
            <a:r>
              <a:rPr sz="2800" dirty="0">
                <a:solidFill>
                  <a:srgbClr val="931A68"/>
                </a:solidFill>
                <a:latin typeface="Monaco"/>
                <a:ea typeface="Monaco"/>
                <a:cs typeface="Monaco"/>
                <a:sym typeface="Monaco"/>
              </a:rPr>
              <a:t>true</a:t>
            </a:r>
            <a:r>
              <a:rPr sz="2800" dirty="0">
                <a:latin typeface="Monaco"/>
                <a:ea typeface="Monaco"/>
                <a:cs typeface="Monaco"/>
                <a:sym typeface="Monaco"/>
              </a:rPr>
              <a:t>);</a:t>
            </a:r>
          </a:p>
          <a:p>
            <a:pPr lvl="0">
              <a:defRPr sz="1800"/>
            </a:pPr>
            <a:r>
              <a:rPr sz="2800" dirty="0">
                <a:latin typeface="Monaco"/>
                <a:ea typeface="Monaco"/>
                <a:cs typeface="Monaco"/>
                <a:sym typeface="Monaco"/>
              </a:rPr>
              <a:t>    }</a:t>
            </a:r>
          </a:p>
          <a:p>
            <a:pPr lvl="0">
              <a:defRPr sz="1800"/>
            </a:pPr>
            <a:r>
              <a:rPr sz="2800" dirty="0">
                <a:latin typeface="Monaco"/>
                <a:ea typeface="Monaco"/>
                <a:cs typeface="Monaco"/>
                <a:sym typeface="Monaco"/>
              </a:rPr>
              <a:t>    </a:t>
            </a:r>
            <a:r>
              <a:rPr sz="2800" dirty="0" err="1">
                <a:solidFill>
                  <a:srgbClr val="0326CC"/>
                </a:solidFill>
                <a:latin typeface="Monaco"/>
                <a:ea typeface="Monaco"/>
                <a:cs typeface="Monaco"/>
                <a:sym typeface="Monaco"/>
              </a:rPr>
              <a:t>testStack</a:t>
            </a:r>
            <a:r>
              <a:rPr sz="2800" dirty="0" err="1">
                <a:latin typeface="Monaco"/>
                <a:ea typeface="Monaco"/>
                <a:cs typeface="Monaco"/>
                <a:sym typeface="Monaco"/>
              </a:rPr>
              <a:t>.push</a:t>
            </a:r>
            <a:r>
              <a:rPr sz="2800" dirty="0">
                <a:latin typeface="Monaco"/>
                <a:ea typeface="Monaco"/>
                <a:cs typeface="Monaco"/>
                <a:sym typeface="Monaco"/>
              </a:rPr>
              <a:t>(</a:t>
            </a:r>
            <a:r>
              <a:rPr sz="2800" dirty="0">
                <a:solidFill>
                  <a:srgbClr val="3933FF"/>
                </a:solidFill>
                <a:latin typeface="Monaco"/>
                <a:ea typeface="Monaco"/>
                <a:cs typeface="Monaco"/>
                <a:sym typeface="Monaco"/>
              </a:rPr>
              <a:t>"test"</a:t>
            </a:r>
            <a:r>
              <a:rPr sz="2800" dirty="0">
                <a:latin typeface="Monaco"/>
                <a:ea typeface="Monaco"/>
                <a:cs typeface="Monaco"/>
                <a:sym typeface="Monaco"/>
              </a:rPr>
              <a:t>);</a:t>
            </a:r>
          </a:p>
          <a:p>
            <a:pPr lvl="0">
              <a:defRPr sz="1800"/>
            </a:pPr>
            <a:r>
              <a:rPr sz="2800" dirty="0">
                <a:latin typeface="Monaco"/>
                <a:ea typeface="Monaco"/>
                <a:cs typeface="Monaco"/>
                <a:sym typeface="Monaco"/>
              </a:rPr>
              <a:t>    </a:t>
            </a:r>
            <a:r>
              <a:rPr sz="2800" dirty="0" err="1">
                <a:latin typeface="Monaco"/>
                <a:ea typeface="Monaco"/>
                <a:cs typeface="Monaco"/>
                <a:sym typeface="Monaco"/>
              </a:rPr>
              <a:t>assertEquals</a:t>
            </a:r>
            <a:r>
              <a:rPr sz="2800" dirty="0">
                <a:latin typeface="Monaco"/>
                <a:ea typeface="Monaco"/>
                <a:cs typeface="Monaco"/>
                <a:sym typeface="Monaco"/>
              </a:rPr>
              <a:t> (</a:t>
            </a:r>
            <a:r>
              <a:rPr sz="2800" dirty="0">
                <a:solidFill>
                  <a:srgbClr val="3933FF"/>
                </a:solidFill>
                <a:latin typeface="Monaco"/>
                <a:ea typeface="Monaco"/>
                <a:cs typeface="Monaco"/>
                <a:sym typeface="Monaco"/>
              </a:rPr>
              <a:t>"test"</a:t>
            </a:r>
            <a:r>
              <a:rPr sz="2800" dirty="0">
                <a:latin typeface="Monaco"/>
                <a:ea typeface="Monaco"/>
                <a:cs typeface="Monaco"/>
                <a:sym typeface="Monaco"/>
              </a:rPr>
              <a:t>, </a:t>
            </a:r>
            <a:r>
              <a:rPr sz="2800" dirty="0" err="1">
                <a:solidFill>
                  <a:srgbClr val="0326CC"/>
                </a:solidFill>
                <a:latin typeface="Monaco"/>
                <a:ea typeface="Monaco"/>
                <a:cs typeface="Monaco"/>
                <a:sym typeface="Monaco"/>
              </a:rPr>
              <a:t>testStack</a:t>
            </a:r>
            <a:r>
              <a:rPr sz="2800" dirty="0" err="1">
                <a:latin typeface="Monaco"/>
                <a:ea typeface="Monaco"/>
                <a:cs typeface="Monaco"/>
                <a:sym typeface="Monaco"/>
              </a:rPr>
              <a:t>.top</a:t>
            </a:r>
            <a:r>
              <a:rPr sz="2800" dirty="0">
                <a:latin typeface="Monaco"/>
                <a:ea typeface="Monaco"/>
                <a:cs typeface="Monaco"/>
                <a:sym typeface="Monaco"/>
              </a:rPr>
              <a:t>());</a:t>
            </a:r>
          </a:p>
          <a:p>
            <a:pPr lvl="0">
              <a:defRPr sz="1800"/>
            </a:pPr>
            <a:r>
              <a:rPr sz="2800" dirty="0">
                <a:latin typeface="Monaco"/>
                <a:ea typeface="Monaco"/>
                <a:cs typeface="Monaco"/>
                <a:sym typeface="Monaco"/>
              </a:rPr>
              <a:t>    </a:t>
            </a:r>
            <a:r>
              <a:rPr sz="2800" dirty="0" err="1">
                <a:latin typeface="Monaco"/>
                <a:ea typeface="Monaco"/>
                <a:cs typeface="Monaco"/>
                <a:sym typeface="Monaco"/>
              </a:rPr>
              <a:t>assertFalse</a:t>
            </a:r>
            <a:r>
              <a:rPr sz="2800" dirty="0">
                <a:latin typeface="Monaco"/>
                <a:ea typeface="Monaco"/>
                <a:cs typeface="Monaco"/>
                <a:sym typeface="Monaco"/>
              </a:rPr>
              <a:t>  (</a:t>
            </a:r>
            <a:r>
              <a:rPr sz="2800" dirty="0" err="1">
                <a:solidFill>
                  <a:srgbClr val="0326CC"/>
                </a:solidFill>
                <a:latin typeface="Monaco"/>
                <a:ea typeface="Monaco"/>
                <a:cs typeface="Monaco"/>
                <a:sym typeface="Monaco"/>
              </a:rPr>
              <a:t>testStack</a:t>
            </a:r>
            <a:r>
              <a:rPr sz="2800" dirty="0" err="1">
                <a:latin typeface="Monaco"/>
                <a:ea typeface="Monaco"/>
                <a:cs typeface="Monaco"/>
                <a:sym typeface="Monaco"/>
              </a:rPr>
              <a:t>.isEmpty</a:t>
            </a:r>
            <a:r>
              <a:rPr sz="2800" dirty="0">
                <a:latin typeface="Monaco"/>
                <a:ea typeface="Monaco"/>
                <a:cs typeface="Monaco"/>
                <a:sym typeface="Monaco"/>
              </a:rPr>
              <a:t>());</a:t>
            </a:r>
          </a:p>
          <a:p>
            <a:pPr lvl="0">
              <a:defRPr sz="1800"/>
            </a:pPr>
            <a:r>
              <a:rPr sz="2800" dirty="0">
                <a:latin typeface="Monaco"/>
                <a:ea typeface="Monaco"/>
                <a:cs typeface="Monaco"/>
                <a:sym typeface="Monaco"/>
              </a:rPr>
              <a:t>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p:cNvSpPr>
          <p:nvPr>
            <p:ph type="title"/>
          </p:nvPr>
        </p:nvSpPr>
        <p:spPr>
          <a:prstGeom prst="rect">
            <a:avLst/>
          </a:prstGeom>
        </p:spPr>
        <p:txBody>
          <a:bodyPr/>
          <a:lstStyle/>
          <a:p>
            <a:pPr lvl="0">
              <a:defRPr sz="1800"/>
            </a:pPr>
            <a:r>
              <a:rPr sz="4200" dirty="0" err="1"/>
              <a:t>CollectionStack</a:t>
            </a:r>
            <a:endParaRPr sz="4200" dirty="0"/>
          </a:p>
        </p:txBody>
      </p:sp>
      <p:sp>
        <p:nvSpPr>
          <p:cNvPr id="156" name="Shape 156"/>
          <p:cNvSpPr>
            <a:spLocks noGrp="1"/>
          </p:cNvSpPr>
          <p:nvPr>
            <p:ph type="sldNum" sz="quarter" idx="2"/>
          </p:nvPr>
        </p:nvSpPr>
        <p:spPr>
          <a:xfrm>
            <a:off x="12268200" y="9194800"/>
            <a:ext cx="312014" cy="304800"/>
          </a:xfrm>
          <a:prstGeom prst="rect">
            <a:avLst/>
          </a:prstGeom>
          <a:extLst>
            <a:ext uri="{C572A759-6A51-4108-AA02-DFA0A04FC94B}">
              <ma14:wrappingTextBoxFlag xmlns="" xmlns:ma14="http://schemas.microsoft.com/office/mac/drawingml/2011/main" val="1"/>
            </a:ext>
          </a:extLst>
        </p:spPr>
        <p:txBody>
          <a:bodyPr/>
          <a:lstStyle/>
          <a:p>
            <a:pPr lvl="0">
              <a:defRPr sz="1800"/>
            </a:pPr>
            <a:fld id="{86CB4B4D-7CA3-9044-876B-883B54F8677D}" type="slidenum">
              <a:rPr sz="1400"/>
              <a:t>13</a:t>
            </a:fld>
            <a:endParaRPr sz="1400"/>
          </a:p>
        </p:txBody>
      </p:sp>
      <p:sp>
        <p:nvSpPr>
          <p:cNvPr id="157" name="Shape 157"/>
          <p:cNvSpPr/>
          <p:nvPr/>
        </p:nvSpPr>
        <p:spPr>
          <a:xfrm>
            <a:off x="6223000" y="412304"/>
            <a:ext cx="6451600" cy="8925520"/>
          </a:xfrm>
          <a:prstGeom prst="rect">
            <a:avLst/>
          </a:prstGeom>
          <a:solidFill>
            <a:srgbClr val="FFFFFF"/>
          </a:solidFill>
          <a:ln w="12700">
            <a:solidFill/>
            <a:miter lim="400000"/>
          </a:ln>
          <a:extLst>
            <a:ext uri="{C572A759-6A51-4108-AA02-DFA0A04FC94B}">
              <ma14:wrappingTextBoxFlag xmlns="" xmlns:ma14="http://schemas.microsoft.com/office/mac/drawingml/2011/main" val="1"/>
            </a:ext>
          </a:extLst>
        </p:spPr>
        <p:txBody>
          <a:bodyPr lIns="0" tIns="0" rIns="0" bIns="0" anchor="b">
            <a:spAutoFit/>
          </a:bodyPr>
          <a:lstStyle/>
          <a:p>
            <a:pPr lvl="0" defTabSz="584200">
              <a:defRPr sz="1800"/>
            </a:pP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class</a:t>
            </a:r>
            <a:r>
              <a:rPr sz="2000" dirty="0">
                <a:latin typeface="Monaco"/>
                <a:ea typeface="Monaco"/>
                <a:cs typeface="Monaco"/>
                <a:sym typeface="Monaco"/>
              </a:rPr>
              <a:t> </a:t>
            </a:r>
            <a:r>
              <a:rPr sz="2000" dirty="0" err="1">
                <a:latin typeface="Monaco"/>
                <a:ea typeface="Monaco"/>
                <a:cs typeface="Monaco"/>
                <a:sym typeface="Monaco"/>
              </a:rPr>
              <a:t>CollectionStack</a:t>
            </a:r>
            <a:r>
              <a:rPr sz="2000" dirty="0">
                <a:latin typeface="Monaco"/>
                <a:ea typeface="Monaco"/>
                <a:cs typeface="Monaco"/>
                <a:sym typeface="Monaco"/>
              </a:rPr>
              <a:t> </a:t>
            </a:r>
            <a:r>
              <a:rPr sz="2000" dirty="0">
                <a:solidFill>
                  <a:srgbClr val="931A68"/>
                </a:solidFill>
                <a:latin typeface="Monaco"/>
                <a:ea typeface="Monaco"/>
                <a:cs typeface="Monaco"/>
                <a:sym typeface="Monaco"/>
              </a:rPr>
              <a:t>implements</a:t>
            </a:r>
            <a:r>
              <a:rPr sz="2000" dirty="0">
                <a:latin typeface="Monaco"/>
                <a:ea typeface="Monaco"/>
                <a:cs typeface="Monaco"/>
                <a:sym typeface="Monaco"/>
              </a:rPr>
              <a:t> Stack</a:t>
            </a:r>
          </a:p>
          <a:p>
            <a:pPr lvl="0" defTabSz="584200">
              <a:defRPr sz="1800"/>
            </a:pP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private</a:t>
            </a:r>
            <a:r>
              <a:rPr sz="2000" dirty="0">
                <a:latin typeface="Monaco"/>
                <a:ea typeface="Monaco"/>
                <a:cs typeface="Monaco"/>
                <a:sym typeface="Monaco"/>
              </a:rPr>
              <a:t> </a:t>
            </a:r>
            <a:r>
              <a:rPr sz="2000" dirty="0" err="1">
                <a:latin typeface="Monaco"/>
                <a:ea typeface="Monaco"/>
                <a:cs typeface="Monaco"/>
                <a:sym typeface="Monaco"/>
              </a:rPr>
              <a:t>java.util.Stack</a:t>
            </a:r>
            <a:r>
              <a:rPr sz="2000" dirty="0">
                <a:latin typeface="Monaco"/>
                <a:ea typeface="Monaco"/>
                <a:cs typeface="Monaco"/>
                <a:sym typeface="Monaco"/>
              </a:rPr>
              <a:t>&lt;String&gt; </a:t>
            </a:r>
            <a:r>
              <a:rPr sz="2000" dirty="0">
                <a:solidFill>
                  <a:srgbClr val="0326CC"/>
                </a:solidFill>
                <a:latin typeface="Monaco"/>
                <a:ea typeface="Monaco"/>
                <a:cs typeface="Monaco"/>
                <a:sym typeface="Monaco"/>
              </a:rPr>
              <a:t>stack</a:t>
            </a:r>
            <a:r>
              <a:rPr sz="2000" dirty="0">
                <a:latin typeface="Monaco"/>
                <a:ea typeface="Monaco"/>
                <a:cs typeface="Monaco"/>
                <a:sym typeface="Monaco"/>
              </a:rPr>
              <a:t>;</a:t>
            </a:r>
          </a:p>
          <a:p>
            <a:pPr lvl="0" defTabSz="584200">
              <a:defRPr sz="1800"/>
            </a:pPr>
            <a:endParaRPr sz="2000" dirty="0">
              <a:latin typeface="Monaco"/>
              <a:ea typeface="Monaco"/>
              <a:cs typeface="Monaco"/>
              <a:sym typeface="Monaco"/>
            </a:endParaRP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err="1">
                <a:latin typeface="Monaco"/>
                <a:ea typeface="Monaco"/>
                <a:cs typeface="Monaco"/>
                <a:sym typeface="Monaco"/>
              </a:rPr>
              <a:t>CollectionStack</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a:solidFill>
                  <a:srgbClr val="0326CC"/>
                </a:solidFill>
                <a:latin typeface="Monaco"/>
                <a:ea typeface="Monaco"/>
                <a:cs typeface="Monaco"/>
                <a:sym typeface="Monaco"/>
              </a:rPr>
              <a:t>stack</a:t>
            </a:r>
            <a:r>
              <a:rPr sz="2000" dirty="0">
                <a:latin typeface="Monaco"/>
                <a:ea typeface="Monaco"/>
                <a:cs typeface="Monaco"/>
                <a:sym typeface="Monaco"/>
              </a:rPr>
              <a:t> = </a:t>
            </a:r>
            <a:r>
              <a:rPr sz="2000" dirty="0">
                <a:solidFill>
                  <a:srgbClr val="931A68"/>
                </a:solidFill>
                <a:latin typeface="Monaco"/>
                <a:ea typeface="Monaco"/>
                <a:cs typeface="Monaco"/>
                <a:sym typeface="Monaco"/>
              </a:rPr>
              <a:t>new</a:t>
            </a:r>
            <a:r>
              <a:rPr sz="2000" dirty="0">
                <a:latin typeface="Monaco"/>
                <a:ea typeface="Monaco"/>
                <a:cs typeface="Monaco"/>
                <a:sym typeface="Monaco"/>
              </a:rPr>
              <a:t> </a:t>
            </a:r>
            <a:r>
              <a:rPr sz="2000" dirty="0" err="1">
                <a:latin typeface="Monaco"/>
                <a:ea typeface="Monaco"/>
                <a:cs typeface="Monaco"/>
                <a:sym typeface="Monaco"/>
              </a:rPr>
              <a:t>java.util.Stack</a:t>
            </a:r>
            <a:r>
              <a:rPr sz="2000" dirty="0">
                <a:latin typeface="Monaco"/>
                <a:ea typeface="Monaco"/>
                <a:cs typeface="Monaco"/>
                <a:sym typeface="Monaco"/>
              </a:rPr>
              <a:t>&lt;String&gt;();</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err="1">
                <a:solidFill>
                  <a:srgbClr val="931A68"/>
                </a:solidFill>
                <a:latin typeface="Monaco"/>
                <a:ea typeface="Monaco"/>
                <a:cs typeface="Monaco"/>
                <a:sym typeface="Monaco"/>
              </a:rPr>
              <a:t>boolean</a:t>
            </a:r>
            <a:r>
              <a:rPr sz="2000" dirty="0">
                <a:latin typeface="Monaco"/>
                <a:ea typeface="Monaco"/>
                <a:cs typeface="Monaco"/>
                <a:sym typeface="Monaco"/>
              </a:rPr>
              <a:t> </a:t>
            </a:r>
            <a:r>
              <a:rPr sz="2000" dirty="0" err="1">
                <a:latin typeface="Monaco"/>
                <a:ea typeface="Monaco"/>
                <a:cs typeface="Monaco"/>
                <a:sym typeface="Monaco"/>
              </a:rPr>
              <a:t>isEmpty</a:t>
            </a: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return</a:t>
            </a:r>
            <a:r>
              <a:rPr sz="2000" dirty="0">
                <a:latin typeface="Monaco"/>
                <a:ea typeface="Monaco"/>
                <a:cs typeface="Monaco"/>
                <a:sym typeface="Monaco"/>
              </a:rPr>
              <a:t> </a:t>
            </a:r>
            <a:r>
              <a:rPr sz="2000" dirty="0" err="1">
                <a:solidFill>
                  <a:srgbClr val="0326CC"/>
                </a:solidFill>
                <a:latin typeface="Monaco"/>
                <a:ea typeface="Monaco"/>
                <a:cs typeface="Monaco"/>
                <a:sym typeface="Monaco"/>
              </a:rPr>
              <a:t>stack</a:t>
            </a:r>
            <a:r>
              <a:rPr sz="2000" dirty="0" err="1">
                <a:latin typeface="Monaco"/>
                <a:ea typeface="Monaco"/>
                <a:cs typeface="Monaco"/>
                <a:sym typeface="Monaco"/>
              </a:rPr>
              <a:t>.isEmpty</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p>
          <a:p>
            <a:pPr lvl="0" defTabSz="584200">
              <a:defRPr sz="1800"/>
            </a:pPr>
            <a:endParaRPr sz="2000" dirty="0">
              <a:latin typeface="Monaco"/>
              <a:ea typeface="Monaco"/>
              <a:cs typeface="Monaco"/>
              <a:sym typeface="Monaco"/>
            </a:endParaRP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String pop ()</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return</a:t>
            </a:r>
            <a:r>
              <a:rPr sz="2000" dirty="0">
                <a:latin typeface="Monaco"/>
                <a:ea typeface="Monaco"/>
                <a:cs typeface="Monaco"/>
                <a:sym typeface="Monaco"/>
              </a:rPr>
              <a:t> </a:t>
            </a:r>
            <a:r>
              <a:rPr sz="2000" dirty="0" err="1">
                <a:solidFill>
                  <a:srgbClr val="0326CC"/>
                </a:solidFill>
                <a:latin typeface="Monaco"/>
                <a:ea typeface="Monaco"/>
                <a:cs typeface="Monaco"/>
                <a:sym typeface="Monaco"/>
              </a:rPr>
              <a:t>stack</a:t>
            </a:r>
            <a:r>
              <a:rPr sz="2000" dirty="0" err="1">
                <a:latin typeface="Monaco"/>
                <a:ea typeface="Monaco"/>
                <a:cs typeface="Monaco"/>
                <a:sym typeface="Monaco"/>
              </a:rPr>
              <a:t>.pop</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p>
          <a:p>
            <a:pPr lvl="0" defTabSz="584200">
              <a:defRPr sz="1800"/>
            </a:pPr>
            <a:endParaRPr sz="2000" dirty="0">
              <a:latin typeface="Monaco"/>
              <a:ea typeface="Monaco"/>
              <a:cs typeface="Monaco"/>
              <a:sym typeface="Monaco"/>
            </a:endParaRP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push (String item)</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stack</a:t>
            </a:r>
            <a:r>
              <a:rPr sz="2000" dirty="0" err="1">
                <a:latin typeface="Monaco"/>
                <a:ea typeface="Monaco"/>
                <a:cs typeface="Monaco"/>
                <a:sym typeface="Monaco"/>
              </a:rPr>
              <a:t>.push</a:t>
            </a:r>
            <a:r>
              <a:rPr sz="2000" dirty="0">
                <a:latin typeface="Monaco"/>
                <a:ea typeface="Monaco"/>
                <a:cs typeface="Monaco"/>
                <a:sym typeface="Monaco"/>
              </a:rPr>
              <a:t>(item);</a:t>
            </a:r>
          </a:p>
          <a:p>
            <a:pPr lvl="0" defTabSz="584200">
              <a:defRPr sz="1800"/>
            </a:pPr>
            <a:r>
              <a:rPr sz="2000" dirty="0">
                <a:latin typeface="Monaco"/>
                <a:ea typeface="Monaco"/>
                <a:cs typeface="Monaco"/>
                <a:sym typeface="Monaco"/>
              </a:rPr>
              <a:t>  }</a:t>
            </a:r>
          </a:p>
          <a:p>
            <a:pPr lvl="0" defTabSz="584200">
              <a:defRPr sz="1800"/>
            </a:pPr>
            <a:endParaRPr sz="2000" dirty="0">
              <a:latin typeface="Monaco"/>
              <a:ea typeface="Monaco"/>
              <a:cs typeface="Monaco"/>
              <a:sym typeface="Monaco"/>
            </a:endParaRP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String top ()</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return</a:t>
            </a:r>
            <a:r>
              <a:rPr sz="2000" dirty="0">
                <a:latin typeface="Monaco"/>
                <a:ea typeface="Monaco"/>
                <a:cs typeface="Monaco"/>
                <a:sym typeface="Monaco"/>
              </a:rPr>
              <a:t> </a:t>
            </a:r>
            <a:r>
              <a:rPr sz="2000" dirty="0" err="1">
                <a:solidFill>
                  <a:srgbClr val="0326CC"/>
                </a:solidFill>
                <a:latin typeface="Monaco"/>
                <a:ea typeface="Monaco"/>
                <a:cs typeface="Monaco"/>
                <a:sym typeface="Monaco"/>
              </a:rPr>
              <a:t>stack</a:t>
            </a:r>
            <a:r>
              <a:rPr sz="2000" dirty="0" err="1">
                <a:latin typeface="Monaco"/>
                <a:ea typeface="Monaco"/>
                <a:cs typeface="Monaco"/>
                <a:sym typeface="Monaco"/>
              </a:rPr>
              <a:t>.peek</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a:t>
            </a:r>
          </a:p>
        </p:txBody>
      </p:sp>
      <p:sp>
        <p:nvSpPr>
          <p:cNvPr id="158" name="Shape 158"/>
          <p:cNvSpPr/>
          <p:nvPr/>
        </p:nvSpPr>
        <p:spPr>
          <a:xfrm>
            <a:off x="597744" y="3234546"/>
            <a:ext cx="5019003" cy="5170646"/>
          </a:xfrm>
          <a:prstGeom prst="rect">
            <a:avLst/>
          </a:prstGeom>
          <a:solidFill>
            <a:srgbClr val="FFFFFF"/>
          </a:solidFill>
          <a:ln w="12700">
            <a:solidFill/>
            <a:miter lim="400000"/>
          </a:ln>
          <a:extLst>
            <a:ext uri="{C572A759-6A51-4108-AA02-DFA0A04FC94B}">
              <ma14:wrappingTextBoxFlag xmlns="" xmlns:ma14="http://schemas.microsoft.com/office/mac/drawingml/2011/main" val="1"/>
            </a:ext>
          </a:extLst>
        </p:spPr>
        <p:txBody>
          <a:bodyPr wrap="none" lIns="0" tIns="0" rIns="0" bIns="0" anchor="b">
            <a:spAutoFit/>
          </a:bodyPr>
          <a:lstStyle/>
          <a:p>
            <a:r>
              <a:rPr lang="en-IE" sz="2400" dirty="0">
                <a:solidFill>
                  <a:srgbClr val="931A68"/>
                </a:solidFill>
                <a:latin typeface="Monaco"/>
                <a:ea typeface="Monaco"/>
                <a:cs typeface="Monaco"/>
              </a:rPr>
              <a:t>public class </a:t>
            </a:r>
            <a:r>
              <a:rPr lang="en-IE" sz="2400" dirty="0" err="1">
                <a:latin typeface="Monaco"/>
                <a:ea typeface="Monaco"/>
                <a:cs typeface="Monaco"/>
              </a:rPr>
              <a:t>StackTest</a:t>
            </a:r>
            <a:endParaRPr lang="en-IE" sz="2400" dirty="0">
              <a:latin typeface="Monaco"/>
              <a:ea typeface="Monaco"/>
              <a:cs typeface="Monaco"/>
            </a:endParaRPr>
          </a:p>
          <a:p>
            <a:r>
              <a:rPr lang="en-IE" sz="2400" dirty="0"/>
              <a:t>{</a:t>
            </a:r>
          </a:p>
          <a:p>
            <a:r>
              <a:rPr lang="en-IE" sz="2400" dirty="0" smtClean="0"/>
              <a:t>  </a:t>
            </a:r>
            <a:r>
              <a:rPr lang="en-IE" sz="2400" dirty="0">
                <a:solidFill>
                  <a:srgbClr val="931A68"/>
                </a:solidFill>
                <a:latin typeface="Monaco"/>
                <a:ea typeface="Monaco"/>
                <a:cs typeface="Monaco"/>
              </a:rPr>
              <a:t>private</a:t>
            </a:r>
            <a:r>
              <a:rPr lang="en-IE" sz="2400" b="1" dirty="0"/>
              <a:t> </a:t>
            </a:r>
            <a:r>
              <a:rPr lang="en-IE" sz="2400" dirty="0">
                <a:latin typeface="Monaco"/>
                <a:ea typeface="Monaco"/>
                <a:cs typeface="Monaco"/>
              </a:rPr>
              <a:t>Stack</a:t>
            </a:r>
            <a:r>
              <a:rPr lang="en-IE" sz="2400" b="1" dirty="0"/>
              <a:t> </a:t>
            </a:r>
            <a:r>
              <a:rPr lang="en-IE" sz="2400" dirty="0" err="1">
                <a:solidFill>
                  <a:srgbClr val="0326CC"/>
                </a:solidFill>
                <a:latin typeface="Monaco"/>
                <a:ea typeface="Monaco"/>
                <a:cs typeface="Monaco"/>
              </a:rPr>
              <a:t>testStack</a:t>
            </a:r>
            <a:r>
              <a:rPr lang="en-IE" sz="2400" b="1" dirty="0"/>
              <a:t>;</a:t>
            </a:r>
          </a:p>
          <a:p>
            <a:endParaRPr lang="en-IE" sz="2400" dirty="0"/>
          </a:p>
          <a:p>
            <a:r>
              <a:rPr lang="en-IE" sz="2400" dirty="0">
                <a:solidFill>
                  <a:schemeClr val="tx1">
                    <a:lumMod val="50000"/>
                    <a:lumOff val="50000"/>
                  </a:schemeClr>
                </a:solidFill>
              </a:rPr>
              <a:t>  @Before</a:t>
            </a:r>
          </a:p>
          <a:p>
            <a:r>
              <a:rPr lang="en-IE" sz="2400" dirty="0"/>
              <a:t>  </a:t>
            </a:r>
            <a:r>
              <a:rPr lang="en-IE" sz="2400" dirty="0">
                <a:solidFill>
                  <a:srgbClr val="931A68"/>
                </a:solidFill>
                <a:latin typeface="Monaco"/>
                <a:ea typeface="Monaco"/>
                <a:cs typeface="Monaco"/>
              </a:rPr>
              <a:t>public</a:t>
            </a:r>
            <a:r>
              <a:rPr lang="en-IE" sz="2400" b="1" dirty="0"/>
              <a:t> </a:t>
            </a:r>
            <a:r>
              <a:rPr lang="en-IE" sz="2400" dirty="0">
                <a:solidFill>
                  <a:srgbClr val="931A68"/>
                </a:solidFill>
                <a:latin typeface="Monaco"/>
                <a:ea typeface="Monaco"/>
                <a:cs typeface="Monaco"/>
              </a:rPr>
              <a:t>void</a:t>
            </a:r>
            <a:r>
              <a:rPr lang="en-IE" sz="2400" b="1" dirty="0"/>
              <a:t> </a:t>
            </a:r>
            <a:r>
              <a:rPr lang="en-IE" sz="2400" dirty="0" err="1">
                <a:latin typeface="Monaco"/>
                <a:ea typeface="Monaco"/>
                <a:cs typeface="Monaco"/>
              </a:rPr>
              <a:t>setUp</a:t>
            </a:r>
            <a:r>
              <a:rPr lang="en-IE" sz="2400" dirty="0">
                <a:latin typeface="Monaco"/>
                <a:ea typeface="Monaco"/>
                <a:cs typeface="Monaco"/>
              </a:rPr>
              <a:t>() </a:t>
            </a:r>
          </a:p>
          <a:p>
            <a:r>
              <a:rPr lang="en-IE" sz="2400" dirty="0"/>
              <a:t>  {</a:t>
            </a:r>
          </a:p>
          <a:p>
            <a:r>
              <a:rPr lang="en-IE" sz="2400" dirty="0">
                <a:solidFill>
                  <a:schemeClr val="tx1">
                    <a:lumMod val="50000"/>
                    <a:lumOff val="50000"/>
                  </a:schemeClr>
                </a:solidFill>
              </a:rPr>
              <a:t>    //</a:t>
            </a:r>
            <a:r>
              <a:rPr lang="en-IE" sz="2400" dirty="0" err="1">
                <a:solidFill>
                  <a:schemeClr val="tx1">
                    <a:lumMod val="50000"/>
                    <a:lumOff val="50000"/>
                  </a:schemeClr>
                </a:solidFill>
              </a:rPr>
              <a:t>testStack</a:t>
            </a:r>
            <a:r>
              <a:rPr lang="en-IE" sz="2400" dirty="0">
                <a:solidFill>
                  <a:schemeClr val="tx1">
                    <a:lumMod val="50000"/>
                    <a:lumOff val="50000"/>
                  </a:schemeClr>
                </a:solidFill>
              </a:rPr>
              <a:t> = new </a:t>
            </a:r>
            <a:r>
              <a:rPr lang="en-IE" sz="2400" dirty="0" err="1">
                <a:solidFill>
                  <a:schemeClr val="tx1">
                    <a:lumMod val="50000"/>
                    <a:lumOff val="50000"/>
                  </a:schemeClr>
                </a:solidFill>
              </a:rPr>
              <a:t>ArrayStack</a:t>
            </a:r>
            <a:r>
              <a:rPr lang="en-IE" sz="2400" dirty="0">
                <a:solidFill>
                  <a:schemeClr val="tx1">
                    <a:lumMod val="50000"/>
                    <a:lumOff val="50000"/>
                  </a:schemeClr>
                </a:solidFill>
              </a:rPr>
              <a:t>();</a:t>
            </a:r>
          </a:p>
          <a:p>
            <a:r>
              <a:rPr lang="en-IE" sz="2400" dirty="0"/>
              <a:t>    </a:t>
            </a:r>
            <a:r>
              <a:rPr lang="en-IE" sz="2400" dirty="0" err="1">
                <a:solidFill>
                  <a:srgbClr val="0326CC"/>
                </a:solidFill>
                <a:latin typeface="Monaco"/>
                <a:ea typeface="Monaco"/>
                <a:cs typeface="Monaco"/>
              </a:rPr>
              <a:t>testStack</a:t>
            </a:r>
            <a:r>
              <a:rPr lang="en-IE" sz="2400" dirty="0"/>
              <a:t> = </a:t>
            </a:r>
            <a:r>
              <a:rPr lang="en-IE" sz="2400" dirty="0">
                <a:solidFill>
                  <a:srgbClr val="931A68"/>
                </a:solidFill>
                <a:latin typeface="Monaco"/>
                <a:ea typeface="Monaco"/>
                <a:cs typeface="Monaco"/>
              </a:rPr>
              <a:t>new</a:t>
            </a:r>
            <a:r>
              <a:rPr lang="en-IE" sz="2400" b="1" dirty="0"/>
              <a:t> </a:t>
            </a:r>
            <a:r>
              <a:rPr lang="en-IE" sz="2400" dirty="0" err="1">
                <a:latin typeface="Monaco"/>
                <a:ea typeface="Monaco"/>
                <a:cs typeface="Monaco"/>
              </a:rPr>
              <a:t>CollectionStack</a:t>
            </a:r>
            <a:r>
              <a:rPr lang="en-IE" sz="2400" dirty="0">
                <a:latin typeface="Monaco"/>
                <a:ea typeface="Monaco"/>
                <a:cs typeface="Monaco"/>
              </a:rPr>
              <a:t>();</a:t>
            </a:r>
          </a:p>
          <a:p>
            <a:r>
              <a:rPr lang="en-IE" sz="2400" dirty="0"/>
              <a:t>    </a:t>
            </a:r>
          </a:p>
          <a:p>
            <a:r>
              <a:rPr lang="en-IE" sz="2400" dirty="0"/>
              <a:t>  </a:t>
            </a:r>
            <a:r>
              <a:rPr lang="en-IE" sz="2400" dirty="0" smtClean="0"/>
              <a:t>}</a:t>
            </a:r>
          </a:p>
          <a:p>
            <a:endParaRPr lang="en-IE" sz="2400" dirty="0">
              <a:latin typeface="Monaco"/>
              <a:ea typeface="Monaco"/>
              <a:cs typeface="Monaco"/>
              <a:sym typeface="Monaco"/>
            </a:endParaRPr>
          </a:p>
          <a:p>
            <a:r>
              <a:rPr lang="en-IE" sz="2400" dirty="0" smtClean="0">
                <a:solidFill>
                  <a:schemeClr val="tx1">
                    <a:lumMod val="50000"/>
                    <a:lumOff val="50000"/>
                  </a:schemeClr>
                </a:solidFill>
                <a:latin typeface="Monaco"/>
                <a:ea typeface="Monaco"/>
                <a:cs typeface="Monaco"/>
                <a:sym typeface="Monaco"/>
              </a:rPr>
              <a:t>  //as before…</a:t>
            </a:r>
          </a:p>
          <a:p>
            <a:endParaRPr sz="2400" dirty="0">
              <a:latin typeface="Monaco"/>
              <a:ea typeface="Monaco"/>
              <a:cs typeface="Monaco"/>
              <a:sym typeface="Monaco"/>
            </a:endParaRPr>
          </a:p>
        </p:txBody>
      </p:sp>
      <p:sp>
        <p:nvSpPr>
          <p:cNvPr id="6" name="TextBox 5"/>
          <p:cNvSpPr txBox="1"/>
          <p:nvPr/>
        </p:nvSpPr>
        <p:spPr>
          <a:xfrm>
            <a:off x="4126136" y="2953876"/>
            <a:ext cx="1224136" cy="533479"/>
          </a:xfrm>
          <a:prstGeom prst="rect">
            <a:avLst/>
          </a:prstGeom>
          <a:solidFill>
            <a:schemeClr val="bg1"/>
          </a:solidFill>
          <a:ln w="12700" cap="flat">
            <a:solidFill>
              <a:schemeClr val="tx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IE" sz="2800" b="0" i="0" u="none" strike="noStrike" cap="none" spc="0" normalizeH="0" baseline="0" dirty="0" smtClean="0">
                <a:ln>
                  <a:noFill/>
                </a:ln>
                <a:solidFill>
                  <a:srgbClr val="000000"/>
                </a:solidFill>
                <a:effectLst/>
                <a:uFillTx/>
                <a:latin typeface="Helvetica"/>
                <a:ea typeface="Helvetica"/>
                <a:cs typeface="Helvetica"/>
                <a:sym typeface="Helvetica"/>
              </a:rPr>
              <a:t>Junit 4</a:t>
            </a:r>
            <a:endParaRPr kumimoji="0" lang="en-IE" sz="2800" b="0" i="0" u="none" strike="noStrike" cap="none" spc="0" normalizeH="0" baseline="0" dirty="0">
              <a:ln>
                <a:noFill/>
              </a:ln>
              <a:solidFill>
                <a:srgbClr val="000000"/>
              </a:solidFill>
              <a:effectLst/>
              <a:uFillTx/>
              <a:latin typeface="Helvetica"/>
              <a:ea typeface="Helvetica"/>
              <a:cs typeface="Helvetica"/>
              <a:sym typeface="Helvetica"/>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title"/>
          </p:nvPr>
        </p:nvSpPr>
        <p:spPr>
          <a:prstGeom prst="rect">
            <a:avLst/>
          </a:prstGeom>
        </p:spPr>
        <p:txBody>
          <a:bodyPr/>
          <a:lstStyle/>
          <a:p>
            <a:pPr lvl="0">
              <a:defRPr sz="1800"/>
            </a:pPr>
            <a:r>
              <a:rPr sz="4200" dirty="0" err="1"/>
              <a:t>VideoPlayer</a:t>
            </a:r>
            <a:r>
              <a:rPr sz="4200" dirty="0"/>
              <a:t> Specification</a:t>
            </a:r>
          </a:p>
        </p:txBody>
      </p:sp>
      <p:sp>
        <p:nvSpPr>
          <p:cNvPr id="161" name="Shape 161"/>
          <p:cNvSpPr>
            <a:spLocks noGrp="1"/>
          </p:cNvSpPr>
          <p:nvPr>
            <p:ph type="body" idx="1"/>
          </p:nvPr>
        </p:nvSpPr>
        <p:spPr>
          <a:xfrm>
            <a:off x="381720" y="2129780"/>
            <a:ext cx="6083300" cy="3467100"/>
          </a:xfrm>
          <a:prstGeom prst="rect">
            <a:avLst/>
          </a:prstGeom>
        </p:spPr>
        <p:txBody>
          <a:bodyPr/>
          <a:lstStyle/>
          <a:p>
            <a:pPr lvl="0">
              <a:spcBef>
                <a:spcPts val="3000"/>
              </a:spcBef>
              <a:defRPr sz="1800"/>
            </a:pPr>
            <a:r>
              <a:rPr sz="2600" dirty="0"/>
              <a:t>Implementations will provide methods to control a VCR or tape deck. </a:t>
            </a:r>
          </a:p>
          <a:p>
            <a:pPr lvl="0">
              <a:spcBef>
                <a:spcPts val="3000"/>
              </a:spcBef>
              <a:defRPr sz="1800"/>
            </a:pPr>
            <a:r>
              <a:rPr sz="2600" dirty="0"/>
              <a:t>There's the notion of a current position that lies somewhere between the beginning of tape (considered to be zero) and the end of tape - considered to be the tape duration in seconds</a:t>
            </a:r>
          </a:p>
        </p:txBody>
      </p:sp>
      <p:sp>
        <p:nvSpPr>
          <p:cNvPr id="162" name="Shape 162"/>
          <p:cNvSpPr>
            <a:spLocks noGrp="1"/>
          </p:cNvSpPr>
          <p:nvPr>
            <p:ph type="sldNum" sz="quarter" idx="2"/>
          </p:nvPr>
        </p:nvSpPr>
        <p:spPr>
          <a:xfrm>
            <a:off x="12268200" y="9194800"/>
            <a:ext cx="312014" cy="304800"/>
          </a:xfrm>
          <a:prstGeom prst="rect">
            <a:avLst/>
          </a:prstGeom>
          <a:extLst>
            <a:ext uri="{C572A759-6A51-4108-AA02-DFA0A04FC94B}">
              <ma14:wrappingTextBoxFlag xmlns="" xmlns:ma14="http://schemas.microsoft.com/office/mac/drawingml/2011/main" val="1"/>
            </a:ext>
          </a:extLst>
        </p:spPr>
        <p:txBody>
          <a:bodyPr/>
          <a:lstStyle/>
          <a:p>
            <a:pPr lvl="0">
              <a:defRPr sz="1800"/>
            </a:pPr>
            <a:fld id="{86CB4B4D-7CA3-9044-876B-883B54F8677D}" type="slidenum">
              <a:rPr sz="1400"/>
              <a:t>14</a:t>
            </a:fld>
            <a:endParaRPr sz="1400"/>
          </a:p>
        </p:txBody>
      </p:sp>
      <p:sp>
        <p:nvSpPr>
          <p:cNvPr id="163" name="Shape 163"/>
          <p:cNvSpPr/>
          <p:nvPr/>
        </p:nvSpPr>
        <p:spPr>
          <a:xfrm>
            <a:off x="6718424" y="804857"/>
            <a:ext cx="6192688" cy="4431983"/>
          </a:xfrm>
          <a:prstGeom prst="rect">
            <a:avLst/>
          </a:prstGeom>
          <a:solidFill>
            <a:srgbClr val="FFFFFF"/>
          </a:solidFill>
          <a:ln w="12700">
            <a:solidFill/>
            <a:miter lim="400000"/>
          </a:ln>
          <a:extLst>
            <a:ext uri="{C572A759-6A51-4108-AA02-DFA0A04FC94B}">
              <ma14:wrappingTextBoxFlag xmlns="" xmlns:ma14="http://schemas.microsoft.com/office/mac/drawingml/2011/main" val="1"/>
            </a:ext>
          </a:extLst>
        </p:spPr>
        <p:txBody>
          <a:bodyPr wrap="square" lIns="0" tIns="0" rIns="0" bIns="0" anchor="b">
            <a:spAutoFit/>
          </a:bodyPr>
          <a:lstStyle/>
          <a:p>
            <a:pPr lvl="0" defTabSz="584200">
              <a:defRPr sz="1800"/>
            </a:pP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interface</a:t>
            </a:r>
            <a:r>
              <a:rPr sz="2400" dirty="0">
                <a:latin typeface="Monaco"/>
                <a:ea typeface="Monaco"/>
                <a:cs typeface="Monaco"/>
                <a:sym typeface="Monaco"/>
              </a:rPr>
              <a:t> </a:t>
            </a:r>
            <a:r>
              <a:rPr sz="2400" dirty="0" err="1">
                <a:latin typeface="Monaco"/>
                <a:ea typeface="Monaco"/>
                <a:cs typeface="Monaco"/>
                <a:sym typeface="Monaco"/>
              </a:rPr>
              <a:t>VideoPlayer</a:t>
            </a:r>
            <a:endParaRPr sz="2400" dirty="0">
              <a:latin typeface="Monaco"/>
              <a:ea typeface="Monaco"/>
              <a:cs typeface="Monaco"/>
              <a:sym typeface="Monaco"/>
            </a:endParaRPr>
          </a:p>
          <a:p>
            <a:pPr lvl="0" defTabSz="584200">
              <a:defRPr sz="1800"/>
            </a:pPr>
            <a:r>
              <a:rPr sz="2400" dirty="0">
                <a:latin typeface="Monaco"/>
                <a:ea typeface="Monaco"/>
                <a:cs typeface="Monaco"/>
                <a:sym typeface="Monaco"/>
              </a:rPr>
              <a:t>{</a:t>
            </a:r>
          </a:p>
          <a:p>
            <a:pPr lvl="0"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fastForward</a:t>
            </a:r>
            <a:r>
              <a:rPr sz="2400" dirty="0">
                <a:latin typeface="Monaco"/>
                <a:ea typeface="Monaco"/>
                <a:cs typeface="Monaco"/>
                <a:sym typeface="Monaco"/>
              </a:rPr>
              <a:t> (</a:t>
            </a:r>
            <a:r>
              <a:rPr sz="2400" dirty="0" err="1">
                <a:solidFill>
                  <a:srgbClr val="931A68"/>
                </a:solidFill>
                <a:latin typeface="Monaco"/>
                <a:ea typeface="Monaco"/>
                <a:cs typeface="Monaco"/>
                <a:sym typeface="Monaco"/>
              </a:rPr>
              <a:t>int</a:t>
            </a:r>
            <a:r>
              <a:rPr sz="2400" dirty="0">
                <a:latin typeface="Monaco"/>
                <a:ea typeface="Monaco"/>
                <a:cs typeface="Monaco"/>
                <a:sym typeface="Monaco"/>
              </a:rPr>
              <a:t> seconds);</a:t>
            </a:r>
          </a:p>
          <a:p>
            <a:pPr lvl="0" defTabSz="584200">
              <a:defRPr sz="1800"/>
            </a:pPr>
            <a:endParaRPr sz="2400" dirty="0">
              <a:latin typeface="Monaco"/>
              <a:ea typeface="Monaco"/>
              <a:cs typeface="Monaco"/>
              <a:sym typeface="Monaco"/>
            </a:endParaRPr>
          </a:p>
          <a:p>
            <a:pPr lvl="0"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rewind (</a:t>
            </a:r>
            <a:r>
              <a:rPr sz="2400" dirty="0" err="1">
                <a:solidFill>
                  <a:srgbClr val="931A68"/>
                </a:solidFill>
                <a:latin typeface="Monaco"/>
                <a:ea typeface="Monaco"/>
                <a:cs typeface="Monaco"/>
                <a:sym typeface="Monaco"/>
              </a:rPr>
              <a:t>int</a:t>
            </a:r>
            <a:r>
              <a:rPr sz="2400" dirty="0">
                <a:latin typeface="Monaco"/>
                <a:ea typeface="Monaco"/>
                <a:cs typeface="Monaco"/>
                <a:sym typeface="Monaco"/>
              </a:rPr>
              <a:t> seconds);</a:t>
            </a:r>
          </a:p>
          <a:p>
            <a:pPr lvl="0" defTabSz="584200">
              <a:defRPr sz="1800"/>
            </a:pPr>
            <a:endParaRPr sz="2400" dirty="0">
              <a:latin typeface="Monaco"/>
              <a:ea typeface="Monaco"/>
              <a:cs typeface="Monaco"/>
              <a:sym typeface="Monaco"/>
            </a:endParaRPr>
          </a:p>
          <a:p>
            <a:pPr lvl="0"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err="1">
                <a:solidFill>
                  <a:srgbClr val="931A68"/>
                </a:solidFill>
                <a:latin typeface="Monaco"/>
                <a:ea typeface="Monaco"/>
                <a:cs typeface="Monaco"/>
                <a:sym typeface="Monaco"/>
              </a:rPr>
              <a:t>int</a:t>
            </a:r>
            <a:r>
              <a:rPr sz="2400" dirty="0">
                <a:latin typeface="Monaco"/>
                <a:ea typeface="Monaco"/>
                <a:cs typeface="Monaco"/>
                <a:sym typeface="Monaco"/>
              </a:rPr>
              <a:t> </a:t>
            </a:r>
            <a:r>
              <a:rPr sz="2400" dirty="0" err="1">
                <a:latin typeface="Monaco"/>
                <a:ea typeface="Monaco"/>
                <a:cs typeface="Monaco"/>
                <a:sym typeface="Monaco"/>
              </a:rPr>
              <a:t>currentTimePosition</a:t>
            </a:r>
            <a:r>
              <a:rPr sz="2400" dirty="0">
                <a:latin typeface="Monaco"/>
                <a:ea typeface="Monaco"/>
                <a:cs typeface="Monaco"/>
                <a:sym typeface="Monaco"/>
              </a:rPr>
              <a:t> ();</a:t>
            </a:r>
          </a:p>
          <a:p>
            <a:pPr lvl="0" defTabSz="584200">
              <a:defRPr sz="1800"/>
            </a:pPr>
            <a:endParaRPr sz="2400" dirty="0">
              <a:latin typeface="Monaco"/>
              <a:ea typeface="Monaco"/>
              <a:cs typeface="Monaco"/>
              <a:sym typeface="Monaco"/>
            </a:endParaRPr>
          </a:p>
          <a:p>
            <a:pPr lvl="0"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markTimePosition</a:t>
            </a:r>
            <a:r>
              <a:rPr sz="2400" dirty="0">
                <a:latin typeface="Monaco"/>
                <a:ea typeface="Monaco"/>
                <a:cs typeface="Monaco"/>
                <a:sym typeface="Monaco"/>
              </a:rPr>
              <a:t> (String name);</a:t>
            </a:r>
          </a:p>
          <a:p>
            <a:pPr lvl="0" defTabSz="584200">
              <a:defRPr sz="1800"/>
            </a:pPr>
            <a:endParaRPr sz="2400" dirty="0">
              <a:latin typeface="Monaco"/>
              <a:ea typeface="Monaco"/>
              <a:cs typeface="Monaco"/>
              <a:sym typeface="Monaco"/>
            </a:endParaRPr>
          </a:p>
          <a:p>
            <a:pPr lvl="0"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gotoMark</a:t>
            </a:r>
            <a:r>
              <a:rPr sz="2400" dirty="0">
                <a:latin typeface="Monaco"/>
                <a:ea typeface="Monaco"/>
                <a:cs typeface="Monaco"/>
                <a:sym typeface="Monaco"/>
              </a:rPr>
              <a:t> (String name);</a:t>
            </a:r>
          </a:p>
          <a:p>
            <a:pPr lvl="0" defTabSz="584200">
              <a:defRPr sz="1800"/>
            </a:pPr>
            <a:r>
              <a:rPr sz="2400" dirty="0">
                <a:latin typeface="Monaco"/>
                <a:ea typeface="Monaco"/>
                <a:cs typeface="Monaco"/>
                <a:sym typeface="Monaco"/>
              </a:rPr>
              <a:t>}</a:t>
            </a:r>
          </a:p>
        </p:txBody>
      </p:sp>
      <p:sp>
        <p:nvSpPr>
          <p:cNvPr id="164" name="Shape 164"/>
          <p:cNvSpPr/>
          <p:nvPr/>
        </p:nvSpPr>
        <p:spPr>
          <a:xfrm>
            <a:off x="371152" y="5616004"/>
            <a:ext cx="11099800" cy="37973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marL="266700" lvl="0" indent="-266700" defTabSz="584200">
              <a:spcBef>
                <a:spcPts val="3000"/>
              </a:spcBef>
              <a:buSzPct val="100000"/>
              <a:buChar char="•"/>
              <a:defRPr sz="1800"/>
            </a:pPr>
            <a:r>
              <a:rPr sz="2600" dirty="0">
                <a:latin typeface="+mj-lt"/>
                <a:ea typeface="+mj-ea"/>
                <a:cs typeface="+mj-cs"/>
                <a:sym typeface="Helvetica Neue"/>
              </a:rPr>
              <a:t>You can ask for the current position and move from there to another given position. Fast-forward moves from current position toward end by some amount. Rewind moves from current position toward the </a:t>
            </a:r>
            <a:r>
              <a:rPr lang="en-IE" sz="2600" dirty="0" smtClean="0">
                <a:latin typeface="+mj-lt"/>
                <a:ea typeface="+mj-ea"/>
                <a:cs typeface="+mj-cs"/>
                <a:sym typeface="Helvetica Neue"/>
              </a:rPr>
              <a:t>beginning</a:t>
            </a:r>
            <a:r>
              <a:rPr sz="2600" dirty="0" smtClean="0">
                <a:latin typeface="+mj-lt"/>
                <a:ea typeface="+mj-ea"/>
                <a:cs typeface="+mj-cs"/>
                <a:sym typeface="Helvetica Neue"/>
              </a:rPr>
              <a:t> </a:t>
            </a:r>
            <a:r>
              <a:rPr sz="2600" dirty="0">
                <a:latin typeface="+mj-lt"/>
                <a:ea typeface="+mj-ea"/>
                <a:cs typeface="+mj-cs"/>
                <a:sym typeface="Helvetica Neue"/>
              </a:rPr>
              <a:t>by some amount. When tapes are first loaded, they are positioned at beginning automatically.</a:t>
            </a:r>
          </a:p>
          <a:p>
            <a:pPr marL="266700" lvl="0" indent="-266700" defTabSz="584200">
              <a:spcBef>
                <a:spcPts val="3000"/>
              </a:spcBef>
              <a:buSzPct val="100000"/>
              <a:buChar char="•"/>
              <a:defRPr sz="1800"/>
            </a:pPr>
            <a:r>
              <a:rPr sz="2600" dirty="0">
                <a:latin typeface="+mj-lt"/>
                <a:ea typeface="+mj-ea"/>
                <a:cs typeface="+mj-cs"/>
                <a:sym typeface="Helvetica Neue"/>
              </a:rPr>
              <a:t>A "Mark" can be established at any location - and this is remembered by the player. Going to a mark should make the location of the mark the current position.</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p:cNvSpPr>
          <p:nvPr>
            <p:ph type="title"/>
          </p:nvPr>
        </p:nvSpPr>
        <p:spPr>
          <a:prstGeom prst="rect">
            <a:avLst/>
          </a:prstGeom>
        </p:spPr>
        <p:txBody>
          <a:bodyPr/>
          <a:lstStyle/>
          <a:p>
            <a:pPr lvl="0">
              <a:defRPr sz="1800"/>
            </a:pPr>
            <a:r>
              <a:rPr sz="4200"/>
              <a:t>VideoPlayer</a:t>
            </a:r>
          </a:p>
        </p:txBody>
      </p:sp>
      <p:sp>
        <p:nvSpPr>
          <p:cNvPr id="167" name="Shape 167"/>
          <p:cNvSpPr>
            <a:spLocks noGrp="1"/>
          </p:cNvSpPr>
          <p:nvPr>
            <p:ph type="body" idx="1"/>
          </p:nvPr>
        </p:nvSpPr>
        <p:spPr>
          <a:xfrm>
            <a:off x="508000" y="2324100"/>
            <a:ext cx="4749800" cy="6565900"/>
          </a:xfrm>
          <a:prstGeom prst="rect">
            <a:avLst/>
          </a:prstGeom>
        </p:spPr>
        <p:txBody>
          <a:bodyPr/>
          <a:lstStyle/>
          <a:p>
            <a:pPr lvl="0">
              <a:defRPr sz="1800"/>
            </a:pPr>
            <a:r>
              <a:rPr sz="2600" dirty="0"/>
              <a:t>Initial implementation....</a:t>
            </a:r>
          </a:p>
        </p:txBody>
      </p:sp>
      <p:sp>
        <p:nvSpPr>
          <p:cNvPr id="168" name="Shape 168"/>
          <p:cNvSpPr>
            <a:spLocks noGrp="1"/>
          </p:cNvSpPr>
          <p:nvPr>
            <p:ph type="sldNum" sz="quarter" idx="2"/>
          </p:nvPr>
        </p:nvSpPr>
        <p:spPr>
          <a:xfrm>
            <a:off x="12268200" y="9194800"/>
            <a:ext cx="312014" cy="304800"/>
          </a:xfrm>
          <a:prstGeom prst="rect">
            <a:avLst/>
          </a:prstGeom>
          <a:extLst>
            <a:ext uri="{C572A759-6A51-4108-AA02-DFA0A04FC94B}">
              <ma14:wrappingTextBoxFlag xmlns="" xmlns:ma14="http://schemas.microsoft.com/office/mac/drawingml/2011/main" val="1"/>
            </a:ext>
          </a:extLst>
        </p:spPr>
        <p:txBody>
          <a:bodyPr/>
          <a:lstStyle/>
          <a:p>
            <a:pPr lvl="0">
              <a:defRPr sz="1800"/>
            </a:pPr>
            <a:fld id="{86CB4B4D-7CA3-9044-876B-883B54F8677D}" type="slidenum">
              <a:rPr sz="1400"/>
              <a:t>15</a:t>
            </a:fld>
            <a:endParaRPr sz="1400"/>
          </a:p>
        </p:txBody>
      </p:sp>
      <p:sp>
        <p:nvSpPr>
          <p:cNvPr id="169" name="Shape 169"/>
          <p:cNvSpPr/>
          <p:nvPr/>
        </p:nvSpPr>
        <p:spPr>
          <a:xfrm>
            <a:off x="4918224" y="268288"/>
            <a:ext cx="7251700" cy="9233297"/>
          </a:xfrm>
          <a:prstGeom prst="rect">
            <a:avLst/>
          </a:prstGeom>
          <a:solidFill>
            <a:srgbClr val="FFFFFF"/>
          </a:solidFill>
          <a:ln w="12700">
            <a:solidFill/>
            <a:miter lim="400000"/>
          </a:ln>
          <a:extLst>
            <a:ext uri="{C572A759-6A51-4108-AA02-DFA0A04FC94B}">
              <ma14:wrappingTextBoxFlag xmlns="" xmlns:ma14="http://schemas.microsoft.com/office/mac/drawingml/2011/main" val="1"/>
            </a:ext>
          </a:extLst>
        </p:spPr>
        <p:txBody>
          <a:bodyPr lIns="0" tIns="0" rIns="0" bIns="0" anchor="b">
            <a:spAutoFit/>
          </a:bodyPr>
          <a:lstStyle/>
          <a:p>
            <a:pPr lvl="0" defTabSz="584200">
              <a:defRPr sz="1800"/>
            </a:pP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class</a:t>
            </a:r>
            <a:r>
              <a:rPr sz="2000" dirty="0">
                <a:latin typeface="Monaco"/>
                <a:ea typeface="Monaco"/>
                <a:cs typeface="Monaco"/>
                <a:sym typeface="Monaco"/>
              </a:rPr>
              <a:t> </a:t>
            </a:r>
            <a:r>
              <a:rPr sz="2000" dirty="0" err="1">
                <a:latin typeface="Monaco"/>
                <a:ea typeface="Monaco"/>
                <a:cs typeface="Monaco"/>
                <a:sym typeface="Monaco"/>
              </a:rPr>
              <a:t>VideoPlayerImpl</a:t>
            </a:r>
            <a:r>
              <a:rPr sz="2000" dirty="0">
                <a:latin typeface="Monaco"/>
                <a:ea typeface="Monaco"/>
                <a:cs typeface="Monaco"/>
                <a:sym typeface="Monaco"/>
              </a:rPr>
              <a:t> </a:t>
            </a:r>
            <a:r>
              <a:rPr sz="2000" dirty="0">
                <a:solidFill>
                  <a:srgbClr val="931A68"/>
                </a:solidFill>
                <a:latin typeface="Monaco"/>
                <a:ea typeface="Monaco"/>
                <a:cs typeface="Monaco"/>
                <a:sym typeface="Monaco"/>
              </a:rPr>
              <a:t>implements</a:t>
            </a:r>
            <a:r>
              <a:rPr sz="2000" dirty="0">
                <a:latin typeface="Monaco"/>
                <a:ea typeface="Monaco"/>
                <a:cs typeface="Monaco"/>
                <a:sym typeface="Monaco"/>
              </a:rPr>
              <a:t> </a:t>
            </a:r>
            <a:r>
              <a:rPr sz="2000" dirty="0" err="1">
                <a:latin typeface="Monaco"/>
                <a:ea typeface="Monaco"/>
                <a:cs typeface="Monaco"/>
                <a:sym typeface="Monaco"/>
              </a:rPr>
              <a:t>VideoPlayer</a:t>
            </a:r>
            <a:endParaRPr sz="2000" dirty="0">
              <a:latin typeface="Monaco"/>
              <a:ea typeface="Monaco"/>
              <a:cs typeface="Monaco"/>
              <a:sym typeface="Monaco"/>
            </a:endParaRPr>
          </a:p>
          <a:p>
            <a:pPr lvl="0" defTabSz="584200">
              <a:defRPr sz="1800"/>
            </a:pP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private</a:t>
            </a:r>
            <a:r>
              <a:rPr sz="2000" dirty="0">
                <a:latin typeface="Monaco"/>
                <a:ea typeface="Monaco"/>
                <a:cs typeface="Monaco"/>
                <a:sym typeface="Monaco"/>
              </a:rPr>
              <a:t> </a:t>
            </a:r>
            <a:r>
              <a:rPr sz="2000" dirty="0" err="1">
                <a:solidFill>
                  <a:srgbClr val="931A68"/>
                </a:solidFill>
                <a:latin typeface="Monaco"/>
                <a:ea typeface="Monaco"/>
                <a:cs typeface="Monaco"/>
                <a:sym typeface="Monaco"/>
              </a:rPr>
              <a:t>int</a:t>
            </a:r>
            <a:r>
              <a:rPr sz="2000" dirty="0">
                <a:latin typeface="Monaco"/>
                <a:ea typeface="Monaco"/>
                <a:cs typeface="Monaco"/>
                <a:sym typeface="Monaco"/>
              </a:rPr>
              <a:t> </a:t>
            </a:r>
            <a:r>
              <a:rPr sz="2000" dirty="0">
                <a:solidFill>
                  <a:srgbClr val="0326CC"/>
                </a:solidFill>
                <a:latin typeface="Monaco"/>
                <a:ea typeface="Monaco"/>
                <a:cs typeface="Monaco"/>
                <a:sym typeface="Monaco"/>
              </a:rPr>
              <a:t>duration</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private</a:t>
            </a:r>
            <a:r>
              <a:rPr sz="2000" dirty="0">
                <a:latin typeface="Monaco"/>
                <a:ea typeface="Monaco"/>
                <a:cs typeface="Monaco"/>
                <a:sym typeface="Monaco"/>
              </a:rPr>
              <a:t> </a:t>
            </a:r>
            <a:r>
              <a:rPr sz="2000" dirty="0" err="1">
                <a:solidFill>
                  <a:srgbClr val="931A68"/>
                </a:solidFill>
                <a:latin typeface="Monaco"/>
                <a:ea typeface="Monaco"/>
                <a:cs typeface="Monaco"/>
                <a:sym typeface="Monaco"/>
              </a:rPr>
              <a:t>int</a:t>
            </a:r>
            <a:r>
              <a:rPr sz="2000" dirty="0">
                <a:latin typeface="Monaco"/>
                <a:ea typeface="Monaco"/>
                <a:cs typeface="Monaco"/>
                <a:sym typeface="Monaco"/>
              </a:rPr>
              <a:t> </a:t>
            </a:r>
            <a:r>
              <a:rPr sz="2000" dirty="0" err="1">
                <a:solidFill>
                  <a:srgbClr val="0326CC"/>
                </a:solidFill>
                <a:latin typeface="Monaco"/>
                <a:ea typeface="Monaco"/>
                <a:cs typeface="Monaco"/>
                <a:sym typeface="Monaco"/>
              </a:rPr>
              <a:t>currentPosition</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private</a:t>
            </a:r>
            <a:r>
              <a:rPr sz="2000" dirty="0">
                <a:latin typeface="Monaco"/>
                <a:ea typeface="Monaco"/>
                <a:cs typeface="Monaco"/>
                <a:sym typeface="Monaco"/>
              </a:rPr>
              <a:t> Map&lt;String, Integer&gt; </a:t>
            </a:r>
            <a:r>
              <a:rPr sz="2000" dirty="0">
                <a:solidFill>
                  <a:srgbClr val="0326CC"/>
                </a:solidFill>
                <a:latin typeface="Monaco"/>
                <a:ea typeface="Monaco"/>
                <a:cs typeface="Monaco"/>
                <a:sym typeface="Monaco"/>
              </a:rPr>
              <a:t>marks</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err="1">
                <a:latin typeface="Monaco"/>
                <a:ea typeface="Monaco"/>
                <a:cs typeface="Monaco"/>
                <a:sym typeface="Monaco"/>
              </a:rPr>
              <a:t>VideoPlayerImpl</a:t>
            </a:r>
            <a:r>
              <a:rPr sz="2000" dirty="0">
                <a:latin typeface="Monaco"/>
                <a:ea typeface="Monaco"/>
                <a:cs typeface="Monaco"/>
                <a:sym typeface="Monaco"/>
              </a:rPr>
              <a:t>(</a:t>
            </a:r>
            <a:r>
              <a:rPr sz="2000" dirty="0" err="1">
                <a:solidFill>
                  <a:srgbClr val="931A68"/>
                </a:solidFill>
                <a:latin typeface="Monaco"/>
                <a:ea typeface="Monaco"/>
                <a:cs typeface="Monaco"/>
                <a:sym typeface="Monaco"/>
              </a:rPr>
              <a:t>int</a:t>
            </a:r>
            <a:r>
              <a:rPr sz="2000" dirty="0">
                <a:latin typeface="Monaco"/>
                <a:ea typeface="Monaco"/>
                <a:cs typeface="Monaco"/>
                <a:sym typeface="Monaco"/>
              </a:rPr>
              <a:t> length)</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err="1">
                <a:solidFill>
                  <a:srgbClr val="931A68"/>
                </a:solidFill>
                <a:latin typeface="Monaco"/>
                <a:ea typeface="Monaco"/>
                <a:cs typeface="Monaco"/>
                <a:sym typeface="Monaco"/>
              </a:rPr>
              <a:t>this</a:t>
            </a:r>
            <a:r>
              <a:rPr sz="2000" dirty="0" err="1">
                <a:latin typeface="Monaco"/>
                <a:ea typeface="Monaco"/>
                <a:cs typeface="Monaco"/>
                <a:sym typeface="Monaco"/>
              </a:rPr>
              <a:t>.</a:t>
            </a:r>
            <a:r>
              <a:rPr sz="2000" dirty="0" err="1">
                <a:solidFill>
                  <a:srgbClr val="0326CC"/>
                </a:solidFill>
                <a:latin typeface="Monaco"/>
                <a:ea typeface="Monaco"/>
                <a:cs typeface="Monaco"/>
                <a:sym typeface="Monaco"/>
              </a:rPr>
              <a:t>duration</a:t>
            </a:r>
            <a:r>
              <a:rPr sz="2000" dirty="0">
                <a:latin typeface="Monaco"/>
                <a:ea typeface="Monaco"/>
                <a:cs typeface="Monaco"/>
                <a:sym typeface="Monaco"/>
              </a:rPr>
              <a:t> = length;</a:t>
            </a:r>
          </a:p>
          <a:p>
            <a:pPr lvl="0" defTabSz="584200">
              <a:defRPr sz="1800"/>
            </a:pPr>
            <a:r>
              <a:rPr sz="2000" dirty="0">
                <a:latin typeface="Monaco"/>
                <a:ea typeface="Monaco"/>
                <a:cs typeface="Monaco"/>
                <a:sym typeface="Monaco"/>
              </a:rPr>
              <a:t>    </a:t>
            </a:r>
            <a:r>
              <a:rPr sz="2000" dirty="0">
                <a:solidFill>
                  <a:srgbClr val="0326CC"/>
                </a:solidFill>
                <a:latin typeface="Monaco"/>
                <a:ea typeface="Monaco"/>
                <a:cs typeface="Monaco"/>
                <a:sym typeface="Monaco"/>
              </a:rPr>
              <a:t>marks</a:t>
            </a:r>
            <a:r>
              <a:rPr sz="2000" dirty="0">
                <a:latin typeface="Monaco"/>
                <a:ea typeface="Monaco"/>
                <a:cs typeface="Monaco"/>
                <a:sym typeface="Monaco"/>
              </a:rPr>
              <a:t> = </a:t>
            </a:r>
            <a:r>
              <a:rPr sz="2000" dirty="0">
                <a:solidFill>
                  <a:srgbClr val="931A68"/>
                </a:solidFill>
                <a:latin typeface="Monaco"/>
                <a:ea typeface="Monaco"/>
                <a:cs typeface="Monaco"/>
                <a:sym typeface="Monaco"/>
              </a:rPr>
              <a:t>new</a:t>
            </a:r>
            <a:r>
              <a:rPr sz="2000" dirty="0">
                <a:latin typeface="Monaco"/>
                <a:ea typeface="Monaco"/>
                <a:cs typeface="Monaco"/>
                <a:sym typeface="Monaco"/>
              </a:rPr>
              <a:t> </a:t>
            </a:r>
            <a:r>
              <a:rPr sz="2000" dirty="0" err="1">
                <a:latin typeface="Monaco"/>
                <a:ea typeface="Monaco"/>
                <a:cs typeface="Monaco"/>
                <a:sym typeface="Monaco"/>
              </a:rPr>
              <a:t>HashMap</a:t>
            </a:r>
            <a:r>
              <a:rPr sz="2000" dirty="0">
                <a:latin typeface="Monaco"/>
                <a:ea typeface="Monaco"/>
                <a:cs typeface="Monaco"/>
                <a:sym typeface="Monaco"/>
              </a:rPr>
              <a:t>&lt;String, Integer&gt;();</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err="1">
                <a:solidFill>
                  <a:srgbClr val="931A68"/>
                </a:solidFill>
                <a:latin typeface="Monaco"/>
                <a:ea typeface="Monaco"/>
                <a:cs typeface="Monaco"/>
                <a:sym typeface="Monaco"/>
              </a:rPr>
              <a:t>int</a:t>
            </a:r>
            <a:r>
              <a:rPr sz="2000" dirty="0">
                <a:latin typeface="Monaco"/>
                <a:ea typeface="Monaco"/>
                <a:cs typeface="Monaco"/>
                <a:sym typeface="Monaco"/>
              </a:rPr>
              <a:t> </a:t>
            </a:r>
            <a:r>
              <a:rPr sz="2000" dirty="0" err="1">
                <a:latin typeface="Monaco"/>
                <a:ea typeface="Monaco"/>
                <a:cs typeface="Monaco"/>
                <a:sym typeface="Monaco"/>
              </a:rPr>
              <a:t>currentTimePosition</a:t>
            </a: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return</a:t>
            </a:r>
            <a:r>
              <a:rPr sz="2000" dirty="0">
                <a:latin typeface="Monaco"/>
                <a:ea typeface="Monaco"/>
                <a:cs typeface="Monaco"/>
                <a:sym typeface="Monaco"/>
              </a:rPr>
              <a:t> </a:t>
            </a:r>
            <a:r>
              <a:rPr sz="2000" dirty="0" err="1">
                <a:solidFill>
                  <a:srgbClr val="0326CC"/>
                </a:solidFill>
                <a:latin typeface="Monaco"/>
                <a:ea typeface="Monaco"/>
                <a:cs typeface="Monaco"/>
                <a:sym typeface="Monaco"/>
              </a:rPr>
              <a:t>currentPosition</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p>
          <a:p>
            <a:pPr lvl="0" defTabSz="584200">
              <a:defRPr sz="1800"/>
            </a:pPr>
            <a:endParaRPr sz="2000" dirty="0">
              <a:latin typeface="Monaco"/>
              <a:ea typeface="Monaco"/>
              <a:cs typeface="Monaco"/>
              <a:sym typeface="Monaco"/>
            </a:endParaRP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a:t>
            </a:r>
            <a:r>
              <a:rPr sz="2000" dirty="0" err="1">
                <a:latin typeface="Monaco"/>
                <a:ea typeface="Monaco"/>
                <a:cs typeface="Monaco"/>
                <a:sym typeface="Monaco"/>
              </a:rPr>
              <a:t>gotoMark</a:t>
            </a:r>
            <a:r>
              <a:rPr sz="2000" dirty="0">
                <a:latin typeface="Monaco"/>
                <a:ea typeface="Monaco"/>
                <a:cs typeface="Monaco"/>
                <a:sym typeface="Monaco"/>
              </a:rPr>
              <a:t> (String name)</a:t>
            </a:r>
          </a:p>
          <a:p>
            <a:pPr lvl="0" defTabSz="584200">
              <a:defRPr sz="1800"/>
            </a:pPr>
            <a:r>
              <a:rPr sz="2000" dirty="0">
                <a:latin typeface="Monaco"/>
                <a:ea typeface="Monaco"/>
                <a:cs typeface="Monaco"/>
                <a:sym typeface="Monaco"/>
              </a:rPr>
              <a:t>  { }</a:t>
            </a:r>
          </a:p>
          <a:p>
            <a:pPr lvl="0" defTabSz="584200">
              <a:defRPr sz="1800"/>
            </a:pPr>
            <a:endParaRPr sz="2000" dirty="0">
              <a:latin typeface="Monaco"/>
              <a:ea typeface="Monaco"/>
              <a:cs typeface="Monaco"/>
              <a:sym typeface="Monaco"/>
            </a:endParaRP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a:t>
            </a:r>
            <a:r>
              <a:rPr sz="2000" dirty="0" err="1">
                <a:latin typeface="Monaco"/>
                <a:ea typeface="Monaco"/>
                <a:cs typeface="Monaco"/>
                <a:sym typeface="Monaco"/>
              </a:rPr>
              <a:t>markTimePosition</a:t>
            </a:r>
            <a:r>
              <a:rPr sz="2000" dirty="0">
                <a:latin typeface="Monaco"/>
                <a:ea typeface="Monaco"/>
                <a:cs typeface="Monaco"/>
                <a:sym typeface="Monaco"/>
              </a:rPr>
              <a:t> (String name)</a:t>
            </a:r>
          </a:p>
          <a:p>
            <a:pPr lvl="0" defTabSz="584200">
              <a:defRPr sz="1800"/>
            </a:pPr>
            <a:r>
              <a:rPr sz="2000" dirty="0">
                <a:latin typeface="Monaco"/>
                <a:ea typeface="Monaco"/>
                <a:cs typeface="Monaco"/>
                <a:sym typeface="Monaco"/>
              </a:rPr>
              <a:t>  { }</a:t>
            </a:r>
          </a:p>
          <a:p>
            <a:pPr lvl="0" defTabSz="584200">
              <a:defRPr sz="1800"/>
            </a:pPr>
            <a:endParaRPr sz="2000" dirty="0">
              <a:latin typeface="Monaco"/>
              <a:ea typeface="Monaco"/>
              <a:cs typeface="Monaco"/>
              <a:sym typeface="Monaco"/>
            </a:endParaRP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rewind (</a:t>
            </a:r>
            <a:r>
              <a:rPr sz="2000" dirty="0" err="1">
                <a:solidFill>
                  <a:srgbClr val="931A68"/>
                </a:solidFill>
                <a:latin typeface="Monaco"/>
                <a:ea typeface="Monaco"/>
                <a:cs typeface="Monaco"/>
                <a:sym typeface="Monaco"/>
              </a:rPr>
              <a:t>int</a:t>
            </a:r>
            <a:r>
              <a:rPr sz="2000" dirty="0">
                <a:latin typeface="Monaco"/>
                <a:ea typeface="Monaco"/>
                <a:cs typeface="Monaco"/>
                <a:sym typeface="Monaco"/>
              </a:rPr>
              <a:t> seconds) </a:t>
            </a:r>
          </a:p>
          <a:p>
            <a:pPr lvl="0" defTabSz="584200">
              <a:defRPr sz="1800"/>
            </a:pPr>
            <a:r>
              <a:rPr sz="2000" dirty="0">
                <a:latin typeface="Monaco"/>
                <a:ea typeface="Monaco"/>
                <a:cs typeface="Monaco"/>
                <a:sym typeface="Monaco"/>
              </a:rPr>
              <a:t>  { }</a:t>
            </a:r>
          </a:p>
          <a:p>
            <a:pPr lvl="0" defTabSz="584200">
              <a:defRPr sz="1800"/>
            </a:pPr>
            <a:endParaRPr sz="2000" dirty="0">
              <a:latin typeface="Monaco"/>
              <a:ea typeface="Monaco"/>
              <a:cs typeface="Monaco"/>
              <a:sym typeface="Monaco"/>
            </a:endParaRP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a:t>
            </a:r>
            <a:r>
              <a:rPr sz="2000" dirty="0" err="1">
                <a:latin typeface="Monaco"/>
                <a:ea typeface="Monaco"/>
                <a:cs typeface="Monaco"/>
                <a:sym typeface="Monaco"/>
              </a:rPr>
              <a:t>fastForward</a:t>
            </a:r>
            <a:r>
              <a:rPr sz="2000" dirty="0">
                <a:latin typeface="Monaco"/>
                <a:ea typeface="Monaco"/>
                <a:cs typeface="Monaco"/>
                <a:sym typeface="Monaco"/>
              </a:rPr>
              <a:t> (</a:t>
            </a:r>
            <a:r>
              <a:rPr sz="2000" dirty="0" err="1">
                <a:solidFill>
                  <a:srgbClr val="931A68"/>
                </a:solidFill>
                <a:latin typeface="Monaco"/>
                <a:ea typeface="Monaco"/>
                <a:cs typeface="Monaco"/>
                <a:sym typeface="Monaco"/>
              </a:rPr>
              <a:t>int</a:t>
            </a:r>
            <a:r>
              <a:rPr sz="2000" dirty="0">
                <a:latin typeface="Monaco"/>
                <a:ea typeface="Monaco"/>
                <a:cs typeface="Monaco"/>
                <a:sym typeface="Monaco"/>
              </a:rPr>
              <a:t> seconds)</a:t>
            </a:r>
          </a:p>
          <a:p>
            <a:pPr lvl="0" defTabSz="584200">
              <a:defRPr sz="1800"/>
            </a:pPr>
            <a:r>
              <a:rPr sz="2000" dirty="0">
                <a:latin typeface="Monaco"/>
                <a:ea typeface="Monaco"/>
                <a:cs typeface="Monaco"/>
                <a:sym typeface="Monaco"/>
              </a:rPr>
              <a:t>  </a:t>
            </a:r>
            <a:r>
              <a:rPr sz="2000" dirty="0" smtClean="0">
                <a:latin typeface="Monaco"/>
                <a:ea typeface="Monaco"/>
                <a:cs typeface="Monaco"/>
                <a:sym typeface="Monaco"/>
              </a:rPr>
              <a:t>{</a:t>
            </a:r>
            <a:r>
              <a:rPr lang="en-IE" sz="2000" dirty="0" smtClean="0">
                <a:latin typeface="Monaco"/>
                <a:ea typeface="Monaco"/>
                <a:cs typeface="Monaco"/>
                <a:sym typeface="Monaco"/>
              </a:rPr>
              <a:t> </a:t>
            </a:r>
            <a:r>
              <a:rPr sz="2000" dirty="0" smtClean="0">
                <a:latin typeface="Monaco"/>
                <a:ea typeface="Monaco"/>
                <a:cs typeface="Monaco"/>
                <a:sym typeface="Monaco"/>
              </a:rPr>
              <a:t>}</a:t>
            </a:r>
            <a:endParaRPr lang="en-IE" sz="2000" dirty="0" smtClean="0">
              <a:latin typeface="Monaco"/>
              <a:ea typeface="Monaco"/>
              <a:cs typeface="Monaco"/>
              <a:sym typeface="Monaco"/>
            </a:endParaRPr>
          </a:p>
          <a:p>
            <a:pPr lvl="0" defTabSz="584200">
              <a:defRPr sz="1800"/>
            </a:pPr>
            <a:endParaRPr sz="2000" dirty="0">
              <a:latin typeface="Monaco"/>
              <a:ea typeface="Monaco"/>
              <a:cs typeface="Monaco"/>
              <a:sym typeface="Monaco"/>
            </a:endParaRPr>
          </a:p>
          <a:p>
            <a:pPr lvl="0" defTabSz="584200">
              <a:defRPr sz="1800"/>
            </a:pPr>
            <a:r>
              <a:rPr sz="2000" dirty="0">
                <a:latin typeface="Monaco"/>
                <a:ea typeface="Monaco"/>
                <a:cs typeface="Monaco"/>
                <a:sym typeface="Monaco"/>
              </a:rPr>
              <a:t>}</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p:cNvSpPr>
          <p:nvPr>
            <p:ph type="title"/>
          </p:nvPr>
        </p:nvSpPr>
        <p:spPr>
          <a:prstGeom prst="rect">
            <a:avLst/>
          </a:prstGeom>
        </p:spPr>
        <p:txBody>
          <a:bodyPr/>
          <a:lstStyle/>
          <a:p>
            <a:pPr lvl="0">
              <a:defRPr sz="1800"/>
            </a:pPr>
            <a:r>
              <a:rPr sz="4200"/>
              <a:t>Test Case Specifications</a:t>
            </a:r>
          </a:p>
        </p:txBody>
      </p:sp>
      <p:sp>
        <p:nvSpPr>
          <p:cNvPr id="172" name="Shape 172"/>
          <p:cNvSpPr>
            <a:spLocks noGrp="1"/>
          </p:cNvSpPr>
          <p:nvPr>
            <p:ph type="body" idx="1"/>
          </p:nvPr>
        </p:nvSpPr>
        <p:spPr>
          <a:xfrm>
            <a:off x="749300" y="2032000"/>
            <a:ext cx="11861800" cy="7162800"/>
          </a:xfrm>
          <a:prstGeom prst="rect">
            <a:avLst/>
          </a:prstGeom>
        </p:spPr>
        <p:txBody>
          <a:bodyPr/>
          <a:lstStyle/>
          <a:p>
            <a:pPr lvl="0">
              <a:spcBef>
                <a:spcPts val="1700"/>
              </a:spcBef>
              <a:buAutoNum type="arabicPeriod"/>
              <a:defRPr sz="1800"/>
            </a:pPr>
            <a:r>
              <a:rPr sz="2600"/>
              <a:t>Verify that the initial position is 0.</a:t>
            </a:r>
          </a:p>
          <a:p>
            <a:pPr lvl="0">
              <a:spcBef>
                <a:spcPts val="1700"/>
              </a:spcBef>
              <a:buAutoNum type="arabicPeriod"/>
              <a:defRPr sz="1800"/>
            </a:pPr>
            <a:r>
              <a:rPr sz="2600"/>
              <a:t>Fast forward by some allowed amount (not past end of tape), then rewind by same amount. Should be at initial location.</a:t>
            </a:r>
          </a:p>
          <a:p>
            <a:pPr lvl="0">
              <a:spcBef>
                <a:spcPts val="1700"/>
              </a:spcBef>
              <a:buAutoNum type="arabicPeriod"/>
              <a:defRPr sz="1800"/>
            </a:pPr>
            <a:r>
              <a:rPr sz="2600"/>
              <a:t>Rewind by some allowed amount amount (not past beginning of tape), then fast forward by same amount. Should be at initial location.</a:t>
            </a:r>
          </a:p>
          <a:p>
            <a:pPr lvl="0">
              <a:spcBef>
                <a:spcPts val="1700"/>
              </a:spcBef>
              <a:buAutoNum type="arabicPeriod"/>
              <a:defRPr sz="1800"/>
            </a:pPr>
            <a:r>
              <a:rPr sz="2600"/>
              <a:t>Fast forward past end of tape, then rewind by same amount. Should be before the initial location by an appropriate amount to reflect the fact that you can't advance the location past the end of tape.</a:t>
            </a:r>
          </a:p>
          <a:p>
            <a:pPr lvl="0">
              <a:spcBef>
                <a:spcPts val="1700"/>
              </a:spcBef>
              <a:buAutoNum type="arabicPeriod"/>
              <a:defRPr sz="1800"/>
            </a:pPr>
            <a:r>
              <a:rPr sz="2600"/>
              <a:t>Try the same thing in the other direction (rewind past beginning of tape).</a:t>
            </a:r>
          </a:p>
          <a:p>
            <a:pPr lvl="0">
              <a:spcBef>
                <a:spcPts val="1700"/>
              </a:spcBef>
              <a:buAutoNum type="arabicPeriod"/>
              <a:defRPr sz="1800"/>
            </a:pPr>
            <a:r>
              <a:rPr sz="2600"/>
              <a:t>Mark various positions and return to them after moving the current position around.</a:t>
            </a:r>
          </a:p>
          <a:p>
            <a:pPr lvl="0">
              <a:spcBef>
                <a:spcPts val="1700"/>
              </a:spcBef>
              <a:buAutoNum type="arabicPeriod"/>
              <a:defRPr sz="1800"/>
            </a:pPr>
            <a:r>
              <a:rPr sz="2600"/>
              <a:t>Mark a position and return to it without moving in between</a:t>
            </a:r>
          </a:p>
        </p:txBody>
      </p:sp>
      <p:sp>
        <p:nvSpPr>
          <p:cNvPr id="173" name="Shape 173"/>
          <p:cNvSpPr>
            <a:spLocks noGrp="1"/>
          </p:cNvSpPr>
          <p:nvPr>
            <p:ph type="sldNum" sz="quarter" idx="2"/>
          </p:nvPr>
        </p:nvSpPr>
        <p:spPr>
          <a:xfrm>
            <a:off x="12268200" y="9194800"/>
            <a:ext cx="312014" cy="304800"/>
          </a:xfrm>
          <a:prstGeom prst="rect">
            <a:avLst/>
          </a:prstGeom>
          <a:extLst>
            <a:ext uri="{C572A759-6A51-4108-AA02-DFA0A04FC94B}">
              <ma14:wrappingTextBoxFlag xmlns="" xmlns:ma14="http://schemas.microsoft.com/office/mac/drawingml/2011/main" val="1"/>
            </a:ext>
          </a:extLst>
        </p:spPr>
        <p:txBody>
          <a:bodyPr/>
          <a:lstStyle/>
          <a:p>
            <a:pPr lvl="0">
              <a:defRPr sz="1800"/>
            </a:pPr>
            <a:fld id="{86CB4B4D-7CA3-9044-876B-883B54F8677D}" type="slidenum">
              <a:rPr sz="1400"/>
              <a:t>16</a:t>
            </a:fld>
            <a:endParaRPr sz="140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p:cNvSpPr>
          <p:nvPr>
            <p:ph type="title"/>
          </p:nvPr>
        </p:nvSpPr>
        <p:spPr>
          <a:prstGeom prst="rect">
            <a:avLst/>
          </a:prstGeom>
        </p:spPr>
        <p:txBody>
          <a:bodyPr/>
          <a:lstStyle/>
          <a:p>
            <a:pPr lvl="0">
              <a:defRPr sz="1800"/>
            </a:pPr>
            <a:r>
              <a:rPr sz="4200"/>
              <a:t>Test Fixture</a:t>
            </a:r>
          </a:p>
        </p:txBody>
      </p:sp>
      <p:sp>
        <p:nvSpPr>
          <p:cNvPr id="176" name="Shape 176"/>
          <p:cNvSpPr>
            <a:spLocks noGrp="1"/>
          </p:cNvSpPr>
          <p:nvPr>
            <p:ph type="body" idx="1"/>
          </p:nvPr>
        </p:nvSpPr>
        <p:spPr>
          <a:xfrm>
            <a:off x="571500" y="2324100"/>
            <a:ext cx="3962400" cy="6565900"/>
          </a:xfrm>
          <a:prstGeom prst="rect">
            <a:avLst/>
          </a:prstGeom>
        </p:spPr>
        <p:txBody>
          <a:bodyPr/>
          <a:lstStyle/>
          <a:p>
            <a:pPr lvl="0">
              <a:spcBef>
                <a:spcPts val="1700"/>
              </a:spcBef>
            </a:pPr>
            <a:endParaRPr dirty="0"/>
          </a:p>
        </p:txBody>
      </p:sp>
      <p:sp>
        <p:nvSpPr>
          <p:cNvPr id="177" name="Shape 177"/>
          <p:cNvSpPr>
            <a:spLocks noGrp="1"/>
          </p:cNvSpPr>
          <p:nvPr>
            <p:ph type="sldNum" sz="quarter" idx="2"/>
          </p:nvPr>
        </p:nvSpPr>
        <p:spPr>
          <a:xfrm>
            <a:off x="12268200" y="9194800"/>
            <a:ext cx="312014" cy="304800"/>
          </a:xfrm>
          <a:prstGeom prst="rect">
            <a:avLst/>
          </a:prstGeom>
          <a:extLst>
            <a:ext uri="{C572A759-6A51-4108-AA02-DFA0A04FC94B}">
              <ma14:wrappingTextBoxFlag xmlns="" xmlns:ma14="http://schemas.microsoft.com/office/mac/drawingml/2011/main" val="1"/>
            </a:ext>
          </a:extLst>
        </p:spPr>
        <p:txBody>
          <a:bodyPr/>
          <a:lstStyle/>
          <a:p>
            <a:pPr lvl="0">
              <a:defRPr sz="1800"/>
            </a:pPr>
            <a:fld id="{86CB4B4D-7CA3-9044-876B-883B54F8677D}" type="slidenum">
              <a:rPr sz="1400"/>
              <a:t>17</a:t>
            </a:fld>
            <a:endParaRPr sz="1400"/>
          </a:p>
        </p:txBody>
      </p:sp>
      <p:sp>
        <p:nvSpPr>
          <p:cNvPr id="178" name="Shape 178"/>
          <p:cNvSpPr/>
          <p:nvPr/>
        </p:nvSpPr>
        <p:spPr>
          <a:xfrm>
            <a:off x="5422280" y="2577182"/>
            <a:ext cx="5666616" cy="5539978"/>
          </a:xfrm>
          <a:prstGeom prst="rect">
            <a:avLst/>
          </a:prstGeom>
          <a:solidFill>
            <a:srgbClr val="FFFFFF"/>
          </a:solidFill>
          <a:ln w="12700">
            <a:solidFill/>
            <a:miter lim="400000"/>
          </a:ln>
          <a:extLst>
            <a:ext uri="{C572A759-6A51-4108-AA02-DFA0A04FC94B}">
              <ma14:wrappingTextBoxFlag xmlns="" xmlns:ma14="http://schemas.microsoft.com/office/mac/drawingml/2011/main" val="1"/>
            </a:ext>
          </a:extLst>
        </p:spPr>
        <p:txBody>
          <a:bodyPr wrap="none" lIns="0" tIns="0" rIns="0" bIns="0" anchor="b">
            <a:spAutoFit/>
          </a:bodyPr>
          <a:lstStyle/>
          <a:p>
            <a:pPr lvl="0">
              <a:defRPr sz="1800"/>
            </a:pP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class</a:t>
            </a:r>
            <a:r>
              <a:rPr sz="2400" dirty="0">
                <a:latin typeface="Monaco"/>
                <a:ea typeface="Monaco"/>
                <a:cs typeface="Monaco"/>
                <a:sym typeface="Monaco"/>
              </a:rPr>
              <a:t> </a:t>
            </a:r>
            <a:r>
              <a:rPr sz="2400" dirty="0" err="1">
                <a:latin typeface="Monaco"/>
                <a:ea typeface="Monaco"/>
                <a:cs typeface="Monaco"/>
                <a:sym typeface="Monaco"/>
              </a:rPr>
              <a:t>VideoPlayerTest</a:t>
            </a:r>
            <a:endParaRPr sz="2400" dirty="0">
              <a:latin typeface="Monaco"/>
              <a:ea typeface="Monaco"/>
              <a:cs typeface="Monaco"/>
              <a:sym typeface="Monaco"/>
            </a:endParaRPr>
          </a:p>
          <a:p>
            <a:pPr lvl="0">
              <a:defRPr sz="1800"/>
            </a:pPr>
            <a:r>
              <a:rPr sz="2400" dirty="0">
                <a:latin typeface="Monaco"/>
                <a:ea typeface="Monaco"/>
                <a:cs typeface="Monaco"/>
                <a:sym typeface="Monaco"/>
              </a:rPr>
              <a:t>{</a:t>
            </a:r>
          </a:p>
          <a:p>
            <a:pPr lvl="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private</a:t>
            </a:r>
            <a:r>
              <a:rPr sz="2400" dirty="0">
                <a:latin typeface="Monaco"/>
                <a:ea typeface="Monaco"/>
                <a:cs typeface="Monaco"/>
                <a:sym typeface="Monaco"/>
              </a:rPr>
              <a:t> </a:t>
            </a:r>
            <a:r>
              <a:rPr sz="2400" dirty="0" err="1">
                <a:latin typeface="Monaco"/>
                <a:ea typeface="Monaco"/>
                <a:cs typeface="Monaco"/>
                <a:sym typeface="Monaco"/>
              </a:rPr>
              <a:t>VideoPlayer</a:t>
            </a:r>
            <a:r>
              <a:rPr sz="2400" dirty="0">
                <a:latin typeface="Monaco"/>
                <a:ea typeface="Monaco"/>
                <a:cs typeface="Monaco"/>
                <a:sym typeface="Monaco"/>
              </a:rPr>
              <a:t> </a:t>
            </a:r>
            <a:r>
              <a:rPr sz="2400" dirty="0">
                <a:solidFill>
                  <a:srgbClr val="0326CC"/>
                </a:solidFill>
                <a:latin typeface="Monaco"/>
                <a:ea typeface="Monaco"/>
                <a:cs typeface="Monaco"/>
                <a:sym typeface="Monaco"/>
              </a:rPr>
              <a:t>editor</a:t>
            </a:r>
            <a:r>
              <a:rPr sz="2400" dirty="0">
                <a:latin typeface="Monaco"/>
                <a:ea typeface="Monaco"/>
                <a:cs typeface="Monaco"/>
                <a:sym typeface="Monaco"/>
              </a:rPr>
              <a:t>;</a:t>
            </a:r>
          </a:p>
          <a:p>
            <a:pPr lvl="0">
              <a:defRPr sz="1800"/>
            </a:pPr>
            <a:endParaRPr sz="2400" dirty="0">
              <a:latin typeface="Monaco"/>
              <a:ea typeface="Monaco"/>
              <a:cs typeface="Monaco"/>
              <a:sym typeface="Monaco"/>
            </a:endParaRPr>
          </a:p>
          <a:p>
            <a:pPr lvl="0">
              <a:defRPr sz="1800"/>
            </a:pPr>
            <a:r>
              <a:rPr sz="2400" dirty="0">
                <a:latin typeface="Monaco"/>
                <a:ea typeface="Monaco"/>
                <a:cs typeface="Monaco"/>
                <a:sym typeface="Monaco"/>
              </a:rPr>
              <a:t>  </a:t>
            </a:r>
            <a:r>
              <a:rPr sz="2400" dirty="0">
                <a:solidFill>
                  <a:srgbClr val="777777"/>
                </a:solidFill>
                <a:latin typeface="Monaco"/>
                <a:ea typeface="Monaco"/>
                <a:cs typeface="Monaco"/>
                <a:sym typeface="Monaco"/>
              </a:rPr>
              <a:t>@Before</a:t>
            </a:r>
            <a:endParaRPr sz="2400" dirty="0">
              <a:latin typeface="Monaco"/>
              <a:ea typeface="Monaco"/>
              <a:cs typeface="Monaco"/>
              <a:sym typeface="Monaco"/>
            </a:endParaRPr>
          </a:p>
          <a:p>
            <a:pPr lvl="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setUp</a:t>
            </a:r>
            <a:r>
              <a:rPr sz="2400" dirty="0">
                <a:latin typeface="Monaco"/>
                <a:ea typeface="Monaco"/>
                <a:cs typeface="Monaco"/>
                <a:sym typeface="Monaco"/>
              </a:rPr>
              <a:t>() </a:t>
            </a:r>
            <a:r>
              <a:rPr sz="2400" dirty="0">
                <a:solidFill>
                  <a:srgbClr val="931A68"/>
                </a:solidFill>
                <a:latin typeface="Monaco"/>
                <a:ea typeface="Monaco"/>
                <a:cs typeface="Monaco"/>
                <a:sym typeface="Monaco"/>
              </a:rPr>
              <a:t>throws</a:t>
            </a:r>
            <a:r>
              <a:rPr sz="2400" dirty="0">
                <a:latin typeface="Monaco"/>
                <a:ea typeface="Monaco"/>
                <a:cs typeface="Monaco"/>
                <a:sym typeface="Monaco"/>
              </a:rPr>
              <a:t> Exception</a:t>
            </a:r>
          </a:p>
          <a:p>
            <a:pPr lvl="0">
              <a:defRPr sz="1800"/>
            </a:pPr>
            <a:r>
              <a:rPr sz="2400" dirty="0">
                <a:latin typeface="Monaco"/>
                <a:ea typeface="Monaco"/>
                <a:cs typeface="Monaco"/>
                <a:sym typeface="Monaco"/>
              </a:rPr>
              <a:t>  {</a:t>
            </a:r>
          </a:p>
          <a:p>
            <a:pPr lvl="0">
              <a:defRPr sz="1800"/>
            </a:pPr>
            <a:r>
              <a:rPr sz="2400" dirty="0">
                <a:latin typeface="Monaco"/>
                <a:ea typeface="Monaco"/>
                <a:cs typeface="Monaco"/>
                <a:sym typeface="Monaco"/>
              </a:rPr>
              <a:t>    </a:t>
            </a:r>
            <a:r>
              <a:rPr sz="2400" dirty="0">
                <a:solidFill>
                  <a:srgbClr val="0326CC"/>
                </a:solidFill>
                <a:latin typeface="Monaco"/>
                <a:ea typeface="Monaco"/>
                <a:cs typeface="Monaco"/>
                <a:sym typeface="Monaco"/>
              </a:rPr>
              <a:t>editor</a:t>
            </a:r>
            <a:r>
              <a:rPr sz="2400" dirty="0">
                <a:latin typeface="Monaco"/>
                <a:ea typeface="Monaco"/>
                <a:cs typeface="Monaco"/>
                <a:sym typeface="Monaco"/>
              </a:rPr>
              <a:t> = </a:t>
            </a:r>
            <a:r>
              <a:rPr sz="2400" dirty="0">
                <a:solidFill>
                  <a:srgbClr val="931A68"/>
                </a:solidFill>
                <a:latin typeface="Monaco"/>
                <a:ea typeface="Monaco"/>
                <a:cs typeface="Monaco"/>
                <a:sym typeface="Monaco"/>
              </a:rPr>
              <a:t>new</a:t>
            </a:r>
            <a:r>
              <a:rPr sz="2400" dirty="0">
                <a:latin typeface="Monaco"/>
                <a:ea typeface="Monaco"/>
                <a:cs typeface="Monaco"/>
                <a:sym typeface="Monaco"/>
              </a:rPr>
              <a:t> </a:t>
            </a:r>
            <a:r>
              <a:rPr sz="2400" dirty="0" err="1">
                <a:latin typeface="Monaco"/>
                <a:ea typeface="Monaco"/>
                <a:cs typeface="Monaco"/>
                <a:sym typeface="Monaco"/>
              </a:rPr>
              <a:t>VideoPlayerImpl</a:t>
            </a:r>
            <a:r>
              <a:rPr sz="2400" dirty="0">
                <a:latin typeface="Monaco"/>
                <a:ea typeface="Monaco"/>
                <a:cs typeface="Monaco"/>
                <a:sym typeface="Monaco"/>
              </a:rPr>
              <a:t>(100);</a:t>
            </a:r>
          </a:p>
          <a:p>
            <a:pPr lvl="0">
              <a:defRPr sz="1800"/>
            </a:pPr>
            <a:r>
              <a:rPr sz="2400" dirty="0">
                <a:latin typeface="Monaco"/>
                <a:ea typeface="Monaco"/>
                <a:cs typeface="Monaco"/>
                <a:sym typeface="Monaco"/>
              </a:rPr>
              <a:t>  }</a:t>
            </a:r>
          </a:p>
          <a:p>
            <a:pPr lvl="0">
              <a:defRPr sz="1800"/>
            </a:pPr>
            <a:endParaRPr sz="2400" dirty="0">
              <a:latin typeface="Monaco"/>
              <a:ea typeface="Monaco"/>
              <a:cs typeface="Monaco"/>
              <a:sym typeface="Monaco"/>
            </a:endParaRPr>
          </a:p>
          <a:p>
            <a:pPr lvl="0">
              <a:defRPr sz="1800"/>
            </a:pPr>
            <a:r>
              <a:rPr sz="2400" dirty="0">
                <a:latin typeface="Monaco"/>
                <a:ea typeface="Monaco"/>
                <a:cs typeface="Monaco"/>
                <a:sym typeface="Monaco"/>
              </a:rPr>
              <a:t>  </a:t>
            </a:r>
            <a:r>
              <a:rPr sz="2400" dirty="0">
                <a:solidFill>
                  <a:srgbClr val="777777"/>
                </a:solidFill>
                <a:latin typeface="Monaco"/>
                <a:ea typeface="Monaco"/>
                <a:cs typeface="Monaco"/>
                <a:sym typeface="Monaco"/>
              </a:rPr>
              <a:t>@After</a:t>
            </a:r>
            <a:endParaRPr sz="2400" dirty="0">
              <a:latin typeface="Monaco"/>
              <a:ea typeface="Monaco"/>
              <a:cs typeface="Monaco"/>
              <a:sym typeface="Monaco"/>
            </a:endParaRPr>
          </a:p>
          <a:p>
            <a:pPr lvl="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tearDown</a:t>
            </a:r>
            <a:r>
              <a:rPr sz="2400" dirty="0">
                <a:latin typeface="Monaco"/>
                <a:ea typeface="Monaco"/>
                <a:cs typeface="Monaco"/>
                <a:sym typeface="Monaco"/>
              </a:rPr>
              <a:t>() </a:t>
            </a:r>
            <a:r>
              <a:rPr sz="2400" dirty="0">
                <a:solidFill>
                  <a:srgbClr val="931A68"/>
                </a:solidFill>
                <a:latin typeface="Monaco"/>
                <a:ea typeface="Monaco"/>
                <a:cs typeface="Monaco"/>
                <a:sym typeface="Monaco"/>
              </a:rPr>
              <a:t>throws</a:t>
            </a:r>
            <a:r>
              <a:rPr sz="2400" dirty="0">
                <a:latin typeface="Monaco"/>
                <a:ea typeface="Monaco"/>
                <a:cs typeface="Monaco"/>
                <a:sym typeface="Monaco"/>
              </a:rPr>
              <a:t> Exception</a:t>
            </a:r>
          </a:p>
          <a:p>
            <a:pPr lvl="0">
              <a:defRPr sz="1800"/>
            </a:pPr>
            <a:r>
              <a:rPr sz="2400" dirty="0">
                <a:latin typeface="Monaco"/>
                <a:ea typeface="Monaco"/>
                <a:cs typeface="Monaco"/>
                <a:sym typeface="Monaco"/>
              </a:rPr>
              <a:t>  {</a:t>
            </a:r>
          </a:p>
          <a:p>
            <a:pPr lvl="0">
              <a:defRPr sz="1800"/>
            </a:pPr>
            <a:r>
              <a:rPr sz="2400" dirty="0">
                <a:latin typeface="Monaco"/>
                <a:ea typeface="Monaco"/>
                <a:cs typeface="Monaco"/>
                <a:sym typeface="Monaco"/>
              </a:rPr>
              <a:t>    </a:t>
            </a:r>
            <a:r>
              <a:rPr sz="2400" dirty="0">
                <a:solidFill>
                  <a:srgbClr val="0326CC"/>
                </a:solidFill>
                <a:latin typeface="Monaco"/>
                <a:ea typeface="Monaco"/>
                <a:cs typeface="Monaco"/>
                <a:sym typeface="Monaco"/>
              </a:rPr>
              <a:t>editor</a:t>
            </a:r>
            <a:r>
              <a:rPr sz="2400" dirty="0">
                <a:latin typeface="Monaco"/>
                <a:ea typeface="Monaco"/>
                <a:cs typeface="Monaco"/>
                <a:sym typeface="Monaco"/>
              </a:rPr>
              <a:t> = </a:t>
            </a:r>
            <a:r>
              <a:rPr sz="2400" dirty="0">
                <a:solidFill>
                  <a:srgbClr val="931A68"/>
                </a:solidFill>
                <a:latin typeface="Monaco"/>
                <a:ea typeface="Monaco"/>
                <a:cs typeface="Monaco"/>
                <a:sym typeface="Monaco"/>
              </a:rPr>
              <a:t>null</a:t>
            </a:r>
            <a:r>
              <a:rPr sz="2400" dirty="0">
                <a:latin typeface="Monaco"/>
                <a:ea typeface="Monaco"/>
                <a:cs typeface="Monaco"/>
                <a:sym typeface="Monaco"/>
              </a:rPr>
              <a:t>;</a:t>
            </a:r>
          </a:p>
          <a:p>
            <a:pPr lvl="0">
              <a:defRPr sz="1800"/>
            </a:pPr>
            <a:r>
              <a:rPr sz="2400" dirty="0">
                <a:latin typeface="Monaco"/>
                <a:ea typeface="Monaco"/>
                <a:cs typeface="Monaco"/>
                <a:sym typeface="Monaco"/>
              </a:rPr>
              <a:t>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title"/>
          </p:nvPr>
        </p:nvSpPr>
        <p:spPr>
          <a:prstGeom prst="rect">
            <a:avLst/>
          </a:prstGeom>
        </p:spPr>
        <p:txBody>
          <a:bodyPr/>
          <a:lstStyle/>
          <a:p>
            <a:pPr lvl="0">
              <a:defRPr sz="1800"/>
            </a:pPr>
            <a:r>
              <a:rPr sz="4200" dirty="0"/>
              <a:t>1.</a:t>
            </a:r>
          </a:p>
        </p:txBody>
      </p:sp>
      <p:sp>
        <p:nvSpPr>
          <p:cNvPr id="181" name="Shape 181"/>
          <p:cNvSpPr>
            <a:spLocks noGrp="1"/>
          </p:cNvSpPr>
          <p:nvPr>
            <p:ph type="body" idx="1"/>
          </p:nvPr>
        </p:nvSpPr>
        <p:spPr>
          <a:xfrm>
            <a:off x="571500" y="2324100"/>
            <a:ext cx="3962400" cy="6565900"/>
          </a:xfrm>
          <a:prstGeom prst="rect">
            <a:avLst/>
          </a:prstGeom>
        </p:spPr>
        <p:txBody>
          <a:bodyPr/>
          <a:lstStyle>
            <a:lvl1pPr>
              <a:spcBef>
                <a:spcPts val="1700"/>
              </a:spcBef>
            </a:lvl1pPr>
          </a:lstStyle>
          <a:p>
            <a:pPr lvl="0">
              <a:defRPr sz="1800"/>
            </a:pPr>
            <a:r>
              <a:rPr sz="3200" dirty="0"/>
              <a:t>Verify that the initial position is 0</a:t>
            </a:r>
          </a:p>
        </p:txBody>
      </p:sp>
      <p:sp>
        <p:nvSpPr>
          <p:cNvPr id="182" name="Shape 182"/>
          <p:cNvSpPr>
            <a:spLocks noGrp="1"/>
          </p:cNvSpPr>
          <p:nvPr>
            <p:ph type="sldNum" sz="quarter" idx="2"/>
          </p:nvPr>
        </p:nvSpPr>
        <p:spPr>
          <a:xfrm>
            <a:off x="12268200" y="9194800"/>
            <a:ext cx="312014" cy="304800"/>
          </a:xfrm>
          <a:prstGeom prst="rect">
            <a:avLst/>
          </a:prstGeom>
          <a:extLst>
            <a:ext uri="{C572A759-6A51-4108-AA02-DFA0A04FC94B}">
              <ma14:wrappingTextBoxFlag xmlns="" xmlns:ma14="http://schemas.microsoft.com/office/mac/drawingml/2011/main" val="1"/>
            </a:ext>
          </a:extLst>
        </p:spPr>
        <p:txBody>
          <a:bodyPr/>
          <a:lstStyle/>
          <a:p>
            <a:pPr lvl="0">
              <a:defRPr sz="1800"/>
            </a:pPr>
            <a:fld id="{86CB4B4D-7CA3-9044-876B-883B54F8677D}" type="slidenum">
              <a:rPr sz="1400"/>
              <a:t>18</a:t>
            </a:fld>
            <a:endParaRPr sz="1400"/>
          </a:p>
        </p:txBody>
      </p:sp>
      <p:sp>
        <p:nvSpPr>
          <p:cNvPr id="183" name="Shape 183"/>
          <p:cNvSpPr/>
          <p:nvPr/>
        </p:nvSpPr>
        <p:spPr>
          <a:xfrm>
            <a:off x="4774208" y="3010001"/>
            <a:ext cx="7330533" cy="5909310"/>
          </a:xfrm>
          <a:prstGeom prst="rect">
            <a:avLst/>
          </a:prstGeom>
          <a:solidFill>
            <a:srgbClr val="FFFFFF"/>
          </a:solidFill>
          <a:ln w="12700">
            <a:solidFill/>
            <a:miter lim="400000"/>
          </a:ln>
          <a:extLst>
            <a:ext uri="{C572A759-6A51-4108-AA02-DFA0A04FC94B}">
              <ma14:wrappingTextBoxFlag xmlns="" xmlns:ma14="http://schemas.microsoft.com/office/mac/drawingml/2011/main" val="1"/>
            </a:ext>
          </a:extLst>
        </p:spPr>
        <p:txBody>
          <a:bodyPr wrap="none" lIns="0" tIns="0" rIns="0" bIns="0" anchor="b">
            <a:spAutoFit/>
          </a:bodyPr>
          <a:lstStyle/>
          <a:p>
            <a:pPr lvl="0" defTabSz="584200">
              <a:defRPr sz="1800"/>
            </a:pP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class</a:t>
            </a:r>
            <a:r>
              <a:rPr sz="2400" dirty="0">
                <a:latin typeface="Monaco"/>
                <a:ea typeface="Monaco"/>
                <a:cs typeface="Monaco"/>
                <a:sym typeface="Monaco"/>
              </a:rPr>
              <a:t> </a:t>
            </a:r>
            <a:r>
              <a:rPr sz="2400" dirty="0" err="1">
                <a:latin typeface="Monaco"/>
                <a:ea typeface="Monaco"/>
                <a:cs typeface="Monaco"/>
                <a:sym typeface="Monaco"/>
              </a:rPr>
              <a:t>VideoPlayerImpl</a:t>
            </a:r>
            <a:r>
              <a:rPr sz="2400" dirty="0">
                <a:latin typeface="Monaco"/>
                <a:ea typeface="Monaco"/>
                <a:cs typeface="Monaco"/>
                <a:sym typeface="Monaco"/>
              </a:rPr>
              <a:t> </a:t>
            </a:r>
            <a:r>
              <a:rPr sz="2400" dirty="0">
                <a:solidFill>
                  <a:srgbClr val="931A68"/>
                </a:solidFill>
                <a:latin typeface="Monaco"/>
                <a:ea typeface="Monaco"/>
                <a:cs typeface="Monaco"/>
                <a:sym typeface="Monaco"/>
              </a:rPr>
              <a:t>implements</a:t>
            </a:r>
            <a:r>
              <a:rPr sz="2400" dirty="0">
                <a:latin typeface="Monaco"/>
                <a:ea typeface="Monaco"/>
                <a:cs typeface="Monaco"/>
                <a:sym typeface="Monaco"/>
              </a:rPr>
              <a:t> </a:t>
            </a:r>
            <a:r>
              <a:rPr sz="2400" dirty="0" err="1">
                <a:latin typeface="Monaco"/>
                <a:ea typeface="Monaco"/>
                <a:cs typeface="Monaco"/>
                <a:sym typeface="Monaco"/>
              </a:rPr>
              <a:t>VideoPlayer</a:t>
            </a:r>
            <a:endParaRPr sz="2400" dirty="0">
              <a:latin typeface="Monaco"/>
              <a:ea typeface="Monaco"/>
              <a:cs typeface="Monaco"/>
              <a:sym typeface="Monaco"/>
            </a:endParaRPr>
          </a:p>
          <a:p>
            <a:pPr lvl="0" defTabSz="584200">
              <a:defRPr sz="1800"/>
            </a:pPr>
            <a:r>
              <a:rPr sz="2400" dirty="0">
                <a:latin typeface="Monaco"/>
                <a:ea typeface="Monaco"/>
                <a:cs typeface="Monaco"/>
                <a:sym typeface="Monaco"/>
              </a:rPr>
              <a:t>{</a:t>
            </a:r>
          </a:p>
          <a:p>
            <a:pPr lvl="0"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private</a:t>
            </a:r>
            <a:r>
              <a:rPr sz="2400" dirty="0">
                <a:latin typeface="Monaco"/>
                <a:ea typeface="Monaco"/>
                <a:cs typeface="Monaco"/>
                <a:sym typeface="Monaco"/>
              </a:rPr>
              <a:t> </a:t>
            </a:r>
            <a:r>
              <a:rPr sz="2400" dirty="0" err="1">
                <a:solidFill>
                  <a:srgbClr val="931A68"/>
                </a:solidFill>
                <a:latin typeface="Monaco"/>
                <a:ea typeface="Monaco"/>
                <a:cs typeface="Monaco"/>
                <a:sym typeface="Monaco"/>
              </a:rPr>
              <a:t>int</a:t>
            </a:r>
            <a:r>
              <a:rPr sz="2400" dirty="0">
                <a:latin typeface="Monaco"/>
                <a:ea typeface="Monaco"/>
                <a:cs typeface="Monaco"/>
                <a:sym typeface="Monaco"/>
              </a:rPr>
              <a:t> </a:t>
            </a:r>
            <a:r>
              <a:rPr sz="2400" u="sng" dirty="0">
                <a:solidFill>
                  <a:srgbClr val="0326CC"/>
                </a:solidFill>
                <a:latin typeface="Monaco"/>
                <a:ea typeface="Monaco"/>
                <a:cs typeface="Monaco"/>
                <a:sym typeface="Monaco"/>
              </a:rPr>
              <a:t>duration</a:t>
            </a:r>
            <a:r>
              <a:rPr sz="2400" dirty="0">
                <a:latin typeface="Monaco"/>
                <a:ea typeface="Monaco"/>
                <a:cs typeface="Monaco"/>
                <a:sym typeface="Monaco"/>
              </a:rPr>
              <a:t>;</a:t>
            </a:r>
          </a:p>
          <a:p>
            <a:pPr lvl="0"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private</a:t>
            </a:r>
            <a:r>
              <a:rPr sz="2400" dirty="0">
                <a:latin typeface="Monaco"/>
                <a:ea typeface="Monaco"/>
                <a:cs typeface="Monaco"/>
                <a:sym typeface="Monaco"/>
              </a:rPr>
              <a:t> </a:t>
            </a:r>
            <a:r>
              <a:rPr sz="2400" dirty="0" err="1">
                <a:solidFill>
                  <a:srgbClr val="931A68"/>
                </a:solidFill>
                <a:latin typeface="Monaco"/>
                <a:ea typeface="Monaco"/>
                <a:cs typeface="Monaco"/>
                <a:sym typeface="Monaco"/>
              </a:rPr>
              <a:t>int</a:t>
            </a:r>
            <a:r>
              <a:rPr sz="2400" dirty="0">
                <a:latin typeface="Monaco"/>
                <a:ea typeface="Monaco"/>
                <a:cs typeface="Monaco"/>
                <a:sym typeface="Monaco"/>
              </a:rPr>
              <a:t> </a:t>
            </a:r>
            <a:r>
              <a:rPr sz="2400" dirty="0" err="1">
                <a:solidFill>
                  <a:srgbClr val="0326CC"/>
                </a:solidFill>
                <a:latin typeface="Monaco"/>
                <a:ea typeface="Monaco"/>
                <a:cs typeface="Monaco"/>
                <a:sym typeface="Monaco"/>
              </a:rPr>
              <a:t>currentPosition</a:t>
            </a:r>
            <a:r>
              <a:rPr sz="2400" dirty="0">
                <a:latin typeface="Monaco"/>
                <a:ea typeface="Monaco"/>
                <a:cs typeface="Monaco"/>
                <a:sym typeface="Monaco"/>
              </a:rPr>
              <a:t>;</a:t>
            </a:r>
          </a:p>
          <a:p>
            <a:pPr lvl="0"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private</a:t>
            </a:r>
            <a:r>
              <a:rPr sz="2400" dirty="0">
                <a:latin typeface="Monaco"/>
                <a:ea typeface="Monaco"/>
                <a:cs typeface="Monaco"/>
                <a:sym typeface="Monaco"/>
              </a:rPr>
              <a:t> Map&lt;String, Integer&gt; </a:t>
            </a:r>
            <a:r>
              <a:rPr sz="2400" u="sng" dirty="0">
                <a:solidFill>
                  <a:srgbClr val="0326CC"/>
                </a:solidFill>
                <a:latin typeface="Monaco"/>
                <a:ea typeface="Monaco"/>
                <a:cs typeface="Monaco"/>
                <a:sym typeface="Monaco"/>
              </a:rPr>
              <a:t>marks</a:t>
            </a:r>
            <a:r>
              <a:rPr sz="2400" dirty="0">
                <a:latin typeface="Monaco"/>
                <a:ea typeface="Monaco"/>
                <a:cs typeface="Monaco"/>
                <a:sym typeface="Monaco"/>
              </a:rPr>
              <a:t>;</a:t>
            </a:r>
          </a:p>
          <a:p>
            <a:pPr lvl="0" defTabSz="584200">
              <a:defRPr sz="1800"/>
            </a:pPr>
            <a:r>
              <a:rPr sz="2400" dirty="0">
                <a:latin typeface="Monaco"/>
                <a:ea typeface="Monaco"/>
                <a:cs typeface="Monaco"/>
                <a:sym typeface="Monaco"/>
              </a:rPr>
              <a:t>  </a:t>
            </a:r>
          </a:p>
          <a:p>
            <a:pPr lvl="0"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err="1">
                <a:latin typeface="Monaco"/>
                <a:ea typeface="Monaco"/>
                <a:cs typeface="Monaco"/>
                <a:sym typeface="Monaco"/>
              </a:rPr>
              <a:t>VideoPlayerImpl</a:t>
            </a:r>
            <a:r>
              <a:rPr sz="2400" dirty="0">
                <a:latin typeface="Monaco"/>
                <a:ea typeface="Monaco"/>
                <a:cs typeface="Monaco"/>
                <a:sym typeface="Monaco"/>
              </a:rPr>
              <a:t>(</a:t>
            </a:r>
            <a:r>
              <a:rPr sz="2400" dirty="0" err="1">
                <a:solidFill>
                  <a:srgbClr val="931A68"/>
                </a:solidFill>
                <a:latin typeface="Monaco"/>
                <a:ea typeface="Monaco"/>
                <a:cs typeface="Monaco"/>
                <a:sym typeface="Monaco"/>
              </a:rPr>
              <a:t>int</a:t>
            </a:r>
            <a:r>
              <a:rPr sz="2400" dirty="0">
                <a:latin typeface="Monaco"/>
                <a:ea typeface="Monaco"/>
                <a:cs typeface="Monaco"/>
                <a:sym typeface="Monaco"/>
              </a:rPr>
              <a:t> length)</a:t>
            </a:r>
          </a:p>
          <a:p>
            <a:pPr lvl="0" defTabSz="584200">
              <a:defRPr sz="1800"/>
            </a:pPr>
            <a:r>
              <a:rPr sz="2400" dirty="0">
                <a:latin typeface="Monaco"/>
                <a:ea typeface="Monaco"/>
                <a:cs typeface="Monaco"/>
                <a:sym typeface="Monaco"/>
              </a:rPr>
              <a:t>  {</a:t>
            </a:r>
          </a:p>
          <a:p>
            <a:pPr lvl="0" defTabSz="584200">
              <a:defRPr sz="1800"/>
            </a:pPr>
            <a:r>
              <a:rPr sz="2400" dirty="0">
                <a:latin typeface="Monaco"/>
                <a:ea typeface="Monaco"/>
                <a:cs typeface="Monaco"/>
                <a:sym typeface="Monaco"/>
              </a:rPr>
              <a:t>    </a:t>
            </a:r>
            <a:r>
              <a:rPr sz="2400" dirty="0" err="1">
                <a:solidFill>
                  <a:srgbClr val="931A68"/>
                </a:solidFill>
                <a:latin typeface="Monaco"/>
                <a:ea typeface="Monaco"/>
                <a:cs typeface="Monaco"/>
                <a:sym typeface="Monaco"/>
              </a:rPr>
              <a:t>this</a:t>
            </a:r>
            <a:r>
              <a:rPr sz="2400" dirty="0" err="1">
                <a:latin typeface="Monaco"/>
                <a:ea typeface="Monaco"/>
                <a:cs typeface="Monaco"/>
                <a:sym typeface="Monaco"/>
              </a:rPr>
              <a:t>.</a:t>
            </a:r>
            <a:r>
              <a:rPr sz="2400" dirty="0" err="1">
                <a:solidFill>
                  <a:srgbClr val="0326CC"/>
                </a:solidFill>
                <a:latin typeface="Monaco"/>
                <a:ea typeface="Monaco"/>
                <a:cs typeface="Monaco"/>
                <a:sym typeface="Monaco"/>
              </a:rPr>
              <a:t>duration</a:t>
            </a:r>
            <a:r>
              <a:rPr sz="2400" dirty="0">
                <a:latin typeface="Monaco"/>
                <a:ea typeface="Monaco"/>
                <a:cs typeface="Monaco"/>
                <a:sym typeface="Monaco"/>
              </a:rPr>
              <a:t> = length;</a:t>
            </a:r>
          </a:p>
          <a:p>
            <a:pPr lvl="0" defTabSz="584200">
              <a:defRPr sz="1800"/>
            </a:pPr>
            <a:r>
              <a:rPr sz="2400" dirty="0">
                <a:latin typeface="Monaco"/>
                <a:ea typeface="Monaco"/>
                <a:cs typeface="Monaco"/>
                <a:sym typeface="Monaco"/>
              </a:rPr>
              <a:t>    </a:t>
            </a:r>
            <a:r>
              <a:rPr sz="2400" dirty="0">
                <a:solidFill>
                  <a:srgbClr val="0326CC"/>
                </a:solidFill>
                <a:latin typeface="Monaco"/>
                <a:ea typeface="Monaco"/>
                <a:cs typeface="Monaco"/>
                <a:sym typeface="Monaco"/>
              </a:rPr>
              <a:t>marks</a:t>
            </a:r>
            <a:r>
              <a:rPr sz="2400" dirty="0">
                <a:latin typeface="Monaco"/>
                <a:ea typeface="Monaco"/>
                <a:cs typeface="Monaco"/>
                <a:sym typeface="Monaco"/>
              </a:rPr>
              <a:t> = </a:t>
            </a:r>
            <a:r>
              <a:rPr sz="2400" dirty="0">
                <a:solidFill>
                  <a:srgbClr val="931A68"/>
                </a:solidFill>
                <a:latin typeface="Monaco"/>
                <a:ea typeface="Monaco"/>
                <a:cs typeface="Monaco"/>
                <a:sym typeface="Monaco"/>
              </a:rPr>
              <a:t>new</a:t>
            </a:r>
            <a:r>
              <a:rPr sz="2400" dirty="0">
                <a:latin typeface="Monaco"/>
                <a:ea typeface="Monaco"/>
                <a:cs typeface="Monaco"/>
                <a:sym typeface="Monaco"/>
              </a:rPr>
              <a:t> </a:t>
            </a:r>
            <a:r>
              <a:rPr sz="2400" dirty="0" err="1">
                <a:latin typeface="Monaco"/>
                <a:ea typeface="Monaco"/>
                <a:cs typeface="Monaco"/>
                <a:sym typeface="Monaco"/>
              </a:rPr>
              <a:t>HashMap</a:t>
            </a:r>
            <a:r>
              <a:rPr sz="2400" dirty="0">
                <a:latin typeface="Monaco"/>
                <a:ea typeface="Monaco"/>
                <a:cs typeface="Monaco"/>
                <a:sym typeface="Monaco"/>
              </a:rPr>
              <a:t>&lt;String, Integer&gt;();</a:t>
            </a:r>
          </a:p>
          <a:p>
            <a:pPr lvl="0" defTabSz="584200">
              <a:defRPr sz="1800"/>
            </a:pPr>
            <a:r>
              <a:rPr sz="2400" dirty="0">
                <a:latin typeface="Monaco"/>
                <a:ea typeface="Monaco"/>
                <a:cs typeface="Monaco"/>
                <a:sym typeface="Monaco"/>
              </a:rPr>
              <a:t>  }</a:t>
            </a:r>
          </a:p>
          <a:p>
            <a:pPr lvl="0" defTabSz="584200">
              <a:defRPr sz="1800"/>
            </a:pPr>
            <a:r>
              <a:rPr sz="2400" dirty="0">
                <a:latin typeface="Monaco"/>
                <a:ea typeface="Monaco"/>
                <a:cs typeface="Monaco"/>
                <a:sym typeface="Monaco"/>
              </a:rPr>
              <a:t>  </a:t>
            </a:r>
          </a:p>
          <a:p>
            <a:pPr lvl="0"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err="1">
                <a:solidFill>
                  <a:srgbClr val="931A68"/>
                </a:solidFill>
                <a:latin typeface="Monaco"/>
                <a:ea typeface="Monaco"/>
                <a:cs typeface="Monaco"/>
                <a:sym typeface="Monaco"/>
              </a:rPr>
              <a:t>int</a:t>
            </a:r>
            <a:r>
              <a:rPr sz="2400" dirty="0">
                <a:latin typeface="Monaco"/>
                <a:ea typeface="Monaco"/>
                <a:cs typeface="Monaco"/>
                <a:sym typeface="Monaco"/>
              </a:rPr>
              <a:t> </a:t>
            </a:r>
            <a:r>
              <a:rPr sz="2400" dirty="0" err="1">
                <a:latin typeface="Monaco"/>
                <a:ea typeface="Monaco"/>
                <a:cs typeface="Monaco"/>
                <a:sym typeface="Monaco"/>
              </a:rPr>
              <a:t>currentTimePosition</a:t>
            </a:r>
            <a:r>
              <a:rPr sz="2400" dirty="0">
                <a:latin typeface="Monaco"/>
                <a:ea typeface="Monaco"/>
                <a:cs typeface="Monaco"/>
                <a:sym typeface="Monaco"/>
              </a:rPr>
              <a:t> ()</a:t>
            </a:r>
          </a:p>
          <a:p>
            <a:pPr lvl="0" defTabSz="584200">
              <a:defRPr sz="1800"/>
            </a:pPr>
            <a:r>
              <a:rPr sz="2400" dirty="0">
                <a:latin typeface="Monaco"/>
                <a:ea typeface="Monaco"/>
                <a:cs typeface="Monaco"/>
                <a:sym typeface="Monaco"/>
              </a:rPr>
              <a:t>  {</a:t>
            </a:r>
          </a:p>
          <a:p>
            <a:pPr lvl="0"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return</a:t>
            </a:r>
            <a:r>
              <a:rPr sz="2400" dirty="0">
                <a:latin typeface="Monaco"/>
                <a:ea typeface="Monaco"/>
                <a:cs typeface="Monaco"/>
                <a:sym typeface="Monaco"/>
              </a:rPr>
              <a:t> </a:t>
            </a:r>
            <a:r>
              <a:rPr sz="2400" dirty="0" err="1">
                <a:solidFill>
                  <a:srgbClr val="0326CC"/>
                </a:solidFill>
                <a:latin typeface="Monaco"/>
                <a:ea typeface="Monaco"/>
                <a:cs typeface="Monaco"/>
                <a:sym typeface="Monaco"/>
              </a:rPr>
              <a:t>currentPosition</a:t>
            </a:r>
            <a:r>
              <a:rPr sz="2400" dirty="0">
                <a:latin typeface="Monaco"/>
                <a:ea typeface="Monaco"/>
                <a:cs typeface="Monaco"/>
                <a:sym typeface="Monaco"/>
              </a:rPr>
              <a:t>;</a:t>
            </a:r>
          </a:p>
          <a:p>
            <a:pPr lvl="0" defTabSz="584200">
              <a:defRPr sz="1800"/>
            </a:pPr>
            <a:r>
              <a:rPr sz="2400" dirty="0">
                <a:latin typeface="Monaco"/>
                <a:ea typeface="Monaco"/>
                <a:cs typeface="Monaco"/>
                <a:sym typeface="Monaco"/>
              </a:rPr>
              <a:t>  }</a:t>
            </a:r>
          </a:p>
        </p:txBody>
      </p:sp>
      <p:sp>
        <p:nvSpPr>
          <p:cNvPr id="184" name="Shape 184"/>
          <p:cNvSpPr/>
          <p:nvPr/>
        </p:nvSpPr>
        <p:spPr>
          <a:xfrm>
            <a:off x="5998344" y="566106"/>
            <a:ext cx="6553076" cy="1846659"/>
          </a:xfrm>
          <a:prstGeom prst="rect">
            <a:avLst/>
          </a:prstGeom>
          <a:solidFill>
            <a:srgbClr val="FFFFFF"/>
          </a:solidFill>
          <a:ln w="12700">
            <a:solidFill/>
            <a:miter lim="400000"/>
          </a:ln>
          <a:extLst>
            <a:ext uri="{C572A759-6A51-4108-AA02-DFA0A04FC94B}">
              <ma14:wrappingTextBoxFlag xmlns="" xmlns:ma14="http://schemas.microsoft.com/office/mac/drawingml/2011/main" val="1"/>
            </a:ext>
          </a:extLst>
        </p:spPr>
        <p:txBody>
          <a:bodyPr wrap="none" lIns="0" tIns="0" rIns="0" bIns="0" anchor="b">
            <a:spAutoFit/>
          </a:bodyPr>
          <a:lstStyle/>
          <a:p>
            <a:pPr lvl="0" defTabSz="584200">
              <a:defRPr sz="1800"/>
            </a:pPr>
            <a:r>
              <a:rPr lang="en-IE" sz="2400" dirty="0" smtClean="0">
                <a:solidFill>
                  <a:schemeClr val="tx1">
                    <a:lumMod val="50000"/>
                    <a:lumOff val="50000"/>
                  </a:schemeClr>
                </a:solidFill>
                <a:latin typeface="Monaco"/>
                <a:ea typeface="Monaco"/>
                <a:cs typeface="Monaco"/>
                <a:sym typeface="Monaco"/>
              </a:rPr>
              <a:t>@Test</a:t>
            </a:r>
            <a:r>
              <a:rPr sz="2400" dirty="0" smtClean="0">
                <a:solidFill>
                  <a:schemeClr val="tx1">
                    <a:lumMod val="50000"/>
                    <a:lumOff val="50000"/>
                  </a:schemeClr>
                </a:solidFill>
                <a:latin typeface="Monaco"/>
                <a:ea typeface="Monaco"/>
                <a:cs typeface="Monaco"/>
                <a:sym typeface="Monaco"/>
              </a:rPr>
              <a:t>  </a:t>
            </a:r>
            <a:endParaRPr lang="en-IE" sz="2400" dirty="0" smtClean="0">
              <a:solidFill>
                <a:schemeClr val="tx1">
                  <a:lumMod val="50000"/>
                  <a:lumOff val="50000"/>
                </a:schemeClr>
              </a:solidFill>
              <a:latin typeface="Monaco"/>
              <a:ea typeface="Monaco"/>
              <a:cs typeface="Monaco"/>
              <a:sym typeface="Monaco"/>
            </a:endParaRPr>
          </a:p>
          <a:p>
            <a:pPr lvl="0" defTabSz="584200">
              <a:defRPr sz="1800"/>
            </a:pPr>
            <a:r>
              <a:rPr sz="2400" dirty="0" smtClean="0">
                <a:solidFill>
                  <a:srgbClr val="931A68"/>
                </a:solidFill>
                <a:latin typeface="Monaco"/>
                <a:ea typeface="Monaco"/>
                <a:cs typeface="Monaco"/>
                <a:sym typeface="Monaco"/>
              </a:rPr>
              <a:t>public</a:t>
            </a:r>
            <a:r>
              <a:rPr sz="2400" dirty="0" smtClean="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testBOT</a:t>
            </a:r>
            <a:r>
              <a:rPr sz="2400" dirty="0">
                <a:latin typeface="Monaco"/>
                <a:ea typeface="Monaco"/>
                <a:cs typeface="Monaco"/>
                <a:sym typeface="Monaco"/>
              </a:rPr>
              <a:t>()</a:t>
            </a:r>
          </a:p>
          <a:p>
            <a:pPr lvl="0" defTabSz="584200">
              <a:defRPr sz="1800"/>
            </a:pPr>
            <a:r>
              <a:rPr sz="2400" dirty="0">
                <a:latin typeface="Monaco"/>
                <a:ea typeface="Monaco"/>
                <a:cs typeface="Monaco"/>
                <a:sym typeface="Monaco"/>
              </a:rPr>
              <a:t>  {</a:t>
            </a:r>
          </a:p>
          <a:p>
            <a:pPr lvl="0" defTabSz="584200">
              <a:defRPr sz="1800"/>
            </a:pPr>
            <a:r>
              <a:rPr sz="2400" dirty="0">
                <a:latin typeface="Monaco"/>
                <a:ea typeface="Monaco"/>
                <a:cs typeface="Monaco"/>
                <a:sym typeface="Monaco"/>
              </a:rPr>
              <a:t>    </a:t>
            </a:r>
            <a:r>
              <a:rPr sz="2400" dirty="0" err="1">
                <a:latin typeface="Monaco"/>
                <a:ea typeface="Monaco"/>
                <a:cs typeface="Monaco"/>
                <a:sym typeface="Monaco"/>
              </a:rPr>
              <a:t>assertEquals</a:t>
            </a:r>
            <a:r>
              <a:rPr sz="2400" dirty="0">
                <a:latin typeface="Monaco"/>
                <a:ea typeface="Monaco"/>
                <a:cs typeface="Monaco"/>
                <a:sym typeface="Monaco"/>
              </a:rPr>
              <a:t>(0, </a:t>
            </a:r>
            <a:r>
              <a:rPr sz="2400" dirty="0" err="1">
                <a:solidFill>
                  <a:srgbClr val="0326CC"/>
                </a:solidFill>
                <a:latin typeface="Monaco"/>
                <a:ea typeface="Monaco"/>
                <a:cs typeface="Monaco"/>
                <a:sym typeface="Monaco"/>
              </a:rPr>
              <a:t>editor</a:t>
            </a:r>
            <a:r>
              <a:rPr sz="2400" dirty="0" err="1">
                <a:latin typeface="Monaco"/>
                <a:ea typeface="Monaco"/>
                <a:cs typeface="Monaco"/>
                <a:sym typeface="Monaco"/>
              </a:rPr>
              <a:t>.currentTimePosition</a:t>
            </a:r>
            <a:r>
              <a:rPr sz="2400" dirty="0">
                <a:latin typeface="Monaco"/>
                <a:ea typeface="Monaco"/>
                <a:cs typeface="Monaco"/>
                <a:sym typeface="Monaco"/>
              </a:rPr>
              <a:t>());</a:t>
            </a:r>
          </a:p>
          <a:p>
            <a:pPr lvl="0" defTabSz="584200">
              <a:defRPr sz="1800"/>
            </a:pPr>
            <a:r>
              <a:rPr sz="2400" dirty="0">
                <a:latin typeface="Monaco"/>
                <a:ea typeface="Monaco"/>
                <a:cs typeface="Monaco"/>
                <a:sym typeface="Monaco"/>
              </a:rPr>
              <a:t>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title"/>
          </p:nvPr>
        </p:nvSpPr>
        <p:spPr>
          <a:prstGeom prst="rect">
            <a:avLst/>
          </a:prstGeom>
        </p:spPr>
        <p:txBody>
          <a:bodyPr/>
          <a:lstStyle/>
          <a:p>
            <a:pPr lvl="0">
              <a:defRPr sz="1800"/>
            </a:pPr>
            <a:r>
              <a:rPr sz="4200" dirty="0"/>
              <a:t>2.</a:t>
            </a:r>
          </a:p>
        </p:txBody>
      </p:sp>
      <p:sp>
        <p:nvSpPr>
          <p:cNvPr id="187" name="Shape 187"/>
          <p:cNvSpPr>
            <a:spLocks noGrp="1"/>
          </p:cNvSpPr>
          <p:nvPr>
            <p:ph type="body" idx="1"/>
          </p:nvPr>
        </p:nvSpPr>
        <p:spPr>
          <a:xfrm>
            <a:off x="546100" y="2324100"/>
            <a:ext cx="4584700" cy="6565900"/>
          </a:xfrm>
          <a:prstGeom prst="rect">
            <a:avLst/>
          </a:prstGeom>
        </p:spPr>
        <p:txBody>
          <a:bodyPr/>
          <a:lstStyle>
            <a:lvl1pPr>
              <a:spcBef>
                <a:spcPts val="1700"/>
              </a:spcBef>
            </a:lvl1pPr>
          </a:lstStyle>
          <a:p>
            <a:pPr lvl="0">
              <a:defRPr sz="1800"/>
            </a:pPr>
            <a:r>
              <a:rPr sz="2800" dirty="0"/>
              <a:t>Fast forward by some allowed amount (not past end of tape), then rewind by same amount. Should be at initial location.</a:t>
            </a:r>
          </a:p>
        </p:txBody>
      </p:sp>
      <p:sp>
        <p:nvSpPr>
          <p:cNvPr id="188" name="Shape 188"/>
          <p:cNvSpPr>
            <a:spLocks noGrp="1"/>
          </p:cNvSpPr>
          <p:nvPr>
            <p:ph type="sldNum" sz="quarter" idx="2"/>
          </p:nvPr>
        </p:nvSpPr>
        <p:spPr>
          <a:xfrm>
            <a:off x="12268200" y="9194800"/>
            <a:ext cx="312014" cy="304800"/>
          </a:xfrm>
          <a:prstGeom prst="rect">
            <a:avLst/>
          </a:prstGeom>
          <a:extLst>
            <a:ext uri="{C572A759-6A51-4108-AA02-DFA0A04FC94B}">
              <ma14:wrappingTextBoxFlag xmlns="" xmlns:ma14="http://schemas.microsoft.com/office/mac/drawingml/2011/main" val="1"/>
            </a:ext>
          </a:extLst>
        </p:spPr>
        <p:txBody>
          <a:bodyPr/>
          <a:lstStyle/>
          <a:p>
            <a:pPr lvl="0">
              <a:defRPr sz="1800"/>
            </a:pPr>
            <a:fld id="{86CB4B4D-7CA3-9044-876B-883B54F8677D}" type="slidenum">
              <a:rPr sz="1400"/>
              <a:t>19</a:t>
            </a:fld>
            <a:endParaRPr sz="1400"/>
          </a:p>
        </p:txBody>
      </p:sp>
      <p:sp>
        <p:nvSpPr>
          <p:cNvPr id="189" name="Shape 189"/>
          <p:cNvSpPr/>
          <p:nvPr/>
        </p:nvSpPr>
        <p:spPr>
          <a:xfrm>
            <a:off x="5062240" y="780470"/>
            <a:ext cx="7632700" cy="3016210"/>
          </a:xfrm>
          <a:prstGeom prst="rect">
            <a:avLst/>
          </a:prstGeom>
          <a:solidFill>
            <a:srgbClr val="FFFFFF"/>
          </a:solidFill>
          <a:ln w="12700">
            <a:solidFill/>
            <a:miter lim="400000"/>
          </a:ln>
          <a:extLst>
            <a:ext uri="{C572A759-6A51-4108-AA02-DFA0A04FC94B}">
              <ma14:wrappingTextBoxFlag xmlns="" xmlns:ma14="http://schemas.microsoft.com/office/mac/drawingml/2011/main" val="1"/>
            </a:ext>
          </a:extLst>
        </p:spPr>
        <p:txBody>
          <a:bodyPr wrap="square" lIns="0" tIns="0" rIns="0" bIns="0" anchor="b">
            <a:spAutoFit/>
          </a:bodyPr>
          <a:lstStyle/>
          <a:p>
            <a:pPr lvl="0" defTabSz="584200">
              <a:defRPr sz="1800"/>
            </a:pPr>
            <a:r>
              <a:rPr sz="2800" dirty="0">
                <a:solidFill>
                  <a:schemeClr val="tx1">
                    <a:lumMod val="50000"/>
                    <a:lumOff val="50000"/>
                  </a:schemeClr>
                </a:solidFill>
                <a:latin typeface="Monaco"/>
                <a:ea typeface="Monaco"/>
                <a:cs typeface="Monaco"/>
                <a:sym typeface="Monaco"/>
              </a:rPr>
              <a:t>  </a:t>
            </a:r>
            <a:r>
              <a:rPr lang="en-IE" sz="2800" dirty="0" smtClean="0">
                <a:solidFill>
                  <a:schemeClr val="tx1">
                    <a:lumMod val="50000"/>
                    <a:lumOff val="50000"/>
                  </a:schemeClr>
                </a:solidFill>
                <a:latin typeface="Monaco"/>
                <a:ea typeface="Monaco"/>
                <a:cs typeface="Monaco"/>
                <a:sym typeface="Monaco"/>
              </a:rPr>
              <a:t>@Test</a:t>
            </a:r>
          </a:p>
          <a:p>
            <a:pPr lvl="0" defTabSz="584200">
              <a:defRPr sz="1800"/>
            </a:pPr>
            <a:r>
              <a:rPr lang="en-IE" sz="2800" dirty="0">
                <a:solidFill>
                  <a:srgbClr val="931A68"/>
                </a:solidFill>
                <a:latin typeface="Monaco"/>
                <a:ea typeface="Monaco"/>
                <a:cs typeface="Monaco"/>
                <a:sym typeface="Monaco"/>
              </a:rPr>
              <a:t> </a:t>
            </a:r>
            <a:r>
              <a:rPr lang="en-IE" sz="2800" dirty="0" smtClean="0">
                <a:solidFill>
                  <a:srgbClr val="931A68"/>
                </a:solidFill>
                <a:latin typeface="Monaco"/>
                <a:ea typeface="Monaco"/>
                <a:cs typeface="Monaco"/>
                <a:sym typeface="Monaco"/>
              </a:rPr>
              <a:t> </a:t>
            </a:r>
            <a:r>
              <a:rPr sz="2800" dirty="0" smtClean="0">
                <a:solidFill>
                  <a:srgbClr val="931A68"/>
                </a:solidFill>
                <a:latin typeface="Monaco"/>
                <a:ea typeface="Monaco"/>
                <a:cs typeface="Monaco"/>
                <a:sym typeface="Monaco"/>
              </a:rPr>
              <a:t>public</a:t>
            </a:r>
            <a:r>
              <a:rPr sz="2800" dirty="0" smtClean="0">
                <a:latin typeface="Monaco"/>
                <a:ea typeface="Monaco"/>
                <a:cs typeface="Monaco"/>
                <a:sym typeface="Monaco"/>
              </a:rPr>
              <a:t> </a:t>
            </a:r>
            <a:r>
              <a:rPr sz="2800" dirty="0">
                <a:solidFill>
                  <a:srgbClr val="931A68"/>
                </a:solidFill>
                <a:latin typeface="Monaco"/>
                <a:ea typeface="Monaco"/>
                <a:cs typeface="Monaco"/>
                <a:sym typeface="Monaco"/>
              </a:rPr>
              <a:t>void</a:t>
            </a:r>
            <a:r>
              <a:rPr sz="2800" dirty="0">
                <a:latin typeface="Monaco"/>
                <a:ea typeface="Monaco"/>
                <a:cs typeface="Monaco"/>
                <a:sym typeface="Monaco"/>
              </a:rPr>
              <a:t> </a:t>
            </a:r>
            <a:r>
              <a:rPr sz="2800" dirty="0" err="1">
                <a:latin typeface="Monaco"/>
                <a:ea typeface="Monaco"/>
                <a:cs typeface="Monaco"/>
                <a:sym typeface="Monaco"/>
              </a:rPr>
              <a:t>testFF</a:t>
            </a:r>
            <a:r>
              <a:rPr sz="2800" dirty="0">
                <a:latin typeface="Monaco"/>
                <a:ea typeface="Monaco"/>
                <a:cs typeface="Monaco"/>
                <a:sym typeface="Monaco"/>
              </a:rPr>
              <a:t>()</a:t>
            </a:r>
          </a:p>
          <a:p>
            <a:pPr lvl="0" defTabSz="584200">
              <a:defRPr sz="1800"/>
            </a:pPr>
            <a:r>
              <a:rPr sz="2800" dirty="0">
                <a:latin typeface="Monaco"/>
                <a:ea typeface="Monaco"/>
                <a:cs typeface="Monaco"/>
                <a:sym typeface="Monaco"/>
              </a:rPr>
              <a:t>  {</a:t>
            </a:r>
          </a:p>
          <a:p>
            <a:pPr lvl="0" defTabSz="584200">
              <a:defRPr sz="1800"/>
            </a:pPr>
            <a:r>
              <a:rPr sz="2800" dirty="0">
                <a:latin typeface="Monaco"/>
                <a:ea typeface="Monaco"/>
                <a:cs typeface="Monaco"/>
                <a:sym typeface="Monaco"/>
              </a:rPr>
              <a:t>    </a:t>
            </a:r>
            <a:r>
              <a:rPr sz="2800" dirty="0" err="1">
                <a:solidFill>
                  <a:srgbClr val="0326CC"/>
                </a:solidFill>
                <a:latin typeface="Monaco"/>
                <a:ea typeface="Monaco"/>
                <a:cs typeface="Monaco"/>
                <a:sym typeface="Monaco"/>
              </a:rPr>
              <a:t>editor</a:t>
            </a:r>
            <a:r>
              <a:rPr sz="2800" dirty="0" err="1">
                <a:latin typeface="Monaco"/>
                <a:ea typeface="Monaco"/>
                <a:cs typeface="Monaco"/>
                <a:sym typeface="Monaco"/>
              </a:rPr>
              <a:t>.fastForward</a:t>
            </a:r>
            <a:r>
              <a:rPr sz="2800" dirty="0">
                <a:latin typeface="Monaco"/>
                <a:ea typeface="Monaco"/>
                <a:cs typeface="Monaco"/>
                <a:sym typeface="Monaco"/>
              </a:rPr>
              <a:t>(30);</a:t>
            </a:r>
          </a:p>
          <a:p>
            <a:pPr lvl="0" defTabSz="584200">
              <a:defRPr sz="1800"/>
            </a:pPr>
            <a:r>
              <a:rPr sz="2800" dirty="0">
                <a:latin typeface="Monaco"/>
                <a:ea typeface="Monaco"/>
                <a:cs typeface="Monaco"/>
                <a:sym typeface="Monaco"/>
              </a:rPr>
              <a:t>    </a:t>
            </a:r>
            <a:r>
              <a:rPr sz="2800" dirty="0" err="1">
                <a:solidFill>
                  <a:srgbClr val="0326CC"/>
                </a:solidFill>
                <a:latin typeface="Monaco"/>
                <a:ea typeface="Monaco"/>
                <a:cs typeface="Monaco"/>
                <a:sym typeface="Monaco"/>
              </a:rPr>
              <a:t>editor</a:t>
            </a:r>
            <a:r>
              <a:rPr sz="2800" dirty="0" err="1">
                <a:latin typeface="Monaco"/>
                <a:ea typeface="Monaco"/>
                <a:cs typeface="Monaco"/>
                <a:sym typeface="Monaco"/>
              </a:rPr>
              <a:t>.rewind</a:t>
            </a:r>
            <a:r>
              <a:rPr sz="2800" dirty="0">
                <a:latin typeface="Monaco"/>
                <a:ea typeface="Monaco"/>
                <a:cs typeface="Monaco"/>
                <a:sym typeface="Monaco"/>
              </a:rPr>
              <a:t>(30);</a:t>
            </a:r>
          </a:p>
          <a:p>
            <a:pPr lvl="0" defTabSz="584200">
              <a:defRPr sz="1800"/>
            </a:pPr>
            <a:r>
              <a:rPr sz="2800" dirty="0">
                <a:latin typeface="Monaco"/>
                <a:ea typeface="Monaco"/>
                <a:cs typeface="Monaco"/>
                <a:sym typeface="Monaco"/>
              </a:rPr>
              <a:t>    </a:t>
            </a:r>
            <a:r>
              <a:rPr sz="2800" dirty="0" err="1">
                <a:latin typeface="Monaco"/>
                <a:ea typeface="Monaco"/>
                <a:cs typeface="Monaco"/>
                <a:sym typeface="Monaco"/>
              </a:rPr>
              <a:t>assertEquals</a:t>
            </a:r>
            <a:r>
              <a:rPr sz="2800" dirty="0">
                <a:latin typeface="Monaco"/>
                <a:ea typeface="Monaco"/>
                <a:cs typeface="Monaco"/>
                <a:sym typeface="Monaco"/>
              </a:rPr>
              <a:t>(0, </a:t>
            </a:r>
            <a:r>
              <a:rPr sz="2800" dirty="0" err="1">
                <a:solidFill>
                  <a:srgbClr val="0326CC"/>
                </a:solidFill>
                <a:latin typeface="Monaco"/>
                <a:ea typeface="Monaco"/>
                <a:cs typeface="Monaco"/>
                <a:sym typeface="Monaco"/>
              </a:rPr>
              <a:t>editor</a:t>
            </a:r>
            <a:r>
              <a:rPr sz="2800" dirty="0" err="1">
                <a:latin typeface="Monaco"/>
                <a:ea typeface="Monaco"/>
                <a:cs typeface="Monaco"/>
                <a:sym typeface="Monaco"/>
              </a:rPr>
              <a:t>.currentTimePosition</a:t>
            </a:r>
            <a:r>
              <a:rPr sz="2800" dirty="0">
                <a:latin typeface="Monaco"/>
                <a:ea typeface="Monaco"/>
                <a:cs typeface="Monaco"/>
                <a:sym typeface="Monaco"/>
              </a:rPr>
              <a:t>());</a:t>
            </a:r>
          </a:p>
          <a:p>
            <a:pPr lvl="0" defTabSz="584200">
              <a:defRPr sz="1800"/>
            </a:pPr>
            <a:r>
              <a:rPr sz="2800" dirty="0">
                <a:latin typeface="Monaco"/>
                <a:ea typeface="Monaco"/>
                <a:cs typeface="Monaco"/>
                <a:sym typeface="Monaco"/>
              </a:rPr>
              <a:t>  }</a:t>
            </a:r>
          </a:p>
        </p:txBody>
      </p:sp>
      <p:sp>
        <p:nvSpPr>
          <p:cNvPr id="190" name="Shape 190"/>
          <p:cNvSpPr/>
          <p:nvPr/>
        </p:nvSpPr>
        <p:spPr>
          <a:xfrm>
            <a:off x="3550072" y="4948808"/>
            <a:ext cx="6057749" cy="3877985"/>
          </a:xfrm>
          <a:prstGeom prst="rect">
            <a:avLst/>
          </a:prstGeom>
          <a:solidFill>
            <a:srgbClr val="FFFFFF"/>
          </a:solidFill>
          <a:ln w="12700">
            <a:solidFill/>
            <a:miter lim="400000"/>
          </a:ln>
          <a:extLst>
            <a:ext uri="{C572A759-6A51-4108-AA02-DFA0A04FC94B}">
              <ma14:wrappingTextBoxFlag xmlns="" xmlns:ma14="http://schemas.microsoft.com/office/mac/drawingml/2011/main" val="1"/>
            </a:ext>
          </a:extLst>
        </p:spPr>
        <p:txBody>
          <a:bodyPr wrap="none" lIns="0" tIns="0" rIns="0" bIns="0" anchor="b">
            <a:spAutoFit/>
          </a:bodyPr>
          <a:lstStyle/>
          <a:p>
            <a:pPr lvl="0" defTabSz="584200">
              <a:defRPr sz="1800"/>
            </a:pPr>
            <a:r>
              <a:rPr sz="2800" dirty="0">
                <a:latin typeface="Monaco"/>
                <a:ea typeface="Monaco"/>
                <a:cs typeface="Monaco"/>
                <a:sym typeface="Monaco"/>
              </a:rPr>
              <a:t>  </a:t>
            </a:r>
            <a:r>
              <a:rPr sz="2800" dirty="0">
                <a:solidFill>
                  <a:srgbClr val="931A68"/>
                </a:solidFill>
                <a:latin typeface="Monaco"/>
                <a:ea typeface="Monaco"/>
                <a:cs typeface="Monaco"/>
                <a:sym typeface="Monaco"/>
              </a:rPr>
              <a:t>public</a:t>
            </a:r>
            <a:r>
              <a:rPr sz="2800" dirty="0">
                <a:latin typeface="Monaco"/>
                <a:ea typeface="Monaco"/>
                <a:cs typeface="Monaco"/>
                <a:sym typeface="Monaco"/>
              </a:rPr>
              <a:t> </a:t>
            </a:r>
            <a:r>
              <a:rPr sz="2800" dirty="0">
                <a:solidFill>
                  <a:srgbClr val="931A68"/>
                </a:solidFill>
                <a:latin typeface="Monaco"/>
                <a:ea typeface="Monaco"/>
                <a:cs typeface="Monaco"/>
                <a:sym typeface="Monaco"/>
              </a:rPr>
              <a:t>void</a:t>
            </a:r>
            <a:r>
              <a:rPr sz="2800" dirty="0">
                <a:latin typeface="Monaco"/>
                <a:ea typeface="Monaco"/>
                <a:cs typeface="Monaco"/>
                <a:sym typeface="Monaco"/>
              </a:rPr>
              <a:t> rewind (</a:t>
            </a:r>
            <a:r>
              <a:rPr sz="2800" dirty="0" err="1">
                <a:solidFill>
                  <a:srgbClr val="931A68"/>
                </a:solidFill>
                <a:latin typeface="Monaco"/>
                <a:ea typeface="Monaco"/>
                <a:cs typeface="Monaco"/>
                <a:sym typeface="Monaco"/>
              </a:rPr>
              <a:t>int</a:t>
            </a:r>
            <a:r>
              <a:rPr sz="2800" dirty="0">
                <a:latin typeface="Monaco"/>
                <a:ea typeface="Monaco"/>
                <a:cs typeface="Monaco"/>
                <a:sym typeface="Monaco"/>
              </a:rPr>
              <a:t> seconds) </a:t>
            </a:r>
          </a:p>
          <a:p>
            <a:pPr lvl="0" defTabSz="584200">
              <a:defRPr sz="1800"/>
            </a:pPr>
            <a:r>
              <a:rPr sz="2800" dirty="0">
                <a:latin typeface="Monaco"/>
                <a:ea typeface="Monaco"/>
                <a:cs typeface="Monaco"/>
                <a:sym typeface="Monaco"/>
              </a:rPr>
              <a:t>  {</a:t>
            </a:r>
          </a:p>
          <a:p>
            <a:pPr lvl="0" defTabSz="584200">
              <a:defRPr sz="1800"/>
            </a:pPr>
            <a:r>
              <a:rPr sz="2800" dirty="0">
                <a:latin typeface="Monaco"/>
                <a:ea typeface="Monaco"/>
                <a:cs typeface="Monaco"/>
                <a:sym typeface="Monaco"/>
              </a:rPr>
              <a:t>     </a:t>
            </a:r>
            <a:r>
              <a:rPr sz="2800" dirty="0" err="1">
                <a:solidFill>
                  <a:srgbClr val="0326CC"/>
                </a:solidFill>
                <a:latin typeface="Monaco"/>
                <a:ea typeface="Monaco"/>
                <a:cs typeface="Monaco"/>
                <a:sym typeface="Monaco"/>
              </a:rPr>
              <a:t>currentPosition</a:t>
            </a:r>
            <a:r>
              <a:rPr sz="2800" dirty="0">
                <a:latin typeface="Monaco"/>
                <a:ea typeface="Monaco"/>
                <a:cs typeface="Monaco"/>
                <a:sym typeface="Monaco"/>
              </a:rPr>
              <a:t> -= seconds;</a:t>
            </a:r>
          </a:p>
          <a:p>
            <a:pPr lvl="0" defTabSz="584200">
              <a:defRPr sz="1800"/>
            </a:pPr>
            <a:r>
              <a:rPr sz="2800" dirty="0">
                <a:latin typeface="Monaco"/>
                <a:ea typeface="Monaco"/>
                <a:cs typeface="Monaco"/>
                <a:sym typeface="Monaco"/>
              </a:rPr>
              <a:t>  }</a:t>
            </a:r>
          </a:p>
          <a:p>
            <a:pPr lvl="0" defTabSz="584200">
              <a:defRPr sz="1800"/>
            </a:pPr>
            <a:endParaRPr sz="2800" dirty="0">
              <a:latin typeface="Monaco"/>
              <a:ea typeface="Monaco"/>
              <a:cs typeface="Monaco"/>
              <a:sym typeface="Monaco"/>
            </a:endParaRPr>
          </a:p>
          <a:p>
            <a:pPr lvl="0" defTabSz="584200">
              <a:defRPr sz="1800"/>
            </a:pPr>
            <a:r>
              <a:rPr sz="2800" dirty="0">
                <a:latin typeface="Monaco"/>
                <a:ea typeface="Monaco"/>
                <a:cs typeface="Monaco"/>
                <a:sym typeface="Monaco"/>
              </a:rPr>
              <a:t>  </a:t>
            </a:r>
            <a:r>
              <a:rPr sz="2800" dirty="0">
                <a:solidFill>
                  <a:srgbClr val="931A68"/>
                </a:solidFill>
                <a:latin typeface="Monaco"/>
                <a:ea typeface="Monaco"/>
                <a:cs typeface="Monaco"/>
                <a:sym typeface="Monaco"/>
              </a:rPr>
              <a:t>public</a:t>
            </a:r>
            <a:r>
              <a:rPr sz="2800" dirty="0">
                <a:latin typeface="Monaco"/>
                <a:ea typeface="Monaco"/>
                <a:cs typeface="Monaco"/>
                <a:sym typeface="Monaco"/>
              </a:rPr>
              <a:t> </a:t>
            </a:r>
            <a:r>
              <a:rPr sz="2800" dirty="0">
                <a:solidFill>
                  <a:srgbClr val="931A68"/>
                </a:solidFill>
                <a:latin typeface="Monaco"/>
                <a:ea typeface="Monaco"/>
                <a:cs typeface="Monaco"/>
                <a:sym typeface="Monaco"/>
              </a:rPr>
              <a:t>void</a:t>
            </a:r>
            <a:r>
              <a:rPr sz="2800" dirty="0">
                <a:latin typeface="Monaco"/>
                <a:ea typeface="Monaco"/>
                <a:cs typeface="Monaco"/>
                <a:sym typeface="Monaco"/>
              </a:rPr>
              <a:t> </a:t>
            </a:r>
            <a:r>
              <a:rPr sz="2800" dirty="0" err="1">
                <a:latin typeface="Monaco"/>
                <a:ea typeface="Monaco"/>
                <a:cs typeface="Monaco"/>
                <a:sym typeface="Monaco"/>
              </a:rPr>
              <a:t>fastForward</a:t>
            </a:r>
            <a:r>
              <a:rPr sz="2800" dirty="0">
                <a:latin typeface="Monaco"/>
                <a:ea typeface="Monaco"/>
                <a:cs typeface="Monaco"/>
                <a:sym typeface="Monaco"/>
              </a:rPr>
              <a:t> (</a:t>
            </a:r>
            <a:r>
              <a:rPr sz="2800" dirty="0" err="1">
                <a:solidFill>
                  <a:srgbClr val="931A68"/>
                </a:solidFill>
                <a:latin typeface="Monaco"/>
                <a:ea typeface="Monaco"/>
                <a:cs typeface="Monaco"/>
                <a:sym typeface="Monaco"/>
              </a:rPr>
              <a:t>int</a:t>
            </a:r>
            <a:r>
              <a:rPr sz="2800" dirty="0">
                <a:latin typeface="Monaco"/>
                <a:ea typeface="Monaco"/>
                <a:cs typeface="Monaco"/>
                <a:sym typeface="Monaco"/>
              </a:rPr>
              <a:t> seconds)</a:t>
            </a:r>
          </a:p>
          <a:p>
            <a:pPr lvl="0" defTabSz="584200">
              <a:defRPr sz="1800"/>
            </a:pPr>
            <a:r>
              <a:rPr sz="2800" dirty="0">
                <a:latin typeface="Monaco"/>
                <a:ea typeface="Monaco"/>
                <a:cs typeface="Monaco"/>
                <a:sym typeface="Monaco"/>
              </a:rPr>
              <a:t>  {</a:t>
            </a:r>
          </a:p>
          <a:p>
            <a:pPr lvl="0" defTabSz="584200">
              <a:defRPr sz="1800"/>
            </a:pPr>
            <a:r>
              <a:rPr sz="2800" dirty="0">
                <a:latin typeface="Monaco"/>
                <a:ea typeface="Monaco"/>
                <a:cs typeface="Monaco"/>
                <a:sym typeface="Monaco"/>
              </a:rPr>
              <a:t>    </a:t>
            </a:r>
            <a:r>
              <a:rPr sz="2800" dirty="0" err="1">
                <a:solidFill>
                  <a:srgbClr val="0326CC"/>
                </a:solidFill>
                <a:latin typeface="Monaco"/>
                <a:ea typeface="Monaco"/>
                <a:cs typeface="Monaco"/>
                <a:sym typeface="Monaco"/>
              </a:rPr>
              <a:t>currentPosition</a:t>
            </a:r>
            <a:r>
              <a:rPr sz="2800" dirty="0">
                <a:latin typeface="Monaco"/>
                <a:ea typeface="Monaco"/>
                <a:cs typeface="Monaco"/>
                <a:sym typeface="Monaco"/>
              </a:rPr>
              <a:t> += seconds;</a:t>
            </a:r>
          </a:p>
          <a:p>
            <a:pPr lvl="0" defTabSz="584200">
              <a:defRPr sz="1800"/>
            </a:pPr>
            <a:r>
              <a:rPr sz="2800" dirty="0">
                <a:latin typeface="Monaco"/>
                <a:ea typeface="Monaco"/>
                <a:cs typeface="Monaco"/>
                <a:sym typeface="Monaco"/>
              </a:rPr>
              <a:t>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p:cNvSpPr>
          <p:nvPr>
            <p:ph type="title"/>
          </p:nvPr>
        </p:nvSpPr>
        <p:spPr>
          <a:prstGeom prst="rect">
            <a:avLst/>
          </a:prstGeom>
        </p:spPr>
        <p:txBody>
          <a:bodyPr/>
          <a:lstStyle/>
          <a:p>
            <a:pPr lvl="0">
              <a:defRPr sz="1800"/>
            </a:pPr>
            <a:r>
              <a:rPr sz="4200"/>
              <a:t>Examples</a:t>
            </a:r>
          </a:p>
        </p:txBody>
      </p:sp>
      <p:sp>
        <p:nvSpPr>
          <p:cNvPr id="102" name="Shape 102"/>
          <p:cNvSpPr>
            <a:spLocks noGrp="1"/>
          </p:cNvSpPr>
          <p:nvPr>
            <p:ph type="body" idx="1"/>
          </p:nvPr>
        </p:nvSpPr>
        <p:spPr>
          <a:prstGeom prst="rect">
            <a:avLst/>
          </a:prstGeom>
        </p:spPr>
        <p:txBody>
          <a:bodyPr/>
          <a:lstStyle/>
          <a:p>
            <a:pPr marL="0" lvl="0" indent="0">
              <a:buNone/>
              <a:defRPr sz="1800"/>
            </a:pPr>
            <a:endParaRPr lang="en-IE" sz="4000" dirty="0"/>
          </a:p>
          <a:p>
            <a:pPr lvl="0">
              <a:defRPr sz="1800"/>
            </a:pPr>
            <a:r>
              <a:rPr sz="4000" dirty="0" smtClean="0"/>
              <a:t>Stack</a:t>
            </a:r>
            <a:endParaRPr sz="4000" dirty="0"/>
          </a:p>
          <a:p>
            <a:pPr lvl="0">
              <a:defRPr sz="1800"/>
            </a:pPr>
            <a:r>
              <a:rPr sz="4000" dirty="0" err="1"/>
              <a:t>VideoPlayer</a:t>
            </a:r>
            <a:endParaRPr sz="4000" dirty="0"/>
          </a:p>
        </p:txBody>
      </p:sp>
      <p:sp>
        <p:nvSpPr>
          <p:cNvPr id="103" name="Shape 103"/>
          <p:cNvSpPr>
            <a:spLocks noGrp="1"/>
          </p:cNvSpPr>
          <p:nvPr>
            <p:ph type="sldNum" sz="quarter" idx="2"/>
          </p:nvPr>
        </p:nvSpPr>
        <p:spPr>
          <a:xfrm>
            <a:off x="12268200" y="9194800"/>
            <a:ext cx="312014" cy="304800"/>
          </a:xfrm>
          <a:prstGeom prst="rect">
            <a:avLst/>
          </a:prstGeom>
          <a:extLst>
            <a:ext uri="{C572A759-6A51-4108-AA02-DFA0A04FC94B}">
              <ma14:wrappingTextBoxFlag xmlns="" xmlns:ma14="http://schemas.microsoft.com/office/mac/drawingml/2011/main" val="1"/>
            </a:ext>
          </a:extLst>
        </p:spPr>
        <p:txBody>
          <a:bodyPr/>
          <a:lstStyle/>
          <a:p>
            <a:pPr lvl="0">
              <a:defRPr sz="1800"/>
            </a:pPr>
            <a:fld id="{86CB4B4D-7CA3-9044-876B-883B54F8677D}" type="slidenum">
              <a:rPr sz="1400"/>
              <a:t>2</a:t>
            </a:fld>
            <a:endParaRPr sz="1400"/>
          </a:p>
        </p:txBody>
      </p:sp>
      <p:pic>
        <p:nvPicPr>
          <p:cNvPr id="104" name="Picture 1.png"/>
          <p:cNvPicPr/>
          <p:nvPr/>
        </p:nvPicPr>
        <p:blipFill>
          <a:blip r:embed="rId2">
            <a:extLst/>
          </a:blip>
          <a:stretch>
            <a:fillRect/>
          </a:stretch>
        </p:blipFill>
        <p:spPr>
          <a:xfrm>
            <a:off x="6142360" y="2448768"/>
            <a:ext cx="5224140" cy="6460480"/>
          </a:xfrm>
          <a:prstGeom prst="rect">
            <a:avLst/>
          </a:prstGeom>
          <a:ln w="12700">
            <a:solidFill>
              <a:schemeClr val="accent1"/>
            </a:solidFill>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p:nvPr>
        </p:nvSpPr>
        <p:spPr>
          <a:prstGeom prst="rect">
            <a:avLst/>
          </a:prstGeom>
        </p:spPr>
        <p:txBody>
          <a:bodyPr/>
          <a:lstStyle/>
          <a:p>
            <a:pPr lvl="0">
              <a:defRPr sz="1800"/>
            </a:pPr>
            <a:r>
              <a:rPr sz="4200" dirty="0"/>
              <a:t>3.</a:t>
            </a:r>
          </a:p>
        </p:txBody>
      </p:sp>
      <p:sp>
        <p:nvSpPr>
          <p:cNvPr id="193" name="Shape 193"/>
          <p:cNvSpPr>
            <a:spLocks noGrp="1"/>
          </p:cNvSpPr>
          <p:nvPr>
            <p:ph type="body" idx="1"/>
          </p:nvPr>
        </p:nvSpPr>
        <p:spPr>
          <a:xfrm>
            <a:off x="571500" y="2324100"/>
            <a:ext cx="4241800" cy="6197600"/>
          </a:xfrm>
          <a:prstGeom prst="rect">
            <a:avLst/>
          </a:prstGeom>
        </p:spPr>
        <p:txBody>
          <a:bodyPr/>
          <a:lstStyle/>
          <a:p>
            <a:pPr lvl="0">
              <a:defRPr sz="1800"/>
            </a:pPr>
            <a:r>
              <a:rPr sz="2800" dirty="0"/>
              <a:t>Rewind by some allowed amount </a:t>
            </a:r>
            <a:r>
              <a:rPr sz="2800" dirty="0" smtClean="0"/>
              <a:t>(</a:t>
            </a:r>
            <a:r>
              <a:rPr sz="2800" dirty="0"/>
              <a:t>not past beginning of tape), then fast forward by same amount. Should be at </a:t>
            </a:r>
            <a:r>
              <a:rPr sz="2800" dirty="0" smtClean="0"/>
              <a:t>initial location</a:t>
            </a:r>
            <a:r>
              <a:rPr lang="en-IE" sz="2800" dirty="0" smtClean="0"/>
              <a:t>.</a:t>
            </a:r>
            <a:endParaRPr sz="2800" dirty="0"/>
          </a:p>
        </p:txBody>
      </p:sp>
      <p:sp>
        <p:nvSpPr>
          <p:cNvPr id="194" name="Shape 194"/>
          <p:cNvSpPr>
            <a:spLocks noGrp="1"/>
          </p:cNvSpPr>
          <p:nvPr>
            <p:ph type="sldNum" sz="quarter" idx="2"/>
          </p:nvPr>
        </p:nvSpPr>
        <p:spPr>
          <a:xfrm>
            <a:off x="12268200" y="9194800"/>
            <a:ext cx="312014" cy="304800"/>
          </a:xfrm>
          <a:prstGeom prst="rect">
            <a:avLst/>
          </a:prstGeom>
          <a:extLst>
            <a:ext uri="{C572A759-6A51-4108-AA02-DFA0A04FC94B}">
              <ma14:wrappingTextBoxFlag xmlns="" xmlns:ma14="http://schemas.microsoft.com/office/mac/drawingml/2011/main" val="1"/>
            </a:ext>
          </a:extLst>
        </p:spPr>
        <p:txBody>
          <a:bodyPr/>
          <a:lstStyle/>
          <a:p>
            <a:pPr lvl="0">
              <a:defRPr sz="1800"/>
            </a:pPr>
            <a:fld id="{86CB4B4D-7CA3-9044-876B-883B54F8677D}" type="slidenum">
              <a:rPr sz="1400"/>
              <a:t>20</a:t>
            </a:fld>
            <a:endParaRPr sz="1400"/>
          </a:p>
        </p:txBody>
      </p:sp>
      <p:sp>
        <p:nvSpPr>
          <p:cNvPr id="195" name="Shape 195"/>
          <p:cNvSpPr/>
          <p:nvPr/>
        </p:nvSpPr>
        <p:spPr>
          <a:xfrm>
            <a:off x="4554264" y="4095159"/>
            <a:ext cx="7924800" cy="3877985"/>
          </a:xfrm>
          <a:prstGeom prst="rect">
            <a:avLst/>
          </a:prstGeom>
          <a:ln w="12700">
            <a:solidFill/>
            <a:miter lim="400000"/>
          </a:ln>
          <a:extLst>
            <a:ext uri="{C572A759-6A51-4108-AA02-DFA0A04FC94B}">
              <ma14:wrappingTextBoxFlag xmlns="" xmlns:ma14="http://schemas.microsoft.com/office/mac/drawingml/2011/main" val="1"/>
            </a:ext>
          </a:extLst>
        </p:spPr>
        <p:txBody>
          <a:bodyPr lIns="0" tIns="0" rIns="0" bIns="0" anchor="b">
            <a:spAutoFit/>
          </a:bodyPr>
          <a:lstStyle/>
          <a:p>
            <a:pPr lvl="0" defTabSz="584200">
              <a:defRPr sz="1800"/>
            </a:pPr>
            <a:r>
              <a:rPr lang="en-IE" sz="2800" dirty="0" smtClean="0">
                <a:latin typeface="Monaco"/>
                <a:ea typeface="Monaco"/>
                <a:cs typeface="Monaco"/>
                <a:sym typeface="Monaco"/>
              </a:rPr>
              <a:t>  </a:t>
            </a:r>
            <a:r>
              <a:rPr lang="en-IE" sz="2800" dirty="0" smtClean="0">
                <a:solidFill>
                  <a:schemeClr val="tx1">
                    <a:lumMod val="50000"/>
                    <a:lumOff val="50000"/>
                  </a:schemeClr>
                </a:solidFill>
                <a:latin typeface="Monaco"/>
                <a:ea typeface="Monaco"/>
                <a:cs typeface="Monaco"/>
                <a:sym typeface="Monaco"/>
              </a:rPr>
              <a:t>@Test</a:t>
            </a:r>
            <a:r>
              <a:rPr sz="2800" dirty="0" smtClean="0">
                <a:solidFill>
                  <a:schemeClr val="tx1">
                    <a:lumMod val="50000"/>
                    <a:lumOff val="50000"/>
                  </a:schemeClr>
                </a:solidFill>
                <a:latin typeface="Monaco"/>
                <a:ea typeface="Monaco"/>
                <a:cs typeface="Monaco"/>
                <a:sym typeface="Monaco"/>
              </a:rPr>
              <a:t>  </a:t>
            </a:r>
            <a:endParaRPr lang="en-IE" sz="2800" dirty="0" smtClean="0">
              <a:solidFill>
                <a:schemeClr val="tx1">
                  <a:lumMod val="50000"/>
                  <a:lumOff val="50000"/>
                </a:schemeClr>
              </a:solidFill>
              <a:latin typeface="Monaco"/>
              <a:ea typeface="Monaco"/>
              <a:cs typeface="Monaco"/>
              <a:sym typeface="Monaco"/>
            </a:endParaRPr>
          </a:p>
          <a:p>
            <a:pPr lvl="0" defTabSz="584200">
              <a:defRPr sz="1800"/>
            </a:pPr>
            <a:r>
              <a:rPr lang="en-IE" sz="2800" dirty="0" smtClean="0">
                <a:solidFill>
                  <a:schemeClr val="tx1">
                    <a:lumMod val="50000"/>
                    <a:lumOff val="50000"/>
                  </a:schemeClr>
                </a:solidFill>
                <a:latin typeface="Monaco"/>
                <a:ea typeface="Monaco"/>
                <a:cs typeface="Monaco"/>
                <a:sym typeface="Monaco"/>
              </a:rPr>
              <a:t>  </a:t>
            </a:r>
            <a:r>
              <a:rPr sz="2800" dirty="0" smtClean="0">
                <a:solidFill>
                  <a:srgbClr val="931A68"/>
                </a:solidFill>
                <a:latin typeface="Monaco"/>
                <a:ea typeface="Monaco"/>
                <a:cs typeface="Monaco"/>
                <a:sym typeface="Monaco"/>
              </a:rPr>
              <a:t>public</a:t>
            </a:r>
            <a:r>
              <a:rPr sz="2800" dirty="0" smtClean="0">
                <a:latin typeface="Monaco"/>
                <a:ea typeface="Monaco"/>
                <a:cs typeface="Monaco"/>
                <a:sym typeface="Monaco"/>
              </a:rPr>
              <a:t> </a:t>
            </a:r>
            <a:r>
              <a:rPr sz="2800" dirty="0">
                <a:solidFill>
                  <a:srgbClr val="931A68"/>
                </a:solidFill>
                <a:latin typeface="Monaco"/>
                <a:ea typeface="Monaco"/>
                <a:cs typeface="Monaco"/>
                <a:sym typeface="Monaco"/>
              </a:rPr>
              <a:t>void</a:t>
            </a:r>
            <a:r>
              <a:rPr sz="2800" dirty="0">
                <a:latin typeface="Monaco"/>
                <a:ea typeface="Monaco"/>
                <a:cs typeface="Monaco"/>
                <a:sym typeface="Monaco"/>
              </a:rPr>
              <a:t> </a:t>
            </a:r>
            <a:r>
              <a:rPr sz="2800" dirty="0" err="1">
                <a:latin typeface="Monaco"/>
                <a:ea typeface="Monaco"/>
                <a:cs typeface="Monaco"/>
                <a:sym typeface="Monaco"/>
              </a:rPr>
              <a:t>testRewind</a:t>
            </a:r>
            <a:r>
              <a:rPr sz="2800" dirty="0">
                <a:latin typeface="Monaco"/>
                <a:ea typeface="Monaco"/>
                <a:cs typeface="Monaco"/>
                <a:sym typeface="Monaco"/>
              </a:rPr>
              <a:t>()</a:t>
            </a:r>
          </a:p>
          <a:p>
            <a:pPr lvl="0" defTabSz="584200">
              <a:defRPr sz="1800"/>
            </a:pPr>
            <a:r>
              <a:rPr sz="2800" dirty="0">
                <a:latin typeface="Monaco"/>
                <a:ea typeface="Monaco"/>
                <a:cs typeface="Monaco"/>
                <a:sym typeface="Monaco"/>
              </a:rPr>
              <a:t>  {</a:t>
            </a:r>
          </a:p>
          <a:p>
            <a:pPr lvl="0" defTabSz="584200">
              <a:defRPr sz="1800"/>
            </a:pPr>
            <a:r>
              <a:rPr sz="2800" dirty="0">
                <a:latin typeface="Monaco"/>
                <a:ea typeface="Monaco"/>
                <a:cs typeface="Monaco"/>
                <a:sym typeface="Monaco"/>
              </a:rPr>
              <a:t>    </a:t>
            </a:r>
            <a:r>
              <a:rPr sz="2800" dirty="0" err="1">
                <a:solidFill>
                  <a:srgbClr val="0326CC"/>
                </a:solidFill>
                <a:latin typeface="Monaco"/>
                <a:ea typeface="Monaco"/>
                <a:cs typeface="Monaco"/>
                <a:sym typeface="Monaco"/>
              </a:rPr>
              <a:t>editor</a:t>
            </a:r>
            <a:r>
              <a:rPr sz="2800" dirty="0" err="1">
                <a:latin typeface="Monaco"/>
                <a:ea typeface="Monaco"/>
                <a:cs typeface="Monaco"/>
                <a:sym typeface="Monaco"/>
              </a:rPr>
              <a:t>.fastForward</a:t>
            </a:r>
            <a:r>
              <a:rPr sz="2800" dirty="0">
                <a:latin typeface="Monaco"/>
                <a:ea typeface="Monaco"/>
                <a:cs typeface="Monaco"/>
                <a:sym typeface="Monaco"/>
              </a:rPr>
              <a:t>(30);</a:t>
            </a:r>
          </a:p>
          <a:p>
            <a:pPr lvl="0" defTabSz="584200">
              <a:defRPr sz="1800"/>
            </a:pPr>
            <a:r>
              <a:rPr sz="2800" dirty="0">
                <a:latin typeface="Monaco"/>
                <a:ea typeface="Monaco"/>
                <a:cs typeface="Monaco"/>
                <a:sym typeface="Monaco"/>
              </a:rPr>
              <a:t>    </a:t>
            </a:r>
          </a:p>
          <a:p>
            <a:pPr lvl="0" defTabSz="584200">
              <a:defRPr sz="1800"/>
            </a:pPr>
            <a:r>
              <a:rPr sz="2800" dirty="0">
                <a:latin typeface="Monaco"/>
                <a:ea typeface="Monaco"/>
                <a:cs typeface="Monaco"/>
                <a:sym typeface="Monaco"/>
              </a:rPr>
              <a:t>    </a:t>
            </a:r>
            <a:r>
              <a:rPr sz="2800" dirty="0" err="1">
                <a:solidFill>
                  <a:srgbClr val="0326CC"/>
                </a:solidFill>
                <a:latin typeface="Monaco"/>
                <a:ea typeface="Monaco"/>
                <a:cs typeface="Monaco"/>
                <a:sym typeface="Monaco"/>
              </a:rPr>
              <a:t>editor</a:t>
            </a:r>
            <a:r>
              <a:rPr sz="2800" dirty="0" err="1">
                <a:latin typeface="Monaco"/>
                <a:ea typeface="Monaco"/>
                <a:cs typeface="Monaco"/>
                <a:sym typeface="Monaco"/>
              </a:rPr>
              <a:t>.rewind</a:t>
            </a:r>
            <a:r>
              <a:rPr sz="2800" dirty="0">
                <a:latin typeface="Monaco"/>
                <a:ea typeface="Monaco"/>
                <a:cs typeface="Monaco"/>
                <a:sym typeface="Monaco"/>
              </a:rPr>
              <a:t>(20);</a:t>
            </a:r>
          </a:p>
          <a:p>
            <a:pPr lvl="0" defTabSz="584200">
              <a:defRPr sz="1800"/>
            </a:pPr>
            <a:r>
              <a:rPr sz="2800" dirty="0">
                <a:latin typeface="Monaco"/>
                <a:ea typeface="Monaco"/>
                <a:cs typeface="Monaco"/>
                <a:sym typeface="Monaco"/>
              </a:rPr>
              <a:t>    </a:t>
            </a:r>
            <a:r>
              <a:rPr sz="2800" dirty="0" err="1">
                <a:solidFill>
                  <a:srgbClr val="0326CC"/>
                </a:solidFill>
                <a:latin typeface="Monaco"/>
                <a:ea typeface="Monaco"/>
                <a:cs typeface="Monaco"/>
                <a:sym typeface="Monaco"/>
              </a:rPr>
              <a:t>editor</a:t>
            </a:r>
            <a:r>
              <a:rPr sz="2800" dirty="0" err="1">
                <a:latin typeface="Monaco"/>
                <a:ea typeface="Monaco"/>
                <a:cs typeface="Monaco"/>
                <a:sym typeface="Monaco"/>
              </a:rPr>
              <a:t>.fastForward</a:t>
            </a:r>
            <a:r>
              <a:rPr sz="2800" dirty="0">
                <a:latin typeface="Monaco"/>
                <a:ea typeface="Monaco"/>
                <a:cs typeface="Monaco"/>
                <a:sym typeface="Monaco"/>
              </a:rPr>
              <a:t>(20);</a:t>
            </a:r>
          </a:p>
          <a:p>
            <a:pPr lvl="0" defTabSz="584200">
              <a:defRPr sz="1800"/>
            </a:pPr>
            <a:r>
              <a:rPr sz="2800" dirty="0">
                <a:latin typeface="Monaco"/>
                <a:ea typeface="Monaco"/>
                <a:cs typeface="Monaco"/>
                <a:sym typeface="Monaco"/>
              </a:rPr>
              <a:t>    </a:t>
            </a:r>
            <a:r>
              <a:rPr sz="2800" dirty="0" err="1">
                <a:latin typeface="Monaco"/>
                <a:ea typeface="Monaco"/>
                <a:cs typeface="Monaco"/>
                <a:sym typeface="Monaco"/>
              </a:rPr>
              <a:t>assertEquals</a:t>
            </a:r>
            <a:r>
              <a:rPr sz="2800" dirty="0">
                <a:latin typeface="Monaco"/>
                <a:ea typeface="Monaco"/>
                <a:cs typeface="Monaco"/>
                <a:sym typeface="Monaco"/>
              </a:rPr>
              <a:t>(30, </a:t>
            </a:r>
            <a:r>
              <a:rPr sz="2800" dirty="0" err="1">
                <a:solidFill>
                  <a:srgbClr val="0326CC"/>
                </a:solidFill>
                <a:latin typeface="Monaco"/>
                <a:ea typeface="Monaco"/>
                <a:cs typeface="Monaco"/>
                <a:sym typeface="Monaco"/>
              </a:rPr>
              <a:t>editor</a:t>
            </a:r>
            <a:r>
              <a:rPr sz="2800" dirty="0" err="1">
                <a:latin typeface="Monaco"/>
                <a:ea typeface="Monaco"/>
                <a:cs typeface="Monaco"/>
                <a:sym typeface="Monaco"/>
              </a:rPr>
              <a:t>.currentTimePosition</a:t>
            </a:r>
            <a:r>
              <a:rPr sz="2800" dirty="0">
                <a:latin typeface="Monaco"/>
                <a:ea typeface="Monaco"/>
                <a:cs typeface="Monaco"/>
                <a:sym typeface="Monaco"/>
              </a:rPr>
              <a:t>());</a:t>
            </a:r>
          </a:p>
          <a:p>
            <a:pPr lvl="0" defTabSz="584200">
              <a:defRPr sz="1800"/>
            </a:pPr>
            <a:r>
              <a:rPr sz="2800" dirty="0">
                <a:latin typeface="Monaco"/>
                <a:ea typeface="Monaco"/>
                <a:cs typeface="Monaco"/>
                <a:sym typeface="Monaco"/>
              </a:rPr>
              <a:t>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p:cNvSpPr>
          <p:nvPr>
            <p:ph type="title"/>
          </p:nvPr>
        </p:nvSpPr>
        <p:spPr>
          <a:prstGeom prst="rect">
            <a:avLst/>
          </a:prstGeom>
        </p:spPr>
        <p:txBody>
          <a:bodyPr/>
          <a:lstStyle/>
          <a:p>
            <a:pPr lvl="0">
              <a:defRPr sz="1800"/>
            </a:pPr>
            <a:r>
              <a:rPr sz="4200" dirty="0"/>
              <a:t>4.</a:t>
            </a:r>
          </a:p>
        </p:txBody>
      </p:sp>
      <p:sp>
        <p:nvSpPr>
          <p:cNvPr id="198" name="Shape 198"/>
          <p:cNvSpPr>
            <a:spLocks noGrp="1"/>
          </p:cNvSpPr>
          <p:nvPr>
            <p:ph type="body" idx="1"/>
          </p:nvPr>
        </p:nvSpPr>
        <p:spPr>
          <a:xfrm>
            <a:off x="571500" y="2324100"/>
            <a:ext cx="4254500" cy="6565900"/>
          </a:xfrm>
          <a:prstGeom prst="rect">
            <a:avLst/>
          </a:prstGeom>
        </p:spPr>
        <p:txBody>
          <a:bodyPr/>
          <a:lstStyle>
            <a:lvl1pPr>
              <a:spcBef>
                <a:spcPts val="1700"/>
              </a:spcBef>
            </a:lvl1pPr>
          </a:lstStyle>
          <a:p>
            <a:pPr lvl="0">
              <a:defRPr sz="1800"/>
            </a:pPr>
            <a:r>
              <a:rPr sz="2600" dirty="0"/>
              <a:t>Fast forward past end of tape, then rewind by same amount. Should be before the initial location by an appropriate amount to reflect the fact that you can't advance the location past the end of tape</a:t>
            </a:r>
          </a:p>
        </p:txBody>
      </p:sp>
      <p:sp>
        <p:nvSpPr>
          <p:cNvPr id="199" name="Shape 199"/>
          <p:cNvSpPr>
            <a:spLocks noGrp="1"/>
          </p:cNvSpPr>
          <p:nvPr>
            <p:ph type="sldNum" sz="quarter" idx="2"/>
          </p:nvPr>
        </p:nvSpPr>
        <p:spPr>
          <a:xfrm>
            <a:off x="12268200" y="9194800"/>
            <a:ext cx="312014" cy="304800"/>
          </a:xfrm>
          <a:prstGeom prst="rect">
            <a:avLst/>
          </a:prstGeom>
          <a:extLst>
            <a:ext uri="{C572A759-6A51-4108-AA02-DFA0A04FC94B}">
              <ma14:wrappingTextBoxFlag xmlns="" xmlns:ma14="http://schemas.microsoft.com/office/mac/drawingml/2011/main" val="1"/>
            </a:ext>
          </a:extLst>
        </p:spPr>
        <p:txBody>
          <a:bodyPr/>
          <a:lstStyle/>
          <a:p>
            <a:pPr lvl="0">
              <a:defRPr sz="1800"/>
            </a:pPr>
            <a:fld id="{86CB4B4D-7CA3-9044-876B-883B54F8677D}" type="slidenum">
              <a:rPr sz="1400"/>
              <a:t>21</a:t>
            </a:fld>
            <a:endParaRPr sz="1400"/>
          </a:p>
        </p:txBody>
      </p:sp>
      <p:sp>
        <p:nvSpPr>
          <p:cNvPr id="200" name="Shape 200"/>
          <p:cNvSpPr/>
          <p:nvPr/>
        </p:nvSpPr>
        <p:spPr>
          <a:xfrm>
            <a:off x="5245100" y="816213"/>
            <a:ext cx="7302500" cy="3323987"/>
          </a:xfrm>
          <a:prstGeom prst="rect">
            <a:avLst/>
          </a:prstGeom>
          <a:solidFill>
            <a:srgbClr val="FFFFFF"/>
          </a:solidFill>
          <a:ln w="12700">
            <a:solidFill/>
            <a:miter lim="400000"/>
          </a:ln>
          <a:extLst>
            <a:ext uri="{C572A759-6A51-4108-AA02-DFA0A04FC94B}">
              <ma14:wrappingTextBoxFlag xmlns="" xmlns:ma14="http://schemas.microsoft.com/office/mac/drawingml/2011/main" val="1"/>
            </a:ext>
          </a:extLst>
        </p:spPr>
        <p:txBody>
          <a:bodyPr lIns="0" tIns="0" rIns="0" bIns="0" anchor="b">
            <a:spAutoFit/>
          </a:bodyPr>
          <a:lstStyle/>
          <a:p>
            <a:pPr lvl="0" defTabSz="584200">
              <a:defRPr sz="1800"/>
            </a:pPr>
            <a:r>
              <a:rPr sz="2400" dirty="0">
                <a:latin typeface="Monaco"/>
                <a:ea typeface="Monaco"/>
                <a:cs typeface="Monaco"/>
                <a:sym typeface="Monaco"/>
              </a:rPr>
              <a:t>  </a:t>
            </a:r>
            <a:r>
              <a:rPr lang="en-IE" sz="2400" dirty="0" smtClean="0">
                <a:latin typeface="Monaco"/>
                <a:ea typeface="Monaco"/>
                <a:cs typeface="Monaco"/>
                <a:sym typeface="Monaco"/>
              </a:rPr>
              <a:t>@Test</a:t>
            </a:r>
          </a:p>
          <a:p>
            <a:pPr lvl="0" defTabSz="584200">
              <a:defRPr sz="1800"/>
            </a:pPr>
            <a:r>
              <a:rPr lang="en-IE" sz="2400" dirty="0">
                <a:solidFill>
                  <a:srgbClr val="931A68"/>
                </a:solidFill>
                <a:latin typeface="Monaco"/>
                <a:ea typeface="Monaco"/>
                <a:cs typeface="Monaco"/>
                <a:sym typeface="Monaco"/>
              </a:rPr>
              <a:t> </a:t>
            </a:r>
            <a:r>
              <a:rPr lang="en-IE" sz="2400" dirty="0" smtClean="0">
                <a:solidFill>
                  <a:srgbClr val="931A68"/>
                </a:solidFill>
                <a:latin typeface="Monaco"/>
                <a:ea typeface="Monaco"/>
                <a:cs typeface="Monaco"/>
                <a:sym typeface="Monaco"/>
              </a:rPr>
              <a:t> </a:t>
            </a:r>
            <a:r>
              <a:rPr sz="2400" dirty="0" smtClean="0">
                <a:solidFill>
                  <a:srgbClr val="931A68"/>
                </a:solidFill>
                <a:latin typeface="Monaco"/>
                <a:ea typeface="Monaco"/>
                <a:cs typeface="Monaco"/>
                <a:sym typeface="Monaco"/>
              </a:rPr>
              <a:t>public</a:t>
            </a:r>
            <a:r>
              <a:rPr sz="2400" dirty="0" smtClean="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testFFBeyondEnd</a:t>
            </a:r>
            <a:r>
              <a:rPr sz="2400" dirty="0">
                <a:latin typeface="Monaco"/>
                <a:ea typeface="Monaco"/>
                <a:cs typeface="Monaco"/>
                <a:sym typeface="Monaco"/>
              </a:rPr>
              <a:t>()</a:t>
            </a:r>
          </a:p>
          <a:p>
            <a:pPr lvl="0" defTabSz="584200">
              <a:defRPr sz="1800"/>
            </a:pPr>
            <a:r>
              <a:rPr sz="2400" dirty="0">
                <a:latin typeface="Monaco"/>
                <a:ea typeface="Monaco"/>
                <a:cs typeface="Monaco"/>
                <a:sym typeface="Monaco"/>
              </a:rPr>
              <a:t>  {</a:t>
            </a:r>
          </a:p>
          <a:p>
            <a:pPr lvl="0" defTabSz="58420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editor</a:t>
            </a:r>
            <a:r>
              <a:rPr sz="2400" dirty="0" err="1">
                <a:latin typeface="Monaco"/>
                <a:ea typeface="Monaco"/>
                <a:cs typeface="Monaco"/>
                <a:sym typeface="Monaco"/>
              </a:rPr>
              <a:t>.fastForward</a:t>
            </a:r>
            <a:r>
              <a:rPr sz="2400" dirty="0">
                <a:latin typeface="Monaco"/>
                <a:ea typeface="Monaco"/>
                <a:cs typeface="Monaco"/>
                <a:sym typeface="Monaco"/>
              </a:rPr>
              <a:t>(50);</a:t>
            </a:r>
          </a:p>
          <a:p>
            <a:pPr lvl="0" defTabSz="584200">
              <a:defRPr sz="1800"/>
            </a:pPr>
            <a:r>
              <a:rPr sz="2400" dirty="0">
                <a:latin typeface="Monaco"/>
                <a:ea typeface="Monaco"/>
                <a:cs typeface="Monaco"/>
                <a:sym typeface="Monaco"/>
              </a:rPr>
              <a:t>    </a:t>
            </a:r>
          </a:p>
          <a:p>
            <a:pPr lvl="0" defTabSz="58420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editor</a:t>
            </a:r>
            <a:r>
              <a:rPr sz="2400" dirty="0" err="1">
                <a:latin typeface="Monaco"/>
                <a:ea typeface="Monaco"/>
                <a:cs typeface="Monaco"/>
                <a:sym typeface="Monaco"/>
              </a:rPr>
              <a:t>.fastForward</a:t>
            </a:r>
            <a:r>
              <a:rPr sz="2400" dirty="0">
                <a:latin typeface="Monaco"/>
                <a:ea typeface="Monaco"/>
                <a:cs typeface="Monaco"/>
                <a:sym typeface="Monaco"/>
              </a:rPr>
              <a:t>(60);</a:t>
            </a:r>
          </a:p>
          <a:p>
            <a:pPr lvl="0" defTabSz="58420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editor</a:t>
            </a:r>
            <a:r>
              <a:rPr sz="2400" dirty="0" err="1">
                <a:latin typeface="Monaco"/>
                <a:ea typeface="Monaco"/>
                <a:cs typeface="Monaco"/>
                <a:sym typeface="Monaco"/>
              </a:rPr>
              <a:t>.rewind</a:t>
            </a:r>
            <a:r>
              <a:rPr sz="2400" dirty="0">
                <a:latin typeface="Monaco"/>
                <a:ea typeface="Monaco"/>
                <a:cs typeface="Monaco"/>
                <a:sym typeface="Monaco"/>
              </a:rPr>
              <a:t>(60);</a:t>
            </a:r>
          </a:p>
          <a:p>
            <a:pPr lvl="0" defTabSz="584200">
              <a:defRPr sz="1800"/>
            </a:pPr>
            <a:r>
              <a:rPr sz="2400" dirty="0">
                <a:latin typeface="Monaco"/>
                <a:ea typeface="Monaco"/>
                <a:cs typeface="Monaco"/>
                <a:sym typeface="Monaco"/>
              </a:rPr>
              <a:t>    </a:t>
            </a:r>
            <a:r>
              <a:rPr sz="2400" dirty="0" err="1">
                <a:latin typeface="Monaco"/>
                <a:ea typeface="Monaco"/>
                <a:cs typeface="Monaco"/>
                <a:sym typeface="Monaco"/>
              </a:rPr>
              <a:t>assertEquals</a:t>
            </a:r>
            <a:r>
              <a:rPr sz="2400" dirty="0">
                <a:latin typeface="Monaco"/>
                <a:ea typeface="Monaco"/>
                <a:cs typeface="Monaco"/>
                <a:sym typeface="Monaco"/>
              </a:rPr>
              <a:t>(40, </a:t>
            </a:r>
            <a:r>
              <a:rPr sz="2400" dirty="0" err="1">
                <a:solidFill>
                  <a:srgbClr val="0326CC"/>
                </a:solidFill>
                <a:latin typeface="Monaco"/>
                <a:ea typeface="Monaco"/>
                <a:cs typeface="Monaco"/>
                <a:sym typeface="Monaco"/>
              </a:rPr>
              <a:t>editor</a:t>
            </a:r>
            <a:r>
              <a:rPr sz="2400" dirty="0" err="1">
                <a:latin typeface="Monaco"/>
                <a:ea typeface="Monaco"/>
                <a:cs typeface="Monaco"/>
                <a:sym typeface="Monaco"/>
              </a:rPr>
              <a:t>.currentTimePosition</a:t>
            </a:r>
            <a:r>
              <a:rPr sz="2400" dirty="0">
                <a:latin typeface="Monaco"/>
                <a:ea typeface="Monaco"/>
                <a:cs typeface="Monaco"/>
                <a:sym typeface="Monaco"/>
              </a:rPr>
              <a:t>());</a:t>
            </a:r>
          </a:p>
          <a:p>
            <a:pPr lvl="0" defTabSz="584200">
              <a:defRPr sz="1800"/>
            </a:pPr>
            <a:r>
              <a:rPr sz="2400" dirty="0">
                <a:latin typeface="Monaco"/>
                <a:ea typeface="Monaco"/>
                <a:cs typeface="Monaco"/>
                <a:sym typeface="Monaco"/>
              </a:rPr>
              <a:t>  }</a:t>
            </a:r>
          </a:p>
        </p:txBody>
      </p:sp>
      <p:sp>
        <p:nvSpPr>
          <p:cNvPr id="201" name="Shape 201"/>
          <p:cNvSpPr/>
          <p:nvPr/>
        </p:nvSpPr>
        <p:spPr>
          <a:xfrm>
            <a:off x="4882197" y="5265876"/>
            <a:ext cx="6004849" cy="4062651"/>
          </a:xfrm>
          <a:prstGeom prst="rect">
            <a:avLst/>
          </a:prstGeom>
          <a:solidFill>
            <a:srgbClr val="FFFFFF"/>
          </a:solidFill>
          <a:ln w="12700">
            <a:solidFill/>
            <a:miter lim="400000"/>
          </a:ln>
          <a:extLst>
            <a:ext uri="{C572A759-6A51-4108-AA02-DFA0A04FC94B}">
              <ma14:wrappingTextBoxFlag xmlns="" xmlns:ma14="http://schemas.microsoft.com/office/mac/drawingml/2011/main" val="1"/>
            </a:ext>
          </a:extLst>
        </p:spPr>
        <p:txBody>
          <a:bodyPr wrap="none" lIns="0" tIns="0" rIns="0" bIns="0" anchor="b">
            <a:spAutoFit/>
          </a:bodyPr>
          <a:lstStyle/>
          <a:p>
            <a:pPr lvl="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fastForward</a:t>
            </a:r>
            <a:r>
              <a:rPr sz="2400" dirty="0">
                <a:latin typeface="Monaco"/>
                <a:ea typeface="Monaco"/>
                <a:cs typeface="Monaco"/>
                <a:sym typeface="Monaco"/>
              </a:rPr>
              <a:t> (</a:t>
            </a:r>
            <a:r>
              <a:rPr sz="2400" dirty="0" err="1">
                <a:solidFill>
                  <a:srgbClr val="931A68"/>
                </a:solidFill>
                <a:latin typeface="Monaco"/>
                <a:ea typeface="Monaco"/>
                <a:cs typeface="Monaco"/>
                <a:sym typeface="Monaco"/>
              </a:rPr>
              <a:t>int</a:t>
            </a:r>
            <a:r>
              <a:rPr sz="2400" dirty="0">
                <a:latin typeface="Monaco"/>
                <a:ea typeface="Monaco"/>
                <a:cs typeface="Monaco"/>
                <a:sym typeface="Monaco"/>
              </a:rPr>
              <a:t> seconds)</a:t>
            </a:r>
          </a:p>
          <a:p>
            <a:pPr lvl="0">
              <a:defRPr sz="1800"/>
            </a:pPr>
            <a:r>
              <a:rPr sz="2400" dirty="0">
                <a:latin typeface="Monaco"/>
                <a:ea typeface="Monaco"/>
                <a:cs typeface="Monaco"/>
                <a:sym typeface="Monaco"/>
              </a:rPr>
              <a:t>  {</a:t>
            </a:r>
          </a:p>
          <a:p>
            <a:pPr lvl="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if</a:t>
            </a:r>
            <a:r>
              <a:rPr sz="2400" dirty="0">
                <a:latin typeface="Monaco"/>
                <a:ea typeface="Monaco"/>
                <a:cs typeface="Monaco"/>
                <a:sym typeface="Monaco"/>
              </a:rPr>
              <a:t> ((</a:t>
            </a:r>
            <a:r>
              <a:rPr sz="2400" dirty="0" err="1">
                <a:solidFill>
                  <a:srgbClr val="0326CC"/>
                </a:solidFill>
                <a:latin typeface="Monaco"/>
                <a:ea typeface="Monaco"/>
                <a:cs typeface="Monaco"/>
                <a:sym typeface="Monaco"/>
              </a:rPr>
              <a:t>currentPosition</a:t>
            </a:r>
            <a:r>
              <a:rPr sz="2400" dirty="0">
                <a:latin typeface="Monaco"/>
                <a:ea typeface="Monaco"/>
                <a:cs typeface="Monaco"/>
                <a:sym typeface="Monaco"/>
              </a:rPr>
              <a:t> + seconds) &lt; </a:t>
            </a:r>
            <a:r>
              <a:rPr sz="2400" dirty="0">
                <a:solidFill>
                  <a:srgbClr val="0326CC"/>
                </a:solidFill>
                <a:latin typeface="Monaco"/>
                <a:ea typeface="Monaco"/>
                <a:cs typeface="Monaco"/>
                <a:sym typeface="Monaco"/>
              </a:rPr>
              <a:t>duration</a:t>
            </a:r>
            <a:r>
              <a:rPr sz="2400" dirty="0">
                <a:latin typeface="Monaco"/>
                <a:ea typeface="Monaco"/>
                <a:cs typeface="Monaco"/>
                <a:sym typeface="Monaco"/>
              </a:rPr>
              <a:t>)</a:t>
            </a:r>
          </a:p>
          <a:p>
            <a:pPr lvl="0">
              <a:defRPr sz="1800"/>
            </a:pPr>
            <a:r>
              <a:rPr sz="2400" dirty="0">
                <a:latin typeface="Monaco"/>
                <a:ea typeface="Monaco"/>
                <a:cs typeface="Monaco"/>
                <a:sym typeface="Monaco"/>
              </a:rPr>
              <a:t>    {</a:t>
            </a:r>
          </a:p>
          <a:p>
            <a:pPr lvl="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currentPosition</a:t>
            </a:r>
            <a:r>
              <a:rPr sz="2400" dirty="0">
                <a:latin typeface="Monaco"/>
                <a:ea typeface="Monaco"/>
                <a:cs typeface="Monaco"/>
                <a:sym typeface="Monaco"/>
              </a:rPr>
              <a:t> += seconds;</a:t>
            </a:r>
          </a:p>
          <a:p>
            <a:pPr lvl="0">
              <a:defRPr sz="1800"/>
            </a:pPr>
            <a:r>
              <a:rPr sz="2400" dirty="0">
                <a:latin typeface="Monaco"/>
                <a:ea typeface="Monaco"/>
                <a:cs typeface="Monaco"/>
                <a:sym typeface="Monaco"/>
              </a:rPr>
              <a:t>    }</a:t>
            </a:r>
          </a:p>
          <a:p>
            <a:pPr lvl="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else</a:t>
            </a:r>
            <a:endParaRPr sz="2400" dirty="0">
              <a:latin typeface="Monaco"/>
              <a:ea typeface="Monaco"/>
              <a:cs typeface="Monaco"/>
              <a:sym typeface="Monaco"/>
            </a:endParaRPr>
          </a:p>
          <a:p>
            <a:pPr lvl="0">
              <a:defRPr sz="1800"/>
            </a:pPr>
            <a:r>
              <a:rPr sz="2400" dirty="0">
                <a:latin typeface="Monaco"/>
                <a:ea typeface="Monaco"/>
                <a:cs typeface="Monaco"/>
                <a:sym typeface="Monaco"/>
              </a:rPr>
              <a:t>    {</a:t>
            </a:r>
          </a:p>
          <a:p>
            <a:pPr lvl="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currentPosition</a:t>
            </a:r>
            <a:r>
              <a:rPr sz="2400" dirty="0">
                <a:latin typeface="Monaco"/>
                <a:ea typeface="Monaco"/>
                <a:cs typeface="Monaco"/>
                <a:sym typeface="Monaco"/>
              </a:rPr>
              <a:t> = 100;</a:t>
            </a:r>
          </a:p>
          <a:p>
            <a:pPr lvl="0">
              <a:defRPr sz="1800"/>
            </a:pPr>
            <a:r>
              <a:rPr sz="2400" dirty="0">
                <a:latin typeface="Monaco"/>
                <a:ea typeface="Monaco"/>
                <a:cs typeface="Monaco"/>
                <a:sym typeface="Monaco"/>
              </a:rPr>
              <a:t>    }</a:t>
            </a:r>
          </a:p>
          <a:p>
            <a:pPr lvl="0">
              <a:defRPr sz="1800"/>
            </a:pPr>
            <a:r>
              <a:rPr sz="2400" dirty="0">
                <a:latin typeface="Monaco"/>
                <a:ea typeface="Monaco"/>
                <a:cs typeface="Monaco"/>
                <a:sym typeface="Monaco"/>
              </a:rPr>
              <a:t>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a:spLocks noGrp="1"/>
          </p:cNvSpPr>
          <p:nvPr>
            <p:ph type="title"/>
          </p:nvPr>
        </p:nvSpPr>
        <p:spPr>
          <a:prstGeom prst="rect">
            <a:avLst/>
          </a:prstGeom>
        </p:spPr>
        <p:txBody>
          <a:bodyPr/>
          <a:lstStyle/>
          <a:p>
            <a:pPr lvl="0">
              <a:defRPr sz="1800"/>
            </a:pPr>
            <a:r>
              <a:rPr sz="4200" dirty="0"/>
              <a:t>5</a:t>
            </a:r>
          </a:p>
        </p:txBody>
      </p:sp>
      <p:sp>
        <p:nvSpPr>
          <p:cNvPr id="204" name="Shape 204"/>
          <p:cNvSpPr>
            <a:spLocks noGrp="1"/>
          </p:cNvSpPr>
          <p:nvPr>
            <p:ph type="body" idx="1"/>
          </p:nvPr>
        </p:nvSpPr>
        <p:spPr>
          <a:xfrm>
            <a:off x="469900" y="2324100"/>
            <a:ext cx="4724400" cy="6565900"/>
          </a:xfrm>
          <a:prstGeom prst="rect">
            <a:avLst/>
          </a:prstGeom>
        </p:spPr>
        <p:txBody>
          <a:bodyPr/>
          <a:lstStyle>
            <a:lvl1pPr>
              <a:spcBef>
                <a:spcPts val="1700"/>
              </a:spcBef>
            </a:lvl1pPr>
          </a:lstStyle>
          <a:p>
            <a:pPr lvl="0">
              <a:defRPr sz="1800"/>
            </a:pPr>
            <a:r>
              <a:rPr sz="2800" dirty="0"/>
              <a:t>Try the same thing in the other direction (</a:t>
            </a:r>
            <a:r>
              <a:rPr sz="2800" dirty="0" smtClean="0"/>
              <a:t>rewind</a:t>
            </a:r>
            <a:r>
              <a:rPr lang="en-IE" sz="2800" dirty="0"/>
              <a:t/>
            </a:r>
            <a:br>
              <a:rPr lang="en-IE" sz="2800" dirty="0"/>
            </a:br>
            <a:r>
              <a:rPr sz="2800" dirty="0" smtClean="0"/>
              <a:t>past </a:t>
            </a:r>
            <a:r>
              <a:rPr sz="2800" dirty="0"/>
              <a:t>beginning of tape)</a:t>
            </a:r>
          </a:p>
        </p:txBody>
      </p:sp>
      <p:sp>
        <p:nvSpPr>
          <p:cNvPr id="205" name="Shape 205"/>
          <p:cNvSpPr>
            <a:spLocks noGrp="1"/>
          </p:cNvSpPr>
          <p:nvPr>
            <p:ph type="sldNum" sz="quarter" idx="2"/>
          </p:nvPr>
        </p:nvSpPr>
        <p:spPr>
          <a:xfrm>
            <a:off x="12268200" y="9194800"/>
            <a:ext cx="312014" cy="304800"/>
          </a:xfrm>
          <a:prstGeom prst="rect">
            <a:avLst/>
          </a:prstGeom>
          <a:extLst>
            <a:ext uri="{C572A759-6A51-4108-AA02-DFA0A04FC94B}">
              <ma14:wrappingTextBoxFlag xmlns="" xmlns:ma14="http://schemas.microsoft.com/office/mac/drawingml/2011/main" val="1"/>
            </a:ext>
          </a:extLst>
        </p:spPr>
        <p:txBody>
          <a:bodyPr/>
          <a:lstStyle/>
          <a:p>
            <a:pPr lvl="0">
              <a:defRPr sz="1800"/>
            </a:pPr>
            <a:fld id="{86CB4B4D-7CA3-9044-876B-883B54F8677D}" type="slidenum">
              <a:rPr sz="1400"/>
              <a:t>22</a:t>
            </a:fld>
            <a:endParaRPr sz="1400"/>
          </a:p>
        </p:txBody>
      </p:sp>
      <p:sp>
        <p:nvSpPr>
          <p:cNvPr id="206" name="Shape 206"/>
          <p:cNvSpPr/>
          <p:nvPr/>
        </p:nvSpPr>
        <p:spPr>
          <a:xfrm>
            <a:off x="5168900" y="638413"/>
            <a:ext cx="7429500" cy="3323987"/>
          </a:xfrm>
          <a:prstGeom prst="rect">
            <a:avLst/>
          </a:prstGeom>
          <a:solidFill>
            <a:srgbClr val="FFFFFF"/>
          </a:solidFill>
          <a:ln w="12700">
            <a:solidFill/>
            <a:miter lim="400000"/>
          </a:ln>
          <a:extLst>
            <a:ext uri="{C572A759-6A51-4108-AA02-DFA0A04FC94B}">
              <ma14:wrappingTextBoxFlag xmlns="" xmlns:ma14="http://schemas.microsoft.com/office/mac/drawingml/2011/main" val="1"/>
            </a:ext>
          </a:extLst>
        </p:spPr>
        <p:txBody>
          <a:bodyPr lIns="0" tIns="0" rIns="0" bIns="0" anchor="b">
            <a:spAutoFit/>
          </a:bodyPr>
          <a:lstStyle/>
          <a:p>
            <a:pPr lvl="0" defTabSz="584200">
              <a:defRPr sz="1800"/>
            </a:pPr>
            <a:r>
              <a:rPr sz="2400" dirty="0">
                <a:solidFill>
                  <a:schemeClr val="tx1">
                    <a:lumMod val="50000"/>
                    <a:lumOff val="50000"/>
                  </a:schemeClr>
                </a:solidFill>
                <a:latin typeface="Monaco"/>
                <a:ea typeface="Monaco"/>
                <a:cs typeface="Monaco"/>
                <a:sym typeface="Monaco"/>
              </a:rPr>
              <a:t>  </a:t>
            </a:r>
            <a:r>
              <a:rPr lang="en-IE" sz="2400" dirty="0" smtClean="0">
                <a:solidFill>
                  <a:schemeClr val="tx1">
                    <a:lumMod val="50000"/>
                    <a:lumOff val="50000"/>
                  </a:schemeClr>
                </a:solidFill>
                <a:latin typeface="Monaco"/>
                <a:ea typeface="Monaco"/>
                <a:cs typeface="Monaco"/>
                <a:sym typeface="Monaco"/>
              </a:rPr>
              <a:t>@Test</a:t>
            </a:r>
          </a:p>
          <a:p>
            <a:pPr lvl="0" defTabSz="584200">
              <a:defRPr sz="1800"/>
            </a:pPr>
            <a:r>
              <a:rPr lang="en-IE" sz="2400" dirty="0">
                <a:solidFill>
                  <a:srgbClr val="931A68"/>
                </a:solidFill>
                <a:latin typeface="Monaco"/>
                <a:ea typeface="Monaco"/>
                <a:cs typeface="Monaco"/>
                <a:sym typeface="Monaco"/>
              </a:rPr>
              <a:t> </a:t>
            </a:r>
            <a:r>
              <a:rPr lang="en-IE" sz="2400" dirty="0" smtClean="0">
                <a:solidFill>
                  <a:srgbClr val="931A68"/>
                </a:solidFill>
                <a:latin typeface="Monaco"/>
                <a:ea typeface="Monaco"/>
                <a:cs typeface="Monaco"/>
                <a:sym typeface="Monaco"/>
              </a:rPr>
              <a:t> </a:t>
            </a:r>
            <a:r>
              <a:rPr sz="2400" dirty="0" smtClean="0">
                <a:solidFill>
                  <a:srgbClr val="931A68"/>
                </a:solidFill>
                <a:latin typeface="Monaco"/>
                <a:ea typeface="Monaco"/>
                <a:cs typeface="Monaco"/>
                <a:sym typeface="Monaco"/>
              </a:rPr>
              <a:t>public</a:t>
            </a:r>
            <a:r>
              <a:rPr sz="2400" dirty="0" smtClean="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testRewindBeyondStart</a:t>
            </a:r>
            <a:r>
              <a:rPr sz="2400" dirty="0">
                <a:latin typeface="Monaco"/>
                <a:ea typeface="Monaco"/>
                <a:cs typeface="Monaco"/>
                <a:sym typeface="Monaco"/>
              </a:rPr>
              <a:t>()</a:t>
            </a:r>
          </a:p>
          <a:p>
            <a:pPr lvl="0" defTabSz="584200">
              <a:defRPr sz="1800"/>
            </a:pPr>
            <a:r>
              <a:rPr sz="2400" dirty="0">
                <a:latin typeface="Monaco"/>
                <a:ea typeface="Monaco"/>
                <a:cs typeface="Monaco"/>
                <a:sym typeface="Monaco"/>
              </a:rPr>
              <a:t>  {</a:t>
            </a:r>
          </a:p>
          <a:p>
            <a:pPr lvl="0" defTabSz="58420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editor</a:t>
            </a:r>
            <a:r>
              <a:rPr sz="2400" dirty="0" err="1">
                <a:latin typeface="Monaco"/>
                <a:ea typeface="Monaco"/>
                <a:cs typeface="Monaco"/>
                <a:sym typeface="Monaco"/>
              </a:rPr>
              <a:t>.fastForward</a:t>
            </a:r>
            <a:r>
              <a:rPr sz="2400" dirty="0">
                <a:latin typeface="Monaco"/>
                <a:ea typeface="Monaco"/>
                <a:cs typeface="Monaco"/>
                <a:sym typeface="Monaco"/>
              </a:rPr>
              <a:t>(50);</a:t>
            </a:r>
          </a:p>
          <a:p>
            <a:pPr lvl="0" defTabSz="584200">
              <a:defRPr sz="1800"/>
            </a:pPr>
            <a:r>
              <a:rPr sz="2400" dirty="0">
                <a:latin typeface="Monaco"/>
                <a:ea typeface="Monaco"/>
                <a:cs typeface="Monaco"/>
                <a:sym typeface="Monaco"/>
              </a:rPr>
              <a:t>    </a:t>
            </a:r>
          </a:p>
          <a:p>
            <a:pPr lvl="0" defTabSz="58420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editor</a:t>
            </a:r>
            <a:r>
              <a:rPr sz="2400" dirty="0" err="1">
                <a:latin typeface="Monaco"/>
                <a:ea typeface="Monaco"/>
                <a:cs typeface="Monaco"/>
                <a:sym typeface="Monaco"/>
              </a:rPr>
              <a:t>.rewind</a:t>
            </a:r>
            <a:r>
              <a:rPr sz="2400" dirty="0">
                <a:latin typeface="Monaco"/>
                <a:ea typeface="Monaco"/>
                <a:cs typeface="Monaco"/>
                <a:sym typeface="Monaco"/>
              </a:rPr>
              <a:t>(60);</a:t>
            </a:r>
          </a:p>
          <a:p>
            <a:pPr lvl="0" defTabSz="58420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editor</a:t>
            </a:r>
            <a:r>
              <a:rPr sz="2400" dirty="0" err="1">
                <a:latin typeface="Monaco"/>
                <a:ea typeface="Monaco"/>
                <a:cs typeface="Monaco"/>
                <a:sym typeface="Monaco"/>
              </a:rPr>
              <a:t>.fastForward</a:t>
            </a:r>
            <a:r>
              <a:rPr sz="2400" dirty="0">
                <a:latin typeface="Monaco"/>
                <a:ea typeface="Monaco"/>
                <a:cs typeface="Monaco"/>
                <a:sym typeface="Monaco"/>
              </a:rPr>
              <a:t>(60);</a:t>
            </a:r>
          </a:p>
          <a:p>
            <a:pPr lvl="0" defTabSz="584200">
              <a:defRPr sz="1800"/>
            </a:pPr>
            <a:r>
              <a:rPr sz="2400" dirty="0">
                <a:latin typeface="Monaco"/>
                <a:ea typeface="Monaco"/>
                <a:cs typeface="Monaco"/>
                <a:sym typeface="Monaco"/>
              </a:rPr>
              <a:t>    </a:t>
            </a:r>
            <a:r>
              <a:rPr sz="2400" dirty="0" err="1">
                <a:latin typeface="Monaco"/>
                <a:ea typeface="Monaco"/>
                <a:cs typeface="Monaco"/>
                <a:sym typeface="Monaco"/>
              </a:rPr>
              <a:t>assertEquals</a:t>
            </a:r>
            <a:r>
              <a:rPr sz="2400" dirty="0">
                <a:latin typeface="Monaco"/>
                <a:ea typeface="Monaco"/>
                <a:cs typeface="Monaco"/>
                <a:sym typeface="Monaco"/>
              </a:rPr>
              <a:t>(60, </a:t>
            </a:r>
            <a:r>
              <a:rPr sz="2400" dirty="0" err="1">
                <a:solidFill>
                  <a:srgbClr val="0326CC"/>
                </a:solidFill>
                <a:latin typeface="Monaco"/>
                <a:ea typeface="Monaco"/>
                <a:cs typeface="Monaco"/>
                <a:sym typeface="Monaco"/>
              </a:rPr>
              <a:t>editor</a:t>
            </a:r>
            <a:r>
              <a:rPr sz="2400" dirty="0" err="1">
                <a:latin typeface="Monaco"/>
                <a:ea typeface="Monaco"/>
                <a:cs typeface="Monaco"/>
                <a:sym typeface="Monaco"/>
              </a:rPr>
              <a:t>.currentTimePosition</a:t>
            </a:r>
            <a:r>
              <a:rPr sz="2400" dirty="0">
                <a:latin typeface="Monaco"/>
                <a:ea typeface="Monaco"/>
                <a:cs typeface="Monaco"/>
                <a:sym typeface="Monaco"/>
              </a:rPr>
              <a:t>());</a:t>
            </a:r>
          </a:p>
          <a:p>
            <a:pPr lvl="0" defTabSz="584200">
              <a:defRPr sz="1800"/>
            </a:pPr>
            <a:r>
              <a:rPr sz="2400" dirty="0">
                <a:latin typeface="Monaco"/>
                <a:ea typeface="Monaco"/>
                <a:cs typeface="Monaco"/>
                <a:sym typeface="Monaco"/>
              </a:rPr>
              <a:t>  }</a:t>
            </a:r>
          </a:p>
        </p:txBody>
      </p:sp>
      <p:sp>
        <p:nvSpPr>
          <p:cNvPr id="207" name="Shape 207"/>
          <p:cNvSpPr/>
          <p:nvPr/>
        </p:nvSpPr>
        <p:spPr>
          <a:xfrm>
            <a:off x="5710312" y="4804792"/>
            <a:ext cx="5755775" cy="4062651"/>
          </a:xfrm>
          <a:prstGeom prst="rect">
            <a:avLst/>
          </a:prstGeom>
          <a:solidFill>
            <a:srgbClr val="FFFFFF"/>
          </a:solidFill>
          <a:ln w="12700">
            <a:solidFill/>
            <a:miter lim="400000"/>
          </a:ln>
          <a:extLst>
            <a:ext uri="{C572A759-6A51-4108-AA02-DFA0A04FC94B}">
              <ma14:wrappingTextBoxFlag xmlns="" xmlns:ma14="http://schemas.microsoft.com/office/mac/drawingml/2011/main" val="1"/>
            </a:ext>
          </a:extLst>
        </p:spPr>
        <p:txBody>
          <a:bodyPr wrap="square" lIns="0" tIns="0" rIns="0" bIns="0" anchor="b">
            <a:spAutoFit/>
          </a:bodyPr>
          <a:lstStyle/>
          <a:p>
            <a:pPr lvl="0"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rewind (</a:t>
            </a:r>
            <a:r>
              <a:rPr sz="2400" dirty="0" err="1">
                <a:solidFill>
                  <a:srgbClr val="931A68"/>
                </a:solidFill>
                <a:latin typeface="Monaco"/>
                <a:ea typeface="Monaco"/>
                <a:cs typeface="Monaco"/>
                <a:sym typeface="Monaco"/>
              </a:rPr>
              <a:t>int</a:t>
            </a:r>
            <a:r>
              <a:rPr sz="2400" dirty="0">
                <a:latin typeface="Monaco"/>
                <a:ea typeface="Monaco"/>
                <a:cs typeface="Monaco"/>
                <a:sym typeface="Monaco"/>
              </a:rPr>
              <a:t> seconds) </a:t>
            </a:r>
          </a:p>
          <a:p>
            <a:pPr lvl="0" defTabSz="584200">
              <a:defRPr sz="1800"/>
            </a:pPr>
            <a:r>
              <a:rPr sz="2400" dirty="0">
                <a:latin typeface="Monaco"/>
                <a:ea typeface="Monaco"/>
                <a:cs typeface="Monaco"/>
                <a:sym typeface="Monaco"/>
              </a:rPr>
              <a:t>  {</a:t>
            </a:r>
          </a:p>
          <a:p>
            <a:pPr lvl="0"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if</a:t>
            </a:r>
            <a:r>
              <a:rPr sz="2400" dirty="0">
                <a:latin typeface="Monaco"/>
                <a:ea typeface="Monaco"/>
                <a:cs typeface="Monaco"/>
                <a:sym typeface="Monaco"/>
              </a:rPr>
              <a:t> ((</a:t>
            </a:r>
            <a:r>
              <a:rPr sz="2400" dirty="0" err="1">
                <a:solidFill>
                  <a:srgbClr val="0326CC"/>
                </a:solidFill>
                <a:latin typeface="Monaco"/>
                <a:ea typeface="Monaco"/>
                <a:cs typeface="Monaco"/>
                <a:sym typeface="Monaco"/>
              </a:rPr>
              <a:t>currentPosition</a:t>
            </a:r>
            <a:r>
              <a:rPr sz="2400" dirty="0">
                <a:latin typeface="Monaco"/>
                <a:ea typeface="Monaco"/>
                <a:cs typeface="Monaco"/>
                <a:sym typeface="Monaco"/>
              </a:rPr>
              <a:t> - seconds) &gt;= 0)</a:t>
            </a:r>
          </a:p>
          <a:p>
            <a:pPr lvl="0" defTabSz="584200">
              <a:defRPr sz="1800"/>
            </a:pPr>
            <a:r>
              <a:rPr sz="2400" dirty="0">
                <a:latin typeface="Monaco"/>
                <a:ea typeface="Monaco"/>
                <a:cs typeface="Monaco"/>
                <a:sym typeface="Monaco"/>
              </a:rPr>
              <a:t>    {</a:t>
            </a:r>
          </a:p>
          <a:p>
            <a:pPr lvl="0" defTabSz="58420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currentPosition</a:t>
            </a:r>
            <a:r>
              <a:rPr sz="2400" dirty="0">
                <a:latin typeface="Monaco"/>
                <a:ea typeface="Monaco"/>
                <a:cs typeface="Monaco"/>
                <a:sym typeface="Monaco"/>
              </a:rPr>
              <a:t> -= seconds;</a:t>
            </a:r>
          </a:p>
          <a:p>
            <a:pPr lvl="0" defTabSz="584200">
              <a:defRPr sz="1800"/>
            </a:pPr>
            <a:r>
              <a:rPr sz="2400" dirty="0">
                <a:latin typeface="Monaco"/>
                <a:ea typeface="Monaco"/>
                <a:cs typeface="Monaco"/>
                <a:sym typeface="Monaco"/>
              </a:rPr>
              <a:t>    }</a:t>
            </a:r>
          </a:p>
          <a:p>
            <a:pPr lvl="0"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else</a:t>
            </a:r>
            <a:endParaRPr sz="2400" dirty="0">
              <a:latin typeface="Monaco"/>
              <a:ea typeface="Monaco"/>
              <a:cs typeface="Monaco"/>
              <a:sym typeface="Monaco"/>
            </a:endParaRPr>
          </a:p>
          <a:p>
            <a:pPr lvl="0" defTabSz="584200">
              <a:defRPr sz="1800"/>
            </a:pPr>
            <a:r>
              <a:rPr sz="2400" dirty="0">
                <a:latin typeface="Monaco"/>
                <a:ea typeface="Monaco"/>
                <a:cs typeface="Monaco"/>
                <a:sym typeface="Monaco"/>
              </a:rPr>
              <a:t>    {</a:t>
            </a:r>
          </a:p>
          <a:p>
            <a:pPr lvl="0" defTabSz="58420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currentPosition</a:t>
            </a:r>
            <a:r>
              <a:rPr sz="2400" dirty="0">
                <a:latin typeface="Monaco"/>
                <a:ea typeface="Monaco"/>
                <a:cs typeface="Monaco"/>
                <a:sym typeface="Monaco"/>
              </a:rPr>
              <a:t> = 0;</a:t>
            </a:r>
          </a:p>
          <a:p>
            <a:pPr lvl="0" defTabSz="584200">
              <a:defRPr sz="1800"/>
            </a:pPr>
            <a:r>
              <a:rPr sz="2400" dirty="0">
                <a:latin typeface="Monaco"/>
                <a:ea typeface="Monaco"/>
                <a:cs typeface="Monaco"/>
                <a:sym typeface="Monaco"/>
              </a:rPr>
              <a:t>    }</a:t>
            </a:r>
          </a:p>
          <a:p>
            <a:pPr lvl="0" defTabSz="584200">
              <a:defRPr sz="1800"/>
            </a:pPr>
            <a:r>
              <a:rPr sz="2400" dirty="0">
                <a:latin typeface="Monaco"/>
                <a:ea typeface="Monaco"/>
                <a:cs typeface="Monaco"/>
                <a:sym typeface="Monaco"/>
              </a:rPr>
              <a:t>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a:spLocks noGrp="1"/>
          </p:cNvSpPr>
          <p:nvPr>
            <p:ph type="title"/>
          </p:nvPr>
        </p:nvSpPr>
        <p:spPr>
          <a:prstGeom prst="rect">
            <a:avLst/>
          </a:prstGeom>
        </p:spPr>
        <p:txBody>
          <a:bodyPr/>
          <a:lstStyle/>
          <a:p>
            <a:pPr lvl="0">
              <a:defRPr sz="1800"/>
            </a:pPr>
            <a:r>
              <a:rPr sz="4200"/>
              <a:t>6,7</a:t>
            </a:r>
          </a:p>
        </p:txBody>
      </p:sp>
      <p:sp>
        <p:nvSpPr>
          <p:cNvPr id="210" name="Shape 210"/>
          <p:cNvSpPr>
            <a:spLocks noGrp="1"/>
          </p:cNvSpPr>
          <p:nvPr>
            <p:ph type="body" idx="1"/>
          </p:nvPr>
        </p:nvSpPr>
        <p:spPr>
          <a:xfrm>
            <a:off x="571500" y="2425700"/>
            <a:ext cx="4800600" cy="6565900"/>
          </a:xfrm>
          <a:prstGeom prst="rect">
            <a:avLst/>
          </a:prstGeom>
        </p:spPr>
        <p:txBody>
          <a:bodyPr/>
          <a:lstStyle/>
          <a:p>
            <a:pPr lvl="0">
              <a:spcBef>
                <a:spcPts val="1700"/>
              </a:spcBef>
              <a:defRPr sz="1800"/>
            </a:pPr>
            <a:r>
              <a:rPr sz="2600" dirty="0"/>
              <a:t>Mark various positions and return to them after moving </a:t>
            </a:r>
            <a:r>
              <a:rPr lang="en-IE" sz="2600" dirty="0" smtClean="0"/>
              <a:t/>
            </a:r>
            <a:br>
              <a:rPr lang="en-IE" sz="2600" dirty="0" smtClean="0"/>
            </a:br>
            <a:r>
              <a:rPr sz="2600" dirty="0" smtClean="0"/>
              <a:t>the </a:t>
            </a:r>
            <a:r>
              <a:rPr sz="2600" dirty="0"/>
              <a:t>current position around.</a:t>
            </a:r>
          </a:p>
          <a:p>
            <a:pPr lvl="0">
              <a:spcBef>
                <a:spcPts val="1700"/>
              </a:spcBef>
              <a:defRPr sz="1800"/>
            </a:pPr>
            <a:r>
              <a:rPr sz="2600" dirty="0"/>
              <a:t>Mark a position and return to </a:t>
            </a:r>
            <a:r>
              <a:rPr lang="en-IE" sz="2600" dirty="0" smtClean="0"/>
              <a:t/>
            </a:r>
            <a:br>
              <a:rPr lang="en-IE" sz="2600" dirty="0" smtClean="0"/>
            </a:br>
            <a:r>
              <a:rPr sz="2600" dirty="0" smtClean="0"/>
              <a:t>it </a:t>
            </a:r>
            <a:r>
              <a:rPr sz="2600" dirty="0"/>
              <a:t>without moving in </a:t>
            </a:r>
            <a:r>
              <a:rPr sz="2600" dirty="0" smtClean="0"/>
              <a:t>between</a:t>
            </a:r>
            <a:r>
              <a:rPr lang="en-IE" sz="2600" dirty="0" smtClean="0"/>
              <a:t>.</a:t>
            </a:r>
            <a:endParaRPr sz="2600" dirty="0"/>
          </a:p>
        </p:txBody>
      </p:sp>
      <p:sp>
        <p:nvSpPr>
          <p:cNvPr id="211" name="Shape 211"/>
          <p:cNvSpPr>
            <a:spLocks noGrp="1"/>
          </p:cNvSpPr>
          <p:nvPr>
            <p:ph type="sldNum" sz="quarter" idx="2"/>
          </p:nvPr>
        </p:nvSpPr>
        <p:spPr>
          <a:xfrm>
            <a:off x="12268200" y="9194800"/>
            <a:ext cx="312014" cy="304800"/>
          </a:xfrm>
          <a:prstGeom prst="rect">
            <a:avLst/>
          </a:prstGeom>
          <a:extLst>
            <a:ext uri="{C572A759-6A51-4108-AA02-DFA0A04FC94B}">
              <ma14:wrappingTextBoxFlag xmlns="" xmlns:ma14="http://schemas.microsoft.com/office/mac/drawingml/2011/main" val="1"/>
            </a:ext>
          </a:extLst>
        </p:spPr>
        <p:txBody>
          <a:bodyPr/>
          <a:lstStyle/>
          <a:p>
            <a:pPr lvl="0">
              <a:defRPr sz="1800"/>
            </a:pPr>
            <a:fld id="{86CB4B4D-7CA3-9044-876B-883B54F8677D}" type="slidenum">
              <a:rPr sz="1400"/>
              <a:t>23</a:t>
            </a:fld>
            <a:endParaRPr sz="1400"/>
          </a:p>
        </p:txBody>
      </p:sp>
      <p:sp>
        <p:nvSpPr>
          <p:cNvPr id="212" name="Shape 212"/>
          <p:cNvSpPr/>
          <p:nvPr/>
        </p:nvSpPr>
        <p:spPr>
          <a:xfrm>
            <a:off x="5278264" y="363518"/>
            <a:ext cx="7239000" cy="4801314"/>
          </a:xfrm>
          <a:prstGeom prst="rect">
            <a:avLst/>
          </a:prstGeom>
          <a:solidFill>
            <a:srgbClr val="FFFFFF"/>
          </a:solidFill>
          <a:ln w="12700">
            <a:solidFill/>
            <a:miter lim="400000"/>
          </a:ln>
          <a:extLst>
            <a:ext uri="{C572A759-6A51-4108-AA02-DFA0A04FC94B}">
              <ma14:wrappingTextBoxFlag xmlns="" xmlns:ma14="http://schemas.microsoft.com/office/mac/drawingml/2011/main" val="1"/>
            </a:ext>
          </a:extLst>
        </p:spPr>
        <p:txBody>
          <a:bodyPr lIns="0" tIns="0" rIns="0" bIns="0" anchor="b">
            <a:spAutoFit/>
          </a:bodyPr>
          <a:lstStyle/>
          <a:p>
            <a:pPr lvl="0" defTabSz="584200">
              <a:defRPr sz="1800"/>
            </a:pPr>
            <a:r>
              <a:rPr sz="2400" dirty="0">
                <a:latin typeface="Monaco"/>
                <a:ea typeface="Monaco"/>
                <a:cs typeface="Monaco"/>
                <a:sym typeface="Monaco"/>
              </a:rPr>
              <a:t>  </a:t>
            </a:r>
            <a:r>
              <a:rPr lang="en-IE" sz="2400" dirty="0" smtClean="0">
                <a:latin typeface="Monaco"/>
                <a:ea typeface="Monaco"/>
                <a:cs typeface="Monaco"/>
                <a:sym typeface="Monaco"/>
              </a:rPr>
              <a:t>@Test</a:t>
            </a:r>
          </a:p>
          <a:p>
            <a:pPr lvl="0" defTabSz="584200">
              <a:defRPr sz="1800"/>
            </a:pPr>
            <a:r>
              <a:rPr lang="en-IE" sz="2400" dirty="0">
                <a:solidFill>
                  <a:srgbClr val="931A68"/>
                </a:solidFill>
                <a:latin typeface="Monaco"/>
                <a:ea typeface="Monaco"/>
                <a:cs typeface="Monaco"/>
                <a:sym typeface="Monaco"/>
              </a:rPr>
              <a:t> </a:t>
            </a:r>
            <a:r>
              <a:rPr lang="en-IE" sz="2400" dirty="0" smtClean="0">
                <a:solidFill>
                  <a:srgbClr val="931A68"/>
                </a:solidFill>
                <a:latin typeface="Monaco"/>
                <a:ea typeface="Monaco"/>
                <a:cs typeface="Monaco"/>
                <a:sym typeface="Monaco"/>
              </a:rPr>
              <a:t> </a:t>
            </a:r>
            <a:r>
              <a:rPr sz="2400" dirty="0" smtClean="0">
                <a:solidFill>
                  <a:srgbClr val="931A68"/>
                </a:solidFill>
                <a:latin typeface="Monaco"/>
                <a:ea typeface="Monaco"/>
                <a:cs typeface="Monaco"/>
                <a:sym typeface="Monaco"/>
              </a:rPr>
              <a:t>public</a:t>
            </a:r>
            <a:r>
              <a:rPr sz="2400" dirty="0" smtClean="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testMark</a:t>
            </a:r>
            <a:r>
              <a:rPr sz="2400" dirty="0">
                <a:latin typeface="Monaco"/>
                <a:ea typeface="Monaco"/>
                <a:cs typeface="Monaco"/>
                <a:sym typeface="Monaco"/>
              </a:rPr>
              <a:t>()</a:t>
            </a:r>
          </a:p>
          <a:p>
            <a:pPr lvl="0" defTabSz="584200">
              <a:defRPr sz="1800"/>
            </a:pPr>
            <a:r>
              <a:rPr sz="2400" dirty="0">
                <a:latin typeface="Monaco"/>
                <a:ea typeface="Monaco"/>
                <a:cs typeface="Monaco"/>
                <a:sym typeface="Monaco"/>
              </a:rPr>
              <a:t>  {</a:t>
            </a:r>
          </a:p>
          <a:p>
            <a:pPr lvl="0" defTabSz="58420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editor</a:t>
            </a:r>
            <a:r>
              <a:rPr sz="2400" dirty="0" err="1">
                <a:latin typeface="Monaco"/>
                <a:ea typeface="Monaco"/>
                <a:cs typeface="Monaco"/>
                <a:sym typeface="Monaco"/>
              </a:rPr>
              <a:t>.fastForward</a:t>
            </a:r>
            <a:r>
              <a:rPr sz="2400" dirty="0">
                <a:latin typeface="Monaco"/>
                <a:ea typeface="Monaco"/>
                <a:cs typeface="Monaco"/>
                <a:sym typeface="Monaco"/>
              </a:rPr>
              <a:t>(30);</a:t>
            </a:r>
          </a:p>
          <a:p>
            <a:pPr lvl="0" defTabSz="58420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editor</a:t>
            </a:r>
            <a:r>
              <a:rPr sz="2400" dirty="0" err="1">
                <a:latin typeface="Monaco"/>
                <a:ea typeface="Monaco"/>
                <a:cs typeface="Monaco"/>
                <a:sym typeface="Monaco"/>
              </a:rPr>
              <a:t>.markTimePosition</a:t>
            </a:r>
            <a:r>
              <a:rPr sz="2400" dirty="0">
                <a:latin typeface="Monaco"/>
                <a:ea typeface="Monaco"/>
                <a:cs typeface="Monaco"/>
                <a:sym typeface="Monaco"/>
              </a:rPr>
              <a:t>(</a:t>
            </a:r>
            <a:r>
              <a:rPr sz="2400" dirty="0">
                <a:solidFill>
                  <a:srgbClr val="3933FF"/>
                </a:solidFill>
                <a:latin typeface="Monaco"/>
                <a:ea typeface="Monaco"/>
                <a:cs typeface="Monaco"/>
                <a:sym typeface="Monaco"/>
              </a:rPr>
              <a:t>"one"</a:t>
            </a:r>
            <a:r>
              <a:rPr sz="2400" dirty="0">
                <a:latin typeface="Monaco"/>
                <a:ea typeface="Monaco"/>
                <a:cs typeface="Monaco"/>
                <a:sym typeface="Monaco"/>
              </a:rPr>
              <a:t>);</a:t>
            </a:r>
          </a:p>
          <a:p>
            <a:pPr lvl="0" defTabSz="58420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editor</a:t>
            </a:r>
            <a:r>
              <a:rPr sz="2400" dirty="0" err="1">
                <a:latin typeface="Monaco"/>
                <a:ea typeface="Monaco"/>
                <a:cs typeface="Monaco"/>
                <a:sym typeface="Monaco"/>
              </a:rPr>
              <a:t>.fastForward</a:t>
            </a:r>
            <a:r>
              <a:rPr sz="2400" dirty="0">
                <a:latin typeface="Monaco"/>
                <a:ea typeface="Monaco"/>
                <a:cs typeface="Monaco"/>
                <a:sym typeface="Monaco"/>
              </a:rPr>
              <a:t>(30);</a:t>
            </a:r>
          </a:p>
          <a:p>
            <a:pPr lvl="0" defTabSz="58420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editor</a:t>
            </a:r>
            <a:r>
              <a:rPr sz="2400" dirty="0" err="1">
                <a:latin typeface="Monaco"/>
                <a:ea typeface="Monaco"/>
                <a:cs typeface="Monaco"/>
                <a:sym typeface="Monaco"/>
              </a:rPr>
              <a:t>.markTimePosition</a:t>
            </a:r>
            <a:r>
              <a:rPr sz="2400" dirty="0">
                <a:latin typeface="Monaco"/>
                <a:ea typeface="Monaco"/>
                <a:cs typeface="Monaco"/>
                <a:sym typeface="Monaco"/>
              </a:rPr>
              <a:t>(</a:t>
            </a:r>
            <a:r>
              <a:rPr sz="2400" dirty="0">
                <a:solidFill>
                  <a:srgbClr val="3933FF"/>
                </a:solidFill>
                <a:latin typeface="Monaco"/>
                <a:ea typeface="Monaco"/>
                <a:cs typeface="Monaco"/>
                <a:sym typeface="Monaco"/>
              </a:rPr>
              <a:t>"two"</a:t>
            </a:r>
            <a:r>
              <a:rPr sz="2400" dirty="0">
                <a:latin typeface="Monaco"/>
                <a:ea typeface="Monaco"/>
                <a:cs typeface="Monaco"/>
                <a:sym typeface="Monaco"/>
              </a:rPr>
              <a:t>);</a:t>
            </a:r>
          </a:p>
          <a:p>
            <a:pPr lvl="0" defTabSz="584200">
              <a:defRPr sz="1800"/>
            </a:pPr>
            <a:r>
              <a:rPr sz="2400" dirty="0">
                <a:latin typeface="Monaco"/>
                <a:ea typeface="Monaco"/>
                <a:cs typeface="Monaco"/>
                <a:sym typeface="Monaco"/>
              </a:rPr>
              <a:t>    </a:t>
            </a:r>
          </a:p>
          <a:p>
            <a:pPr lvl="0" defTabSz="58420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editor</a:t>
            </a:r>
            <a:r>
              <a:rPr sz="2400" dirty="0" err="1">
                <a:latin typeface="Monaco"/>
                <a:ea typeface="Monaco"/>
                <a:cs typeface="Monaco"/>
                <a:sym typeface="Monaco"/>
              </a:rPr>
              <a:t>.gotoMark</a:t>
            </a:r>
            <a:r>
              <a:rPr sz="2400" dirty="0">
                <a:latin typeface="Monaco"/>
                <a:ea typeface="Monaco"/>
                <a:cs typeface="Monaco"/>
                <a:sym typeface="Monaco"/>
              </a:rPr>
              <a:t>(</a:t>
            </a:r>
            <a:r>
              <a:rPr sz="2400" dirty="0">
                <a:solidFill>
                  <a:srgbClr val="3933FF"/>
                </a:solidFill>
                <a:latin typeface="Monaco"/>
                <a:ea typeface="Monaco"/>
                <a:cs typeface="Monaco"/>
                <a:sym typeface="Monaco"/>
              </a:rPr>
              <a:t>"one"</a:t>
            </a:r>
            <a:r>
              <a:rPr sz="2400" dirty="0">
                <a:latin typeface="Monaco"/>
                <a:ea typeface="Monaco"/>
                <a:cs typeface="Monaco"/>
                <a:sym typeface="Monaco"/>
              </a:rPr>
              <a:t>);</a:t>
            </a:r>
          </a:p>
          <a:p>
            <a:pPr lvl="0" defTabSz="584200">
              <a:defRPr sz="1800"/>
            </a:pPr>
            <a:r>
              <a:rPr sz="2400" dirty="0">
                <a:latin typeface="Monaco"/>
                <a:ea typeface="Monaco"/>
                <a:cs typeface="Monaco"/>
                <a:sym typeface="Monaco"/>
              </a:rPr>
              <a:t>    </a:t>
            </a:r>
            <a:r>
              <a:rPr sz="2400" dirty="0" err="1">
                <a:latin typeface="Monaco"/>
                <a:ea typeface="Monaco"/>
                <a:cs typeface="Monaco"/>
                <a:sym typeface="Monaco"/>
              </a:rPr>
              <a:t>assertEquals</a:t>
            </a:r>
            <a:r>
              <a:rPr sz="2400" dirty="0">
                <a:latin typeface="Monaco"/>
                <a:ea typeface="Monaco"/>
                <a:cs typeface="Monaco"/>
                <a:sym typeface="Monaco"/>
              </a:rPr>
              <a:t>(30, </a:t>
            </a:r>
            <a:r>
              <a:rPr sz="2400" dirty="0" err="1">
                <a:solidFill>
                  <a:srgbClr val="0326CC"/>
                </a:solidFill>
                <a:latin typeface="Monaco"/>
                <a:ea typeface="Monaco"/>
                <a:cs typeface="Monaco"/>
                <a:sym typeface="Monaco"/>
              </a:rPr>
              <a:t>editor</a:t>
            </a:r>
            <a:r>
              <a:rPr sz="2400" dirty="0" err="1">
                <a:latin typeface="Monaco"/>
                <a:ea typeface="Monaco"/>
                <a:cs typeface="Monaco"/>
                <a:sym typeface="Monaco"/>
              </a:rPr>
              <a:t>.currentTimePosition</a:t>
            </a:r>
            <a:r>
              <a:rPr sz="2400" dirty="0">
                <a:latin typeface="Monaco"/>
                <a:ea typeface="Monaco"/>
                <a:cs typeface="Monaco"/>
                <a:sym typeface="Monaco"/>
              </a:rPr>
              <a:t>());</a:t>
            </a:r>
          </a:p>
          <a:p>
            <a:pPr lvl="0" defTabSz="58420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editor</a:t>
            </a:r>
            <a:r>
              <a:rPr sz="2400" dirty="0" err="1">
                <a:latin typeface="Monaco"/>
                <a:ea typeface="Monaco"/>
                <a:cs typeface="Monaco"/>
                <a:sym typeface="Monaco"/>
              </a:rPr>
              <a:t>.gotoMark</a:t>
            </a:r>
            <a:r>
              <a:rPr sz="2400" dirty="0">
                <a:latin typeface="Monaco"/>
                <a:ea typeface="Monaco"/>
                <a:cs typeface="Monaco"/>
                <a:sym typeface="Monaco"/>
              </a:rPr>
              <a:t>(</a:t>
            </a:r>
            <a:r>
              <a:rPr sz="2400" dirty="0">
                <a:solidFill>
                  <a:srgbClr val="3933FF"/>
                </a:solidFill>
                <a:latin typeface="Monaco"/>
                <a:ea typeface="Monaco"/>
                <a:cs typeface="Monaco"/>
                <a:sym typeface="Monaco"/>
              </a:rPr>
              <a:t>"two"</a:t>
            </a:r>
            <a:r>
              <a:rPr sz="2400" dirty="0">
                <a:latin typeface="Monaco"/>
                <a:ea typeface="Monaco"/>
                <a:cs typeface="Monaco"/>
                <a:sym typeface="Monaco"/>
              </a:rPr>
              <a:t>);</a:t>
            </a:r>
          </a:p>
          <a:p>
            <a:pPr lvl="0" defTabSz="584200">
              <a:defRPr sz="1800"/>
            </a:pPr>
            <a:r>
              <a:rPr sz="2400" dirty="0">
                <a:latin typeface="Monaco"/>
                <a:ea typeface="Monaco"/>
                <a:cs typeface="Monaco"/>
                <a:sym typeface="Monaco"/>
              </a:rPr>
              <a:t>    </a:t>
            </a:r>
            <a:r>
              <a:rPr sz="2400" dirty="0" err="1">
                <a:latin typeface="Monaco"/>
                <a:ea typeface="Monaco"/>
                <a:cs typeface="Monaco"/>
                <a:sym typeface="Monaco"/>
              </a:rPr>
              <a:t>assertEquals</a:t>
            </a:r>
            <a:r>
              <a:rPr sz="2400" dirty="0">
                <a:latin typeface="Monaco"/>
                <a:ea typeface="Monaco"/>
                <a:cs typeface="Monaco"/>
                <a:sym typeface="Monaco"/>
              </a:rPr>
              <a:t>(60, </a:t>
            </a:r>
            <a:r>
              <a:rPr sz="2400" dirty="0" err="1">
                <a:solidFill>
                  <a:srgbClr val="0326CC"/>
                </a:solidFill>
                <a:latin typeface="Monaco"/>
                <a:ea typeface="Monaco"/>
                <a:cs typeface="Monaco"/>
                <a:sym typeface="Monaco"/>
              </a:rPr>
              <a:t>editor</a:t>
            </a:r>
            <a:r>
              <a:rPr sz="2400" dirty="0" err="1">
                <a:latin typeface="Monaco"/>
                <a:ea typeface="Monaco"/>
                <a:cs typeface="Monaco"/>
                <a:sym typeface="Monaco"/>
              </a:rPr>
              <a:t>.currentTimePosition</a:t>
            </a:r>
            <a:r>
              <a:rPr sz="2400" dirty="0">
                <a:latin typeface="Monaco"/>
                <a:ea typeface="Monaco"/>
                <a:cs typeface="Monaco"/>
                <a:sym typeface="Monaco"/>
              </a:rPr>
              <a:t>());</a:t>
            </a:r>
          </a:p>
          <a:p>
            <a:pPr lvl="0" defTabSz="584200">
              <a:defRPr sz="1800"/>
            </a:pPr>
            <a:r>
              <a:rPr sz="2400" dirty="0">
                <a:latin typeface="Monaco"/>
                <a:ea typeface="Monaco"/>
                <a:cs typeface="Monaco"/>
                <a:sym typeface="Monaco"/>
              </a:rPr>
              <a:t>  }</a:t>
            </a:r>
          </a:p>
        </p:txBody>
      </p:sp>
      <p:sp>
        <p:nvSpPr>
          <p:cNvPr id="213" name="Shape 213"/>
          <p:cNvSpPr/>
          <p:nvPr/>
        </p:nvSpPr>
        <p:spPr>
          <a:xfrm>
            <a:off x="6574408" y="5020816"/>
            <a:ext cx="6128281" cy="4431983"/>
          </a:xfrm>
          <a:prstGeom prst="rect">
            <a:avLst/>
          </a:prstGeom>
          <a:solidFill>
            <a:srgbClr val="FFFFFF"/>
          </a:solidFill>
          <a:ln w="12700">
            <a:solidFill/>
            <a:miter lim="400000"/>
          </a:ln>
          <a:extLst>
            <a:ext uri="{C572A759-6A51-4108-AA02-DFA0A04FC94B}">
              <ma14:wrappingTextBoxFlag xmlns="" xmlns:ma14="http://schemas.microsoft.com/office/mac/drawingml/2011/main" val="1"/>
            </a:ext>
          </a:extLst>
        </p:spPr>
        <p:txBody>
          <a:bodyPr wrap="none" lIns="0" tIns="0" rIns="0" bIns="0" anchor="b">
            <a:spAutoFit/>
          </a:bodyPr>
          <a:lstStyle/>
          <a:p>
            <a:pPr lvl="0"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gotoMark</a:t>
            </a:r>
            <a:r>
              <a:rPr sz="2400" dirty="0">
                <a:latin typeface="Monaco"/>
                <a:ea typeface="Monaco"/>
                <a:cs typeface="Monaco"/>
                <a:sym typeface="Monaco"/>
              </a:rPr>
              <a:t> (String name)</a:t>
            </a:r>
          </a:p>
          <a:p>
            <a:pPr lvl="0" defTabSz="584200">
              <a:defRPr sz="1800"/>
            </a:pPr>
            <a:r>
              <a:rPr sz="2400" dirty="0">
                <a:latin typeface="Monaco"/>
                <a:ea typeface="Monaco"/>
                <a:cs typeface="Monaco"/>
                <a:sym typeface="Monaco"/>
              </a:rPr>
              <a:t>  {</a:t>
            </a:r>
          </a:p>
          <a:p>
            <a:pPr lvl="0"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if</a:t>
            </a:r>
            <a:r>
              <a:rPr sz="2400" dirty="0">
                <a:latin typeface="Monaco"/>
                <a:ea typeface="Monaco"/>
                <a:cs typeface="Monaco"/>
                <a:sym typeface="Monaco"/>
              </a:rPr>
              <a:t> (</a:t>
            </a:r>
            <a:r>
              <a:rPr sz="2400" dirty="0" err="1">
                <a:solidFill>
                  <a:srgbClr val="0326CC"/>
                </a:solidFill>
                <a:latin typeface="Monaco"/>
                <a:ea typeface="Monaco"/>
                <a:cs typeface="Monaco"/>
                <a:sym typeface="Monaco"/>
              </a:rPr>
              <a:t>marks</a:t>
            </a:r>
            <a:r>
              <a:rPr sz="2400" dirty="0" err="1">
                <a:latin typeface="Monaco"/>
                <a:ea typeface="Monaco"/>
                <a:cs typeface="Monaco"/>
                <a:sym typeface="Monaco"/>
              </a:rPr>
              <a:t>.containsKey</a:t>
            </a:r>
            <a:r>
              <a:rPr sz="2400" dirty="0">
                <a:latin typeface="Monaco"/>
                <a:ea typeface="Monaco"/>
                <a:cs typeface="Monaco"/>
                <a:sym typeface="Monaco"/>
              </a:rPr>
              <a:t>(name))</a:t>
            </a:r>
          </a:p>
          <a:p>
            <a:pPr lvl="0" defTabSz="584200">
              <a:defRPr sz="1800"/>
            </a:pPr>
            <a:r>
              <a:rPr sz="2400" dirty="0">
                <a:latin typeface="Monaco"/>
                <a:ea typeface="Monaco"/>
                <a:cs typeface="Monaco"/>
                <a:sym typeface="Monaco"/>
              </a:rPr>
              <a:t>    {</a:t>
            </a:r>
          </a:p>
          <a:p>
            <a:pPr lvl="0" defTabSz="58420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currentPosition</a:t>
            </a:r>
            <a:r>
              <a:rPr sz="2400" dirty="0">
                <a:latin typeface="Monaco"/>
                <a:ea typeface="Monaco"/>
                <a:cs typeface="Monaco"/>
                <a:sym typeface="Monaco"/>
              </a:rPr>
              <a:t> = </a:t>
            </a:r>
            <a:r>
              <a:rPr sz="2400" dirty="0" err="1">
                <a:solidFill>
                  <a:srgbClr val="0326CC"/>
                </a:solidFill>
                <a:latin typeface="Monaco"/>
                <a:ea typeface="Monaco"/>
                <a:cs typeface="Monaco"/>
                <a:sym typeface="Monaco"/>
              </a:rPr>
              <a:t>marks</a:t>
            </a:r>
            <a:r>
              <a:rPr sz="2400" dirty="0" err="1">
                <a:latin typeface="Monaco"/>
                <a:ea typeface="Monaco"/>
                <a:cs typeface="Monaco"/>
                <a:sym typeface="Monaco"/>
              </a:rPr>
              <a:t>.get</a:t>
            </a:r>
            <a:r>
              <a:rPr sz="2400" dirty="0">
                <a:latin typeface="Monaco"/>
                <a:ea typeface="Monaco"/>
                <a:cs typeface="Monaco"/>
                <a:sym typeface="Monaco"/>
              </a:rPr>
              <a:t>(name);</a:t>
            </a:r>
          </a:p>
          <a:p>
            <a:pPr lvl="0" defTabSz="584200">
              <a:defRPr sz="1800"/>
            </a:pPr>
            <a:r>
              <a:rPr sz="2400" dirty="0">
                <a:latin typeface="Monaco"/>
                <a:ea typeface="Monaco"/>
                <a:cs typeface="Monaco"/>
                <a:sym typeface="Monaco"/>
              </a:rPr>
              <a:t>    }</a:t>
            </a:r>
          </a:p>
          <a:p>
            <a:pPr lvl="0" defTabSz="584200">
              <a:defRPr sz="1800"/>
            </a:pPr>
            <a:r>
              <a:rPr sz="2400" dirty="0">
                <a:latin typeface="Monaco"/>
                <a:ea typeface="Monaco"/>
                <a:cs typeface="Monaco"/>
                <a:sym typeface="Monaco"/>
              </a:rPr>
              <a:t>  }</a:t>
            </a:r>
          </a:p>
          <a:p>
            <a:pPr lvl="0" defTabSz="584200">
              <a:defRPr sz="1800"/>
            </a:pPr>
            <a:endParaRPr sz="2400" dirty="0">
              <a:latin typeface="Monaco"/>
              <a:ea typeface="Monaco"/>
              <a:cs typeface="Monaco"/>
              <a:sym typeface="Monaco"/>
            </a:endParaRPr>
          </a:p>
          <a:p>
            <a:pPr lvl="0"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markTimePosition</a:t>
            </a:r>
            <a:r>
              <a:rPr sz="2400" dirty="0">
                <a:latin typeface="Monaco"/>
                <a:ea typeface="Monaco"/>
                <a:cs typeface="Monaco"/>
                <a:sym typeface="Monaco"/>
              </a:rPr>
              <a:t> (String name)</a:t>
            </a:r>
          </a:p>
          <a:p>
            <a:pPr lvl="0" defTabSz="584200">
              <a:defRPr sz="1800"/>
            </a:pPr>
            <a:r>
              <a:rPr sz="2400" dirty="0">
                <a:latin typeface="Monaco"/>
                <a:ea typeface="Monaco"/>
                <a:cs typeface="Monaco"/>
                <a:sym typeface="Monaco"/>
              </a:rPr>
              <a:t>  {</a:t>
            </a:r>
          </a:p>
          <a:p>
            <a:pPr lvl="0" defTabSz="58420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marks</a:t>
            </a:r>
            <a:r>
              <a:rPr sz="2400" dirty="0" err="1">
                <a:latin typeface="Monaco"/>
                <a:ea typeface="Monaco"/>
                <a:cs typeface="Monaco"/>
                <a:sym typeface="Monaco"/>
              </a:rPr>
              <a:t>.put</a:t>
            </a:r>
            <a:r>
              <a:rPr sz="2400" dirty="0">
                <a:latin typeface="Monaco"/>
                <a:ea typeface="Monaco"/>
                <a:cs typeface="Monaco"/>
                <a:sym typeface="Monaco"/>
              </a:rPr>
              <a:t>(name, </a:t>
            </a:r>
            <a:r>
              <a:rPr sz="2400" dirty="0" err="1">
                <a:solidFill>
                  <a:srgbClr val="0326CC"/>
                </a:solidFill>
                <a:latin typeface="Monaco"/>
                <a:ea typeface="Monaco"/>
                <a:cs typeface="Monaco"/>
                <a:sym typeface="Monaco"/>
              </a:rPr>
              <a:t>currentPosition</a:t>
            </a:r>
            <a:r>
              <a:rPr sz="2400" dirty="0">
                <a:latin typeface="Monaco"/>
                <a:ea typeface="Monaco"/>
                <a:cs typeface="Monaco"/>
                <a:sym typeface="Monaco"/>
              </a:rPr>
              <a:t>);</a:t>
            </a:r>
          </a:p>
          <a:p>
            <a:pPr lvl="0" defTabSz="584200">
              <a:defRPr sz="1800"/>
            </a:pPr>
            <a:r>
              <a:rPr sz="2400" dirty="0">
                <a:latin typeface="Monaco"/>
                <a:ea typeface="Monaco"/>
                <a:cs typeface="Monaco"/>
                <a:sym typeface="Monaco"/>
              </a:rPr>
              <a:t>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title"/>
          </p:nvPr>
        </p:nvSpPr>
        <p:spPr>
          <a:prstGeom prst="rect">
            <a:avLst/>
          </a:prstGeom>
        </p:spPr>
        <p:txBody>
          <a:bodyPr/>
          <a:lstStyle/>
          <a:p>
            <a:pPr lvl="0">
              <a:defRPr sz="1800"/>
            </a:pPr>
            <a:r>
              <a:rPr sz="4200"/>
              <a:t>Stack Interface</a:t>
            </a:r>
          </a:p>
        </p:txBody>
      </p:sp>
      <p:sp>
        <p:nvSpPr>
          <p:cNvPr id="107" name="Shape 107"/>
          <p:cNvSpPr>
            <a:spLocks noGrp="1"/>
          </p:cNvSpPr>
          <p:nvPr>
            <p:ph type="sldNum" sz="quarter" idx="2"/>
          </p:nvPr>
        </p:nvSpPr>
        <p:spPr>
          <a:xfrm>
            <a:off x="12268200" y="9194800"/>
            <a:ext cx="312014" cy="304800"/>
          </a:xfrm>
          <a:prstGeom prst="rect">
            <a:avLst/>
          </a:prstGeom>
          <a:extLst>
            <a:ext uri="{C572A759-6A51-4108-AA02-DFA0A04FC94B}">
              <ma14:wrappingTextBoxFlag xmlns="" xmlns:ma14="http://schemas.microsoft.com/office/mac/drawingml/2011/main" val="1"/>
            </a:ext>
          </a:extLst>
        </p:spPr>
        <p:txBody>
          <a:bodyPr/>
          <a:lstStyle/>
          <a:p>
            <a:pPr lvl="0">
              <a:defRPr sz="1800"/>
            </a:pPr>
            <a:fld id="{86CB4B4D-7CA3-9044-876B-883B54F8677D}" type="slidenum">
              <a:rPr sz="1400"/>
              <a:t>3</a:t>
            </a:fld>
            <a:endParaRPr sz="1400"/>
          </a:p>
        </p:txBody>
      </p:sp>
      <p:sp>
        <p:nvSpPr>
          <p:cNvPr id="108" name="Shape 108"/>
          <p:cNvSpPr/>
          <p:nvPr/>
        </p:nvSpPr>
        <p:spPr>
          <a:xfrm>
            <a:off x="2757984" y="2716560"/>
            <a:ext cx="7344816" cy="5170646"/>
          </a:xfrm>
          <a:prstGeom prst="rect">
            <a:avLst/>
          </a:prstGeom>
          <a:ln w="12700">
            <a:solidFill/>
            <a:miter lim="400000"/>
          </a:ln>
          <a:extLst>
            <a:ext uri="{C572A759-6A51-4108-AA02-DFA0A04FC94B}">
              <ma14:wrappingTextBoxFlag xmlns="" xmlns:ma14="http://schemas.microsoft.com/office/mac/drawingml/2011/main" val="1"/>
            </a:ext>
          </a:extLst>
        </p:spPr>
        <p:txBody>
          <a:bodyPr wrap="square" lIns="0" tIns="0" rIns="0" bIns="0" anchor="b">
            <a:spAutoFit/>
          </a:bodyPr>
          <a:lstStyle/>
          <a:p>
            <a:pPr lvl="1" defTabSz="584200">
              <a:defRPr sz="1800"/>
            </a:pPr>
            <a:endParaRPr lang="en-IE" sz="2800" dirty="0" smtClean="0">
              <a:solidFill>
                <a:srgbClr val="931A68"/>
              </a:solidFill>
              <a:latin typeface="Monaco"/>
              <a:ea typeface="Monaco"/>
              <a:cs typeface="Monaco"/>
              <a:sym typeface="Monaco"/>
            </a:endParaRPr>
          </a:p>
          <a:p>
            <a:pPr lvl="1" defTabSz="584200">
              <a:defRPr sz="1800"/>
            </a:pPr>
            <a:r>
              <a:rPr sz="2800" dirty="0" smtClean="0">
                <a:solidFill>
                  <a:srgbClr val="931A68"/>
                </a:solidFill>
                <a:latin typeface="Monaco"/>
                <a:ea typeface="Monaco"/>
                <a:cs typeface="Monaco"/>
                <a:sym typeface="Monaco"/>
              </a:rPr>
              <a:t>public</a:t>
            </a:r>
            <a:r>
              <a:rPr sz="2800" dirty="0" smtClean="0">
                <a:latin typeface="Monaco"/>
                <a:ea typeface="Monaco"/>
                <a:cs typeface="Monaco"/>
                <a:sym typeface="Monaco"/>
              </a:rPr>
              <a:t> </a:t>
            </a:r>
            <a:r>
              <a:rPr sz="2800" dirty="0">
                <a:solidFill>
                  <a:srgbClr val="931A68"/>
                </a:solidFill>
                <a:latin typeface="Monaco"/>
                <a:ea typeface="Monaco"/>
                <a:cs typeface="Monaco"/>
                <a:sym typeface="Monaco"/>
              </a:rPr>
              <a:t>interface</a:t>
            </a:r>
            <a:r>
              <a:rPr sz="2800" dirty="0">
                <a:latin typeface="Monaco"/>
                <a:ea typeface="Monaco"/>
                <a:cs typeface="Monaco"/>
                <a:sym typeface="Monaco"/>
              </a:rPr>
              <a:t> Stack</a:t>
            </a:r>
          </a:p>
          <a:p>
            <a:pPr lvl="1" defTabSz="584200">
              <a:defRPr sz="1800"/>
            </a:pPr>
            <a:r>
              <a:rPr sz="2800" dirty="0">
                <a:latin typeface="Monaco"/>
                <a:ea typeface="Monaco"/>
                <a:cs typeface="Monaco"/>
                <a:sym typeface="Monaco"/>
              </a:rPr>
              <a:t>{</a:t>
            </a:r>
          </a:p>
          <a:p>
            <a:pPr lvl="1" defTabSz="584200">
              <a:defRPr sz="1800"/>
            </a:pPr>
            <a:r>
              <a:rPr sz="2800" dirty="0">
                <a:latin typeface="Monaco"/>
                <a:ea typeface="Monaco"/>
                <a:cs typeface="Monaco"/>
                <a:sym typeface="Monaco"/>
              </a:rPr>
              <a:t>  </a:t>
            </a:r>
            <a:r>
              <a:rPr sz="2800" dirty="0">
                <a:solidFill>
                  <a:srgbClr val="931A68"/>
                </a:solidFill>
                <a:latin typeface="Monaco"/>
                <a:ea typeface="Monaco"/>
                <a:cs typeface="Monaco"/>
                <a:sym typeface="Monaco"/>
              </a:rPr>
              <a:t>public</a:t>
            </a:r>
            <a:r>
              <a:rPr sz="2800" dirty="0">
                <a:latin typeface="Monaco"/>
                <a:ea typeface="Monaco"/>
                <a:cs typeface="Monaco"/>
                <a:sym typeface="Monaco"/>
              </a:rPr>
              <a:t> String pop ();</a:t>
            </a:r>
          </a:p>
          <a:p>
            <a:pPr lvl="1" defTabSz="584200">
              <a:defRPr sz="1800"/>
            </a:pPr>
            <a:endParaRPr sz="2800" dirty="0">
              <a:latin typeface="Monaco"/>
              <a:ea typeface="Monaco"/>
              <a:cs typeface="Monaco"/>
              <a:sym typeface="Monaco"/>
            </a:endParaRPr>
          </a:p>
          <a:p>
            <a:pPr lvl="1" defTabSz="584200">
              <a:defRPr sz="1800"/>
            </a:pPr>
            <a:r>
              <a:rPr sz="2800" dirty="0">
                <a:latin typeface="Monaco"/>
                <a:ea typeface="Monaco"/>
                <a:cs typeface="Monaco"/>
                <a:sym typeface="Monaco"/>
              </a:rPr>
              <a:t>  </a:t>
            </a:r>
            <a:r>
              <a:rPr sz="2800" dirty="0">
                <a:solidFill>
                  <a:srgbClr val="931A68"/>
                </a:solidFill>
                <a:latin typeface="Monaco"/>
                <a:ea typeface="Monaco"/>
                <a:cs typeface="Monaco"/>
                <a:sym typeface="Monaco"/>
              </a:rPr>
              <a:t>public</a:t>
            </a:r>
            <a:r>
              <a:rPr sz="2800" dirty="0">
                <a:latin typeface="Monaco"/>
                <a:ea typeface="Monaco"/>
                <a:cs typeface="Monaco"/>
                <a:sym typeface="Monaco"/>
              </a:rPr>
              <a:t> </a:t>
            </a:r>
            <a:r>
              <a:rPr sz="2800" dirty="0">
                <a:solidFill>
                  <a:srgbClr val="931A68"/>
                </a:solidFill>
                <a:latin typeface="Monaco"/>
                <a:ea typeface="Monaco"/>
                <a:cs typeface="Monaco"/>
                <a:sym typeface="Monaco"/>
              </a:rPr>
              <a:t>void</a:t>
            </a:r>
            <a:r>
              <a:rPr sz="2800" dirty="0">
                <a:latin typeface="Monaco"/>
                <a:ea typeface="Monaco"/>
                <a:cs typeface="Monaco"/>
                <a:sym typeface="Monaco"/>
              </a:rPr>
              <a:t> push (String item);</a:t>
            </a:r>
          </a:p>
          <a:p>
            <a:pPr lvl="1" defTabSz="584200">
              <a:defRPr sz="1800"/>
            </a:pPr>
            <a:endParaRPr sz="2800" dirty="0">
              <a:latin typeface="Monaco"/>
              <a:ea typeface="Monaco"/>
              <a:cs typeface="Monaco"/>
              <a:sym typeface="Monaco"/>
            </a:endParaRPr>
          </a:p>
          <a:p>
            <a:pPr lvl="1" defTabSz="584200">
              <a:defRPr sz="1800"/>
            </a:pPr>
            <a:r>
              <a:rPr sz="2800" dirty="0">
                <a:latin typeface="Monaco"/>
                <a:ea typeface="Monaco"/>
                <a:cs typeface="Monaco"/>
                <a:sym typeface="Monaco"/>
              </a:rPr>
              <a:t>  </a:t>
            </a:r>
            <a:r>
              <a:rPr sz="2800" dirty="0">
                <a:solidFill>
                  <a:srgbClr val="931A68"/>
                </a:solidFill>
                <a:latin typeface="Monaco"/>
                <a:ea typeface="Monaco"/>
                <a:cs typeface="Monaco"/>
                <a:sym typeface="Monaco"/>
              </a:rPr>
              <a:t>public</a:t>
            </a:r>
            <a:r>
              <a:rPr sz="2800" dirty="0">
                <a:latin typeface="Monaco"/>
                <a:ea typeface="Monaco"/>
                <a:cs typeface="Monaco"/>
                <a:sym typeface="Monaco"/>
              </a:rPr>
              <a:t> String top (); </a:t>
            </a:r>
          </a:p>
          <a:p>
            <a:pPr lvl="1" defTabSz="584200">
              <a:defRPr sz="1800"/>
            </a:pPr>
            <a:endParaRPr sz="2800" dirty="0">
              <a:latin typeface="Monaco"/>
              <a:ea typeface="Monaco"/>
              <a:cs typeface="Monaco"/>
              <a:sym typeface="Monaco"/>
            </a:endParaRPr>
          </a:p>
          <a:p>
            <a:pPr lvl="1" defTabSz="584200">
              <a:defRPr sz="1800"/>
            </a:pPr>
            <a:r>
              <a:rPr sz="2800" dirty="0">
                <a:latin typeface="Monaco"/>
                <a:ea typeface="Monaco"/>
                <a:cs typeface="Monaco"/>
                <a:sym typeface="Monaco"/>
              </a:rPr>
              <a:t>  </a:t>
            </a:r>
            <a:r>
              <a:rPr sz="2800" dirty="0">
                <a:solidFill>
                  <a:srgbClr val="931A68"/>
                </a:solidFill>
                <a:latin typeface="Monaco"/>
                <a:ea typeface="Monaco"/>
                <a:cs typeface="Monaco"/>
                <a:sym typeface="Monaco"/>
              </a:rPr>
              <a:t>public</a:t>
            </a:r>
            <a:r>
              <a:rPr sz="2800" dirty="0">
                <a:latin typeface="Monaco"/>
                <a:ea typeface="Monaco"/>
                <a:cs typeface="Monaco"/>
                <a:sym typeface="Monaco"/>
              </a:rPr>
              <a:t> </a:t>
            </a:r>
            <a:r>
              <a:rPr sz="2800" dirty="0" err="1">
                <a:solidFill>
                  <a:srgbClr val="931A68"/>
                </a:solidFill>
                <a:latin typeface="Monaco"/>
                <a:ea typeface="Monaco"/>
                <a:cs typeface="Monaco"/>
                <a:sym typeface="Monaco"/>
              </a:rPr>
              <a:t>boolean</a:t>
            </a:r>
            <a:r>
              <a:rPr sz="2800" dirty="0">
                <a:latin typeface="Monaco"/>
                <a:ea typeface="Monaco"/>
                <a:cs typeface="Monaco"/>
                <a:sym typeface="Monaco"/>
              </a:rPr>
              <a:t> </a:t>
            </a:r>
            <a:r>
              <a:rPr sz="2800" dirty="0" err="1">
                <a:latin typeface="Monaco"/>
                <a:ea typeface="Monaco"/>
                <a:cs typeface="Monaco"/>
                <a:sym typeface="Monaco"/>
              </a:rPr>
              <a:t>isEmpty</a:t>
            </a:r>
            <a:r>
              <a:rPr sz="2800" dirty="0">
                <a:latin typeface="Monaco"/>
                <a:ea typeface="Monaco"/>
                <a:cs typeface="Monaco"/>
                <a:sym typeface="Monaco"/>
              </a:rPr>
              <a:t> ();</a:t>
            </a:r>
          </a:p>
          <a:p>
            <a:pPr lvl="1" defTabSz="584200">
              <a:defRPr sz="1800"/>
            </a:pPr>
            <a:r>
              <a:rPr sz="2800" dirty="0" smtClean="0">
                <a:latin typeface="Monaco"/>
                <a:ea typeface="Monaco"/>
                <a:cs typeface="Monaco"/>
                <a:sym typeface="Monaco"/>
              </a:rPr>
              <a:t>}</a:t>
            </a:r>
            <a:endParaRPr lang="en-IE" sz="2800" dirty="0" smtClean="0">
              <a:latin typeface="Monaco"/>
              <a:ea typeface="Monaco"/>
              <a:cs typeface="Monaco"/>
              <a:sym typeface="Monaco"/>
            </a:endParaRPr>
          </a:p>
          <a:p>
            <a:pPr lvl="1" defTabSz="584200">
              <a:defRPr sz="1800"/>
            </a:pPr>
            <a:endParaRPr sz="2800" dirty="0">
              <a:latin typeface="Monaco"/>
              <a:ea typeface="Monaco"/>
              <a:cs typeface="Monaco"/>
              <a:sym typeface="Monaco"/>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110"/>
          <p:cNvSpPr>
            <a:spLocks noGrp="1"/>
          </p:cNvSpPr>
          <p:nvPr>
            <p:ph type="title"/>
          </p:nvPr>
        </p:nvSpPr>
        <p:spPr>
          <a:xfrm>
            <a:off x="9372600" y="330200"/>
            <a:ext cx="3060700" cy="876300"/>
          </a:xfrm>
          <a:prstGeom prst="rect">
            <a:avLst/>
          </a:prstGeom>
        </p:spPr>
        <p:txBody>
          <a:bodyPr/>
          <a:lstStyle/>
          <a:p>
            <a:pPr lvl="0">
              <a:defRPr sz="1800"/>
            </a:pPr>
            <a:r>
              <a:rPr sz="4200"/>
              <a:t>ArrayStack</a:t>
            </a:r>
          </a:p>
        </p:txBody>
      </p:sp>
      <p:sp>
        <p:nvSpPr>
          <p:cNvPr id="111" name="Shape 111"/>
          <p:cNvSpPr>
            <a:spLocks noGrp="1"/>
          </p:cNvSpPr>
          <p:nvPr>
            <p:ph type="sldNum" sz="quarter" idx="2"/>
          </p:nvPr>
        </p:nvSpPr>
        <p:spPr>
          <a:xfrm>
            <a:off x="12268200" y="9194800"/>
            <a:ext cx="312014" cy="304800"/>
          </a:xfrm>
          <a:prstGeom prst="rect">
            <a:avLst/>
          </a:prstGeom>
          <a:extLst>
            <a:ext uri="{C572A759-6A51-4108-AA02-DFA0A04FC94B}">
              <ma14:wrappingTextBoxFlag xmlns="" xmlns:ma14="http://schemas.microsoft.com/office/mac/drawingml/2011/main" val="1"/>
            </a:ext>
          </a:extLst>
        </p:spPr>
        <p:txBody>
          <a:bodyPr/>
          <a:lstStyle/>
          <a:p>
            <a:pPr lvl="0">
              <a:defRPr sz="1800"/>
            </a:pPr>
            <a:fld id="{86CB4B4D-7CA3-9044-876B-883B54F8677D}" type="slidenum">
              <a:rPr sz="1400"/>
              <a:t>4</a:t>
            </a:fld>
            <a:endParaRPr sz="1400"/>
          </a:p>
        </p:txBody>
      </p:sp>
      <p:sp>
        <p:nvSpPr>
          <p:cNvPr id="112" name="Shape 112"/>
          <p:cNvSpPr/>
          <p:nvPr/>
        </p:nvSpPr>
        <p:spPr>
          <a:xfrm>
            <a:off x="41408" y="124272"/>
            <a:ext cx="6965048" cy="9140964"/>
          </a:xfrm>
          <a:prstGeom prst="rect">
            <a:avLst/>
          </a:prstGeom>
          <a:solidFill>
            <a:srgbClr val="FFFFFF"/>
          </a:solidFill>
          <a:ln w="12700">
            <a:solidFill/>
            <a:miter lim="400000"/>
          </a:ln>
          <a:extLst>
            <a:ext uri="{C572A759-6A51-4108-AA02-DFA0A04FC94B}">
              <ma14:wrappingTextBoxFlag xmlns="" xmlns:ma14="http://schemas.microsoft.com/office/mac/drawingml/2011/main" val="1"/>
            </a:ext>
          </a:extLst>
        </p:spPr>
        <p:txBody>
          <a:bodyPr wrap="none" lIns="0" tIns="0" rIns="0" bIns="0" anchor="b">
            <a:spAutoFit/>
          </a:bodyPr>
          <a:lstStyle/>
          <a:p>
            <a:pPr lvl="1" defTabSz="584200">
              <a:defRPr sz="1800"/>
            </a:pP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class</a:t>
            </a:r>
            <a:r>
              <a:rPr sz="2400" dirty="0">
                <a:latin typeface="Monaco"/>
                <a:ea typeface="Monaco"/>
                <a:cs typeface="Monaco"/>
                <a:sym typeface="Monaco"/>
              </a:rPr>
              <a:t> </a:t>
            </a:r>
            <a:r>
              <a:rPr sz="2400" dirty="0" err="1">
                <a:latin typeface="Monaco"/>
                <a:ea typeface="Monaco"/>
                <a:cs typeface="Monaco"/>
                <a:sym typeface="Monaco"/>
              </a:rPr>
              <a:t>ArrayStack</a:t>
            </a:r>
            <a:r>
              <a:rPr sz="2400" dirty="0">
                <a:latin typeface="Monaco"/>
                <a:ea typeface="Monaco"/>
                <a:cs typeface="Monaco"/>
                <a:sym typeface="Monaco"/>
              </a:rPr>
              <a:t> </a:t>
            </a:r>
            <a:r>
              <a:rPr sz="2400" dirty="0">
                <a:solidFill>
                  <a:srgbClr val="931A68"/>
                </a:solidFill>
                <a:latin typeface="Monaco"/>
                <a:ea typeface="Monaco"/>
                <a:cs typeface="Monaco"/>
                <a:sym typeface="Monaco"/>
              </a:rPr>
              <a:t>implements</a:t>
            </a:r>
            <a:r>
              <a:rPr sz="2400" dirty="0">
                <a:latin typeface="Monaco"/>
                <a:ea typeface="Monaco"/>
                <a:cs typeface="Monaco"/>
                <a:sym typeface="Monaco"/>
              </a:rPr>
              <a:t> Stack</a:t>
            </a:r>
          </a:p>
          <a:p>
            <a:pPr lvl="1" defTabSz="584200">
              <a:defRPr sz="1800"/>
            </a:pPr>
            <a:r>
              <a:rPr sz="2400" dirty="0">
                <a:latin typeface="Monaco"/>
                <a:ea typeface="Monaco"/>
                <a:cs typeface="Monaco"/>
                <a:sym typeface="Monaco"/>
              </a:rPr>
              <a:t>{</a:t>
            </a:r>
          </a:p>
          <a:p>
            <a:pPr lvl="1"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private</a:t>
            </a:r>
            <a:r>
              <a:rPr sz="2400" dirty="0">
                <a:latin typeface="Monaco"/>
                <a:ea typeface="Monaco"/>
                <a:cs typeface="Monaco"/>
                <a:sym typeface="Monaco"/>
              </a:rPr>
              <a:t> </a:t>
            </a:r>
            <a:r>
              <a:rPr sz="2400" dirty="0" err="1">
                <a:solidFill>
                  <a:srgbClr val="931A68"/>
                </a:solidFill>
                <a:latin typeface="Monaco"/>
                <a:ea typeface="Monaco"/>
                <a:cs typeface="Monaco"/>
                <a:sym typeface="Monaco"/>
              </a:rPr>
              <a:t>int</a:t>
            </a:r>
            <a:r>
              <a:rPr sz="2400" dirty="0">
                <a:latin typeface="Monaco"/>
                <a:ea typeface="Monaco"/>
                <a:cs typeface="Monaco"/>
                <a:sym typeface="Monaco"/>
              </a:rPr>
              <a:t>      </a:t>
            </a:r>
            <a:r>
              <a:rPr sz="2400" dirty="0" err="1">
                <a:solidFill>
                  <a:srgbClr val="0326CC"/>
                </a:solidFill>
                <a:latin typeface="Monaco"/>
                <a:ea typeface="Monaco"/>
                <a:cs typeface="Monaco"/>
                <a:sym typeface="Monaco"/>
              </a:rPr>
              <a:t>next_index</a:t>
            </a:r>
            <a:r>
              <a:rPr sz="2400" dirty="0">
                <a:latin typeface="Monaco"/>
                <a:ea typeface="Monaco"/>
                <a:cs typeface="Monaco"/>
                <a:sym typeface="Monaco"/>
              </a:rPr>
              <a:t>;</a:t>
            </a:r>
          </a:p>
          <a:p>
            <a:pPr lvl="1"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private</a:t>
            </a:r>
            <a:r>
              <a:rPr sz="2400" dirty="0">
                <a:latin typeface="Monaco"/>
                <a:ea typeface="Monaco"/>
                <a:cs typeface="Monaco"/>
                <a:sym typeface="Monaco"/>
              </a:rPr>
              <a:t> String[] </a:t>
            </a:r>
            <a:r>
              <a:rPr sz="2400" dirty="0">
                <a:solidFill>
                  <a:srgbClr val="0326CC"/>
                </a:solidFill>
                <a:latin typeface="Monaco"/>
                <a:ea typeface="Monaco"/>
                <a:cs typeface="Monaco"/>
                <a:sym typeface="Monaco"/>
              </a:rPr>
              <a:t>stack</a:t>
            </a:r>
            <a:r>
              <a:rPr sz="2400" dirty="0">
                <a:latin typeface="Monaco"/>
                <a:ea typeface="Monaco"/>
                <a:cs typeface="Monaco"/>
                <a:sym typeface="Monaco"/>
              </a:rPr>
              <a:t>;</a:t>
            </a:r>
          </a:p>
          <a:p>
            <a:pPr lvl="1" defTabSz="584200">
              <a:defRPr sz="1800"/>
            </a:pPr>
            <a:endParaRPr sz="2400" dirty="0">
              <a:latin typeface="Monaco"/>
              <a:ea typeface="Monaco"/>
              <a:cs typeface="Monaco"/>
              <a:sym typeface="Monaco"/>
            </a:endParaRPr>
          </a:p>
          <a:p>
            <a:pPr lvl="1"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err="1">
                <a:latin typeface="Monaco"/>
                <a:ea typeface="Monaco"/>
                <a:cs typeface="Monaco"/>
                <a:sym typeface="Monaco"/>
              </a:rPr>
              <a:t>ArrayStack</a:t>
            </a:r>
            <a:r>
              <a:rPr sz="2400" dirty="0">
                <a:latin typeface="Monaco"/>
                <a:ea typeface="Monaco"/>
                <a:cs typeface="Monaco"/>
                <a:sym typeface="Monaco"/>
              </a:rPr>
              <a:t>()</a:t>
            </a:r>
          </a:p>
          <a:p>
            <a:pPr lvl="1" defTabSz="584200">
              <a:defRPr sz="1800"/>
            </a:pPr>
            <a:r>
              <a:rPr sz="2400" dirty="0">
                <a:latin typeface="Monaco"/>
                <a:ea typeface="Monaco"/>
                <a:cs typeface="Monaco"/>
                <a:sym typeface="Monaco"/>
              </a:rPr>
              <a:t>  {</a:t>
            </a:r>
          </a:p>
          <a:p>
            <a:pPr lvl="1" defTabSz="584200">
              <a:defRPr sz="1800"/>
            </a:pPr>
            <a:r>
              <a:rPr sz="2400" dirty="0">
                <a:latin typeface="Monaco"/>
                <a:ea typeface="Monaco"/>
                <a:cs typeface="Monaco"/>
                <a:sym typeface="Monaco"/>
              </a:rPr>
              <a:t>    </a:t>
            </a:r>
            <a:r>
              <a:rPr sz="2400" dirty="0">
                <a:solidFill>
                  <a:srgbClr val="0326CC"/>
                </a:solidFill>
                <a:latin typeface="Monaco"/>
                <a:ea typeface="Monaco"/>
                <a:cs typeface="Monaco"/>
                <a:sym typeface="Monaco"/>
              </a:rPr>
              <a:t>stack</a:t>
            </a:r>
            <a:r>
              <a:rPr sz="2400" dirty="0">
                <a:latin typeface="Monaco"/>
                <a:ea typeface="Monaco"/>
                <a:cs typeface="Monaco"/>
                <a:sym typeface="Monaco"/>
              </a:rPr>
              <a:t> = </a:t>
            </a:r>
            <a:r>
              <a:rPr sz="2400" dirty="0">
                <a:solidFill>
                  <a:srgbClr val="931A68"/>
                </a:solidFill>
                <a:latin typeface="Monaco"/>
                <a:ea typeface="Monaco"/>
                <a:cs typeface="Monaco"/>
                <a:sym typeface="Monaco"/>
              </a:rPr>
              <a:t>new</a:t>
            </a:r>
            <a:r>
              <a:rPr sz="2400" dirty="0">
                <a:latin typeface="Monaco"/>
                <a:ea typeface="Monaco"/>
                <a:cs typeface="Monaco"/>
                <a:sym typeface="Monaco"/>
              </a:rPr>
              <a:t> String[100];</a:t>
            </a:r>
          </a:p>
          <a:p>
            <a:pPr lvl="1" defTabSz="58420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next_index</a:t>
            </a:r>
            <a:r>
              <a:rPr sz="2400" dirty="0">
                <a:latin typeface="Monaco"/>
                <a:ea typeface="Monaco"/>
                <a:cs typeface="Monaco"/>
                <a:sym typeface="Monaco"/>
              </a:rPr>
              <a:t> = 0;</a:t>
            </a:r>
          </a:p>
          <a:p>
            <a:pPr lvl="1" defTabSz="584200">
              <a:defRPr sz="1800"/>
            </a:pPr>
            <a:r>
              <a:rPr sz="2400" dirty="0">
                <a:latin typeface="Monaco"/>
                <a:ea typeface="Monaco"/>
                <a:cs typeface="Monaco"/>
                <a:sym typeface="Monaco"/>
              </a:rPr>
              <a:t>  }</a:t>
            </a:r>
          </a:p>
          <a:p>
            <a:pPr lvl="1" defTabSz="584200">
              <a:defRPr sz="1800"/>
            </a:pPr>
            <a:endParaRPr sz="2400" dirty="0">
              <a:latin typeface="Monaco"/>
              <a:ea typeface="Monaco"/>
              <a:cs typeface="Monaco"/>
              <a:sym typeface="Monaco"/>
            </a:endParaRPr>
          </a:p>
          <a:p>
            <a:pPr lvl="1"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String pop ()</a:t>
            </a:r>
          </a:p>
          <a:p>
            <a:pPr lvl="1" defTabSz="584200">
              <a:defRPr sz="1800"/>
            </a:pPr>
            <a:r>
              <a:rPr sz="2400" dirty="0">
                <a:latin typeface="Monaco"/>
                <a:ea typeface="Monaco"/>
                <a:cs typeface="Monaco"/>
                <a:sym typeface="Monaco"/>
              </a:rPr>
              <a:t>  {</a:t>
            </a:r>
          </a:p>
          <a:p>
            <a:pPr lvl="1"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if</a:t>
            </a:r>
            <a:r>
              <a:rPr sz="2400" dirty="0">
                <a:latin typeface="Monaco"/>
                <a:ea typeface="Monaco"/>
                <a:cs typeface="Monaco"/>
                <a:sym typeface="Monaco"/>
              </a:rPr>
              <a:t> (</a:t>
            </a:r>
            <a:r>
              <a:rPr sz="2400" dirty="0" err="1">
                <a:solidFill>
                  <a:srgbClr val="0326CC"/>
                </a:solidFill>
                <a:latin typeface="Monaco"/>
                <a:ea typeface="Monaco"/>
                <a:cs typeface="Monaco"/>
                <a:sym typeface="Monaco"/>
              </a:rPr>
              <a:t>next_index</a:t>
            </a:r>
            <a:r>
              <a:rPr sz="2400" dirty="0">
                <a:latin typeface="Monaco"/>
                <a:ea typeface="Monaco"/>
                <a:cs typeface="Monaco"/>
                <a:sym typeface="Monaco"/>
              </a:rPr>
              <a:t> == 0)</a:t>
            </a:r>
          </a:p>
          <a:p>
            <a:pPr lvl="1" defTabSz="584200">
              <a:defRPr sz="1800"/>
            </a:pPr>
            <a:r>
              <a:rPr sz="2400" dirty="0">
                <a:latin typeface="Monaco"/>
                <a:ea typeface="Monaco"/>
                <a:cs typeface="Monaco"/>
                <a:sym typeface="Monaco"/>
              </a:rPr>
              <a:t>    {</a:t>
            </a:r>
          </a:p>
          <a:p>
            <a:pPr lvl="1"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throw</a:t>
            </a:r>
            <a:r>
              <a:rPr sz="2400" dirty="0">
                <a:latin typeface="Monaco"/>
                <a:ea typeface="Monaco"/>
                <a:cs typeface="Monaco"/>
                <a:sym typeface="Monaco"/>
              </a:rPr>
              <a:t> </a:t>
            </a:r>
            <a:r>
              <a:rPr sz="2400" dirty="0">
                <a:solidFill>
                  <a:srgbClr val="931A68"/>
                </a:solidFill>
                <a:latin typeface="Monaco"/>
                <a:ea typeface="Monaco"/>
                <a:cs typeface="Monaco"/>
                <a:sym typeface="Monaco"/>
              </a:rPr>
              <a:t>new</a:t>
            </a:r>
            <a:r>
              <a:rPr sz="2400" dirty="0">
                <a:latin typeface="Monaco"/>
                <a:ea typeface="Monaco"/>
                <a:cs typeface="Monaco"/>
                <a:sym typeface="Monaco"/>
              </a:rPr>
              <a:t> </a:t>
            </a:r>
            <a:r>
              <a:rPr sz="2400" dirty="0" err="1" smtClean="0">
                <a:latin typeface="Monaco"/>
                <a:ea typeface="Monaco"/>
                <a:cs typeface="Monaco"/>
                <a:sym typeface="Monaco"/>
              </a:rPr>
              <a:t>RuntimeException</a:t>
            </a:r>
            <a:r>
              <a:rPr sz="2400" dirty="0" smtClean="0">
                <a:latin typeface="Monaco"/>
                <a:ea typeface="Monaco"/>
                <a:cs typeface="Monaco"/>
                <a:sym typeface="Monaco"/>
              </a:rPr>
              <a:t>(</a:t>
            </a:r>
            <a:r>
              <a:rPr sz="2400" dirty="0" smtClean="0">
                <a:solidFill>
                  <a:srgbClr val="3933FF"/>
                </a:solidFill>
                <a:latin typeface="Monaco"/>
                <a:ea typeface="Monaco"/>
                <a:cs typeface="Monaco"/>
                <a:sym typeface="Monaco"/>
              </a:rPr>
              <a:t>"</a:t>
            </a:r>
            <a:r>
              <a:rPr sz="2400" dirty="0">
                <a:solidFill>
                  <a:srgbClr val="3933FF"/>
                </a:solidFill>
                <a:latin typeface="Monaco"/>
                <a:ea typeface="Monaco"/>
                <a:cs typeface="Monaco"/>
                <a:sym typeface="Monaco"/>
              </a:rPr>
              <a:t>empty stack"</a:t>
            </a:r>
            <a:r>
              <a:rPr sz="2400" dirty="0">
                <a:latin typeface="Monaco"/>
                <a:ea typeface="Monaco"/>
                <a:cs typeface="Monaco"/>
                <a:sym typeface="Monaco"/>
              </a:rPr>
              <a:t>);</a:t>
            </a:r>
          </a:p>
          <a:p>
            <a:pPr lvl="1" defTabSz="584200">
              <a:defRPr sz="1800"/>
            </a:pPr>
            <a:r>
              <a:rPr sz="2400" dirty="0">
                <a:latin typeface="Monaco"/>
                <a:ea typeface="Monaco"/>
                <a:cs typeface="Monaco"/>
                <a:sym typeface="Monaco"/>
              </a:rPr>
              <a:t>    }</a:t>
            </a:r>
          </a:p>
          <a:p>
            <a:pPr lvl="1"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return</a:t>
            </a:r>
            <a:r>
              <a:rPr sz="2400" dirty="0">
                <a:latin typeface="Monaco"/>
                <a:ea typeface="Monaco"/>
                <a:cs typeface="Monaco"/>
                <a:sym typeface="Monaco"/>
              </a:rPr>
              <a:t> </a:t>
            </a:r>
            <a:r>
              <a:rPr sz="2400" dirty="0">
                <a:solidFill>
                  <a:srgbClr val="0326CC"/>
                </a:solidFill>
                <a:latin typeface="Monaco"/>
                <a:ea typeface="Monaco"/>
                <a:cs typeface="Monaco"/>
                <a:sym typeface="Monaco"/>
              </a:rPr>
              <a:t>stack</a:t>
            </a:r>
            <a:r>
              <a:rPr sz="2400" dirty="0">
                <a:latin typeface="Monaco"/>
                <a:ea typeface="Monaco"/>
                <a:cs typeface="Monaco"/>
                <a:sym typeface="Monaco"/>
              </a:rPr>
              <a:t>[--</a:t>
            </a:r>
            <a:r>
              <a:rPr sz="2400" dirty="0" err="1">
                <a:solidFill>
                  <a:srgbClr val="0326CC"/>
                </a:solidFill>
                <a:latin typeface="Monaco"/>
                <a:ea typeface="Monaco"/>
                <a:cs typeface="Monaco"/>
                <a:sym typeface="Monaco"/>
              </a:rPr>
              <a:t>next_index</a:t>
            </a:r>
            <a:r>
              <a:rPr sz="2400" dirty="0">
                <a:latin typeface="Monaco"/>
                <a:ea typeface="Monaco"/>
                <a:cs typeface="Monaco"/>
                <a:sym typeface="Monaco"/>
              </a:rPr>
              <a:t>];</a:t>
            </a:r>
          </a:p>
          <a:p>
            <a:pPr lvl="1" defTabSz="584200">
              <a:defRPr sz="1800"/>
            </a:pPr>
            <a:r>
              <a:rPr sz="2400" dirty="0">
                <a:latin typeface="Monaco"/>
                <a:ea typeface="Monaco"/>
                <a:cs typeface="Monaco"/>
                <a:sym typeface="Monaco"/>
              </a:rPr>
              <a:t>  }</a:t>
            </a:r>
          </a:p>
          <a:p>
            <a:pPr lvl="1" defTabSz="584200">
              <a:defRPr sz="1800"/>
            </a:pPr>
            <a:endParaRPr sz="2400" dirty="0">
              <a:latin typeface="Monaco"/>
              <a:ea typeface="Monaco"/>
              <a:cs typeface="Monaco"/>
              <a:sym typeface="Monaco"/>
            </a:endParaRPr>
          </a:p>
          <a:p>
            <a:pPr lvl="1"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delete (</a:t>
            </a:r>
            <a:r>
              <a:rPr sz="2400" dirty="0" err="1">
                <a:solidFill>
                  <a:srgbClr val="931A68"/>
                </a:solidFill>
                <a:latin typeface="Monaco"/>
                <a:ea typeface="Monaco"/>
                <a:cs typeface="Monaco"/>
                <a:sym typeface="Monaco"/>
              </a:rPr>
              <a:t>int</a:t>
            </a:r>
            <a:r>
              <a:rPr sz="2400" dirty="0">
                <a:latin typeface="Monaco"/>
                <a:ea typeface="Monaco"/>
                <a:cs typeface="Monaco"/>
                <a:sym typeface="Monaco"/>
              </a:rPr>
              <a:t> n)</a:t>
            </a:r>
          </a:p>
          <a:p>
            <a:pPr lvl="1" defTabSz="584200">
              <a:defRPr sz="1800"/>
            </a:pPr>
            <a:r>
              <a:rPr sz="2400" dirty="0">
                <a:latin typeface="Monaco"/>
                <a:ea typeface="Monaco"/>
                <a:cs typeface="Monaco"/>
                <a:sym typeface="Monaco"/>
              </a:rPr>
              <a:t>  {</a:t>
            </a:r>
          </a:p>
          <a:p>
            <a:pPr lvl="1" defTabSz="58420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next_index</a:t>
            </a:r>
            <a:r>
              <a:rPr sz="2400" dirty="0">
                <a:latin typeface="Monaco"/>
                <a:ea typeface="Monaco"/>
                <a:cs typeface="Monaco"/>
                <a:sym typeface="Monaco"/>
              </a:rPr>
              <a:t> -= n;</a:t>
            </a:r>
          </a:p>
          <a:p>
            <a:pPr lvl="1" defTabSz="584200">
              <a:defRPr sz="1800"/>
            </a:pPr>
            <a:r>
              <a:rPr sz="2400" dirty="0">
                <a:latin typeface="Monaco"/>
                <a:ea typeface="Monaco"/>
                <a:cs typeface="Monaco"/>
                <a:sym typeface="Monaco"/>
              </a:rPr>
              <a:t>  }</a:t>
            </a:r>
          </a:p>
          <a:p>
            <a:pPr lvl="0" defTabSz="584200">
              <a:defRPr sz="1800"/>
            </a:pPr>
            <a:endParaRPr dirty="0">
              <a:latin typeface="Monaco"/>
              <a:ea typeface="Monaco"/>
              <a:cs typeface="Monaco"/>
              <a:sym typeface="Monaco"/>
            </a:endParaRPr>
          </a:p>
        </p:txBody>
      </p:sp>
      <p:sp>
        <p:nvSpPr>
          <p:cNvPr id="113" name="Shape 113"/>
          <p:cNvSpPr/>
          <p:nvPr/>
        </p:nvSpPr>
        <p:spPr>
          <a:xfrm>
            <a:off x="6912520" y="1273732"/>
            <a:ext cx="6070600" cy="7755969"/>
          </a:xfrm>
          <a:prstGeom prst="rect">
            <a:avLst/>
          </a:prstGeom>
          <a:solidFill>
            <a:srgbClr val="FFFFFF"/>
          </a:solidFill>
          <a:ln w="12700">
            <a:solidFill/>
            <a:miter lim="400000"/>
          </a:ln>
          <a:extLst>
            <a:ext uri="{C572A759-6A51-4108-AA02-DFA0A04FC94B}">
              <ma14:wrappingTextBoxFlag xmlns="" xmlns:ma14="http://schemas.microsoft.com/office/mac/drawingml/2011/main" val="1"/>
            </a:ext>
          </a:extLst>
        </p:spPr>
        <p:txBody>
          <a:bodyPr lIns="0" tIns="0" rIns="0" bIns="0" anchor="b">
            <a:spAutoFit/>
          </a:bodyPr>
          <a:lstStyle/>
          <a:p>
            <a:pPr lvl="1" defTabSz="584200">
              <a:defRPr sz="1800"/>
            </a:pPr>
            <a:r>
              <a:rPr lang="en-IE" sz="2400" dirty="0">
                <a:latin typeface="Monaco"/>
                <a:ea typeface="Monaco"/>
                <a:cs typeface="Monaco"/>
                <a:sym typeface="Monaco"/>
              </a:rPr>
              <a:t> </a:t>
            </a:r>
            <a:r>
              <a:rPr lang="en-IE" sz="2400" dirty="0" smtClean="0">
                <a:latin typeface="Monaco"/>
                <a:ea typeface="Monaco"/>
                <a:cs typeface="Monaco"/>
                <a:sym typeface="Monaco"/>
              </a:rPr>
              <a:t> </a:t>
            </a:r>
            <a:r>
              <a:rPr sz="2400" dirty="0" smtClean="0">
                <a:solidFill>
                  <a:srgbClr val="931A68"/>
                </a:solidFill>
                <a:latin typeface="Monaco"/>
                <a:ea typeface="Monaco"/>
                <a:cs typeface="Monaco"/>
                <a:sym typeface="Monaco"/>
              </a:rPr>
              <a:t>public</a:t>
            </a:r>
            <a:r>
              <a:rPr sz="2400" dirty="0" smtClean="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push (String </a:t>
            </a:r>
            <a:r>
              <a:rPr sz="2400" dirty="0" err="1">
                <a:latin typeface="Monaco"/>
                <a:ea typeface="Monaco"/>
                <a:cs typeface="Monaco"/>
                <a:sym typeface="Monaco"/>
              </a:rPr>
              <a:t>aString</a:t>
            </a:r>
            <a:r>
              <a:rPr sz="2400" dirty="0">
                <a:latin typeface="Monaco"/>
                <a:ea typeface="Monaco"/>
                <a:cs typeface="Monaco"/>
                <a:sym typeface="Monaco"/>
              </a:rPr>
              <a:t>)</a:t>
            </a:r>
          </a:p>
          <a:p>
            <a:pPr lvl="1" defTabSz="584200">
              <a:defRPr sz="1800"/>
            </a:pPr>
            <a:r>
              <a:rPr sz="2400" dirty="0">
                <a:latin typeface="Monaco"/>
                <a:ea typeface="Monaco"/>
                <a:cs typeface="Monaco"/>
                <a:sym typeface="Monaco"/>
              </a:rPr>
              <a:t>  {</a:t>
            </a:r>
          </a:p>
          <a:p>
            <a:pPr lvl="1" defTabSz="584200">
              <a:defRPr sz="1800"/>
            </a:pPr>
            <a:r>
              <a:rPr sz="2400" dirty="0">
                <a:latin typeface="Monaco"/>
                <a:ea typeface="Monaco"/>
                <a:cs typeface="Monaco"/>
                <a:sym typeface="Monaco"/>
              </a:rPr>
              <a:t>    </a:t>
            </a:r>
            <a:r>
              <a:rPr sz="2400" dirty="0">
                <a:solidFill>
                  <a:srgbClr val="0326CC"/>
                </a:solidFill>
                <a:latin typeface="Monaco"/>
                <a:ea typeface="Monaco"/>
                <a:cs typeface="Monaco"/>
                <a:sym typeface="Monaco"/>
              </a:rPr>
              <a:t>stack</a:t>
            </a:r>
            <a:r>
              <a:rPr sz="2400" dirty="0">
                <a:latin typeface="Monaco"/>
                <a:ea typeface="Monaco"/>
                <a:cs typeface="Monaco"/>
                <a:sym typeface="Monaco"/>
              </a:rPr>
              <a:t>[</a:t>
            </a:r>
            <a:r>
              <a:rPr sz="2400" dirty="0" err="1">
                <a:solidFill>
                  <a:srgbClr val="0326CC"/>
                </a:solidFill>
                <a:latin typeface="Monaco"/>
                <a:ea typeface="Monaco"/>
                <a:cs typeface="Monaco"/>
                <a:sym typeface="Monaco"/>
              </a:rPr>
              <a:t>next_index</a:t>
            </a:r>
            <a:r>
              <a:rPr sz="2400" dirty="0">
                <a:latin typeface="Monaco"/>
                <a:ea typeface="Monaco"/>
                <a:cs typeface="Monaco"/>
                <a:sym typeface="Monaco"/>
              </a:rPr>
              <a:t>++] = </a:t>
            </a:r>
            <a:r>
              <a:rPr sz="2400" dirty="0" err="1">
                <a:latin typeface="Monaco"/>
                <a:ea typeface="Monaco"/>
                <a:cs typeface="Monaco"/>
                <a:sym typeface="Monaco"/>
              </a:rPr>
              <a:t>aString</a:t>
            </a:r>
            <a:r>
              <a:rPr sz="2400" dirty="0">
                <a:latin typeface="Monaco"/>
                <a:ea typeface="Monaco"/>
                <a:cs typeface="Monaco"/>
                <a:sym typeface="Monaco"/>
              </a:rPr>
              <a:t>;</a:t>
            </a:r>
          </a:p>
          <a:p>
            <a:pPr lvl="1" defTabSz="584200">
              <a:defRPr sz="1800"/>
            </a:pPr>
            <a:r>
              <a:rPr sz="2400" dirty="0">
                <a:latin typeface="Monaco"/>
                <a:ea typeface="Monaco"/>
                <a:cs typeface="Monaco"/>
                <a:sym typeface="Monaco"/>
              </a:rPr>
              <a:t>  }</a:t>
            </a:r>
          </a:p>
          <a:p>
            <a:pPr lvl="1" defTabSz="584200">
              <a:defRPr sz="1800"/>
            </a:pPr>
            <a:endParaRPr sz="2400" dirty="0">
              <a:latin typeface="Monaco"/>
              <a:ea typeface="Monaco"/>
              <a:cs typeface="Monaco"/>
              <a:sym typeface="Monaco"/>
            </a:endParaRPr>
          </a:p>
          <a:p>
            <a:pPr lvl="1"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String top ()</a:t>
            </a:r>
          </a:p>
          <a:p>
            <a:pPr lvl="1" defTabSz="584200">
              <a:defRPr sz="1800"/>
            </a:pPr>
            <a:r>
              <a:rPr sz="2400" dirty="0">
                <a:latin typeface="Monaco"/>
                <a:ea typeface="Monaco"/>
                <a:cs typeface="Monaco"/>
                <a:sym typeface="Monaco"/>
              </a:rPr>
              <a:t>  {</a:t>
            </a:r>
          </a:p>
          <a:p>
            <a:pPr lvl="1"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if</a:t>
            </a:r>
            <a:r>
              <a:rPr sz="2400" dirty="0">
                <a:latin typeface="Monaco"/>
                <a:ea typeface="Monaco"/>
                <a:cs typeface="Monaco"/>
                <a:sym typeface="Monaco"/>
              </a:rPr>
              <a:t> (</a:t>
            </a:r>
            <a:r>
              <a:rPr sz="2400" dirty="0" err="1">
                <a:solidFill>
                  <a:srgbClr val="0326CC"/>
                </a:solidFill>
                <a:latin typeface="Monaco"/>
                <a:ea typeface="Monaco"/>
                <a:cs typeface="Monaco"/>
                <a:sym typeface="Monaco"/>
              </a:rPr>
              <a:t>next_index</a:t>
            </a:r>
            <a:r>
              <a:rPr sz="2400" dirty="0">
                <a:latin typeface="Monaco"/>
                <a:ea typeface="Monaco"/>
                <a:cs typeface="Monaco"/>
                <a:sym typeface="Monaco"/>
              </a:rPr>
              <a:t> == 0)</a:t>
            </a:r>
          </a:p>
          <a:p>
            <a:pPr lvl="1" defTabSz="584200">
              <a:defRPr sz="1800"/>
            </a:pPr>
            <a:r>
              <a:rPr sz="2400" dirty="0">
                <a:latin typeface="Monaco"/>
                <a:ea typeface="Monaco"/>
                <a:cs typeface="Monaco"/>
                <a:sym typeface="Monaco"/>
              </a:rPr>
              <a:t>    {</a:t>
            </a:r>
          </a:p>
          <a:p>
            <a:pPr lvl="1"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throw</a:t>
            </a:r>
            <a:r>
              <a:rPr sz="2400" dirty="0">
                <a:latin typeface="Monaco"/>
                <a:ea typeface="Monaco"/>
                <a:cs typeface="Monaco"/>
                <a:sym typeface="Monaco"/>
              </a:rPr>
              <a:t> </a:t>
            </a:r>
            <a:r>
              <a:rPr sz="2400" dirty="0">
                <a:solidFill>
                  <a:srgbClr val="931A68"/>
                </a:solidFill>
                <a:latin typeface="Monaco"/>
                <a:ea typeface="Monaco"/>
                <a:cs typeface="Monaco"/>
                <a:sym typeface="Monaco"/>
              </a:rPr>
              <a:t>new</a:t>
            </a:r>
            <a:r>
              <a:rPr sz="2400" dirty="0">
                <a:latin typeface="Monaco"/>
                <a:ea typeface="Monaco"/>
                <a:cs typeface="Monaco"/>
                <a:sym typeface="Monaco"/>
              </a:rPr>
              <a:t> </a:t>
            </a:r>
          </a:p>
          <a:p>
            <a:pPr lvl="1" defTabSz="584200">
              <a:defRPr sz="1800"/>
            </a:pPr>
            <a:r>
              <a:rPr sz="2400" dirty="0">
                <a:latin typeface="Monaco"/>
                <a:ea typeface="Monaco"/>
                <a:cs typeface="Monaco"/>
                <a:sym typeface="Monaco"/>
              </a:rPr>
              <a:t>         </a:t>
            </a:r>
            <a:r>
              <a:rPr sz="2400" dirty="0" err="1">
                <a:latin typeface="Monaco"/>
                <a:ea typeface="Monaco"/>
                <a:cs typeface="Monaco"/>
                <a:sym typeface="Monaco"/>
              </a:rPr>
              <a:t>RuntimeException</a:t>
            </a:r>
            <a:r>
              <a:rPr sz="2400" dirty="0">
                <a:latin typeface="Monaco"/>
                <a:ea typeface="Monaco"/>
                <a:cs typeface="Monaco"/>
                <a:sym typeface="Monaco"/>
              </a:rPr>
              <a:t> (</a:t>
            </a:r>
            <a:r>
              <a:rPr sz="2400" dirty="0">
                <a:solidFill>
                  <a:srgbClr val="3933FF"/>
                </a:solidFill>
                <a:latin typeface="Monaco"/>
                <a:ea typeface="Monaco"/>
                <a:cs typeface="Monaco"/>
                <a:sym typeface="Monaco"/>
              </a:rPr>
              <a:t>"empty stack"</a:t>
            </a:r>
            <a:r>
              <a:rPr sz="2400" dirty="0">
                <a:latin typeface="Monaco"/>
                <a:ea typeface="Monaco"/>
                <a:cs typeface="Monaco"/>
                <a:sym typeface="Monaco"/>
              </a:rPr>
              <a:t>);</a:t>
            </a:r>
          </a:p>
          <a:p>
            <a:pPr lvl="1" defTabSz="584200">
              <a:defRPr sz="1800"/>
            </a:pPr>
            <a:r>
              <a:rPr sz="2400" dirty="0">
                <a:latin typeface="Monaco"/>
                <a:ea typeface="Monaco"/>
                <a:cs typeface="Monaco"/>
                <a:sym typeface="Monaco"/>
              </a:rPr>
              <a:t>    }</a:t>
            </a:r>
          </a:p>
          <a:p>
            <a:pPr lvl="1"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return</a:t>
            </a:r>
            <a:r>
              <a:rPr sz="2400" dirty="0">
                <a:latin typeface="Monaco"/>
                <a:ea typeface="Monaco"/>
                <a:cs typeface="Monaco"/>
                <a:sym typeface="Monaco"/>
              </a:rPr>
              <a:t> </a:t>
            </a:r>
            <a:r>
              <a:rPr sz="2400" dirty="0">
                <a:solidFill>
                  <a:srgbClr val="0326CC"/>
                </a:solidFill>
                <a:latin typeface="Monaco"/>
                <a:ea typeface="Monaco"/>
                <a:cs typeface="Monaco"/>
                <a:sym typeface="Monaco"/>
              </a:rPr>
              <a:t>stack</a:t>
            </a:r>
            <a:r>
              <a:rPr sz="2400" dirty="0">
                <a:latin typeface="Monaco"/>
                <a:ea typeface="Monaco"/>
                <a:cs typeface="Monaco"/>
                <a:sym typeface="Monaco"/>
              </a:rPr>
              <a:t>[</a:t>
            </a:r>
            <a:r>
              <a:rPr sz="2400" dirty="0" err="1">
                <a:solidFill>
                  <a:srgbClr val="0326CC"/>
                </a:solidFill>
                <a:latin typeface="Monaco"/>
                <a:ea typeface="Monaco"/>
                <a:cs typeface="Monaco"/>
                <a:sym typeface="Monaco"/>
              </a:rPr>
              <a:t>next_index</a:t>
            </a:r>
            <a:r>
              <a:rPr sz="2400" dirty="0">
                <a:latin typeface="Monaco"/>
                <a:ea typeface="Monaco"/>
                <a:cs typeface="Monaco"/>
                <a:sym typeface="Monaco"/>
              </a:rPr>
              <a:t> - 1];</a:t>
            </a:r>
          </a:p>
          <a:p>
            <a:pPr lvl="1" defTabSz="584200">
              <a:defRPr sz="1800"/>
            </a:pPr>
            <a:r>
              <a:rPr sz="2400" dirty="0">
                <a:latin typeface="Monaco"/>
                <a:ea typeface="Monaco"/>
                <a:cs typeface="Monaco"/>
                <a:sym typeface="Monaco"/>
              </a:rPr>
              <a:t>  }</a:t>
            </a:r>
          </a:p>
          <a:p>
            <a:pPr lvl="1" defTabSz="584200">
              <a:defRPr sz="1800"/>
            </a:pPr>
            <a:endParaRPr sz="2400" dirty="0">
              <a:latin typeface="Monaco"/>
              <a:ea typeface="Monaco"/>
              <a:cs typeface="Monaco"/>
              <a:sym typeface="Monaco"/>
            </a:endParaRPr>
          </a:p>
          <a:p>
            <a:pPr lvl="1"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err="1">
                <a:solidFill>
                  <a:srgbClr val="931A68"/>
                </a:solidFill>
                <a:latin typeface="Monaco"/>
                <a:ea typeface="Monaco"/>
                <a:cs typeface="Monaco"/>
                <a:sym typeface="Monaco"/>
              </a:rPr>
              <a:t>boolean</a:t>
            </a:r>
            <a:r>
              <a:rPr sz="2400" dirty="0">
                <a:latin typeface="Monaco"/>
                <a:ea typeface="Monaco"/>
                <a:cs typeface="Monaco"/>
                <a:sym typeface="Monaco"/>
              </a:rPr>
              <a:t> </a:t>
            </a:r>
            <a:r>
              <a:rPr sz="2400" dirty="0" err="1">
                <a:latin typeface="Monaco"/>
                <a:ea typeface="Monaco"/>
                <a:cs typeface="Monaco"/>
                <a:sym typeface="Monaco"/>
              </a:rPr>
              <a:t>isEmpty</a:t>
            </a:r>
            <a:r>
              <a:rPr sz="2400" dirty="0">
                <a:latin typeface="Monaco"/>
                <a:ea typeface="Monaco"/>
                <a:cs typeface="Monaco"/>
                <a:sym typeface="Monaco"/>
              </a:rPr>
              <a:t> ()</a:t>
            </a:r>
          </a:p>
          <a:p>
            <a:pPr lvl="1" defTabSz="584200">
              <a:defRPr sz="1800"/>
            </a:pPr>
            <a:r>
              <a:rPr sz="2400" dirty="0">
                <a:latin typeface="Monaco"/>
                <a:ea typeface="Monaco"/>
                <a:cs typeface="Monaco"/>
                <a:sym typeface="Monaco"/>
              </a:rPr>
              <a:t>  {</a:t>
            </a:r>
          </a:p>
          <a:p>
            <a:pPr lvl="1" defTabSz="58420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return</a:t>
            </a:r>
            <a:r>
              <a:rPr sz="2400" dirty="0">
                <a:latin typeface="Monaco"/>
                <a:ea typeface="Monaco"/>
                <a:cs typeface="Monaco"/>
                <a:sym typeface="Monaco"/>
              </a:rPr>
              <a:t> </a:t>
            </a:r>
            <a:r>
              <a:rPr sz="2400" dirty="0" err="1">
                <a:solidFill>
                  <a:srgbClr val="0326CC"/>
                </a:solidFill>
                <a:latin typeface="Monaco"/>
                <a:ea typeface="Monaco"/>
                <a:cs typeface="Monaco"/>
                <a:sym typeface="Monaco"/>
              </a:rPr>
              <a:t>next_index</a:t>
            </a:r>
            <a:r>
              <a:rPr sz="2400" dirty="0">
                <a:latin typeface="Monaco"/>
                <a:ea typeface="Monaco"/>
                <a:cs typeface="Monaco"/>
                <a:sym typeface="Monaco"/>
              </a:rPr>
              <a:t> == 0;</a:t>
            </a:r>
          </a:p>
          <a:p>
            <a:pPr lvl="1" defTabSz="584200">
              <a:defRPr sz="1800"/>
            </a:pPr>
            <a:r>
              <a:rPr sz="2400" dirty="0">
                <a:latin typeface="Monaco"/>
                <a:ea typeface="Monaco"/>
                <a:cs typeface="Monaco"/>
                <a:sym typeface="Monaco"/>
              </a:rPr>
              <a:t>  }</a:t>
            </a:r>
          </a:p>
          <a:p>
            <a:pPr lvl="1" defTabSz="584200">
              <a:defRPr sz="1800"/>
            </a:pPr>
            <a:endParaRPr lang="en-IE" sz="2400" dirty="0" smtClean="0">
              <a:latin typeface="Monaco"/>
              <a:ea typeface="Monaco"/>
              <a:cs typeface="Monaco"/>
              <a:sym typeface="Monaco"/>
            </a:endParaRPr>
          </a:p>
          <a:p>
            <a:pPr lvl="1" defTabSz="584200">
              <a:defRPr sz="1800"/>
            </a:pPr>
            <a:r>
              <a:rPr lang="en-IE" sz="2400" dirty="0" smtClean="0">
                <a:latin typeface="Monaco"/>
                <a:ea typeface="Monaco"/>
                <a:cs typeface="Monaco"/>
                <a:sym typeface="Monaco"/>
              </a:rPr>
              <a: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p:cNvSpPr>
          <p:nvPr>
            <p:ph type="title"/>
          </p:nvPr>
        </p:nvSpPr>
        <p:spPr>
          <a:prstGeom prst="rect">
            <a:avLst/>
          </a:prstGeom>
        </p:spPr>
        <p:txBody>
          <a:bodyPr/>
          <a:lstStyle/>
          <a:p>
            <a:pPr lvl="0">
              <a:defRPr sz="1800"/>
            </a:pPr>
            <a:r>
              <a:rPr sz="4200" dirty="0" err="1"/>
              <a:t>StackTest</a:t>
            </a:r>
            <a:r>
              <a:rPr sz="4200" dirty="0"/>
              <a:t> </a:t>
            </a:r>
          </a:p>
        </p:txBody>
      </p:sp>
      <p:sp>
        <p:nvSpPr>
          <p:cNvPr id="116" name="Shape 116"/>
          <p:cNvSpPr>
            <a:spLocks noGrp="1"/>
          </p:cNvSpPr>
          <p:nvPr>
            <p:ph type="body" idx="1"/>
          </p:nvPr>
        </p:nvSpPr>
        <p:spPr>
          <a:xfrm>
            <a:off x="571500" y="2324100"/>
            <a:ext cx="3238500" cy="6565900"/>
          </a:xfrm>
          <a:prstGeom prst="rect">
            <a:avLst/>
          </a:prstGeom>
        </p:spPr>
        <p:txBody>
          <a:bodyPr/>
          <a:lstStyle/>
          <a:p>
            <a:pPr lvl="0">
              <a:defRPr sz="1800"/>
            </a:pPr>
            <a:r>
              <a:rPr sz="2600" dirty="0"/>
              <a:t>Test Fixture</a:t>
            </a:r>
          </a:p>
        </p:txBody>
      </p:sp>
      <p:sp>
        <p:nvSpPr>
          <p:cNvPr id="117" name="Shape 117"/>
          <p:cNvSpPr>
            <a:spLocks noGrp="1"/>
          </p:cNvSpPr>
          <p:nvPr>
            <p:ph type="sldNum" sz="quarter" idx="2"/>
          </p:nvPr>
        </p:nvSpPr>
        <p:spPr>
          <a:xfrm>
            <a:off x="12268200" y="9194800"/>
            <a:ext cx="312014" cy="304800"/>
          </a:xfrm>
          <a:prstGeom prst="rect">
            <a:avLst/>
          </a:prstGeom>
          <a:extLst>
            <a:ext uri="{C572A759-6A51-4108-AA02-DFA0A04FC94B}">
              <ma14:wrappingTextBoxFlag xmlns="" xmlns:ma14="http://schemas.microsoft.com/office/mac/drawingml/2011/main" val="1"/>
            </a:ext>
          </a:extLst>
        </p:spPr>
        <p:txBody>
          <a:bodyPr/>
          <a:lstStyle/>
          <a:p>
            <a:pPr lvl="0">
              <a:defRPr sz="1800"/>
            </a:pPr>
            <a:fld id="{86CB4B4D-7CA3-9044-876B-883B54F8677D}" type="slidenum">
              <a:rPr sz="1400"/>
              <a:t>5</a:t>
            </a:fld>
            <a:endParaRPr sz="1400"/>
          </a:p>
        </p:txBody>
      </p:sp>
      <p:sp>
        <p:nvSpPr>
          <p:cNvPr id="118" name="Shape 118"/>
          <p:cNvSpPr/>
          <p:nvPr/>
        </p:nvSpPr>
        <p:spPr>
          <a:xfrm>
            <a:off x="4529482" y="2157908"/>
            <a:ext cx="7445300" cy="6463308"/>
          </a:xfrm>
          <a:prstGeom prst="rect">
            <a:avLst/>
          </a:prstGeom>
          <a:solidFill>
            <a:srgbClr val="FFFFFF"/>
          </a:solidFill>
          <a:ln w="12700">
            <a:solidFill/>
            <a:miter lim="400000"/>
          </a:ln>
          <a:extLst>
            <a:ext uri="{C572A759-6A51-4108-AA02-DFA0A04FC94B}">
              <ma14:wrappingTextBoxFlag xmlns="" xmlns:ma14="http://schemas.microsoft.com/office/mac/drawingml/2011/main" val="1"/>
            </a:ext>
          </a:extLst>
        </p:spPr>
        <p:txBody>
          <a:bodyPr wrap="square" lIns="0" tIns="0" rIns="0" bIns="0" anchor="b">
            <a:spAutoFit/>
          </a:bodyPr>
          <a:lstStyle/>
          <a:p>
            <a:pPr lvl="1">
              <a:defRPr sz="1800"/>
            </a:pPr>
            <a:r>
              <a:rPr sz="2800" dirty="0">
                <a:solidFill>
                  <a:srgbClr val="931A68"/>
                </a:solidFill>
                <a:latin typeface="Monaco"/>
                <a:ea typeface="Monaco"/>
                <a:cs typeface="Monaco"/>
                <a:sym typeface="Monaco"/>
              </a:rPr>
              <a:t>public</a:t>
            </a:r>
            <a:r>
              <a:rPr sz="2800" dirty="0">
                <a:latin typeface="Monaco"/>
                <a:ea typeface="Monaco"/>
                <a:cs typeface="Monaco"/>
                <a:sym typeface="Monaco"/>
              </a:rPr>
              <a:t> </a:t>
            </a:r>
            <a:r>
              <a:rPr sz="2800" dirty="0">
                <a:solidFill>
                  <a:srgbClr val="931A68"/>
                </a:solidFill>
                <a:latin typeface="Monaco"/>
                <a:ea typeface="Monaco"/>
                <a:cs typeface="Monaco"/>
                <a:sym typeface="Monaco"/>
              </a:rPr>
              <a:t>class</a:t>
            </a:r>
            <a:r>
              <a:rPr sz="2800" dirty="0">
                <a:latin typeface="Monaco"/>
                <a:ea typeface="Monaco"/>
                <a:cs typeface="Monaco"/>
                <a:sym typeface="Monaco"/>
              </a:rPr>
              <a:t> </a:t>
            </a:r>
            <a:r>
              <a:rPr sz="2800" dirty="0" err="1">
                <a:latin typeface="Monaco"/>
                <a:ea typeface="Monaco"/>
                <a:cs typeface="Monaco"/>
                <a:sym typeface="Monaco"/>
              </a:rPr>
              <a:t>StackTest</a:t>
            </a:r>
            <a:endParaRPr sz="2800" dirty="0">
              <a:latin typeface="Monaco"/>
              <a:ea typeface="Monaco"/>
              <a:cs typeface="Monaco"/>
              <a:sym typeface="Monaco"/>
            </a:endParaRPr>
          </a:p>
          <a:p>
            <a:pPr lvl="1">
              <a:defRPr sz="1800"/>
            </a:pPr>
            <a:r>
              <a:rPr sz="2800" dirty="0">
                <a:latin typeface="Monaco"/>
                <a:ea typeface="Monaco"/>
                <a:cs typeface="Monaco"/>
                <a:sym typeface="Monaco"/>
              </a:rPr>
              <a:t>{</a:t>
            </a:r>
          </a:p>
          <a:p>
            <a:pPr lvl="1">
              <a:defRPr sz="1800"/>
            </a:pPr>
            <a:r>
              <a:rPr sz="2800" dirty="0">
                <a:latin typeface="Monaco"/>
                <a:ea typeface="Monaco"/>
                <a:cs typeface="Monaco"/>
                <a:sym typeface="Monaco"/>
              </a:rPr>
              <a:t>  </a:t>
            </a:r>
            <a:r>
              <a:rPr sz="2800" dirty="0">
                <a:solidFill>
                  <a:srgbClr val="931A68"/>
                </a:solidFill>
                <a:latin typeface="Monaco"/>
                <a:ea typeface="Monaco"/>
                <a:cs typeface="Monaco"/>
                <a:sym typeface="Monaco"/>
              </a:rPr>
              <a:t>private</a:t>
            </a:r>
            <a:r>
              <a:rPr sz="2800" dirty="0">
                <a:latin typeface="Monaco"/>
                <a:ea typeface="Monaco"/>
                <a:cs typeface="Monaco"/>
                <a:sym typeface="Monaco"/>
              </a:rPr>
              <a:t> Stack </a:t>
            </a:r>
            <a:r>
              <a:rPr sz="2800" dirty="0" err="1">
                <a:solidFill>
                  <a:srgbClr val="0326CC"/>
                </a:solidFill>
                <a:latin typeface="Monaco"/>
                <a:ea typeface="Monaco"/>
                <a:cs typeface="Monaco"/>
                <a:sym typeface="Monaco"/>
              </a:rPr>
              <a:t>testStack</a:t>
            </a:r>
            <a:r>
              <a:rPr sz="2800" dirty="0">
                <a:latin typeface="Monaco"/>
                <a:ea typeface="Monaco"/>
                <a:cs typeface="Monaco"/>
                <a:sym typeface="Monaco"/>
              </a:rPr>
              <a:t>;</a:t>
            </a:r>
          </a:p>
          <a:p>
            <a:pPr lvl="1">
              <a:defRPr sz="1800"/>
            </a:pPr>
            <a:endParaRPr sz="2800" dirty="0">
              <a:latin typeface="Monaco"/>
              <a:ea typeface="Monaco"/>
              <a:cs typeface="Monaco"/>
              <a:sym typeface="Monaco"/>
            </a:endParaRPr>
          </a:p>
          <a:p>
            <a:pPr lvl="1">
              <a:defRPr sz="1800"/>
            </a:pPr>
            <a:r>
              <a:rPr sz="2800" dirty="0">
                <a:latin typeface="Monaco"/>
                <a:ea typeface="Monaco"/>
                <a:cs typeface="Monaco"/>
                <a:sym typeface="Monaco"/>
              </a:rPr>
              <a:t>  </a:t>
            </a:r>
            <a:r>
              <a:rPr sz="2800" dirty="0">
                <a:solidFill>
                  <a:srgbClr val="777777"/>
                </a:solidFill>
                <a:latin typeface="Monaco"/>
                <a:ea typeface="Monaco"/>
                <a:cs typeface="Monaco"/>
                <a:sym typeface="Monaco"/>
              </a:rPr>
              <a:t>@Before</a:t>
            </a:r>
            <a:endParaRPr sz="2800" dirty="0">
              <a:latin typeface="Monaco"/>
              <a:ea typeface="Monaco"/>
              <a:cs typeface="Monaco"/>
              <a:sym typeface="Monaco"/>
            </a:endParaRPr>
          </a:p>
          <a:p>
            <a:pPr lvl="1">
              <a:defRPr sz="1800"/>
            </a:pPr>
            <a:r>
              <a:rPr sz="2800" dirty="0">
                <a:latin typeface="Monaco"/>
                <a:ea typeface="Monaco"/>
                <a:cs typeface="Monaco"/>
                <a:sym typeface="Monaco"/>
              </a:rPr>
              <a:t>  </a:t>
            </a:r>
            <a:r>
              <a:rPr sz="2800" dirty="0">
                <a:solidFill>
                  <a:srgbClr val="931A68"/>
                </a:solidFill>
                <a:latin typeface="Monaco"/>
                <a:ea typeface="Monaco"/>
                <a:cs typeface="Monaco"/>
                <a:sym typeface="Monaco"/>
              </a:rPr>
              <a:t>public</a:t>
            </a:r>
            <a:r>
              <a:rPr sz="2800" dirty="0">
                <a:latin typeface="Monaco"/>
                <a:ea typeface="Monaco"/>
                <a:cs typeface="Monaco"/>
                <a:sym typeface="Monaco"/>
              </a:rPr>
              <a:t> </a:t>
            </a:r>
            <a:r>
              <a:rPr sz="2800" dirty="0">
                <a:solidFill>
                  <a:srgbClr val="931A68"/>
                </a:solidFill>
                <a:latin typeface="Monaco"/>
                <a:ea typeface="Monaco"/>
                <a:cs typeface="Monaco"/>
                <a:sym typeface="Monaco"/>
              </a:rPr>
              <a:t>void</a:t>
            </a:r>
            <a:r>
              <a:rPr sz="2800" dirty="0">
                <a:latin typeface="Monaco"/>
                <a:ea typeface="Monaco"/>
                <a:cs typeface="Monaco"/>
                <a:sym typeface="Monaco"/>
              </a:rPr>
              <a:t> </a:t>
            </a:r>
            <a:r>
              <a:rPr sz="2800" dirty="0" err="1">
                <a:latin typeface="Monaco"/>
                <a:ea typeface="Monaco"/>
                <a:cs typeface="Monaco"/>
                <a:sym typeface="Monaco"/>
              </a:rPr>
              <a:t>setUp</a:t>
            </a:r>
            <a:r>
              <a:rPr sz="2800" dirty="0">
                <a:latin typeface="Monaco"/>
                <a:ea typeface="Monaco"/>
                <a:cs typeface="Monaco"/>
                <a:sym typeface="Monaco"/>
              </a:rPr>
              <a:t>() </a:t>
            </a:r>
          </a:p>
          <a:p>
            <a:pPr lvl="1">
              <a:defRPr sz="1800"/>
            </a:pPr>
            <a:r>
              <a:rPr sz="2800" dirty="0">
                <a:latin typeface="Monaco"/>
                <a:ea typeface="Monaco"/>
                <a:cs typeface="Monaco"/>
                <a:sym typeface="Monaco"/>
              </a:rPr>
              <a:t>  {</a:t>
            </a:r>
          </a:p>
          <a:p>
            <a:pPr lvl="1">
              <a:defRPr sz="1800"/>
            </a:pPr>
            <a:r>
              <a:rPr sz="2800" dirty="0">
                <a:latin typeface="Monaco"/>
                <a:ea typeface="Monaco"/>
                <a:cs typeface="Monaco"/>
                <a:sym typeface="Monaco"/>
              </a:rPr>
              <a:t>    </a:t>
            </a:r>
            <a:r>
              <a:rPr sz="2800" dirty="0" err="1">
                <a:solidFill>
                  <a:srgbClr val="0326CC"/>
                </a:solidFill>
                <a:latin typeface="Monaco"/>
                <a:ea typeface="Monaco"/>
                <a:cs typeface="Monaco"/>
                <a:sym typeface="Monaco"/>
              </a:rPr>
              <a:t>testStack</a:t>
            </a:r>
            <a:r>
              <a:rPr sz="2800" dirty="0">
                <a:latin typeface="Monaco"/>
                <a:ea typeface="Monaco"/>
                <a:cs typeface="Monaco"/>
                <a:sym typeface="Monaco"/>
              </a:rPr>
              <a:t> = </a:t>
            </a:r>
            <a:r>
              <a:rPr sz="2800" dirty="0">
                <a:solidFill>
                  <a:srgbClr val="931A68"/>
                </a:solidFill>
                <a:latin typeface="Monaco"/>
                <a:ea typeface="Monaco"/>
                <a:cs typeface="Monaco"/>
                <a:sym typeface="Monaco"/>
              </a:rPr>
              <a:t>new</a:t>
            </a:r>
            <a:r>
              <a:rPr sz="2800" dirty="0">
                <a:latin typeface="Monaco"/>
                <a:ea typeface="Monaco"/>
                <a:cs typeface="Monaco"/>
                <a:sym typeface="Monaco"/>
              </a:rPr>
              <a:t> </a:t>
            </a:r>
            <a:r>
              <a:rPr sz="2800" dirty="0" err="1">
                <a:latin typeface="Monaco"/>
                <a:ea typeface="Monaco"/>
                <a:cs typeface="Monaco"/>
                <a:sym typeface="Monaco"/>
              </a:rPr>
              <a:t>ArrayStack</a:t>
            </a:r>
            <a:r>
              <a:rPr sz="2800" dirty="0">
                <a:latin typeface="Monaco"/>
                <a:ea typeface="Monaco"/>
                <a:cs typeface="Monaco"/>
                <a:sym typeface="Monaco"/>
              </a:rPr>
              <a:t>();</a:t>
            </a:r>
          </a:p>
          <a:p>
            <a:pPr lvl="1">
              <a:defRPr sz="1800"/>
            </a:pPr>
            <a:r>
              <a:rPr sz="2800" dirty="0">
                <a:latin typeface="Monaco"/>
                <a:ea typeface="Monaco"/>
                <a:cs typeface="Monaco"/>
                <a:sym typeface="Monaco"/>
              </a:rPr>
              <a:t>  }</a:t>
            </a:r>
          </a:p>
          <a:p>
            <a:pPr lvl="1">
              <a:defRPr sz="1800"/>
            </a:pPr>
            <a:endParaRPr sz="2800" dirty="0">
              <a:latin typeface="Monaco"/>
              <a:ea typeface="Monaco"/>
              <a:cs typeface="Monaco"/>
              <a:sym typeface="Monaco"/>
            </a:endParaRPr>
          </a:p>
          <a:p>
            <a:pPr lvl="1">
              <a:defRPr sz="1800"/>
            </a:pPr>
            <a:r>
              <a:rPr sz="2800" dirty="0">
                <a:latin typeface="Monaco"/>
                <a:ea typeface="Monaco"/>
                <a:cs typeface="Monaco"/>
                <a:sym typeface="Monaco"/>
              </a:rPr>
              <a:t>  </a:t>
            </a:r>
            <a:r>
              <a:rPr sz="2800" dirty="0">
                <a:solidFill>
                  <a:srgbClr val="777777"/>
                </a:solidFill>
                <a:latin typeface="Monaco"/>
                <a:ea typeface="Monaco"/>
                <a:cs typeface="Monaco"/>
                <a:sym typeface="Monaco"/>
              </a:rPr>
              <a:t>@After</a:t>
            </a:r>
            <a:endParaRPr sz="2800" dirty="0">
              <a:latin typeface="Monaco"/>
              <a:ea typeface="Monaco"/>
              <a:cs typeface="Monaco"/>
              <a:sym typeface="Monaco"/>
            </a:endParaRPr>
          </a:p>
          <a:p>
            <a:pPr lvl="1">
              <a:defRPr sz="1800"/>
            </a:pPr>
            <a:r>
              <a:rPr sz="2800" dirty="0">
                <a:latin typeface="Monaco"/>
                <a:ea typeface="Monaco"/>
                <a:cs typeface="Monaco"/>
                <a:sym typeface="Monaco"/>
              </a:rPr>
              <a:t>  </a:t>
            </a:r>
            <a:r>
              <a:rPr sz="2800" dirty="0">
                <a:solidFill>
                  <a:srgbClr val="931A68"/>
                </a:solidFill>
                <a:latin typeface="Monaco"/>
                <a:ea typeface="Monaco"/>
                <a:cs typeface="Monaco"/>
                <a:sym typeface="Monaco"/>
              </a:rPr>
              <a:t>public</a:t>
            </a:r>
            <a:r>
              <a:rPr sz="2800" dirty="0">
                <a:latin typeface="Monaco"/>
                <a:ea typeface="Monaco"/>
                <a:cs typeface="Monaco"/>
                <a:sym typeface="Monaco"/>
              </a:rPr>
              <a:t> </a:t>
            </a:r>
            <a:r>
              <a:rPr sz="2800" dirty="0">
                <a:solidFill>
                  <a:srgbClr val="931A68"/>
                </a:solidFill>
                <a:latin typeface="Monaco"/>
                <a:ea typeface="Monaco"/>
                <a:cs typeface="Monaco"/>
                <a:sym typeface="Monaco"/>
              </a:rPr>
              <a:t>void</a:t>
            </a:r>
            <a:r>
              <a:rPr sz="2800" dirty="0">
                <a:latin typeface="Monaco"/>
                <a:ea typeface="Monaco"/>
                <a:cs typeface="Monaco"/>
                <a:sym typeface="Monaco"/>
              </a:rPr>
              <a:t> </a:t>
            </a:r>
            <a:r>
              <a:rPr sz="2800" dirty="0" err="1">
                <a:latin typeface="Monaco"/>
                <a:ea typeface="Monaco"/>
                <a:cs typeface="Monaco"/>
                <a:sym typeface="Monaco"/>
              </a:rPr>
              <a:t>tearDown</a:t>
            </a:r>
            <a:r>
              <a:rPr sz="2800" dirty="0">
                <a:latin typeface="Monaco"/>
                <a:ea typeface="Monaco"/>
                <a:cs typeface="Monaco"/>
                <a:sym typeface="Monaco"/>
              </a:rPr>
              <a:t>() </a:t>
            </a:r>
          </a:p>
          <a:p>
            <a:pPr lvl="1">
              <a:defRPr sz="1800"/>
            </a:pPr>
            <a:r>
              <a:rPr sz="2800" dirty="0">
                <a:latin typeface="Monaco"/>
                <a:ea typeface="Monaco"/>
                <a:cs typeface="Monaco"/>
                <a:sym typeface="Monaco"/>
              </a:rPr>
              <a:t>  {</a:t>
            </a:r>
          </a:p>
          <a:p>
            <a:pPr lvl="1">
              <a:defRPr sz="1800"/>
            </a:pPr>
            <a:r>
              <a:rPr sz="2800" dirty="0">
                <a:latin typeface="Monaco"/>
                <a:ea typeface="Monaco"/>
                <a:cs typeface="Monaco"/>
                <a:sym typeface="Monaco"/>
              </a:rPr>
              <a:t>    </a:t>
            </a:r>
            <a:r>
              <a:rPr sz="2800" dirty="0" err="1">
                <a:solidFill>
                  <a:srgbClr val="0326CC"/>
                </a:solidFill>
                <a:latin typeface="Monaco"/>
                <a:ea typeface="Monaco"/>
                <a:cs typeface="Monaco"/>
                <a:sym typeface="Monaco"/>
              </a:rPr>
              <a:t>testStack</a:t>
            </a:r>
            <a:r>
              <a:rPr sz="2800" dirty="0">
                <a:latin typeface="Monaco"/>
                <a:ea typeface="Monaco"/>
                <a:cs typeface="Monaco"/>
                <a:sym typeface="Monaco"/>
              </a:rPr>
              <a:t> = </a:t>
            </a:r>
            <a:r>
              <a:rPr sz="2800" dirty="0">
                <a:solidFill>
                  <a:srgbClr val="931A68"/>
                </a:solidFill>
                <a:latin typeface="Monaco"/>
                <a:ea typeface="Monaco"/>
                <a:cs typeface="Monaco"/>
                <a:sym typeface="Monaco"/>
              </a:rPr>
              <a:t>null</a:t>
            </a:r>
            <a:r>
              <a:rPr sz="2800" dirty="0">
                <a:latin typeface="Monaco"/>
                <a:ea typeface="Monaco"/>
                <a:cs typeface="Monaco"/>
                <a:sym typeface="Monaco"/>
              </a:rPr>
              <a:t>;</a:t>
            </a:r>
          </a:p>
          <a:p>
            <a:pPr lvl="1">
              <a:defRPr sz="1800"/>
            </a:pPr>
            <a:r>
              <a:rPr sz="2800" dirty="0">
                <a:latin typeface="Monaco"/>
                <a:ea typeface="Monaco"/>
                <a:cs typeface="Monaco"/>
                <a:sym typeface="Monaco"/>
              </a:rPr>
              <a:t>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p:cNvSpPr>
          <p:nvPr>
            <p:ph type="title"/>
          </p:nvPr>
        </p:nvSpPr>
        <p:spPr>
          <a:prstGeom prst="rect">
            <a:avLst/>
          </a:prstGeom>
        </p:spPr>
        <p:txBody>
          <a:bodyPr/>
          <a:lstStyle/>
          <a:p>
            <a:pPr lvl="0">
              <a:defRPr sz="1800"/>
            </a:pPr>
            <a:r>
              <a:rPr sz="4200" dirty="0"/>
              <a:t>Test Specifications</a:t>
            </a:r>
          </a:p>
        </p:txBody>
      </p:sp>
      <p:sp>
        <p:nvSpPr>
          <p:cNvPr id="121" name="Shape 121"/>
          <p:cNvSpPr>
            <a:spLocks noGrp="1"/>
          </p:cNvSpPr>
          <p:nvPr>
            <p:ph type="body" idx="1"/>
          </p:nvPr>
        </p:nvSpPr>
        <p:spPr>
          <a:xfrm>
            <a:off x="669752" y="2068488"/>
            <a:ext cx="11861800" cy="6946900"/>
          </a:xfrm>
          <a:prstGeom prst="rect">
            <a:avLst/>
          </a:prstGeom>
        </p:spPr>
        <p:txBody>
          <a:bodyPr/>
          <a:lstStyle/>
          <a:p>
            <a:pPr lvl="0">
              <a:spcBef>
                <a:spcPts val="1400"/>
              </a:spcBef>
              <a:buAutoNum type="arabicPeriod"/>
              <a:defRPr sz="1800"/>
            </a:pPr>
            <a:r>
              <a:rPr sz="2600" dirty="0"/>
              <a:t>Starting with an empty stack, call push() to push a test string onto the stack. Verify that top() returns that string several times in a row, and that </a:t>
            </a:r>
            <a:r>
              <a:rPr sz="2600" dirty="0" err="1"/>
              <a:t>isEmpty</a:t>
            </a:r>
            <a:r>
              <a:rPr sz="2600" dirty="0"/>
              <a:t>() returns false</a:t>
            </a:r>
          </a:p>
          <a:p>
            <a:pPr lvl="0">
              <a:spcBef>
                <a:spcPts val="1400"/>
              </a:spcBef>
              <a:buAutoNum type="arabicPeriod"/>
              <a:defRPr sz="1800"/>
            </a:pPr>
            <a:r>
              <a:rPr sz="2600" dirty="0"/>
              <a:t>For a brand-new stack, </a:t>
            </a:r>
            <a:r>
              <a:rPr sz="2600" dirty="0" err="1"/>
              <a:t>isEmpty</a:t>
            </a:r>
            <a:r>
              <a:rPr sz="2600" dirty="0"/>
              <a:t>() should be true, top() and pop() should throw exceptions.</a:t>
            </a:r>
          </a:p>
          <a:p>
            <a:pPr lvl="0">
              <a:spcBef>
                <a:spcPts val="1400"/>
              </a:spcBef>
              <a:buAutoNum type="arabicPeriod"/>
              <a:defRPr sz="1800"/>
            </a:pPr>
            <a:r>
              <a:rPr sz="2600" dirty="0"/>
              <a:t>Call pop() to remove the test string, and verify that it is the same string. </a:t>
            </a:r>
            <a:r>
              <a:rPr sz="2600" dirty="0" err="1"/>
              <a:t>isEmpty</a:t>
            </a:r>
            <a:r>
              <a:rPr sz="2600" dirty="0"/>
              <a:t>() should now be true. Call pop() again verify an exception is thrown.</a:t>
            </a:r>
          </a:p>
          <a:p>
            <a:pPr lvl="0">
              <a:spcBef>
                <a:spcPts val="1400"/>
              </a:spcBef>
              <a:buAutoNum type="arabicPeriod"/>
              <a:defRPr sz="1800"/>
            </a:pPr>
            <a:r>
              <a:rPr sz="2600" dirty="0"/>
              <a:t>Now do the same test again, but this time add multiple items to the stack - each of them strings which have the same value (say all "test"). Make sure you get the rights ones back, in the right order (the most recent item added should be the one returned). In this case, </a:t>
            </a:r>
            <a:r>
              <a:rPr sz="2600" dirty="0" err="1"/>
              <a:t>assertEquals</a:t>
            </a:r>
            <a:r>
              <a:rPr sz="2600" dirty="0"/>
              <a:t>() isn't good enough; you need </a:t>
            </a:r>
            <a:r>
              <a:rPr sz="2600" dirty="0" err="1"/>
              <a:t>assertSame</a:t>
            </a:r>
            <a:r>
              <a:rPr sz="2600" dirty="0"/>
              <a:t>() to ensure it's the same object</a:t>
            </a:r>
          </a:p>
          <a:p>
            <a:pPr lvl="0">
              <a:spcBef>
                <a:spcPts val="1400"/>
              </a:spcBef>
              <a:buAutoNum type="arabicPeriod"/>
              <a:defRPr sz="1800"/>
            </a:pPr>
            <a:r>
              <a:rPr sz="2600" dirty="0"/>
              <a:t>Push a null onto the stack and pop it; confirm you get a null back.</a:t>
            </a:r>
          </a:p>
          <a:p>
            <a:pPr lvl="0">
              <a:spcBef>
                <a:spcPts val="1400"/>
              </a:spcBef>
              <a:buAutoNum type="arabicPeriod"/>
              <a:defRPr sz="1800"/>
            </a:pPr>
            <a:r>
              <a:rPr sz="2600" dirty="0"/>
              <a:t>Ensure you can use the stack after it has thrown exceptions</a:t>
            </a:r>
          </a:p>
        </p:txBody>
      </p:sp>
      <p:sp>
        <p:nvSpPr>
          <p:cNvPr id="122" name="Shape 122"/>
          <p:cNvSpPr>
            <a:spLocks noGrp="1"/>
          </p:cNvSpPr>
          <p:nvPr>
            <p:ph type="sldNum" sz="quarter" idx="2"/>
          </p:nvPr>
        </p:nvSpPr>
        <p:spPr>
          <a:xfrm>
            <a:off x="12268200" y="9194800"/>
            <a:ext cx="312014" cy="304800"/>
          </a:xfrm>
          <a:prstGeom prst="rect">
            <a:avLst/>
          </a:prstGeom>
          <a:extLst>
            <a:ext uri="{C572A759-6A51-4108-AA02-DFA0A04FC94B}">
              <ma14:wrappingTextBoxFlag xmlns="" xmlns:ma14="http://schemas.microsoft.com/office/mac/drawingml/2011/main" val="1"/>
            </a:ext>
          </a:extLst>
        </p:spPr>
        <p:txBody>
          <a:bodyPr/>
          <a:lstStyle/>
          <a:p>
            <a:pPr lvl="0">
              <a:defRPr sz="1800"/>
            </a:pPr>
            <a:fld id="{86CB4B4D-7CA3-9044-876B-883B54F8677D}" type="slidenum">
              <a:rPr sz="1400"/>
              <a:t>6</a:t>
            </a:fld>
            <a:endParaRPr sz="140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title"/>
          </p:nvPr>
        </p:nvSpPr>
        <p:spPr>
          <a:prstGeom prst="rect">
            <a:avLst/>
          </a:prstGeom>
        </p:spPr>
        <p:txBody>
          <a:bodyPr/>
          <a:lstStyle/>
          <a:p>
            <a:pPr lvl="0">
              <a:defRPr sz="1800"/>
            </a:pPr>
            <a:r>
              <a:rPr sz="4200"/>
              <a:t>1.</a:t>
            </a:r>
          </a:p>
        </p:txBody>
      </p:sp>
      <p:sp>
        <p:nvSpPr>
          <p:cNvPr id="125" name="Shape 125"/>
          <p:cNvSpPr>
            <a:spLocks noGrp="1"/>
          </p:cNvSpPr>
          <p:nvPr>
            <p:ph type="body" idx="1"/>
          </p:nvPr>
        </p:nvSpPr>
        <p:spPr>
          <a:xfrm>
            <a:off x="571500" y="2324100"/>
            <a:ext cx="4114800" cy="6565900"/>
          </a:xfrm>
          <a:prstGeom prst="rect">
            <a:avLst/>
          </a:prstGeom>
        </p:spPr>
        <p:txBody>
          <a:bodyPr/>
          <a:lstStyle>
            <a:lvl1pPr marL="0" indent="0">
              <a:spcBef>
                <a:spcPts val="1400"/>
              </a:spcBef>
              <a:buSzTx/>
              <a:buNone/>
            </a:lvl1pPr>
          </a:lstStyle>
          <a:p>
            <a:pPr lvl="0">
              <a:defRPr sz="1800"/>
            </a:pPr>
            <a:r>
              <a:rPr sz="2800" dirty="0"/>
              <a:t>Starting with an empty stack, call push() to push a test string onto the stack. Verify that top() returns that string several times in a row, and that </a:t>
            </a:r>
            <a:r>
              <a:rPr sz="2800" dirty="0" err="1"/>
              <a:t>isEmpty</a:t>
            </a:r>
            <a:r>
              <a:rPr sz="2800" dirty="0"/>
              <a:t>() returns false</a:t>
            </a:r>
          </a:p>
        </p:txBody>
      </p:sp>
      <p:sp>
        <p:nvSpPr>
          <p:cNvPr id="126" name="Shape 126"/>
          <p:cNvSpPr>
            <a:spLocks noGrp="1"/>
          </p:cNvSpPr>
          <p:nvPr>
            <p:ph type="sldNum" sz="quarter" idx="2"/>
          </p:nvPr>
        </p:nvSpPr>
        <p:spPr>
          <a:xfrm>
            <a:off x="12268200" y="9194800"/>
            <a:ext cx="312014" cy="304800"/>
          </a:xfrm>
          <a:prstGeom prst="rect">
            <a:avLst/>
          </a:prstGeom>
          <a:extLst>
            <a:ext uri="{C572A759-6A51-4108-AA02-DFA0A04FC94B}">
              <ma14:wrappingTextBoxFlag xmlns="" xmlns:ma14="http://schemas.microsoft.com/office/mac/drawingml/2011/main" val="1"/>
            </a:ext>
          </a:extLst>
        </p:spPr>
        <p:txBody>
          <a:bodyPr/>
          <a:lstStyle/>
          <a:p>
            <a:pPr lvl="0">
              <a:defRPr sz="1800"/>
            </a:pPr>
            <a:fld id="{86CB4B4D-7CA3-9044-876B-883B54F8677D}" type="slidenum">
              <a:rPr sz="1400"/>
              <a:t>7</a:t>
            </a:fld>
            <a:endParaRPr sz="1400"/>
          </a:p>
        </p:txBody>
      </p:sp>
      <p:sp>
        <p:nvSpPr>
          <p:cNvPr id="127" name="Shape 127"/>
          <p:cNvSpPr/>
          <p:nvPr/>
        </p:nvSpPr>
        <p:spPr>
          <a:xfrm>
            <a:off x="5727700" y="3098666"/>
            <a:ext cx="6586740" cy="3877985"/>
          </a:xfrm>
          <a:prstGeom prst="rect">
            <a:avLst/>
          </a:prstGeom>
          <a:ln w="12700">
            <a:solidFill/>
            <a:miter lim="400000"/>
          </a:ln>
          <a:extLst>
            <a:ext uri="{C572A759-6A51-4108-AA02-DFA0A04FC94B}">
              <ma14:wrappingTextBoxFlag xmlns="" xmlns:ma14="http://schemas.microsoft.com/office/mac/drawingml/2011/main" val="1"/>
            </a:ext>
          </a:extLst>
        </p:spPr>
        <p:txBody>
          <a:bodyPr wrap="none" lIns="0" tIns="0" rIns="0" bIns="0" anchor="b">
            <a:spAutoFit/>
          </a:bodyPr>
          <a:lstStyle/>
          <a:p>
            <a:pPr lvl="0">
              <a:defRPr sz="1800"/>
            </a:pPr>
            <a:r>
              <a:rPr sz="2800" dirty="0">
                <a:latin typeface="Monaco"/>
                <a:ea typeface="Monaco"/>
                <a:cs typeface="Monaco"/>
                <a:sym typeface="Monaco"/>
              </a:rPr>
              <a:t>  </a:t>
            </a:r>
            <a:r>
              <a:rPr sz="2800" dirty="0">
                <a:solidFill>
                  <a:srgbClr val="777777"/>
                </a:solidFill>
                <a:latin typeface="Monaco"/>
                <a:ea typeface="Monaco"/>
                <a:cs typeface="Monaco"/>
                <a:sym typeface="Monaco"/>
              </a:rPr>
              <a:t>@Test</a:t>
            </a:r>
            <a:endParaRPr sz="2800" dirty="0">
              <a:latin typeface="Monaco"/>
              <a:ea typeface="Monaco"/>
              <a:cs typeface="Monaco"/>
              <a:sym typeface="Monaco"/>
            </a:endParaRPr>
          </a:p>
          <a:p>
            <a:pPr lvl="0">
              <a:defRPr sz="1800"/>
            </a:pPr>
            <a:r>
              <a:rPr sz="2800" dirty="0">
                <a:latin typeface="Monaco"/>
                <a:ea typeface="Monaco"/>
                <a:cs typeface="Monaco"/>
                <a:sym typeface="Monaco"/>
              </a:rPr>
              <a:t>  </a:t>
            </a:r>
            <a:r>
              <a:rPr sz="2800" dirty="0">
                <a:solidFill>
                  <a:srgbClr val="931A68"/>
                </a:solidFill>
                <a:latin typeface="Monaco"/>
                <a:ea typeface="Monaco"/>
                <a:cs typeface="Monaco"/>
                <a:sym typeface="Monaco"/>
              </a:rPr>
              <a:t>public</a:t>
            </a:r>
            <a:r>
              <a:rPr sz="2800" dirty="0">
                <a:latin typeface="Monaco"/>
                <a:ea typeface="Monaco"/>
                <a:cs typeface="Monaco"/>
                <a:sym typeface="Monaco"/>
              </a:rPr>
              <a:t> </a:t>
            </a:r>
            <a:r>
              <a:rPr sz="2800" dirty="0">
                <a:solidFill>
                  <a:srgbClr val="931A68"/>
                </a:solidFill>
                <a:latin typeface="Monaco"/>
                <a:ea typeface="Monaco"/>
                <a:cs typeface="Monaco"/>
                <a:sym typeface="Monaco"/>
              </a:rPr>
              <a:t>void</a:t>
            </a:r>
            <a:r>
              <a:rPr sz="2800" dirty="0">
                <a:latin typeface="Monaco"/>
                <a:ea typeface="Monaco"/>
                <a:cs typeface="Monaco"/>
                <a:sym typeface="Monaco"/>
              </a:rPr>
              <a:t> top()</a:t>
            </a:r>
          </a:p>
          <a:p>
            <a:pPr lvl="0">
              <a:defRPr sz="1800"/>
            </a:pPr>
            <a:r>
              <a:rPr sz="2800" dirty="0">
                <a:latin typeface="Monaco"/>
                <a:ea typeface="Monaco"/>
                <a:cs typeface="Monaco"/>
                <a:sym typeface="Monaco"/>
              </a:rPr>
              <a:t>  {</a:t>
            </a:r>
          </a:p>
          <a:p>
            <a:pPr lvl="0">
              <a:defRPr sz="1800"/>
            </a:pPr>
            <a:r>
              <a:rPr sz="2800" dirty="0">
                <a:latin typeface="Monaco"/>
                <a:ea typeface="Monaco"/>
                <a:cs typeface="Monaco"/>
                <a:sym typeface="Monaco"/>
              </a:rPr>
              <a:t>    </a:t>
            </a:r>
            <a:r>
              <a:rPr sz="2800" dirty="0" err="1">
                <a:solidFill>
                  <a:srgbClr val="0326CC"/>
                </a:solidFill>
                <a:latin typeface="Monaco"/>
                <a:ea typeface="Monaco"/>
                <a:cs typeface="Monaco"/>
                <a:sym typeface="Monaco"/>
              </a:rPr>
              <a:t>testStack</a:t>
            </a:r>
            <a:r>
              <a:rPr sz="2800" dirty="0" err="1">
                <a:latin typeface="Monaco"/>
                <a:ea typeface="Monaco"/>
                <a:cs typeface="Monaco"/>
                <a:sym typeface="Monaco"/>
              </a:rPr>
              <a:t>.push</a:t>
            </a:r>
            <a:r>
              <a:rPr sz="2800" dirty="0">
                <a:latin typeface="Monaco"/>
                <a:ea typeface="Monaco"/>
                <a:cs typeface="Monaco"/>
                <a:sym typeface="Monaco"/>
              </a:rPr>
              <a:t>(</a:t>
            </a:r>
            <a:r>
              <a:rPr sz="2800" dirty="0">
                <a:solidFill>
                  <a:srgbClr val="3933FF"/>
                </a:solidFill>
                <a:latin typeface="Monaco"/>
                <a:ea typeface="Monaco"/>
                <a:cs typeface="Monaco"/>
                <a:sym typeface="Monaco"/>
              </a:rPr>
              <a:t>"Item 1"</a:t>
            </a:r>
            <a:r>
              <a:rPr sz="2800" dirty="0">
                <a:latin typeface="Monaco"/>
                <a:ea typeface="Monaco"/>
                <a:cs typeface="Monaco"/>
                <a:sym typeface="Monaco"/>
              </a:rPr>
              <a:t>);</a:t>
            </a:r>
          </a:p>
          <a:p>
            <a:pPr lvl="0">
              <a:defRPr sz="1800"/>
            </a:pPr>
            <a:r>
              <a:rPr sz="2800" dirty="0">
                <a:latin typeface="Monaco"/>
                <a:ea typeface="Monaco"/>
                <a:cs typeface="Monaco"/>
                <a:sym typeface="Monaco"/>
              </a:rPr>
              <a:t>    </a:t>
            </a:r>
            <a:r>
              <a:rPr sz="2800" dirty="0" err="1">
                <a:latin typeface="Monaco"/>
                <a:ea typeface="Monaco"/>
                <a:cs typeface="Monaco"/>
                <a:sym typeface="Monaco"/>
              </a:rPr>
              <a:t>assertEquals</a:t>
            </a:r>
            <a:r>
              <a:rPr sz="2800" dirty="0">
                <a:latin typeface="Monaco"/>
                <a:ea typeface="Monaco"/>
                <a:cs typeface="Monaco"/>
                <a:sym typeface="Monaco"/>
              </a:rPr>
              <a:t>(</a:t>
            </a:r>
            <a:r>
              <a:rPr sz="2800" dirty="0">
                <a:solidFill>
                  <a:srgbClr val="3933FF"/>
                </a:solidFill>
                <a:latin typeface="Monaco"/>
                <a:ea typeface="Monaco"/>
                <a:cs typeface="Monaco"/>
                <a:sym typeface="Monaco"/>
              </a:rPr>
              <a:t>"Item 1"</a:t>
            </a:r>
            <a:r>
              <a:rPr sz="2800" dirty="0">
                <a:latin typeface="Monaco"/>
                <a:ea typeface="Monaco"/>
                <a:cs typeface="Monaco"/>
                <a:sym typeface="Monaco"/>
              </a:rPr>
              <a:t>, </a:t>
            </a:r>
            <a:r>
              <a:rPr sz="2800" dirty="0" err="1">
                <a:solidFill>
                  <a:srgbClr val="0326CC"/>
                </a:solidFill>
                <a:latin typeface="Monaco"/>
                <a:ea typeface="Monaco"/>
                <a:cs typeface="Monaco"/>
                <a:sym typeface="Monaco"/>
              </a:rPr>
              <a:t>testStack</a:t>
            </a:r>
            <a:r>
              <a:rPr sz="2800" dirty="0" err="1">
                <a:latin typeface="Monaco"/>
                <a:ea typeface="Monaco"/>
                <a:cs typeface="Monaco"/>
                <a:sym typeface="Monaco"/>
              </a:rPr>
              <a:t>.top</a:t>
            </a:r>
            <a:r>
              <a:rPr sz="2800" dirty="0">
                <a:latin typeface="Monaco"/>
                <a:ea typeface="Monaco"/>
                <a:cs typeface="Monaco"/>
                <a:sym typeface="Monaco"/>
              </a:rPr>
              <a:t>());</a:t>
            </a:r>
          </a:p>
          <a:p>
            <a:pPr lvl="0">
              <a:defRPr sz="1800"/>
            </a:pPr>
            <a:r>
              <a:rPr sz="2800" dirty="0">
                <a:latin typeface="Monaco"/>
                <a:ea typeface="Monaco"/>
                <a:cs typeface="Monaco"/>
                <a:sym typeface="Monaco"/>
              </a:rPr>
              <a:t>    </a:t>
            </a:r>
            <a:r>
              <a:rPr sz="2800" dirty="0" err="1">
                <a:latin typeface="Monaco"/>
                <a:ea typeface="Monaco"/>
                <a:cs typeface="Monaco"/>
                <a:sym typeface="Monaco"/>
              </a:rPr>
              <a:t>assertEquals</a:t>
            </a:r>
            <a:r>
              <a:rPr sz="2800" dirty="0">
                <a:latin typeface="Monaco"/>
                <a:ea typeface="Monaco"/>
                <a:cs typeface="Monaco"/>
                <a:sym typeface="Monaco"/>
              </a:rPr>
              <a:t>(</a:t>
            </a:r>
            <a:r>
              <a:rPr sz="2800" dirty="0">
                <a:solidFill>
                  <a:srgbClr val="3933FF"/>
                </a:solidFill>
                <a:latin typeface="Monaco"/>
                <a:ea typeface="Monaco"/>
                <a:cs typeface="Monaco"/>
                <a:sym typeface="Monaco"/>
              </a:rPr>
              <a:t>"Item 1"</a:t>
            </a:r>
            <a:r>
              <a:rPr sz="2800" dirty="0">
                <a:latin typeface="Monaco"/>
                <a:ea typeface="Monaco"/>
                <a:cs typeface="Monaco"/>
                <a:sym typeface="Monaco"/>
              </a:rPr>
              <a:t>, </a:t>
            </a:r>
            <a:r>
              <a:rPr sz="2800" dirty="0" err="1">
                <a:solidFill>
                  <a:srgbClr val="0326CC"/>
                </a:solidFill>
                <a:latin typeface="Monaco"/>
                <a:ea typeface="Monaco"/>
                <a:cs typeface="Monaco"/>
                <a:sym typeface="Monaco"/>
              </a:rPr>
              <a:t>testStack</a:t>
            </a:r>
            <a:r>
              <a:rPr sz="2800" dirty="0" err="1">
                <a:latin typeface="Monaco"/>
                <a:ea typeface="Monaco"/>
                <a:cs typeface="Monaco"/>
                <a:sym typeface="Monaco"/>
              </a:rPr>
              <a:t>.top</a:t>
            </a:r>
            <a:r>
              <a:rPr sz="2800" dirty="0">
                <a:latin typeface="Monaco"/>
                <a:ea typeface="Monaco"/>
                <a:cs typeface="Monaco"/>
                <a:sym typeface="Monaco"/>
              </a:rPr>
              <a:t>());</a:t>
            </a:r>
          </a:p>
          <a:p>
            <a:pPr lvl="0">
              <a:defRPr sz="1800"/>
            </a:pPr>
            <a:r>
              <a:rPr sz="2800" dirty="0">
                <a:latin typeface="Monaco"/>
                <a:ea typeface="Monaco"/>
                <a:cs typeface="Monaco"/>
                <a:sym typeface="Monaco"/>
              </a:rPr>
              <a:t>    </a:t>
            </a:r>
            <a:r>
              <a:rPr sz="2800" dirty="0" err="1">
                <a:latin typeface="Monaco"/>
                <a:ea typeface="Monaco"/>
                <a:cs typeface="Monaco"/>
                <a:sym typeface="Monaco"/>
              </a:rPr>
              <a:t>assertEquals</a:t>
            </a:r>
            <a:r>
              <a:rPr sz="2800" dirty="0">
                <a:latin typeface="Monaco"/>
                <a:ea typeface="Monaco"/>
                <a:cs typeface="Monaco"/>
                <a:sym typeface="Monaco"/>
              </a:rPr>
              <a:t>(</a:t>
            </a:r>
            <a:r>
              <a:rPr sz="2800" dirty="0">
                <a:solidFill>
                  <a:srgbClr val="3933FF"/>
                </a:solidFill>
                <a:latin typeface="Monaco"/>
                <a:ea typeface="Monaco"/>
                <a:cs typeface="Monaco"/>
                <a:sym typeface="Monaco"/>
              </a:rPr>
              <a:t>"Item 1"</a:t>
            </a:r>
            <a:r>
              <a:rPr sz="2800" dirty="0">
                <a:latin typeface="Monaco"/>
                <a:ea typeface="Monaco"/>
                <a:cs typeface="Monaco"/>
                <a:sym typeface="Monaco"/>
              </a:rPr>
              <a:t>, </a:t>
            </a:r>
            <a:r>
              <a:rPr sz="2800" dirty="0" err="1">
                <a:solidFill>
                  <a:srgbClr val="0326CC"/>
                </a:solidFill>
                <a:latin typeface="Monaco"/>
                <a:ea typeface="Monaco"/>
                <a:cs typeface="Monaco"/>
                <a:sym typeface="Monaco"/>
              </a:rPr>
              <a:t>testStack</a:t>
            </a:r>
            <a:r>
              <a:rPr sz="2800" dirty="0" err="1">
                <a:latin typeface="Monaco"/>
                <a:ea typeface="Monaco"/>
                <a:cs typeface="Monaco"/>
                <a:sym typeface="Monaco"/>
              </a:rPr>
              <a:t>.top</a:t>
            </a:r>
            <a:r>
              <a:rPr sz="2800" dirty="0">
                <a:latin typeface="Monaco"/>
                <a:ea typeface="Monaco"/>
                <a:cs typeface="Monaco"/>
                <a:sym typeface="Monaco"/>
              </a:rPr>
              <a:t>());</a:t>
            </a:r>
          </a:p>
          <a:p>
            <a:pPr lvl="0">
              <a:defRPr sz="1800"/>
            </a:pPr>
            <a:r>
              <a:rPr sz="2800" dirty="0">
                <a:latin typeface="Monaco"/>
                <a:ea typeface="Monaco"/>
                <a:cs typeface="Monaco"/>
                <a:sym typeface="Monaco"/>
              </a:rPr>
              <a:t>    </a:t>
            </a:r>
            <a:r>
              <a:rPr sz="2800" dirty="0" err="1">
                <a:latin typeface="Monaco"/>
                <a:ea typeface="Monaco"/>
                <a:cs typeface="Monaco"/>
                <a:sym typeface="Monaco"/>
              </a:rPr>
              <a:t>assertFalse</a:t>
            </a:r>
            <a:r>
              <a:rPr sz="2800" dirty="0">
                <a:latin typeface="Monaco"/>
                <a:ea typeface="Monaco"/>
                <a:cs typeface="Monaco"/>
                <a:sym typeface="Monaco"/>
              </a:rPr>
              <a:t>(</a:t>
            </a:r>
            <a:r>
              <a:rPr sz="2800" dirty="0" err="1">
                <a:solidFill>
                  <a:srgbClr val="0326CC"/>
                </a:solidFill>
                <a:latin typeface="Monaco"/>
                <a:ea typeface="Monaco"/>
                <a:cs typeface="Monaco"/>
                <a:sym typeface="Monaco"/>
              </a:rPr>
              <a:t>testStack</a:t>
            </a:r>
            <a:r>
              <a:rPr sz="2800" dirty="0" err="1">
                <a:latin typeface="Monaco"/>
                <a:ea typeface="Monaco"/>
                <a:cs typeface="Monaco"/>
                <a:sym typeface="Monaco"/>
              </a:rPr>
              <a:t>.isEmpty</a:t>
            </a:r>
            <a:r>
              <a:rPr sz="2800" dirty="0">
                <a:latin typeface="Monaco"/>
                <a:ea typeface="Monaco"/>
                <a:cs typeface="Monaco"/>
                <a:sym typeface="Monaco"/>
              </a:rPr>
              <a:t>());</a:t>
            </a:r>
          </a:p>
          <a:p>
            <a:pPr lvl="0">
              <a:defRPr sz="1800"/>
            </a:pPr>
            <a:r>
              <a:rPr sz="2800" dirty="0">
                <a:latin typeface="Monaco"/>
                <a:ea typeface="Monaco"/>
                <a:cs typeface="Monaco"/>
                <a:sym typeface="Monaco"/>
              </a:rPr>
              <a:t>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pPr lvl="0">
              <a:defRPr sz="1800"/>
            </a:pPr>
            <a:r>
              <a:rPr sz="4200" dirty="0"/>
              <a:t>2.</a:t>
            </a:r>
          </a:p>
        </p:txBody>
      </p:sp>
      <p:sp>
        <p:nvSpPr>
          <p:cNvPr id="130" name="Shape 130"/>
          <p:cNvSpPr>
            <a:spLocks noGrp="1"/>
          </p:cNvSpPr>
          <p:nvPr>
            <p:ph type="body" idx="1"/>
          </p:nvPr>
        </p:nvSpPr>
        <p:spPr>
          <a:xfrm>
            <a:off x="5854328" y="241300"/>
            <a:ext cx="6286872" cy="1854200"/>
          </a:xfrm>
          <a:prstGeom prst="rect">
            <a:avLst/>
          </a:prstGeom>
        </p:spPr>
        <p:txBody>
          <a:bodyPr/>
          <a:lstStyle>
            <a:lvl1pPr>
              <a:spcBef>
                <a:spcPts val="1400"/>
              </a:spcBef>
              <a:buSzPct val="125000"/>
            </a:lvl1pPr>
          </a:lstStyle>
          <a:p>
            <a:pPr lvl="0">
              <a:defRPr sz="1800"/>
            </a:pPr>
            <a:r>
              <a:rPr sz="3200" dirty="0"/>
              <a:t>For a brand-new stack, </a:t>
            </a:r>
            <a:r>
              <a:rPr sz="3200" dirty="0" err="1"/>
              <a:t>isEmpty</a:t>
            </a:r>
            <a:r>
              <a:rPr sz="3200" dirty="0"/>
              <a:t>() should be true, top() and pop() should throw exceptions.</a:t>
            </a:r>
          </a:p>
        </p:txBody>
      </p:sp>
      <p:sp>
        <p:nvSpPr>
          <p:cNvPr id="131" name="Shape 131"/>
          <p:cNvSpPr>
            <a:spLocks noGrp="1"/>
          </p:cNvSpPr>
          <p:nvPr>
            <p:ph type="sldNum" sz="quarter" idx="2"/>
          </p:nvPr>
        </p:nvSpPr>
        <p:spPr>
          <a:xfrm>
            <a:off x="12268200" y="9194800"/>
            <a:ext cx="312014" cy="304800"/>
          </a:xfrm>
          <a:prstGeom prst="rect">
            <a:avLst/>
          </a:prstGeom>
          <a:extLst>
            <a:ext uri="{C572A759-6A51-4108-AA02-DFA0A04FC94B}">
              <ma14:wrappingTextBoxFlag xmlns="" xmlns:ma14="http://schemas.microsoft.com/office/mac/drawingml/2011/main" val="1"/>
            </a:ext>
          </a:extLst>
        </p:spPr>
        <p:txBody>
          <a:bodyPr/>
          <a:lstStyle/>
          <a:p>
            <a:pPr lvl="0">
              <a:defRPr sz="1800"/>
            </a:pPr>
            <a:fld id="{86CB4B4D-7CA3-9044-876B-883B54F8677D}" type="slidenum">
              <a:rPr sz="1400"/>
              <a:t>8</a:t>
            </a:fld>
            <a:endParaRPr sz="1400"/>
          </a:p>
        </p:txBody>
      </p:sp>
      <p:sp>
        <p:nvSpPr>
          <p:cNvPr id="132" name="Shape 132"/>
          <p:cNvSpPr/>
          <p:nvPr/>
        </p:nvSpPr>
        <p:spPr>
          <a:xfrm>
            <a:off x="368300" y="2572544"/>
            <a:ext cx="6273800" cy="6771084"/>
          </a:xfrm>
          <a:prstGeom prst="rect">
            <a:avLst/>
          </a:prstGeom>
          <a:solidFill>
            <a:srgbClr val="FFFFFF"/>
          </a:solidFill>
          <a:ln w="12700">
            <a:solidFill/>
            <a:miter lim="400000"/>
          </a:ln>
          <a:extLst>
            <a:ext uri="{C572A759-6A51-4108-AA02-DFA0A04FC94B}">
              <ma14:wrappingTextBoxFlag xmlns="" xmlns:ma14="http://schemas.microsoft.com/office/mac/drawingml/2011/main" val="1"/>
            </a:ext>
          </a:extLst>
        </p:spPr>
        <p:txBody>
          <a:bodyPr lIns="0" tIns="0" rIns="0" bIns="0" anchor="b">
            <a:spAutoFit/>
          </a:bodyPr>
          <a:lstStyle/>
          <a:p>
            <a:pPr lvl="0" defTabSz="584200">
              <a:defRPr sz="1800"/>
            </a:pPr>
            <a:r>
              <a:rPr sz="2000" dirty="0" smtClean="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a:t>
            </a:r>
            <a:r>
              <a:rPr sz="2000" dirty="0" err="1">
                <a:latin typeface="Monaco"/>
                <a:ea typeface="Monaco"/>
                <a:cs typeface="Monaco"/>
                <a:sym typeface="Monaco"/>
              </a:rPr>
              <a:t>testEmptyStack</a:t>
            </a: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err="1">
                <a:latin typeface="Monaco"/>
                <a:ea typeface="Monaco"/>
                <a:cs typeface="Monaco"/>
                <a:sym typeface="Monaco"/>
              </a:rPr>
              <a:t>assertTrue</a:t>
            </a:r>
            <a:r>
              <a:rPr sz="2000" dirty="0">
                <a:latin typeface="Monaco"/>
                <a:ea typeface="Monaco"/>
                <a:cs typeface="Monaco"/>
                <a:sym typeface="Monaco"/>
              </a:rPr>
              <a:t>(</a:t>
            </a:r>
            <a:r>
              <a:rPr sz="2000" dirty="0" err="1">
                <a:solidFill>
                  <a:srgbClr val="0326CC"/>
                </a:solidFill>
                <a:latin typeface="Monaco"/>
                <a:ea typeface="Monaco"/>
                <a:cs typeface="Monaco"/>
                <a:sym typeface="Monaco"/>
              </a:rPr>
              <a:t>testStack</a:t>
            </a:r>
            <a:r>
              <a:rPr sz="2000" dirty="0" err="1">
                <a:latin typeface="Monaco"/>
                <a:ea typeface="Monaco"/>
                <a:cs typeface="Monaco"/>
                <a:sym typeface="Monaco"/>
              </a:rPr>
              <a:t>.isEmpty</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try</a:t>
            </a:r>
            <a:endParaRPr sz="2000" dirty="0">
              <a:latin typeface="Monaco"/>
              <a:ea typeface="Monaco"/>
              <a:cs typeface="Monaco"/>
              <a:sym typeface="Monaco"/>
            </a:endParaRP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testStack</a:t>
            </a:r>
            <a:r>
              <a:rPr sz="2000" dirty="0" err="1">
                <a:latin typeface="Monaco"/>
                <a:ea typeface="Monaco"/>
                <a:cs typeface="Monaco"/>
                <a:sym typeface="Monaco"/>
              </a:rPr>
              <a:t>.top</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fail(</a:t>
            </a:r>
            <a:r>
              <a:rPr sz="2000" dirty="0">
                <a:solidFill>
                  <a:srgbClr val="3933FF"/>
                </a:solidFill>
                <a:latin typeface="Monaco"/>
                <a:ea typeface="Monaco"/>
                <a:cs typeface="Monaco"/>
                <a:sym typeface="Monaco"/>
              </a:rPr>
              <a:t>"should throw empty stack exception"</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catch</a:t>
            </a:r>
            <a:r>
              <a:rPr sz="2000" dirty="0">
                <a:latin typeface="Monaco"/>
                <a:ea typeface="Monaco"/>
                <a:cs typeface="Monaco"/>
                <a:sym typeface="Monaco"/>
              </a:rPr>
              <a:t> (Exception e)</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err="1">
                <a:latin typeface="Monaco"/>
                <a:ea typeface="Monaco"/>
                <a:cs typeface="Monaco"/>
                <a:sym typeface="Monaco"/>
              </a:rPr>
              <a:t>assertTrue</a:t>
            </a:r>
            <a:r>
              <a:rPr sz="2000" dirty="0">
                <a:latin typeface="Monaco"/>
                <a:ea typeface="Monaco"/>
                <a:cs typeface="Monaco"/>
                <a:sym typeface="Monaco"/>
              </a:rPr>
              <a:t>(</a:t>
            </a:r>
            <a:r>
              <a:rPr sz="2000" dirty="0">
                <a:solidFill>
                  <a:srgbClr val="931A68"/>
                </a:solidFill>
                <a:latin typeface="Monaco"/>
                <a:ea typeface="Monaco"/>
                <a:cs typeface="Monaco"/>
                <a:sym typeface="Monaco"/>
              </a:rPr>
              <a:t>true</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try</a:t>
            </a:r>
            <a:endParaRPr sz="2000" dirty="0">
              <a:latin typeface="Monaco"/>
              <a:ea typeface="Monaco"/>
              <a:cs typeface="Monaco"/>
              <a:sym typeface="Monaco"/>
            </a:endParaRP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testStack</a:t>
            </a:r>
            <a:r>
              <a:rPr sz="2000" dirty="0" err="1">
                <a:latin typeface="Monaco"/>
                <a:ea typeface="Monaco"/>
                <a:cs typeface="Monaco"/>
                <a:sym typeface="Monaco"/>
              </a:rPr>
              <a:t>.pop</a:t>
            </a:r>
            <a:r>
              <a:rPr sz="2000" dirty="0">
                <a:latin typeface="Monaco"/>
                <a:ea typeface="Monaco"/>
                <a:cs typeface="Monaco"/>
                <a:sym typeface="Monaco"/>
              </a:rPr>
              <a:t>();</a:t>
            </a:r>
          </a:p>
          <a:p>
            <a:pPr lvl="0">
              <a:defRPr sz="1800"/>
            </a:pPr>
            <a:r>
              <a:rPr sz="2000" dirty="0">
                <a:latin typeface="Monaco"/>
                <a:ea typeface="Monaco"/>
                <a:cs typeface="Monaco"/>
                <a:sym typeface="Monaco"/>
              </a:rPr>
              <a:t>      fail(</a:t>
            </a:r>
            <a:r>
              <a:rPr sz="2000" dirty="0">
                <a:solidFill>
                  <a:srgbClr val="3933FF"/>
                </a:solidFill>
                <a:latin typeface="Monaco"/>
                <a:ea typeface="Monaco"/>
                <a:cs typeface="Monaco"/>
                <a:sym typeface="Monaco"/>
              </a:rPr>
              <a:t>"should throw empty stack exception"</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catch</a:t>
            </a:r>
            <a:r>
              <a:rPr sz="2000" dirty="0">
                <a:latin typeface="Monaco"/>
                <a:ea typeface="Monaco"/>
                <a:cs typeface="Monaco"/>
                <a:sym typeface="Monaco"/>
              </a:rPr>
              <a:t> (Exception e)</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err="1">
                <a:latin typeface="Monaco"/>
                <a:ea typeface="Monaco"/>
                <a:cs typeface="Monaco"/>
                <a:sym typeface="Monaco"/>
              </a:rPr>
              <a:t>assertTrue</a:t>
            </a:r>
            <a:r>
              <a:rPr sz="2000" dirty="0">
                <a:latin typeface="Monaco"/>
                <a:ea typeface="Monaco"/>
                <a:cs typeface="Monaco"/>
                <a:sym typeface="Monaco"/>
              </a:rPr>
              <a:t>(</a:t>
            </a:r>
            <a:r>
              <a:rPr sz="2000" dirty="0">
                <a:solidFill>
                  <a:srgbClr val="931A68"/>
                </a:solidFill>
                <a:latin typeface="Monaco"/>
                <a:ea typeface="Monaco"/>
                <a:cs typeface="Monaco"/>
                <a:sym typeface="Monaco"/>
              </a:rPr>
              <a:t>true</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p>
        </p:txBody>
      </p:sp>
      <p:sp>
        <p:nvSpPr>
          <p:cNvPr id="133" name="Shape 133"/>
          <p:cNvSpPr/>
          <p:nvPr/>
        </p:nvSpPr>
        <p:spPr>
          <a:xfrm>
            <a:off x="7251700" y="2212504"/>
            <a:ext cx="5168900" cy="7386638"/>
          </a:xfrm>
          <a:prstGeom prst="rect">
            <a:avLst/>
          </a:prstGeom>
          <a:ln w="12700">
            <a:solidFill/>
            <a:miter lim="400000"/>
          </a:ln>
          <a:extLst>
            <a:ext uri="{C572A759-6A51-4108-AA02-DFA0A04FC94B}">
              <ma14:wrappingTextBoxFlag xmlns="" xmlns:ma14="http://schemas.microsoft.com/office/mac/drawingml/2011/main" val="1"/>
            </a:ext>
          </a:extLst>
        </p:spPr>
        <p:txBody>
          <a:bodyPr lIns="0" tIns="0" rIns="0" bIns="0" anchor="b">
            <a:spAutoFit/>
          </a:bodyPr>
          <a:lstStyle/>
          <a:p>
            <a:pPr lvl="0">
              <a:defRPr sz="1800"/>
            </a:pPr>
            <a:r>
              <a:rPr sz="2400" dirty="0">
                <a:latin typeface="Monaco"/>
                <a:ea typeface="Monaco"/>
                <a:cs typeface="Monaco"/>
                <a:sym typeface="Monaco"/>
              </a:rPr>
              <a:t> </a:t>
            </a:r>
            <a:r>
              <a:rPr sz="2400" dirty="0" smtClean="0">
                <a:solidFill>
                  <a:srgbClr val="4E9072"/>
                </a:solidFill>
                <a:latin typeface="Monaco"/>
                <a:ea typeface="Monaco"/>
                <a:cs typeface="Monaco"/>
                <a:sym typeface="Monaco"/>
              </a:rPr>
              <a:t>// </a:t>
            </a:r>
            <a:r>
              <a:rPr sz="2400" dirty="0">
                <a:solidFill>
                  <a:srgbClr val="4E9072"/>
                </a:solidFill>
                <a:latin typeface="Monaco"/>
                <a:ea typeface="Monaco"/>
                <a:cs typeface="Monaco"/>
                <a:sym typeface="Monaco"/>
              </a:rPr>
              <a:t>Case 2</a:t>
            </a:r>
            <a:endParaRPr sz="2400" dirty="0">
              <a:latin typeface="Monaco"/>
              <a:ea typeface="Monaco"/>
              <a:cs typeface="Monaco"/>
              <a:sym typeface="Monaco"/>
            </a:endParaRPr>
          </a:p>
          <a:p>
            <a:pPr lvl="0">
              <a:defRPr sz="1800"/>
            </a:pPr>
            <a:r>
              <a:rPr sz="2400" dirty="0">
                <a:latin typeface="Monaco"/>
                <a:ea typeface="Monaco"/>
                <a:cs typeface="Monaco"/>
                <a:sym typeface="Monaco"/>
              </a:rPr>
              <a:t>  </a:t>
            </a:r>
            <a:r>
              <a:rPr sz="2400" dirty="0">
                <a:solidFill>
                  <a:srgbClr val="777777"/>
                </a:solidFill>
                <a:latin typeface="Monaco"/>
                <a:ea typeface="Monaco"/>
                <a:cs typeface="Monaco"/>
                <a:sym typeface="Monaco"/>
              </a:rPr>
              <a:t>@Test</a:t>
            </a:r>
            <a:endParaRPr sz="2400" dirty="0">
              <a:latin typeface="Monaco"/>
              <a:ea typeface="Monaco"/>
              <a:cs typeface="Monaco"/>
              <a:sym typeface="Monaco"/>
            </a:endParaRPr>
          </a:p>
          <a:p>
            <a:pPr lvl="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emptyStack</a:t>
            </a:r>
            <a:r>
              <a:rPr sz="2400" dirty="0">
                <a:latin typeface="Monaco"/>
                <a:ea typeface="Monaco"/>
                <a:cs typeface="Monaco"/>
                <a:sym typeface="Monaco"/>
              </a:rPr>
              <a:t>()</a:t>
            </a:r>
          </a:p>
          <a:p>
            <a:pPr lvl="0">
              <a:defRPr sz="1800"/>
            </a:pPr>
            <a:r>
              <a:rPr sz="2400" dirty="0">
                <a:latin typeface="Monaco"/>
                <a:ea typeface="Monaco"/>
                <a:cs typeface="Monaco"/>
                <a:sym typeface="Monaco"/>
              </a:rPr>
              <a:t>  {</a:t>
            </a:r>
          </a:p>
          <a:p>
            <a:pPr lvl="0">
              <a:defRPr sz="1800"/>
            </a:pPr>
            <a:r>
              <a:rPr sz="2400" dirty="0">
                <a:latin typeface="Monaco"/>
                <a:ea typeface="Monaco"/>
                <a:cs typeface="Monaco"/>
                <a:sym typeface="Monaco"/>
              </a:rPr>
              <a:t>    </a:t>
            </a:r>
            <a:r>
              <a:rPr sz="2400" dirty="0" err="1">
                <a:latin typeface="Monaco"/>
                <a:ea typeface="Monaco"/>
                <a:cs typeface="Monaco"/>
                <a:sym typeface="Monaco"/>
              </a:rPr>
              <a:t>assertTrue</a:t>
            </a:r>
            <a:r>
              <a:rPr sz="2400" dirty="0">
                <a:latin typeface="Monaco"/>
                <a:ea typeface="Monaco"/>
                <a:cs typeface="Monaco"/>
                <a:sym typeface="Monaco"/>
              </a:rPr>
              <a:t>(</a:t>
            </a:r>
            <a:r>
              <a:rPr sz="2400" dirty="0" err="1">
                <a:solidFill>
                  <a:srgbClr val="0326CC"/>
                </a:solidFill>
                <a:latin typeface="Monaco"/>
                <a:ea typeface="Monaco"/>
                <a:cs typeface="Monaco"/>
                <a:sym typeface="Monaco"/>
              </a:rPr>
              <a:t>testStack</a:t>
            </a:r>
            <a:r>
              <a:rPr sz="2400" dirty="0" err="1">
                <a:latin typeface="Monaco"/>
                <a:ea typeface="Monaco"/>
                <a:cs typeface="Monaco"/>
                <a:sym typeface="Monaco"/>
              </a:rPr>
              <a:t>.isEmpty</a:t>
            </a:r>
            <a:r>
              <a:rPr sz="2400" dirty="0">
                <a:latin typeface="Monaco"/>
                <a:ea typeface="Monaco"/>
                <a:cs typeface="Monaco"/>
                <a:sym typeface="Monaco"/>
              </a:rPr>
              <a:t>());</a:t>
            </a:r>
          </a:p>
          <a:p>
            <a:pPr lvl="0">
              <a:defRPr sz="1800"/>
            </a:pPr>
            <a:r>
              <a:rPr sz="2400" dirty="0">
                <a:latin typeface="Monaco"/>
                <a:ea typeface="Monaco"/>
                <a:cs typeface="Monaco"/>
                <a:sym typeface="Monaco"/>
              </a:rPr>
              <a:t>  }</a:t>
            </a:r>
          </a:p>
          <a:p>
            <a:pPr lvl="0">
              <a:defRPr sz="1800"/>
            </a:pPr>
            <a:endParaRPr sz="2400" dirty="0">
              <a:latin typeface="Monaco"/>
              <a:ea typeface="Monaco"/>
              <a:cs typeface="Monaco"/>
              <a:sym typeface="Monaco"/>
            </a:endParaRPr>
          </a:p>
          <a:p>
            <a:pPr lvl="0">
              <a:defRPr sz="1800"/>
            </a:pPr>
            <a:r>
              <a:rPr sz="2400" dirty="0">
                <a:latin typeface="Monaco"/>
                <a:ea typeface="Monaco"/>
                <a:cs typeface="Monaco"/>
                <a:sym typeface="Monaco"/>
              </a:rPr>
              <a:t>  </a:t>
            </a:r>
            <a:r>
              <a:rPr sz="2400" dirty="0">
                <a:solidFill>
                  <a:srgbClr val="4E9072"/>
                </a:solidFill>
                <a:latin typeface="Monaco"/>
                <a:ea typeface="Monaco"/>
                <a:cs typeface="Monaco"/>
                <a:sym typeface="Monaco"/>
              </a:rPr>
              <a:t>// Case 2</a:t>
            </a:r>
            <a:endParaRPr sz="2400" dirty="0">
              <a:latin typeface="Monaco"/>
              <a:ea typeface="Monaco"/>
              <a:cs typeface="Monaco"/>
              <a:sym typeface="Monaco"/>
            </a:endParaRPr>
          </a:p>
          <a:p>
            <a:pPr lvl="0">
              <a:defRPr sz="1800"/>
            </a:pPr>
            <a:r>
              <a:rPr sz="2400" dirty="0">
                <a:latin typeface="Monaco"/>
                <a:ea typeface="Monaco"/>
                <a:cs typeface="Monaco"/>
                <a:sym typeface="Monaco"/>
              </a:rPr>
              <a:t>  </a:t>
            </a:r>
            <a:r>
              <a:rPr sz="2400" dirty="0">
                <a:solidFill>
                  <a:srgbClr val="777777"/>
                </a:solidFill>
                <a:latin typeface="Monaco"/>
                <a:ea typeface="Monaco"/>
                <a:cs typeface="Monaco"/>
                <a:sym typeface="Monaco"/>
              </a:rPr>
              <a:t>@Test</a:t>
            </a:r>
            <a:r>
              <a:rPr sz="2400" dirty="0">
                <a:latin typeface="Monaco"/>
                <a:ea typeface="Monaco"/>
                <a:cs typeface="Monaco"/>
                <a:sym typeface="Monaco"/>
              </a:rPr>
              <a:t>(expected = </a:t>
            </a:r>
            <a:r>
              <a:rPr sz="2400" dirty="0" err="1">
                <a:latin typeface="Monaco"/>
                <a:ea typeface="Monaco"/>
                <a:cs typeface="Monaco"/>
                <a:sym typeface="Monaco"/>
              </a:rPr>
              <a:t>Exception.</a:t>
            </a:r>
            <a:r>
              <a:rPr sz="2400" dirty="0" err="1">
                <a:solidFill>
                  <a:srgbClr val="931A68"/>
                </a:solidFill>
                <a:latin typeface="Monaco"/>
                <a:ea typeface="Monaco"/>
                <a:cs typeface="Monaco"/>
                <a:sym typeface="Monaco"/>
              </a:rPr>
              <a:t>class</a:t>
            </a:r>
            <a:r>
              <a:rPr sz="2400" dirty="0">
                <a:latin typeface="Monaco"/>
                <a:ea typeface="Monaco"/>
                <a:cs typeface="Monaco"/>
                <a:sym typeface="Monaco"/>
              </a:rPr>
              <a:t>)</a:t>
            </a:r>
          </a:p>
          <a:p>
            <a:pPr lvl="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testTopException</a:t>
            </a:r>
            <a:r>
              <a:rPr sz="2400" dirty="0">
                <a:latin typeface="Monaco"/>
                <a:ea typeface="Monaco"/>
                <a:cs typeface="Monaco"/>
                <a:sym typeface="Monaco"/>
              </a:rPr>
              <a:t>()</a:t>
            </a:r>
          </a:p>
          <a:p>
            <a:pPr lvl="0">
              <a:defRPr sz="1800"/>
            </a:pPr>
            <a:r>
              <a:rPr sz="2400" dirty="0">
                <a:latin typeface="Monaco"/>
                <a:ea typeface="Monaco"/>
                <a:cs typeface="Monaco"/>
                <a:sym typeface="Monaco"/>
              </a:rPr>
              <a:t>  {</a:t>
            </a:r>
          </a:p>
          <a:p>
            <a:pPr lvl="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testStack</a:t>
            </a:r>
            <a:r>
              <a:rPr sz="2400" dirty="0" err="1">
                <a:latin typeface="Monaco"/>
                <a:ea typeface="Monaco"/>
                <a:cs typeface="Monaco"/>
                <a:sym typeface="Monaco"/>
              </a:rPr>
              <a:t>.top</a:t>
            </a:r>
            <a:r>
              <a:rPr sz="2400" dirty="0">
                <a:latin typeface="Monaco"/>
                <a:ea typeface="Monaco"/>
                <a:cs typeface="Monaco"/>
                <a:sym typeface="Monaco"/>
              </a:rPr>
              <a:t>();</a:t>
            </a:r>
          </a:p>
          <a:p>
            <a:pPr lvl="0">
              <a:defRPr sz="1800"/>
            </a:pPr>
            <a:r>
              <a:rPr sz="2400" dirty="0">
                <a:latin typeface="Monaco"/>
                <a:ea typeface="Monaco"/>
                <a:cs typeface="Monaco"/>
                <a:sym typeface="Monaco"/>
              </a:rPr>
              <a:t>  }</a:t>
            </a:r>
          </a:p>
          <a:p>
            <a:pPr lvl="0">
              <a:defRPr sz="1800"/>
            </a:pPr>
            <a:endParaRPr sz="2400" dirty="0">
              <a:latin typeface="Monaco"/>
              <a:ea typeface="Monaco"/>
              <a:cs typeface="Monaco"/>
              <a:sym typeface="Monaco"/>
            </a:endParaRPr>
          </a:p>
          <a:p>
            <a:pPr lvl="0">
              <a:defRPr sz="1800"/>
            </a:pPr>
            <a:r>
              <a:rPr sz="2400" dirty="0">
                <a:latin typeface="Monaco"/>
                <a:ea typeface="Monaco"/>
                <a:cs typeface="Monaco"/>
                <a:sym typeface="Monaco"/>
              </a:rPr>
              <a:t>  </a:t>
            </a:r>
            <a:r>
              <a:rPr sz="2400" dirty="0">
                <a:solidFill>
                  <a:srgbClr val="4E9072"/>
                </a:solidFill>
                <a:latin typeface="Monaco"/>
                <a:ea typeface="Monaco"/>
                <a:cs typeface="Monaco"/>
                <a:sym typeface="Monaco"/>
              </a:rPr>
              <a:t>// Case 2</a:t>
            </a:r>
            <a:endParaRPr sz="2400" dirty="0">
              <a:latin typeface="Monaco"/>
              <a:ea typeface="Monaco"/>
              <a:cs typeface="Monaco"/>
              <a:sym typeface="Monaco"/>
            </a:endParaRPr>
          </a:p>
          <a:p>
            <a:pPr lvl="0">
              <a:defRPr sz="1800"/>
            </a:pPr>
            <a:r>
              <a:rPr sz="2400" dirty="0">
                <a:latin typeface="Monaco"/>
                <a:ea typeface="Monaco"/>
                <a:cs typeface="Monaco"/>
                <a:sym typeface="Monaco"/>
              </a:rPr>
              <a:t>  </a:t>
            </a:r>
            <a:r>
              <a:rPr sz="2400" dirty="0">
                <a:solidFill>
                  <a:srgbClr val="777777"/>
                </a:solidFill>
                <a:latin typeface="Monaco"/>
                <a:ea typeface="Monaco"/>
                <a:cs typeface="Monaco"/>
                <a:sym typeface="Monaco"/>
              </a:rPr>
              <a:t>@Test</a:t>
            </a:r>
            <a:r>
              <a:rPr sz="2400" dirty="0">
                <a:latin typeface="Monaco"/>
                <a:ea typeface="Monaco"/>
                <a:cs typeface="Monaco"/>
                <a:sym typeface="Monaco"/>
              </a:rPr>
              <a:t>(expected = </a:t>
            </a:r>
            <a:r>
              <a:rPr sz="2400" dirty="0" err="1">
                <a:latin typeface="Monaco"/>
                <a:ea typeface="Monaco"/>
                <a:cs typeface="Monaco"/>
                <a:sym typeface="Monaco"/>
              </a:rPr>
              <a:t>Exception.</a:t>
            </a:r>
            <a:r>
              <a:rPr sz="2400" dirty="0" err="1">
                <a:solidFill>
                  <a:srgbClr val="931A68"/>
                </a:solidFill>
                <a:latin typeface="Monaco"/>
                <a:ea typeface="Monaco"/>
                <a:cs typeface="Monaco"/>
                <a:sym typeface="Monaco"/>
              </a:rPr>
              <a:t>class</a:t>
            </a:r>
            <a:r>
              <a:rPr sz="2400" dirty="0">
                <a:latin typeface="Monaco"/>
                <a:ea typeface="Monaco"/>
                <a:cs typeface="Monaco"/>
                <a:sym typeface="Monaco"/>
              </a:rPr>
              <a:t>)</a:t>
            </a:r>
          </a:p>
          <a:p>
            <a:pPr lvl="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testPopException</a:t>
            </a:r>
            <a:r>
              <a:rPr sz="2400" dirty="0">
                <a:latin typeface="Monaco"/>
                <a:ea typeface="Monaco"/>
                <a:cs typeface="Monaco"/>
                <a:sym typeface="Monaco"/>
              </a:rPr>
              <a:t>()</a:t>
            </a:r>
          </a:p>
          <a:p>
            <a:pPr lvl="0">
              <a:defRPr sz="1800"/>
            </a:pPr>
            <a:r>
              <a:rPr sz="2400" dirty="0">
                <a:latin typeface="Monaco"/>
                <a:ea typeface="Monaco"/>
                <a:cs typeface="Monaco"/>
                <a:sym typeface="Monaco"/>
              </a:rPr>
              <a:t>  {</a:t>
            </a:r>
          </a:p>
          <a:p>
            <a:pPr lvl="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testStack</a:t>
            </a:r>
            <a:r>
              <a:rPr sz="2400" dirty="0" err="1">
                <a:latin typeface="Monaco"/>
                <a:ea typeface="Monaco"/>
                <a:cs typeface="Monaco"/>
                <a:sym typeface="Monaco"/>
              </a:rPr>
              <a:t>.pop</a:t>
            </a:r>
            <a:r>
              <a:rPr sz="2400" dirty="0">
                <a:latin typeface="Monaco"/>
                <a:ea typeface="Monaco"/>
                <a:cs typeface="Monaco"/>
                <a:sym typeface="Monaco"/>
              </a:rPr>
              <a:t>();</a:t>
            </a:r>
          </a:p>
          <a:p>
            <a:pPr lvl="0">
              <a:defRPr sz="1800"/>
            </a:pPr>
            <a:r>
              <a:rPr sz="2400" dirty="0">
                <a:latin typeface="Monaco"/>
                <a:ea typeface="Monaco"/>
                <a:cs typeface="Monaco"/>
                <a:sym typeface="Monaco"/>
              </a:rPr>
              <a:t>  }</a:t>
            </a:r>
          </a:p>
        </p:txBody>
      </p:sp>
      <p:sp>
        <p:nvSpPr>
          <p:cNvPr id="2" name="TextBox 1"/>
          <p:cNvSpPr txBox="1"/>
          <p:nvPr/>
        </p:nvSpPr>
        <p:spPr>
          <a:xfrm>
            <a:off x="4990232" y="2351744"/>
            <a:ext cx="1224136" cy="533479"/>
          </a:xfrm>
          <a:prstGeom prst="rect">
            <a:avLst/>
          </a:prstGeom>
          <a:solidFill>
            <a:schemeClr val="bg1"/>
          </a:solidFill>
          <a:ln w="12700" cap="flat">
            <a:solidFill>
              <a:schemeClr val="tx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IE" sz="2800" b="0" i="0" u="none" strike="noStrike" cap="none" spc="0" normalizeH="0" baseline="0" dirty="0" smtClean="0">
                <a:ln>
                  <a:noFill/>
                </a:ln>
                <a:solidFill>
                  <a:srgbClr val="000000"/>
                </a:solidFill>
                <a:effectLst/>
                <a:uFillTx/>
                <a:latin typeface="Helvetica"/>
                <a:ea typeface="Helvetica"/>
                <a:cs typeface="Helvetica"/>
                <a:sym typeface="Helvetica"/>
              </a:rPr>
              <a:t>Junit 3</a:t>
            </a:r>
            <a:endParaRPr kumimoji="0" lang="en-IE" sz="28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8" name="TextBox 7"/>
          <p:cNvSpPr txBox="1"/>
          <p:nvPr/>
        </p:nvSpPr>
        <p:spPr>
          <a:xfrm>
            <a:off x="11038904" y="2069843"/>
            <a:ext cx="1224136" cy="533479"/>
          </a:xfrm>
          <a:prstGeom prst="rect">
            <a:avLst/>
          </a:prstGeom>
          <a:solidFill>
            <a:schemeClr val="bg1"/>
          </a:solidFill>
          <a:ln w="12700" cap="flat">
            <a:solidFill>
              <a:schemeClr val="tx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IE" sz="2800" b="0" i="0" u="none" strike="noStrike" cap="none" spc="0" normalizeH="0" baseline="0" dirty="0" smtClean="0">
                <a:ln>
                  <a:noFill/>
                </a:ln>
                <a:solidFill>
                  <a:srgbClr val="000000"/>
                </a:solidFill>
                <a:effectLst/>
                <a:uFillTx/>
                <a:latin typeface="Helvetica"/>
                <a:ea typeface="Helvetica"/>
                <a:cs typeface="Helvetica"/>
                <a:sym typeface="Helvetica"/>
              </a:rPr>
              <a:t>Junit 4</a:t>
            </a:r>
            <a:endParaRPr kumimoji="0" lang="en-IE" sz="2800" b="0" i="0" u="none" strike="noStrike" cap="none" spc="0" normalizeH="0" baseline="0" dirty="0">
              <a:ln>
                <a:noFill/>
              </a:ln>
              <a:solidFill>
                <a:srgbClr val="000000"/>
              </a:solidFill>
              <a:effectLst/>
              <a:uFillTx/>
              <a:latin typeface="Helvetica"/>
              <a:ea typeface="Helvetica"/>
              <a:cs typeface="Helvetica"/>
              <a:sym typeface="Helvetica"/>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p:cNvSpPr>
          <p:nvPr>
            <p:ph type="title"/>
          </p:nvPr>
        </p:nvSpPr>
        <p:spPr>
          <a:prstGeom prst="rect">
            <a:avLst/>
          </a:prstGeom>
        </p:spPr>
        <p:txBody>
          <a:bodyPr/>
          <a:lstStyle/>
          <a:p>
            <a:pPr lvl="0">
              <a:defRPr sz="1800"/>
            </a:pPr>
            <a:r>
              <a:rPr sz="4200" dirty="0"/>
              <a:t>3.</a:t>
            </a:r>
          </a:p>
        </p:txBody>
      </p:sp>
      <p:sp>
        <p:nvSpPr>
          <p:cNvPr id="136" name="Shape 136"/>
          <p:cNvSpPr>
            <a:spLocks noGrp="1"/>
          </p:cNvSpPr>
          <p:nvPr>
            <p:ph type="body" idx="1"/>
          </p:nvPr>
        </p:nvSpPr>
        <p:spPr>
          <a:xfrm>
            <a:off x="571500" y="2324100"/>
            <a:ext cx="4330700" cy="6565900"/>
          </a:xfrm>
          <a:prstGeom prst="rect">
            <a:avLst/>
          </a:prstGeom>
        </p:spPr>
        <p:txBody>
          <a:bodyPr/>
          <a:lstStyle>
            <a:lvl1pPr>
              <a:spcBef>
                <a:spcPts val="1400"/>
              </a:spcBef>
              <a:buSzPct val="125000"/>
            </a:lvl1pPr>
          </a:lstStyle>
          <a:p>
            <a:pPr lvl="0">
              <a:defRPr sz="1800"/>
            </a:pPr>
            <a:r>
              <a:rPr sz="2800" dirty="0"/>
              <a:t>Call pop() to remove a test string, and verify that it is the same string. </a:t>
            </a:r>
            <a:r>
              <a:rPr sz="2800" dirty="0" err="1"/>
              <a:t>isEmpty</a:t>
            </a:r>
            <a:r>
              <a:rPr sz="2800" dirty="0"/>
              <a:t>() should now be true. Call pop() again verify an exception is thrown.</a:t>
            </a:r>
          </a:p>
        </p:txBody>
      </p:sp>
      <p:sp>
        <p:nvSpPr>
          <p:cNvPr id="137" name="Shape 137"/>
          <p:cNvSpPr>
            <a:spLocks noGrp="1"/>
          </p:cNvSpPr>
          <p:nvPr>
            <p:ph type="sldNum" sz="quarter" idx="2"/>
          </p:nvPr>
        </p:nvSpPr>
        <p:spPr>
          <a:xfrm>
            <a:off x="12268200" y="9194800"/>
            <a:ext cx="312014" cy="304800"/>
          </a:xfrm>
          <a:prstGeom prst="rect">
            <a:avLst/>
          </a:prstGeom>
          <a:extLst>
            <a:ext uri="{C572A759-6A51-4108-AA02-DFA0A04FC94B}">
              <ma14:wrappingTextBoxFlag xmlns="" xmlns:ma14="http://schemas.microsoft.com/office/mac/drawingml/2011/main" val="1"/>
            </a:ext>
          </a:extLst>
        </p:spPr>
        <p:txBody>
          <a:bodyPr/>
          <a:lstStyle/>
          <a:p>
            <a:pPr lvl="0">
              <a:defRPr sz="1800"/>
            </a:pPr>
            <a:fld id="{86CB4B4D-7CA3-9044-876B-883B54F8677D}" type="slidenum">
              <a:rPr sz="1400"/>
              <a:t>9</a:t>
            </a:fld>
            <a:endParaRPr sz="1400"/>
          </a:p>
        </p:txBody>
      </p:sp>
      <p:sp>
        <p:nvSpPr>
          <p:cNvPr id="138" name="Shape 138"/>
          <p:cNvSpPr/>
          <p:nvPr/>
        </p:nvSpPr>
        <p:spPr>
          <a:xfrm>
            <a:off x="5079280" y="2160230"/>
            <a:ext cx="7543800" cy="7325082"/>
          </a:xfrm>
          <a:prstGeom prst="rect">
            <a:avLst/>
          </a:prstGeom>
          <a:solidFill>
            <a:srgbClr val="FFFFFF"/>
          </a:solidFill>
          <a:ln w="12700">
            <a:solidFill/>
            <a:miter lim="400000"/>
          </a:ln>
          <a:extLst>
            <a:ext uri="{C572A759-6A51-4108-AA02-DFA0A04FC94B}">
              <ma14:wrappingTextBoxFlag xmlns="" xmlns:ma14="http://schemas.microsoft.com/office/mac/drawingml/2011/main" val="1"/>
            </a:ext>
          </a:extLst>
        </p:spPr>
        <p:txBody>
          <a:bodyPr lIns="0" tIns="0" rIns="0" bIns="0" anchor="b">
            <a:spAutoFit/>
          </a:bodyPr>
          <a:lstStyle/>
          <a:p>
            <a:pPr>
              <a:defRPr sz="1800"/>
            </a:pPr>
            <a:r>
              <a:rPr lang="en-IE" sz="2800" dirty="0">
                <a:solidFill>
                  <a:schemeClr val="tx1">
                    <a:lumMod val="50000"/>
                    <a:lumOff val="50000"/>
                  </a:schemeClr>
                </a:solidFill>
                <a:latin typeface="Monaco"/>
                <a:ea typeface="Monaco"/>
                <a:cs typeface="Monaco"/>
                <a:sym typeface="Monaco"/>
              </a:rPr>
              <a:t>  @Test</a:t>
            </a:r>
            <a:r>
              <a:rPr sz="2800" dirty="0">
                <a:solidFill>
                  <a:schemeClr val="tx1">
                    <a:lumMod val="50000"/>
                    <a:lumOff val="50000"/>
                  </a:schemeClr>
                </a:solidFill>
                <a:latin typeface="Monaco"/>
                <a:ea typeface="Monaco"/>
                <a:cs typeface="Monaco"/>
                <a:sym typeface="Monaco"/>
              </a:rPr>
              <a:t>  </a:t>
            </a:r>
            <a:endParaRPr lang="en-IE" sz="2800" dirty="0">
              <a:solidFill>
                <a:schemeClr val="tx1">
                  <a:lumMod val="50000"/>
                  <a:lumOff val="50000"/>
                </a:schemeClr>
              </a:solidFill>
              <a:latin typeface="Monaco"/>
              <a:ea typeface="Monaco"/>
              <a:cs typeface="Monaco"/>
              <a:sym typeface="Monaco"/>
            </a:endParaRPr>
          </a:p>
          <a:p>
            <a:pPr lvl="0">
              <a:defRPr sz="1800"/>
            </a:pPr>
            <a:r>
              <a:rPr lang="en-IE" sz="2800" dirty="0" smtClean="0">
                <a:solidFill>
                  <a:srgbClr val="931A68"/>
                </a:solidFill>
                <a:latin typeface="Monaco"/>
                <a:ea typeface="Monaco"/>
                <a:cs typeface="Monaco"/>
                <a:sym typeface="Monaco"/>
              </a:rPr>
              <a:t>  </a:t>
            </a:r>
            <a:r>
              <a:rPr sz="2800" dirty="0" smtClean="0">
                <a:solidFill>
                  <a:srgbClr val="931A68"/>
                </a:solidFill>
                <a:latin typeface="Monaco"/>
                <a:ea typeface="Monaco"/>
                <a:cs typeface="Monaco"/>
                <a:sym typeface="Monaco"/>
              </a:rPr>
              <a:t>public</a:t>
            </a:r>
            <a:r>
              <a:rPr sz="2800" dirty="0" smtClean="0">
                <a:latin typeface="Monaco"/>
                <a:ea typeface="Monaco"/>
                <a:cs typeface="Monaco"/>
                <a:sym typeface="Monaco"/>
              </a:rPr>
              <a:t> </a:t>
            </a:r>
            <a:r>
              <a:rPr sz="2800" dirty="0">
                <a:solidFill>
                  <a:srgbClr val="931A68"/>
                </a:solidFill>
                <a:latin typeface="Monaco"/>
                <a:ea typeface="Monaco"/>
                <a:cs typeface="Monaco"/>
                <a:sym typeface="Monaco"/>
              </a:rPr>
              <a:t>void</a:t>
            </a:r>
            <a:r>
              <a:rPr sz="2800" dirty="0">
                <a:latin typeface="Monaco"/>
                <a:ea typeface="Monaco"/>
                <a:cs typeface="Monaco"/>
                <a:sym typeface="Monaco"/>
              </a:rPr>
              <a:t> </a:t>
            </a:r>
            <a:r>
              <a:rPr sz="2800" dirty="0" err="1">
                <a:latin typeface="Monaco"/>
                <a:ea typeface="Monaco"/>
                <a:cs typeface="Monaco"/>
                <a:sym typeface="Monaco"/>
              </a:rPr>
              <a:t>testPop</a:t>
            </a:r>
            <a:r>
              <a:rPr sz="2800" dirty="0">
                <a:latin typeface="Monaco"/>
                <a:ea typeface="Monaco"/>
                <a:cs typeface="Monaco"/>
                <a:sym typeface="Monaco"/>
              </a:rPr>
              <a:t>() </a:t>
            </a:r>
            <a:r>
              <a:rPr sz="2800" dirty="0">
                <a:solidFill>
                  <a:srgbClr val="931A68"/>
                </a:solidFill>
                <a:latin typeface="Monaco"/>
                <a:ea typeface="Monaco"/>
                <a:cs typeface="Monaco"/>
                <a:sym typeface="Monaco"/>
              </a:rPr>
              <a:t>throws</a:t>
            </a:r>
            <a:r>
              <a:rPr sz="2800" dirty="0">
                <a:latin typeface="Monaco"/>
                <a:ea typeface="Monaco"/>
                <a:cs typeface="Monaco"/>
                <a:sym typeface="Monaco"/>
              </a:rPr>
              <a:t> Exception</a:t>
            </a:r>
          </a:p>
          <a:p>
            <a:pPr lvl="0">
              <a:defRPr sz="1800"/>
            </a:pPr>
            <a:r>
              <a:rPr sz="2800" dirty="0">
                <a:latin typeface="Monaco"/>
                <a:ea typeface="Monaco"/>
                <a:cs typeface="Monaco"/>
                <a:sym typeface="Monaco"/>
              </a:rPr>
              <a:t>  {</a:t>
            </a:r>
          </a:p>
          <a:p>
            <a:pPr lvl="0">
              <a:defRPr sz="1800"/>
            </a:pPr>
            <a:r>
              <a:rPr sz="2800" dirty="0">
                <a:latin typeface="Monaco"/>
                <a:ea typeface="Monaco"/>
                <a:cs typeface="Monaco"/>
                <a:sym typeface="Monaco"/>
              </a:rPr>
              <a:t>    String </a:t>
            </a:r>
            <a:r>
              <a:rPr sz="2800" dirty="0" err="1">
                <a:latin typeface="Monaco"/>
                <a:ea typeface="Monaco"/>
                <a:cs typeface="Monaco"/>
                <a:sym typeface="Monaco"/>
              </a:rPr>
              <a:t>testStr</a:t>
            </a:r>
            <a:r>
              <a:rPr sz="2800" dirty="0">
                <a:latin typeface="Monaco"/>
                <a:ea typeface="Monaco"/>
                <a:cs typeface="Monaco"/>
                <a:sym typeface="Monaco"/>
              </a:rPr>
              <a:t> = </a:t>
            </a:r>
            <a:r>
              <a:rPr sz="2800" dirty="0">
                <a:solidFill>
                  <a:srgbClr val="931A68"/>
                </a:solidFill>
                <a:latin typeface="Monaco"/>
                <a:ea typeface="Monaco"/>
                <a:cs typeface="Monaco"/>
                <a:sym typeface="Monaco"/>
              </a:rPr>
              <a:t>new</a:t>
            </a:r>
            <a:r>
              <a:rPr sz="2800" dirty="0">
                <a:latin typeface="Monaco"/>
                <a:ea typeface="Monaco"/>
                <a:cs typeface="Monaco"/>
                <a:sym typeface="Monaco"/>
              </a:rPr>
              <a:t> String (</a:t>
            </a:r>
            <a:r>
              <a:rPr sz="2800" dirty="0">
                <a:solidFill>
                  <a:srgbClr val="3933FF"/>
                </a:solidFill>
                <a:latin typeface="Monaco"/>
                <a:ea typeface="Monaco"/>
                <a:cs typeface="Monaco"/>
                <a:sym typeface="Monaco"/>
              </a:rPr>
              <a:t>"test"</a:t>
            </a:r>
            <a:r>
              <a:rPr sz="2800" dirty="0">
                <a:latin typeface="Monaco"/>
                <a:ea typeface="Monaco"/>
                <a:cs typeface="Monaco"/>
                <a:sym typeface="Monaco"/>
              </a:rPr>
              <a:t>);</a:t>
            </a:r>
          </a:p>
          <a:p>
            <a:pPr lvl="0">
              <a:defRPr sz="1800"/>
            </a:pPr>
            <a:r>
              <a:rPr sz="2800" dirty="0">
                <a:latin typeface="Monaco"/>
                <a:ea typeface="Monaco"/>
                <a:cs typeface="Monaco"/>
                <a:sym typeface="Monaco"/>
              </a:rPr>
              <a:t>    </a:t>
            </a:r>
            <a:r>
              <a:rPr sz="2800" dirty="0" err="1">
                <a:solidFill>
                  <a:srgbClr val="0326CC"/>
                </a:solidFill>
                <a:latin typeface="Monaco"/>
                <a:ea typeface="Monaco"/>
                <a:cs typeface="Monaco"/>
                <a:sym typeface="Monaco"/>
              </a:rPr>
              <a:t>testStack</a:t>
            </a:r>
            <a:r>
              <a:rPr sz="2800" dirty="0" err="1">
                <a:latin typeface="Monaco"/>
                <a:ea typeface="Monaco"/>
                <a:cs typeface="Monaco"/>
                <a:sym typeface="Monaco"/>
              </a:rPr>
              <a:t>.push</a:t>
            </a:r>
            <a:r>
              <a:rPr sz="2800" dirty="0">
                <a:latin typeface="Monaco"/>
                <a:ea typeface="Monaco"/>
                <a:cs typeface="Monaco"/>
                <a:sym typeface="Monaco"/>
              </a:rPr>
              <a:t>(</a:t>
            </a:r>
            <a:r>
              <a:rPr sz="2800" dirty="0" err="1">
                <a:latin typeface="Monaco"/>
                <a:ea typeface="Monaco"/>
                <a:cs typeface="Monaco"/>
                <a:sym typeface="Monaco"/>
              </a:rPr>
              <a:t>testStr</a:t>
            </a:r>
            <a:r>
              <a:rPr sz="2800" dirty="0">
                <a:latin typeface="Monaco"/>
                <a:ea typeface="Monaco"/>
                <a:cs typeface="Monaco"/>
                <a:sym typeface="Monaco"/>
              </a:rPr>
              <a:t>);</a:t>
            </a:r>
          </a:p>
          <a:p>
            <a:pPr lvl="0">
              <a:defRPr sz="1800"/>
            </a:pPr>
            <a:r>
              <a:rPr sz="2800" dirty="0">
                <a:latin typeface="Monaco"/>
                <a:ea typeface="Monaco"/>
                <a:cs typeface="Monaco"/>
                <a:sym typeface="Monaco"/>
              </a:rPr>
              <a:t>    </a:t>
            </a:r>
            <a:r>
              <a:rPr sz="2800" dirty="0" err="1">
                <a:latin typeface="Monaco"/>
                <a:ea typeface="Monaco"/>
                <a:cs typeface="Monaco"/>
                <a:sym typeface="Monaco"/>
              </a:rPr>
              <a:t>assertEquals</a:t>
            </a:r>
            <a:r>
              <a:rPr sz="2800" dirty="0">
                <a:latin typeface="Monaco"/>
                <a:ea typeface="Monaco"/>
                <a:cs typeface="Monaco"/>
                <a:sym typeface="Monaco"/>
              </a:rPr>
              <a:t>(</a:t>
            </a:r>
            <a:r>
              <a:rPr sz="2800" dirty="0" err="1">
                <a:latin typeface="Monaco"/>
                <a:ea typeface="Monaco"/>
                <a:cs typeface="Monaco"/>
                <a:sym typeface="Monaco"/>
              </a:rPr>
              <a:t>testStr</a:t>
            </a:r>
            <a:r>
              <a:rPr sz="2800" dirty="0">
                <a:latin typeface="Monaco"/>
                <a:ea typeface="Monaco"/>
                <a:cs typeface="Monaco"/>
                <a:sym typeface="Monaco"/>
              </a:rPr>
              <a:t>, </a:t>
            </a:r>
            <a:r>
              <a:rPr sz="2800" dirty="0" err="1">
                <a:solidFill>
                  <a:srgbClr val="0326CC"/>
                </a:solidFill>
                <a:latin typeface="Monaco"/>
                <a:ea typeface="Monaco"/>
                <a:cs typeface="Monaco"/>
                <a:sym typeface="Monaco"/>
              </a:rPr>
              <a:t>testStack</a:t>
            </a:r>
            <a:r>
              <a:rPr sz="2800" dirty="0" err="1">
                <a:latin typeface="Monaco"/>
                <a:ea typeface="Monaco"/>
                <a:cs typeface="Monaco"/>
                <a:sym typeface="Monaco"/>
              </a:rPr>
              <a:t>.pop</a:t>
            </a:r>
            <a:r>
              <a:rPr sz="2800" dirty="0" smtClean="0">
                <a:latin typeface="Monaco"/>
                <a:ea typeface="Monaco"/>
                <a:cs typeface="Monaco"/>
                <a:sym typeface="Monaco"/>
              </a:rPr>
              <a:t>());</a:t>
            </a:r>
            <a:endParaRPr lang="en-IE" sz="2800" dirty="0" smtClean="0">
              <a:latin typeface="Monaco"/>
              <a:ea typeface="Monaco"/>
              <a:cs typeface="Monaco"/>
              <a:sym typeface="Monaco"/>
            </a:endParaRPr>
          </a:p>
          <a:p>
            <a:pPr>
              <a:defRPr sz="1800"/>
            </a:pPr>
            <a:r>
              <a:rPr lang="en-IE" sz="2800" dirty="0">
                <a:solidFill>
                  <a:schemeClr val="tx1">
                    <a:lumMod val="50000"/>
                    <a:lumOff val="50000"/>
                  </a:schemeClr>
                </a:solidFill>
                <a:latin typeface="Monaco"/>
                <a:ea typeface="Monaco"/>
                <a:cs typeface="Monaco"/>
              </a:rPr>
              <a:t> </a:t>
            </a:r>
            <a:r>
              <a:rPr lang="en-IE" sz="2800" dirty="0" smtClean="0">
                <a:solidFill>
                  <a:schemeClr val="tx1">
                    <a:lumMod val="50000"/>
                    <a:lumOff val="50000"/>
                  </a:schemeClr>
                </a:solidFill>
                <a:latin typeface="Monaco"/>
                <a:ea typeface="Monaco"/>
                <a:cs typeface="Monaco"/>
              </a:rPr>
              <a:t>   //</a:t>
            </a:r>
            <a:r>
              <a:rPr lang="en-IE" sz="2800" dirty="0" err="1" smtClean="0">
                <a:solidFill>
                  <a:schemeClr val="tx1">
                    <a:lumMod val="50000"/>
                    <a:lumOff val="50000"/>
                  </a:schemeClr>
                </a:solidFill>
                <a:latin typeface="Monaco"/>
                <a:ea typeface="Monaco"/>
                <a:cs typeface="Monaco"/>
              </a:rPr>
              <a:t>assertTrue</a:t>
            </a:r>
            <a:r>
              <a:rPr lang="en-IE" sz="2800" dirty="0" smtClean="0">
                <a:solidFill>
                  <a:schemeClr val="tx1">
                    <a:lumMod val="50000"/>
                    <a:lumOff val="50000"/>
                  </a:schemeClr>
                </a:solidFill>
                <a:latin typeface="Monaco"/>
                <a:ea typeface="Monaco"/>
                <a:cs typeface="Monaco"/>
              </a:rPr>
              <a:t>(</a:t>
            </a:r>
            <a:r>
              <a:rPr lang="en-IE" sz="2800" dirty="0" err="1" smtClean="0">
                <a:solidFill>
                  <a:schemeClr val="tx1">
                    <a:lumMod val="50000"/>
                    <a:lumOff val="50000"/>
                  </a:schemeClr>
                </a:solidFill>
                <a:latin typeface="Monaco"/>
                <a:ea typeface="Monaco"/>
                <a:cs typeface="Monaco"/>
              </a:rPr>
              <a:t>testStack.isEmpty</a:t>
            </a:r>
            <a:r>
              <a:rPr lang="en-IE" sz="2800" dirty="0">
                <a:solidFill>
                  <a:schemeClr val="tx1">
                    <a:lumMod val="50000"/>
                    <a:lumOff val="50000"/>
                  </a:schemeClr>
                </a:solidFill>
                <a:latin typeface="Monaco"/>
                <a:ea typeface="Monaco"/>
                <a:cs typeface="Monaco"/>
              </a:rPr>
              <a:t>());</a:t>
            </a:r>
            <a:endParaRPr sz="2800" dirty="0">
              <a:solidFill>
                <a:schemeClr val="tx1">
                  <a:lumMod val="50000"/>
                  <a:lumOff val="50000"/>
                </a:schemeClr>
              </a:solidFill>
              <a:latin typeface="Monaco"/>
              <a:ea typeface="Monaco"/>
              <a:cs typeface="Monaco"/>
              <a:sym typeface="Monaco"/>
            </a:endParaRPr>
          </a:p>
          <a:p>
            <a:pPr lvl="0">
              <a:defRPr sz="1800"/>
            </a:pPr>
            <a:r>
              <a:rPr sz="2800" dirty="0">
                <a:latin typeface="Monaco"/>
                <a:ea typeface="Monaco"/>
                <a:cs typeface="Monaco"/>
                <a:sym typeface="Monaco"/>
              </a:rPr>
              <a:t>    </a:t>
            </a:r>
            <a:r>
              <a:rPr sz="2800" dirty="0">
                <a:solidFill>
                  <a:srgbClr val="931A68"/>
                </a:solidFill>
                <a:latin typeface="Monaco"/>
                <a:ea typeface="Monaco"/>
                <a:cs typeface="Monaco"/>
                <a:sym typeface="Monaco"/>
              </a:rPr>
              <a:t>try</a:t>
            </a:r>
            <a:endParaRPr sz="2800" dirty="0">
              <a:latin typeface="Monaco"/>
              <a:ea typeface="Monaco"/>
              <a:cs typeface="Monaco"/>
              <a:sym typeface="Monaco"/>
            </a:endParaRPr>
          </a:p>
          <a:p>
            <a:pPr lvl="0">
              <a:defRPr sz="1800"/>
            </a:pPr>
            <a:r>
              <a:rPr sz="2800" dirty="0">
                <a:latin typeface="Monaco"/>
                <a:ea typeface="Monaco"/>
                <a:cs typeface="Monaco"/>
                <a:sym typeface="Monaco"/>
              </a:rPr>
              <a:t>    {</a:t>
            </a:r>
          </a:p>
          <a:p>
            <a:pPr lvl="0">
              <a:defRPr sz="1800"/>
            </a:pPr>
            <a:r>
              <a:rPr sz="2800" dirty="0">
                <a:latin typeface="Monaco"/>
                <a:ea typeface="Monaco"/>
                <a:cs typeface="Monaco"/>
                <a:sym typeface="Monaco"/>
              </a:rPr>
              <a:t>      </a:t>
            </a:r>
            <a:r>
              <a:rPr sz="2800" dirty="0" err="1">
                <a:solidFill>
                  <a:srgbClr val="0326CC"/>
                </a:solidFill>
                <a:latin typeface="Monaco"/>
                <a:ea typeface="Monaco"/>
                <a:cs typeface="Monaco"/>
                <a:sym typeface="Monaco"/>
              </a:rPr>
              <a:t>testStack</a:t>
            </a:r>
            <a:r>
              <a:rPr sz="2800" dirty="0" err="1">
                <a:latin typeface="Monaco"/>
                <a:ea typeface="Monaco"/>
                <a:cs typeface="Monaco"/>
                <a:sym typeface="Monaco"/>
              </a:rPr>
              <a:t>.pop</a:t>
            </a:r>
            <a:r>
              <a:rPr sz="2800" dirty="0">
                <a:latin typeface="Monaco"/>
                <a:ea typeface="Monaco"/>
                <a:cs typeface="Monaco"/>
                <a:sym typeface="Monaco"/>
              </a:rPr>
              <a:t>();</a:t>
            </a:r>
          </a:p>
          <a:p>
            <a:pPr lvl="0">
              <a:defRPr sz="1800"/>
            </a:pPr>
            <a:r>
              <a:rPr sz="2800" dirty="0">
                <a:latin typeface="Monaco"/>
                <a:ea typeface="Monaco"/>
                <a:cs typeface="Monaco"/>
                <a:sym typeface="Monaco"/>
              </a:rPr>
              <a:t>      fail(</a:t>
            </a:r>
            <a:r>
              <a:rPr sz="2800" dirty="0">
                <a:solidFill>
                  <a:srgbClr val="3933FF"/>
                </a:solidFill>
                <a:latin typeface="Monaco"/>
                <a:ea typeface="Monaco"/>
                <a:cs typeface="Monaco"/>
                <a:sym typeface="Monaco"/>
              </a:rPr>
              <a:t>"Pop should throw exception"</a:t>
            </a:r>
            <a:r>
              <a:rPr sz="2800" dirty="0">
                <a:latin typeface="Monaco"/>
                <a:ea typeface="Monaco"/>
                <a:cs typeface="Monaco"/>
                <a:sym typeface="Monaco"/>
              </a:rPr>
              <a:t>);</a:t>
            </a:r>
          </a:p>
          <a:p>
            <a:pPr lvl="0">
              <a:defRPr sz="1800"/>
            </a:pPr>
            <a:r>
              <a:rPr sz="2800" dirty="0">
                <a:latin typeface="Monaco"/>
                <a:ea typeface="Monaco"/>
                <a:cs typeface="Monaco"/>
                <a:sym typeface="Monaco"/>
              </a:rPr>
              <a:t>    }</a:t>
            </a:r>
          </a:p>
          <a:p>
            <a:pPr lvl="0">
              <a:defRPr sz="1800"/>
            </a:pPr>
            <a:r>
              <a:rPr sz="2800" dirty="0">
                <a:latin typeface="Monaco"/>
                <a:ea typeface="Monaco"/>
                <a:cs typeface="Monaco"/>
                <a:sym typeface="Monaco"/>
              </a:rPr>
              <a:t>    </a:t>
            </a:r>
            <a:r>
              <a:rPr sz="2800" dirty="0">
                <a:solidFill>
                  <a:srgbClr val="931A68"/>
                </a:solidFill>
                <a:latin typeface="Monaco"/>
                <a:ea typeface="Monaco"/>
                <a:cs typeface="Monaco"/>
                <a:sym typeface="Monaco"/>
              </a:rPr>
              <a:t>catch</a:t>
            </a:r>
            <a:r>
              <a:rPr sz="2800" dirty="0">
                <a:latin typeface="Monaco"/>
                <a:ea typeface="Monaco"/>
                <a:cs typeface="Monaco"/>
                <a:sym typeface="Monaco"/>
              </a:rPr>
              <a:t> (Exception e)</a:t>
            </a:r>
          </a:p>
          <a:p>
            <a:pPr lvl="0">
              <a:defRPr sz="1800"/>
            </a:pPr>
            <a:r>
              <a:rPr sz="2800" dirty="0">
                <a:latin typeface="Monaco"/>
                <a:ea typeface="Monaco"/>
                <a:cs typeface="Monaco"/>
                <a:sym typeface="Monaco"/>
              </a:rPr>
              <a:t>    {</a:t>
            </a:r>
          </a:p>
          <a:p>
            <a:pPr lvl="0">
              <a:defRPr sz="1800"/>
            </a:pPr>
            <a:r>
              <a:rPr sz="2800" dirty="0">
                <a:latin typeface="Monaco"/>
                <a:ea typeface="Monaco"/>
                <a:cs typeface="Monaco"/>
                <a:sym typeface="Monaco"/>
              </a:rPr>
              <a:t>      </a:t>
            </a:r>
            <a:r>
              <a:rPr sz="2800" dirty="0" err="1">
                <a:latin typeface="Monaco"/>
                <a:ea typeface="Monaco"/>
                <a:cs typeface="Monaco"/>
                <a:sym typeface="Monaco"/>
              </a:rPr>
              <a:t>assertTrue</a:t>
            </a:r>
            <a:r>
              <a:rPr sz="2800" dirty="0">
                <a:latin typeface="Monaco"/>
                <a:ea typeface="Monaco"/>
                <a:cs typeface="Monaco"/>
                <a:sym typeface="Monaco"/>
              </a:rPr>
              <a:t>(</a:t>
            </a:r>
            <a:r>
              <a:rPr sz="2800" dirty="0">
                <a:solidFill>
                  <a:srgbClr val="931A68"/>
                </a:solidFill>
                <a:latin typeface="Monaco"/>
                <a:ea typeface="Monaco"/>
                <a:cs typeface="Monaco"/>
                <a:sym typeface="Monaco"/>
              </a:rPr>
              <a:t>true</a:t>
            </a:r>
            <a:r>
              <a:rPr sz="2800" dirty="0">
                <a:latin typeface="Monaco"/>
                <a:ea typeface="Monaco"/>
                <a:cs typeface="Monaco"/>
                <a:sym typeface="Monaco"/>
              </a:rPr>
              <a:t>);</a:t>
            </a:r>
          </a:p>
          <a:p>
            <a:pPr lvl="0">
              <a:defRPr sz="1800"/>
            </a:pPr>
            <a:r>
              <a:rPr sz="2800" dirty="0">
                <a:latin typeface="Monaco"/>
                <a:ea typeface="Monaco"/>
                <a:cs typeface="Monaco"/>
                <a:sym typeface="Monaco"/>
              </a:rPr>
              <a:t>    }</a:t>
            </a:r>
          </a:p>
          <a:p>
            <a:pPr lvl="0">
              <a:defRPr sz="1800"/>
            </a:pPr>
            <a:r>
              <a:rPr sz="2800" dirty="0">
                <a:latin typeface="Monaco"/>
                <a:ea typeface="Monaco"/>
                <a:cs typeface="Monaco"/>
                <a:sym typeface="Monaco"/>
              </a:rPr>
              <a:t>  }</a:t>
            </a:r>
          </a:p>
        </p:txBody>
      </p:sp>
    </p:spTree>
  </p:cSld>
  <p:clrMapOvr>
    <a:masterClrMapping/>
  </p:clrMapOvr>
  <p:transition spd="med"/>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153</TotalTime>
  <Words>2191</Words>
  <Application>Microsoft Office PowerPoint</Application>
  <PresentationFormat>Custom</PresentationFormat>
  <Paragraphs>473</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ModernPortfolio</vt:lpstr>
      <vt:lpstr>Agile Software Development</vt:lpstr>
      <vt:lpstr>Examples</vt:lpstr>
      <vt:lpstr>Stack Interface</vt:lpstr>
      <vt:lpstr>ArrayStack</vt:lpstr>
      <vt:lpstr>StackTest </vt:lpstr>
      <vt:lpstr>Test Specifications</vt:lpstr>
      <vt:lpstr>1.</vt:lpstr>
      <vt:lpstr>2.</vt:lpstr>
      <vt:lpstr>3.</vt:lpstr>
      <vt:lpstr>4.</vt:lpstr>
      <vt:lpstr>5.</vt:lpstr>
      <vt:lpstr>6.</vt:lpstr>
      <vt:lpstr>CollectionStack</vt:lpstr>
      <vt:lpstr>VideoPlayer Specification</vt:lpstr>
      <vt:lpstr>VideoPlayer</vt:lpstr>
      <vt:lpstr>Test Case Specifications</vt:lpstr>
      <vt:lpstr>Test Fixture</vt:lpstr>
      <vt:lpstr>1.</vt:lpstr>
      <vt:lpstr>2.</vt:lpstr>
      <vt:lpstr>3.</vt:lpstr>
      <vt:lpstr>4.</vt:lpstr>
      <vt:lpstr>5</vt:lpstr>
      <vt:lpstr>6,7</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dc:title>
  <dc:creator>Siobhan Drohan</dc:creator>
  <cp:lastModifiedBy>Siobhan Drohan</cp:lastModifiedBy>
  <cp:revision>18</cp:revision>
  <dcterms:modified xsi:type="dcterms:W3CDTF">2015-10-12T14:18:24Z</dcterms:modified>
</cp:coreProperties>
</file>