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9" r:id="rId4"/>
    <p:sldId id="260" r:id="rId5"/>
    <p:sldId id="261" r:id="rId6"/>
    <p:sldId id="262" r:id="rId7"/>
    <p:sldId id="263" r:id="rId8"/>
    <p:sldId id="264" r:id="rId9"/>
    <p:sldId id="265" r:id="rId10"/>
    <p:sldId id="281" r:id="rId11"/>
    <p:sldId id="267" r:id="rId12"/>
    <p:sldId id="268" r:id="rId13"/>
    <p:sldId id="269" r:id="rId14"/>
    <p:sldId id="270" r:id="rId15"/>
    <p:sldId id="271" r:id="rId16"/>
    <p:sldId id="272" r:id="rId17"/>
    <p:sldId id="273" r:id="rId18"/>
    <p:sldId id="282" r:id="rId19"/>
    <p:sldId id="275" r:id="rId20"/>
    <p:sldId id="276" r:id="rId21"/>
    <p:sldId id="277" r:id="rId22"/>
    <p:sldId id="278" r:id="rId23"/>
    <p:sldId id="279" r:id="rId24"/>
    <p:sldId id="280" r:id="rId25"/>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8" y="-486"/>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28774992"/>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8" name="Shape 68"/>
          <p:cNvSpPr/>
          <p:nvPr/>
        </p:nvSpPr>
        <p:spPr>
          <a:xfrm flipV="1">
            <a:off x="908290" y="4366805"/>
            <a:ext cx="11220734" cy="67"/>
          </a:xfrm>
          <a:prstGeom prst="line">
            <a:avLst/>
          </a:prstGeom>
          <a:ln w="12700">
            <a:solidFill>
              <a:srgbClr val="919191"/>
            </a:solidFill>
            <a:miter lim="400000"/>
          </a:ln>
        </p:spPr>
        <p:txBody>
          <a:bodyPr lIns="0" tIns="0" rIns="0" bIns="0" anchor="ctr"/>
          <a:lstStyle/>
          <a:p>
            <a:pPr lvl="0"/>
            <a:endParaRPr/>
          </a:p>
        </p:txBody>
      </p:sp>
      <p:pic>
        <p:nvPicPr>
          <p:cNvPr id="6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70" name="esu-logo.png"/>
          <p:cNvPicPr/>
          <p:nvPr/>
        </p:nvPicPr>
        <p:blipFill>
          <a:blip r:embed="rId3">
            <a:extLst/>
          </a:blip>
          <a:stretch>
            <a:fillRect/>
          </a:stretch>
        </p:blipFill>
        <p:spPr>
          <a:xfrm>
            <a:off x="10210800" y="8826500"/>
            <a:ext cx="1933303" cy="457201"/>
          </a:xfrm>
          <a:prstGeom prst="rect">
            <a:avLst/>
          </a:prstGeom>
          <a:ln w="12700">
            <a:miter lim="400000"/>
          </a:ln>
        </p:spPr>
      </p:pic>
      <p:sp>
        <p:nvSpPr>
          <p:cNvPr id="71" name="Shape 71"/>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by</a:t>
            </a:r>
          </a:p>
        </p:txBody>
      </p:sp>
      <p:grpSp>
        <p:nvGrpSpPr>
          <p:cNvPr id="75" name="Group 75"/>
          <p:cNvGrpSpPr/>
          <p:nvPr/>
        </p:nvGrpSpPr>
        <p:grpSpPr>
          <a:xfrm>
            <a:off x="3708399" y="6667103"/>
            <a:ext cx="4164687" cy="1266571"/>
            <a:chOff x="0" y="5953"/>
            <a:chExt cx="4164685" cy="1266569"/>
          </a:xfrm>
        </p:grpSpPr>
        <p:sp>
          <p:nvSpPr>
            <p:cNvPr id="72" name="Shape 72"/>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defTabSz="584200">
                <a:lnSpc>
                  <a:spcPct val="120000"/>
                </a:lnSpc>
                <a:defRPr sz="1800"/>
              </a:pPr>
              <a:r>
                <a:rPr sz="1600">
                  <a:solidFill>
                    <a:srgbClr val="133455"/>
                  </a:solidFill>
                  <a:latin typeface="+mj-lt"/>
                  <a:ea typeface="+mj-ea"/>
                  <a:cs typeface="+mj-cs"/>
                  <a:sym typeface="Helvetica Neue"/>
                </a:rPr>
                <a:t>Department of Computing, Maths &amp; Physics</a:t>
              </a:r>
            </a:p>
            <a:p>
              <a:pPr lvl="0" defTabSz="584200">
                <a:lnSpc>
                  <a:spcPct val="120000"/>
                </a:lnSpc>
                <a:defRPr sz="1800"/>
              </a:pPr>
              <a:r>
                <a:rPr sz="1600">
                  <a:solidFill>
                    <a:srgbClr val="133455"/>
                  </a:solidFill>
                  <a:latin typeface="+mj-lt"/>
                  <a:ea typeface="+mj-ea"/>
                  <a:cs typeface="+mj-cs"/>
                  <a:sym typeface="Helvetica Neue"/>
                </a:rPr>
                <a:t>Waterford Institute of Technology</a:t>
              </a:r>
            </a:p>
          </p:txBody>
        </p:sp>
        <p:sp>
          <p:nvSpPr>
            <p:cNvPr id="73" name="Shape 73"/>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http://www.wit.ie</a:t>
              </a:r>
            </a:p>
          </p:txBody>
        </p:sp>
        <p:sp>
          <p:nvSpPr>
            <p:cNvPr id="74" name="Shape 74"/>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http://elearning.wit.ie</a:t>
              </a:r>
            </a:p>
          </p:txBody>
        </p:sp>
      </p:grpSp>
      <p:sp>
        <p:nvSpPr>
          <p:cNvPr id="76" name="Shape 76"/>
          <p:cNvSpPr>
            <a:spLocks noGrp="1"/>
          </p:cNvSpPr>
          <p:nvPr>
            <p:ph type="title"/>
          </p:nvPr>
        </p:nvSpPr>
        <p:spPr>
          <a:xfrm>
            <a:off x="889000" y="2368550"/>
            <a:ext cx="11239500" cy="1028700"/>
          </a:xfrm>
          <a:prstGeom prst="rect">
            <a:avLst/>
          </a:prstGeom>
        </p:spPr>
        <p:txBody>
          <a:bodyPr lIns="50800" tIns="50800" rIns="50800" bIns="50800" anchor="ctr"/>
          <a:lstStyle>
            <a:lvl1pPr>
              <a:defRPr sz="4400">
                <a:latin typeface="+mj-lt"/>
                <a:ea typeface="+mj-ea"/>
                <a:cs typeface="+mj-cs"/>
                <a:sym typeface="Helvetica Neue"/>
              </a:defRPr>
            </a:lvl1pPr>
          </a:lstStyle>
          <a:p>
            <a:pPr lvl="0">
              <a:defRPr sz="1800"/>
            </a:pPr>
            <a:r>
              <a:rPr sz="4400"/>
              <a:t>Title Text</a:t>
            </a:r>
          </a:p>
        </p:txBody>
      </p:sp>
      <p:sp>
        <p:nvSpPr>
          <p:cNvPr id="77" name="Shape 77"/>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7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80" name="esu-logo.png"/>
          <p:cNvPicPr/>
          <p:nvPr/>
        </p:nvPicPr>
        <p:blipFill>
          <a:blip r:embed="rId3">
            <a:extLst/>
          </a:blip>
          <a:stretch>
            <a:fillRect/>
          </a:stretch>
        </p:blipFill>
        <p:spPr>
          <a:xfrm>
            <a:off x="10210800" y="8826500"/>
            <a:ext cx="1933303" cy="457201"/>
          </a:xfrm>
          <a:prstGeom prst="rect">
            <a:avLst/>
          </a:prstGeom>
          <a:ln w="12700">
            <a:miter lim="400000"/>
          </a:ln>
        </p:spPr>
      </p:pic>
      <p:grpSp>
        <p:nvGrpSpPr>
          <p:cNvPr id="83" name="Group 83"/>
          <p:cNvGrpSpPr/>
          <p:nvPr/>
        </p:nvGrpSpPr>
        <p:grpSpPr>
          <a:xfrm>
            <a:off x="4419600" y="3209759"/>
            <a:ext cx="4267200" cy="2801677"/>
            <a:chOff x="0" y="0"/>
            <a:chExt cx="4267200" cy="2801675"/>
          </a:xfrm>
        </p:grpSpPr>
        <p:pic>
          <p:nvPicPr>
            <p:cNvPr id="81" name="by-nc.eu.png"/>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82" name="Shape 82"/>
            <p:cNvSpPr/>
            <p:nvPr/>
          </p:nvSpPr>
          <p:spPr>
            <a:xfrm>
              <a:off x="0" y="1287632"/>
              <a:ext cx="4267200" cy="15140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defTabSz="584200">
                <a:lnSpc>
                  <a:spcPct val="120000"/>
                </a:lnSpc>
                <a:defRPr sz="1800"/>
              </a:pPr>
              <a:r>
                <a:rPr sz="1400">
                  <a:latin typeface="+mj-lt"/>
                  <a:ea typeface="+mj-ea"/>
                  <a:cs typeface="+mj-cs"/>
                  <a:sym typeface="Helvetica Neue"/>
                </a:rPr>
                <a:t>Except where otherwise noted, this content is licensed under a </a:t>
              </a:r>
              <a:r>
                <a:rPr sz="1400">
                  <a:latin typeface="+mj-lt"/>
                  <a:ea typeface="+mj-ea"/>
                  <a:cs typeface="+mj-cs"/>
                  <a:sym typeface="Helvetica Neue"/>
                  <a:hlinkClick r:id="rId5"/>
                </a:rPr>
                <a:t>Creative Commons Attribution-NonCommercial 3.0 License</a:t>
              </a:r>
              <a:r>
                <a:rPr sz="1400">
                  <a:latin typeface="+mj-lt"/>
                  <a:ea typeface="+mj-ea"/>
                  <a:cs typeface="+mj-cs"/>
                  <a:sym typeface="Helvetica Neue"/>
                </a:rPr>
                <a:t>. </a:t>
              </a:r>
            </a:p>
            <a:p>
              <a:pPr lvl="0" defTabSz="584200">
                <a:lnSpc>
                  <a:spcPct val="120000"/>
                </a:lnSpc>
                <a:defRPr sz="1800"/>
              </a:pPr>
              <a:endParaRPr sz="1400">
                <a:latin typeface="+mj-lt"/>
                <a:ea typeface="+mj-ea"/>
                <a:cs typeface="+mj-cs"/>
                <a:sym typeface="Helvetica Neue"/>
              </a:endParaRPr>
            </a:p>
            <a:p>
              <a:pPr lvl="0" defTabSz="584200">
                <a:lnSpc>
                  <a:spcPct val="120000"/>
                </a:lnSpc>
                <a:defRPr sz="1800"/>
              </a:pPr>
              <a:r>
                <a:rPr sz="1400">
                  <a:latin typeface="+mj-lt"/>
                  <a:ea typeface="+mj-ea"/>
                  <a:cs typeface="+mj-cs"/>
                  <a:sym typeface="Helvetica Neue"/>
                </a:rPr>
                <a:t>For more information, please see </a:t>
              </a:r>
              <a:r>
                <a:rPr sz="1400">
                  <a:latin typeface="+mj-lt"/>
                  <a:ea typeface="+mj-ea"/>
                  <a:cs typeface="+mj-cs"/>
                  <a:sym typeface="Helvetica Neue"/>
                  <a:hlinkClick r:id="rId5"/>
                </a:rPr>
                <a:t>http://creativecommons.org/licenses/by-nc/3.0/</a:t>
              </a:r>
            </a:p>
          </p:txBody>
        </p:sp>
      </p:gr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85" name="Shape 85"/>
          <p:cNvSpPr/>
          <p:nvPr/>
        </p:nvSpPr>
        <p:spPr>
          <a:xfrm flipV="1">
            <a:off x="908290" y="4366805"/>
            <a:ext cx="11220733" cy="2"/>
          </a:xfrm>
          <a:prstGeom prst="line">
            <a:avLst/>
          </a:prstGeom>
          <a:ln w="12700">
            <a:solidFill>
              <a:srgbClr val="919191"/>
            </a:solidFill>
            <a:miter lim="400000"/>
          </a:ln>
        </p:spPr>
        <p:txBody>
          <a:bodyPr lIns="0" tIns="0" rIns="0" bIns="0" anchor="ctr"/>
          <a:lstStyle/>
          <a:p>
            <a:pPr lvl="0"/>
            <a:endParaRPr/>
          </a:p>
        </p:txBody>
      </p:sp>
      <p:pic>
        <p:nvPicPr>
          <p:cNvPr id="86"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87"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88" name="Shape 88"/>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92" name="Group 92"/>
          <p:cNvGrpSpPr/>
          <p:nvPr/>
        </p:nvGrpSpPr>
        <p:grpSpPr>
          <a:xfrm>
            <a:off x="3707033" y="6616700"/>
            <a:ext cx="4610101" cy="1371601"/>
            <a:chOff x="0" y="0"/>
            <a:chExt cx="4610100" cy="1371600"/>
          </a:xfrm>
        </p:grpSpPr>
        <p:sp>
          <p:nvSpPr>
            <p:cNvPr id="89" name="Shape 89"/>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defTabSz="584200">
                <a:lnSpc>
                  <a:spcPct val="120000"/>
                </a:lnSpc>
                <a:defRPr sz="1800"/>
              </a:pPr>
              <a:r>
                <a:rPr>
                  <a:solidFill>
                    <a:srgbClr val="133455"/>
                  </a:solidFill>
                  <a:latin typeface="+mj-lt"/>
                  <a:ea typeface="+mj-ea"/>
                  <a:cs typeface="+mj-cs"/>
                  <a:sym typeface="Helvetica Neue"/>
                </a:rPr>
                <a:t>Department of Computing, Maths &amp; Physics</a:t>
              </a:r>
            </a:p>
            <a:p>
              <a:pPr lvl="0" defTabSz="584200">
                <a:lnSpc>
                  <a:spcPct val="120000"/>
                </a:lnSpc>
                <a:defRPr sz="1800"/>
              </a:pPr>
              <a:r>
                <a:rPr>
                  <a:solidFill>
                    <a:srgbClr val="133455"/>
                  </a:solidFill>
                  <a:latin typeface="+mj-lt"/>
                  <a:ea typeface="+mj-ea"/>
                  <a:cs typeface="+mj-cs"/>
                  <a:sym typeface="Helvetica Neue"/>
                </a:rPr>
                <a:t>Waterford Institute of Technology</a:t>
              </a:r>
            </a:p>
          </p:txBody>
        </p:sp>
        <p:sp>
          <p:nvSpPr>
            <p:cNvPr id="90" name="Shape 90"/>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a:defRPr>
              </a:lvl1pPr>
            </a:lstStyle>
            <a:p>
              <a:pPr lvl="0">
                <a:defRPr sz="1800"/>
              </a:pPr>
              <a:r>
                <a:rPr sz="1300">
                  <a:hlinkClick r:id="rId4"/>
                </a:rPr>
                <a:t>http://www.wit.ie</a:t>
              </a:r>
            </a:p>
          </p:txBody>
        </p:sp>
        <p:sp>
          <p:nvSpPr>
            <p:cNvPr id="91" name="Shape 91"/>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a:defRPr>
              </a:lvl1pPr>
            </a:lstStyle>
            <a:p>
              <a:pPr lvl="0">
                <a:defRPr sz="1800"/>
              </a:pPr>
              <a:r>
                <a:rPr sz="1300">
                  <a:hlinkClick r:id="rId4"/>
                </a:rPr>
                <a:t>http://elearning.wit.ie</a:t>
              </a:r>
            </a:p>
          </p:txBody>
        </p:sp>
      </p:grpSp>
      <p:sp>
        <p:nvSpPr>
          <p:cNvPr id="93" name="Shape 93"/>
          <p:cNvSpPr>
            <a:spLocks noGrp="1"/>
          </p:cNvSpPr>
          <p:nvPr>
            <p:ph type="title"/>
          </p:nvPr>
        </p:nvSpPr>
        <p:spPr>
          <a:xfrm>
            <a:off x="889000" y="2368550"/>
            <a:ext cx="11226800" cy="1028700"/>
          </a:xfrm>
          <a:prstGeom prst="rect">
            <a:avLst/>
          </a:prstGeom>
        </p:spPr>
        <p:txBody>
          <a:bodyPr lIns="50800" tIns="50800" rIns="50800" bIns="50800" anchor="ctr"/>
          <a:lstStyle>
            <a:lvl1pPr>
              <a:defRPr sz="4800">
                <a:latin typeface="+mj-lt"/>
                <a:ea typeface="+mj-ea"/>
                <a:cs typeface="+mj-cs"/>
                <a:sym typeface="Helvetica Neue"/>
              </a:defRPr>
            </a:lvl1pPr>
          </a:lstStyle>
          <a:p>
            <a:pPr lvl="0">
              <a:defRPr sz="1800"/>
            </a:pPr>
            <a:r>
              <a:rPr sz="4800"/>
              <a:t>Title Text</a:t>
            </a:r>
          </a:p>
        </p:txBody>
      </p:sp>
      <p:sp>
        <p:nvSpPr>
          <p:cNvPr id="94" name="Shape 94"/>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defTabSz="584200">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leastar@wit.ie" TargetMode="Externa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xfrm>
            <a:off x="901700" y="2533650"/>
            <a:ext cx="11226800" cy="1092200"/>
          </a:xfrm>
          <a:prstGeom prst="rect">
            <a:avLst/>
          </a:prstGeom>
        </p:spPr>
        <p:txBody>
          <a:bodyPr/>
          <a:lstStyle>
            <a:lvl1pPr>
              <a:defRPr sz="4200">
                <a:latin typeface="+mn-lt"/>
                <a:ea typeface="+mn-ea"/>
                <a:cs typeface="+mn-cs"/>
                <a:sym typeface="Helvetica Neue Light"/>
              </a:defRPr>
            </a:lvl1pPr>
          </a:lstStyle>
          <a:p>
            <a:pPr lvl="0">
              <a:defRPr sz="1800"/>
            </a:pPr>
            <a:r>
              <a:rPr sz="4200" dirty="0"/>
              <a:t>Agile Software Development</a:t>
            </a:r>
          </a:p>
        </p:txBody>
      </p:sp>
      <p:sp>
        <p:nvSpPr>
          <p:cNvPr id="99" name="Shape 99"/>
          <p:cNvSpPr>
            <a:spLocks noGrp="1"/>
          </p:cNvSpPr>
          <p:nvPr>
            <p:ph type="body" idx="1"/>
          </p:nvPr>
        </p:nvSpPr>
        <p:spPr>
          <a:xfrm>
            <a:off x="3727450" y="4800600"/>
            <a:ext cx="5778500" cy="1981200"/>
          </a:xfrm>
          <a:prstGeom prst="rect">
            <a:avLst/>
          </a:prstGeom>
        </p:spPr>
        <p:txBody>
          <a:bodyPr/>
          <a:lstStyle/>
          <a:p>
            <a:pPr lvl="0">
              <a:defRPr sz="1800"/>
            </a:pPr>
            <a:r>
              <a:rPr sz="2000"/>
              <a:t>Eamonn de Leastar (</a:t>
            </a:r>
            <a:r>
              <a:rPr sz="2000">
                <a:hlinkClick r:id="rId2"/>
              </a:rPr>
              <a:t>edeleastar@wit.ie</a:t>
            </a:r>
            <a:r>
              <a:rPr sz="200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sz="4200"/>
              <a:t>Pacemaker Tests</a:t>
            </a:r>
          </a:p>
        </p:txBody>
      </p:sp>
      <p:sp>
        <p:nvSpPr>
          <p:cNvPr id="102" name="Shape 102"/>
          <p:cNvSpPr>
            <a:spLocks noGrp="1"/>
          </p:cNvSpPr>
          <p:nvPr>
            <p:ph type="body" idx="1"/>
          </p:nvPr>
        </p:nvSpPr>
        <p:spPr>
          <a:prstGeom prst="rect">
            <a:avLst/>
          </a:prstGeom>
        </p:spPr>
        <p:txBody>
          <a:bodyPr/>
          <a:lstStyle/>
          <a:p>
            <a:pPr lvl="0">
              <a:defRPr sz="1800"/>
            </a:pPr>
            <a:r>
              <a:rPr sz="3200" dirty="0"/>
              <a:t>Model</a:t>
            </a:r>
          </a:p>
          <a:p>
            <a:pPr lvl="0">
              <a:defRPr sz="1800"/>
            </a:pPr>
            <a:r>
              <a:rPr sz="3200" dirty="0"/>
              <a:t>API</a:t>
            </a:r>
          </a:p>
          <a:p>
            <a:pPr lvl="0">
              <a:defRPr sz="1800"/>
            </a:pPr>
            <a:r>
              <a:rPr sz="3200" dirty="0" err="1"/>
              <a:t>Serializer</a:t>
            </a:r>
            <a:endParaRPr sz="3200" dirty="0"/>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10</a:t>
            </a:fld>
            <a:endParaRPr sz="1400"/>
          </a:p>
        </p:txBody>
      </p:sp>
      <p:sp>
        <p:nvSpPr>
          <p:cNvPr id="3" name="Rectangle 2"/>
          <p:cNvSpPr/>
          <p:nvPr/>
        </p:nvSpPr>
        <p:spPr>
          <a:xfrm>
            <a:off x="453728" y="3292624"/>
            <a:ext cx="1872208" cy="792088"/>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9800461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pPr lvl="0">
              <a:defRPr sz="1800"/>
            </a:pPr>
            <a:r>
              <a:rPr sz="4200"/>
              <a:t>PacemakerAPI (1)</a:t>
            </a:r>
          </a:p>
        </p:txBody>
      </p:sp>
      <p:sp>
        <p:nvSpPr>
          <p:cNvPr id="144" name="Shape 144"/>
          <p:cNvSpPr>
            <a:spLocks noGrp="1"/>
          </p:cNvSpPr>
          <p:nvPr>
            <p:ph type="body" idx="1"/>
          </p:nvPr>
        </p:nvSpPr>
        <p:spPr>
          <a:xfrm>
            <a:off x="571500" y="2324100"/>
            <a:ext cx="3403600" cy="6565900"/>
          </a:xfrm>
          <a:prstGeom prst="rect">
            <a:avLst/>
          </a:prstGeom>
        </p:spPr>
        <p:txBody>
          <a:bodyPr/>
          <a:lstStyle/>
          <a:p>
            <a:pPr lvl="0">
              <a:defRPr sz="1800"/>
            </a:pPr>
            <a:r>
              <a:rPr sz="2600" dirty="0"/>
              <a:t>Implement the core features of the pacemaker service</a:t>
            </a:r>
          </a:p>
          <a:p>
            <a:pPr lvl="0">
              <a:defRPr sz="1800"/>
            </a:pPr>
            <a:r>
              <a:rPr sz="2600" dirty="0"/>
              <a:t>Not concerned with UI at this stage</a:t>
            </a:r>
          </a:p>
        </p:txBody>
      </p:sp>
      <p:sp>
        <p:nvSpPr>
          <p:cNvPr id="145" name="Shape 14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11</a:t>
            </a:fld>
            <a:endParaRPr sz="1400"/>
          </a:p>
        </p:txBody>
      </p:sp>
      <p:sp>
        <p:nvSpPr>
          <p:cNvPr id="146" name="Shape 146"/>
          <p:cNvSpPr/>
          <p:nvPr/>
        </p:nvSpPr>
        <p:spPr>
          <a:xfrm>
            <a:off x="5206256" y="255222"/>
            <a:ext cx="7272808" cy="9356408"/>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PacemakerAPI</a:t>
            </a:r>
            <a:endParaRPr sz="1600" dirty="0">
              <a:latin typeface="Monaco"/>
              <a:ea typeface="Monaco"/>
              <a:cs typeface="Monaco"/>
              <a:sym typeface="Monaco"/>
            </a:endParaRPr>
          </a:p>
          <a:p>
            <a:pPr lvl="1">
              <a:defRPr sz="1800"/>
            </a:pP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Map&lt;Long,   User&gt;   </a:t>
            </a:r>
            <a:r>
              <a:rPr sz="1600" dirty="0" err="1">
                <a:solidFill>
                  <a:srgbClr val="0326CC"/>
                </a:solidFill>
                <a:latin typeface="Monaco"/>
                <a:ea typeface="Monaco"/>
                <a:cs typeface="Monaco"/>
                <a:sym typeface="Monaco"/>
              </a:rPr>
              <a:t>userIndex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Map&lt;String, User&gt;   </a:t>
            </a:r>
            <a:r>
              <a:rPr sz="1600" dirty="0" err="1">
                <a:solidFill>
                  <a:srgbClr val="0326CC"/>
                </a:solidFill>
                <a:latin typeface="Monaco"/>
                <a:ea typeface="Monaco"/>
                <a:cs typeface="Monaco"/>
                <a:sym typeface="Monaco"/>
              </a:rPr>
              <a:t>emailIndex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Map&lt;Long, Activity&gt; </a:t>
            </a:r>
            <a:r>
              <a:rPr sz="1600" dirty="0" err="1">
                <a:solidFill>
                  <a:srgbClr val="0326CC"/>
                </a:solidFill>
                <a:latin typeface="Monaco"/>
                <a:ea typeface="Monaco"/>
                <a:cs typeface="Monaco"/>
                <a:sym typeface="Monaco"/>
              </a:rPr>
              <a:t>activitiesIndex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Collection&lt;User&gt; </a:t>
            </a:r>
            <a:r>
              <a:rPr sz="1600" dirty="0" err="1">
                <a:latin typeface="Monaco"/>
                <a:ea typeface="Monaco"/>
                <a:cs typeface="Monaco"/>
                <a:sym typeface="Monaco"/>
              </a:rPr>
              <a:t>getUsers</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err="1">
                <a:solidFill>
                  <a:srgbClr val="0326CC"/>
                </a:solidFill>
                <a:latin typeface="Monaco"/>
                <a:ea typeface="Monaco"/>
                <a:cs typeface="Monaco"/>
                <a:sym typeface="Monaco"/>
              </a:rPr>
              <a:t>userIndex</a:t>
            </a:r>
            <a:r>
              <a:rPr sz="1600" dirty="0" err="1">
                <a:latin typeface="Monaco"/>
                <a:ea typeface="Monaco"/>
                <a:cs typeface="Monaco"/>
                <a:sym typeface="Monaco"/>
              </a:rPr>
              <a:t>.values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deleteUsers</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userIndex</a:t>
            </a:r>
            <a:r>
              <a:rPr sz="1600" dirty="0" err="1">
                <a:latin typeface="Monaco"/>
                <a:ea typeface="Monaco"/>
                <a:cs typeface="Monaco"/>
                <a:sym typeface="Monaco"/>
              </a:rPr>
              <a:t>.clear</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emailIndex</a:t>
            </a:r>
            <a:r>
              <a:rPr sz="1600" dirty="0" err="1">
                <a:latin typeface="Monaco"/>
                <a:ea typeface="Monaco"/>
                <a:cs typeface="Monaco"/>
                <a:sym typeface="Monaco"/>
              </a:rPr>
              <a:t>.clear</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deleteUser</a:t>
            </a:r>
            <a:r>
              <a:rPr sz="1600" dirty="0">
                <a:latin typeface="Monaco"/>
                <a:ea typeface="Monaco"/>
                <a:cs typeface="Monaco"/>
                <a:sym typeface="Monaco"/>
              </a:rPr>
              <a:t>(Long id)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User </a:t>
            </a:r>
            <a:r>
              <a:rPr sz="1600" dirty="0" err="1">
                <a:latin typeface="Monaco"/>
                <a:ea typeface="Monaco"/>
                <a:cs typeface="Monaco"/>
                <a:sym typeface="Monaco"/>
              </a:rPr>
              <a:t>user</a:t>
            </a:r>
            <a:r>
              <a:rPr sz="1600" dirty="0">
                <a:latin typeface="Monaco"/>
                <a:ea typeface="Monaco"/>
                <a:cs typeface="Monaco"/>
                <a:sym typeface="Monaco"/>
              </a:rPr>
              <a:t> = </a:t>
            </a:r>
            <a:r>
              <a:rPr sz="1600" dirty="0" err="1">
                <a:solidFill>
                  <a:srgbClr val="0326CC"/>
                </a:solidFill>
                <a:latin typeface="Monaco"/>
                <a:ea typeface="Monaco"/>
                <a:cs typeface="Monaco"/>
                <a:sym typeface="Monaco"/>
              </a:rPr>
              <a:t>userIndex</a:t>
            </a:r>
            <a:r>
              <a:rPr sz="1600" dirty="0" err="1">
                <a:latin typeface="Monaco"/>
                <a:ea typeface="Monaco"/>
                <a:cs typeface="Monaco"/>
                <a:sym typeface="Monaco"/>
              </a:rPr>
              <a:t>.remove</a:t>
            </a:r>
            <a:r>
              <a:rPr sz="1600" dirty="0">
                <a:latin typeface="Monaco"/>
                <a:ea typeface="Monaco"/>
                <a:cs typeface="Monaco"/>
                <a:sym typeface="Monaco"/>
              </a:rPr>
              <a:t>(id);</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emailIndex</a:t>
            </a:r>
            <a:r>
              <a:rPr sz="1600" dirty="0" err="1">
                <a:latin typeface="Monaco"/>
                <a:ea typeface="Monaco"/>
                <a:cs typeface="Monaco"/>
                <a:sym typeface="Monaco"/>
              </a:rPr>
              <a:t>.remove</a:t>
            </a:r>
            <a:r>
              <a:rPr sz="1600" dirty="0">
                <a:latin typeface="Monaco"/>
                <a:ea typeface="Monaco"/>
                <a:cs typeface="Monaco"/>
                <a:sym typeface="Monaco"/>
              </a:rPr>
              <a:t>(</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Activity </a:t>
            </a:r>
            <a:r>
              <a:rPr sz="1600" dirty="0" err="1">
                <a:latin typeface="Monaco"/>
                <a:ea typeface="Monaco"/>
                <a:cs typeface="Monaco"/>
                <a:sym typeface="Monaco"/>
              </a:rPr>
              <a:t>createActivity</a:t>
            </a:r>
            <a:r>
              <a:rPr sz="1600" dirty="0">
                <a:latin typeface="Monaco"/>
                <a:ea typeface="Monaco"/>
                <a:cs typeface="Monaco"/>
                <a:sym typeface="Monaco"/>
              </a:rPr>
              <a:t>(Long id, </a:t>
            </a:r>
            <a:r>
              <a:rPr sz="1600" dirty="0" smtClean="0">
                <a:latin typeface="Monaco"/>
                <a:ea typeface="Monaco"/>
                <a:cs typeface="Monaco"/>
                <a:sym typeface="Monaco"/>
              </a:rPr>
              <a:t> </a:t>
            </a:r>
            <a:r>
              <a:rPr sz="1600" dirty="0">
                <a:latin typeface="Monaco"/>
                <a:ea typeface="Monaco"/>
                <a:cs typeface="Monaco"/>
                <a:sym typeface="Monaco"/>
              </a:rPr>
              <a:t>String type, </a:t>
            </a:r>
          </a:p>
          <a:p>
            <a:pPr lvl="1">
              <a:defRPr sz="1800"/>
            </a:pPr>
            <a:r>
              <a:rPr sz="1600" dirty="0">
                <a:latin typeface="Monaco"/>
                <a:ea typeface="Monaco"/>
                <a:cs typeface="Monaco"/>
                <a:sym typeface="Monaco"/>
              </a:rPr>
              <a:t>                                 String location, </a:t>
            </a:r>
            <a:r>
              <a:rPr sz="1600" dirty="0">
                <a:solidFill>
                  <a:srgbClr val="931A68"/>
                </a:solidFill>
                <a:latin typeface="Monaco"/>
                <a:ea typeface="Monaco"/>
                <a:cs typeface="Monaco"/>
                <a:sym typeface="Monaco"/>
              </a:rPr>
              <a:t>double</a:t>
            </a:r>
            <a:r>
              <a:rPr sz="1600" dirty="0">
                <a:latin typeface="Monaco"/>
                <a:ea typeface="Monaco"/>
                <a:cs typeface="Monaco"/>
                <a:sym typeface="Monaco"/>
              </a:rPr>
              <a:t> distance)</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Activity </a:t>
            </a:r>
            <a:r>
              <a:rPr sz="1600" dirty="0" err="1">
                <a:latin typeface="Monaco"/>
                <a:ea typeface="Monaco"/>
                <a:cs typeface="Monaco"/>
                <a:sym typeface="Monaco"/>
              </a:rPr>
              <a:t>activity</a:t>
            </a:r>
            <a:r>
              <a:rPr sz="1600" dirty="0">
                <a:latin typeface="Monaco"/>
                <a:ea typeface="Monaco"/>
                <a:cs typeface="Monaco"/>
                <a:sym typeface="Monaco"/>
              </a:rPr>
              <a:t>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1">
              <a:defRPr sz="1800"/>
            </a:pPr>
            <a:r>
              <a:rPr sz="1600" dirty="0">
                <a:latin typeface="Monaco"/>
                <a:ea typeface="Monaco"/>
                <a:cs typeface="Monaco"/>
                <a:sym typeface="Monaco"/>
              </a:rPr>
              <a:t>    Optional&lt;User&gt; user = </a:t>
            </a:r>
            <a:r>
              <a:rPr sz="1600" dirty="0" err="1">
                <a:latin typeface="Monaco"/>
                <a:ea typeface="Monaco"/>
                <a:cs typeface="Monaco"/>
                <a:sym typeface="Monaco"/>
              </a:rPr>
              <a:t>Optional.fromNullable</a:t>
            </a:r>
            <a:r>
              <a:rPr sz="1600" dirty="0">
                <a:latin typeface="Monaco"/>
                <a:ea typeface="Monaco"/>
                <a:cs typeface="Monaco"/>
                <a:sym typeface="Monaco"/>
              </a:rPr>
              <a:t>(</a:t>
            </a:r>
            <a:r>
              <a:rPr sz="1600" dirty="0" err="1">
                <a:solidFill>
                  <a:srgbClr val="0326CC"/>
                </a:solidFill>
                <a:latin typeface="Monaco"/>
                <a:ea typeface="Monaco"/>
                <a:cs typeface="Monaco"/>
                <a:sym typeface="Monaco"/>
              </a:rPr>
              <a:t>userIndex</a:t>
            </a:r>
            <a:r>
              <a:rPr sz="1600" dirty="0" err="1">
                <a:latin typeface="Monaco"/>
                <a:ea typeface="Monaco"/>
                <a:cs typeface="Monaco"/>
                <a:sym typeface="Monaco"/>
              </a:rPr>
              <a:t>.get</a:t>
            </a:r>
            <a:r>
              <a:rPr sz="1600" dirty="0">
                <a:latin typeface="Monaco"/>
                <a:ea typeface="Monaco"/>
                <a:cs typeface="Monaco"/>
                <a:sym typeface="Monaco"/>
              </a:rPr>
              <a:t>(id));</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if</a:t>
            </a:r>
            <a:r>
              <a:rPr sz="1600" dirty="0">
                <a:latin typeface="Monaco"/>
                <a:ea typeface="Monaco"/>
                <a:cs typeface="Monaco"/>
                <a:sym typeface="Monaco"/>
              </a:rPr>
              <a:t> (</a:t>
            </a:r>
            <a:r>
              <a:rPr sz="1600" dirty="0" err="1">
                <a:latin typeface="Monaco"/>
                <a:ea typeface="Monaco"/>
                <a:cs typeface="Monaco"/>
                <a:sym typeface="Monaco"/>
              </a:rPr>
              <a:t>user.isPresent</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activity = </a:t>
            </a:r>
            <a:r>
              <a:rPr sz="1600" dirty="0">
                <a:solidFill>
                  <a:srgbClr val="931A68"/>
                </a:solidFill>
                <a:latin typeface="Monaco"/>
                <a:ea typeface="Monaco"/>
                <a:cs typeface="Monaco"/>
                <a:sym typeface="Monaco"/>
              </a:rPr>
              <a:t>new</a:t>
            </a:r>
            <a:r>
              <a:rPr sz="1600" dirty="0">
                <a:latin typeface="Monaco"/>
                <a:ea typeface="Monaco"/>
                <a:cs typeface="Monaco"/>
                <a:sym typeface="Monaco"/>
              </a:rPr>
              <a:t> Activity (type, location, distance);</a:t>
            </a:r>
          </a:p>
          <a:p>
            <a:pPr lvl="1">
              <a:defRPr sz="1800"/>
            </a:pPr>
            <a:r>
              <a:rPr sz="1600" dirty="0">
                <a:latin typeface="Monaco"/>
                <a:ea typeface="Monaco"/>
                <a:cs typeface="Monaco"/>
                <a:sym typeface="Monaco"/>
              </a:rPr>
              <a:t>      </a:t>
            </a:r>
            <a:r>
              <a:rPr sz="1600" dirty="0" err="1">
                <a:latin typeface="Monaco"/>
                <a:ea typeface="Monaco"/>
                <a:cs typeface="Monaco"/>
                <a:sym typeface="Monaco"/>
              </a:rPr>
              <a:t>user.get</a:t>
            </a:r>
            <a:r>
              <a:rPr sz="1600" dirty="0">
                <a:latin typeface="Monaco"/>
                <a:ea typeface="Monaco"/>
                <a:cs typeface="Monaco"/>
                <a:sym typeface="Monaco"/>
              </a:rPr>
              <a:t>().</a:t>
            </a:r>
            <a:r>
              <a:rPr sz="1600" dirty="0" err="1">
                <a:solidFill>
                  <a:srgbClr val="0326CC"/>
                </a:solidFill>
                <a:latin typeface="Monaco"/>
                <a:ea typeface="Monaco"/>
                <a:cs typeface="Monaco"/>
                <a:sym typeface="Monaco"/>
              </a:rPr>
              <a:t>activities</a:t>
            </a:r>
            <a:r>
              <a:rPr sz="1600" dirty="0" err="1">
                <a:latin typeface="Monaco"/>
                <a:ea typeface="Monaco"/>
                <a:cs typeface="Monaco"/>
                <a:sym typeface="Monaco"/>
              </a:rPr>
              <a:t>.put</a:t>
            </a:r>
            <a:r>
              <a:rPr sz="1600" dirty="0">
                <a:latin typeface="Monaco"/>
                <a:ea typeface="Monaco"/>
                <a:cs typeface="Monaco"/>
                <a:sym typeface="Monaco"/>
              </a:rPr>
              <a:t>(activity.</a:t>
            </a:r>
            <a:r>
              <a:rPr sz="1600" dirty="0">
                <a:solidFill>
                  <a:srgbClr val="0326CC"/>
                </a:solidFill>
                <a:latin typeface="Monaco"/>
                <a:ea typeface="Monaco"/>
                <a:cs typeface="Monaco"/>
                <a:sym typeface="Monaco"/>
              </a:rPr>
              <a:t>id</a:t>
            </a:r>
            <a:r>
              <a:rPr sz="1600" dirty="0">
                <a:latin typeface="Monaco"/>
                <a:ea typeface="Monaco"/>
                <a:cs typeface="Monaco"/>
                <a:sym typeface="Monaco"/>
              </a:rPr>
              <a:t>, activity);</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activitiesIndex</a:t>
            </a:r>
            <a:r>
              <a:rPr sz="1600" dirty="0" err="1">
                <a:latin typeface="Monaco"/>
                <a:ea typeface="Monaco"/>
                <a:cs typeface="Monaco"/>
                <a:sym typeface="Monaco"/>
              </a:rPr>
              <a:t>.put</a:t>
            </a:r>
            <a:r>
              <a:rPr sz="1600" dirty="0">
                <a:latin typeface="Monaco"/>
                <a:ea typeface="Monaco"/>
                <a:cs typeface="Monaco"/>
                <a:sym typeface="Monaco"/>
              </a:rPr>
              <a:t>(activity.</a:t>
            </a:r>
            <a:r>
              <a:rPr sz="1600" dirty="0">
                <a:solidFill>
                  <a:srgbClr val="0326CC"/>
                </a:solidFill>
                <a:latin typeface="Monaco"/>
                <a:ea typeface="Monaco"/>
                <a:cs typeface="Monaco"/>
                <a:sym typeface="Monaco"/>
              </a:rPr>
              <a:t>id</a:t>
            </a:r>
            <a:r>
              <a:rPr sz="1600" dirty="0">
                <a:latin typeface="Monaco"/>
                <a:ea typeface="Monaco"/>
                <a:cs typeface="Monaco"/>
                <a:sym typeface="Monaco"/>
              </a:rPr>
              <a:t>, activity);</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activity;</a:t>
            </a:r>
          </a:p>
          <a:p>
            <a:pPr lvl="1">
              <a:defRPr sz="1800"/>
            </a:pPr>
            <a:r>
              <a:rPr sz="1600" dirty="0">
                <a:latin typeface="Monaco"/>
                <a:ea typeface="Monaco"/>
                <a:cs typeface="Monaco"/>
                <a:sym typeface="Monaco"/>
              </a:rPr>
              <a:t>  </a:t>
            </a:r>
            <a:r>
              <a:rPr sz="1600" dirty="0" smtClean="0">
                <a:latin typeface="Monaco"/>
                <a:ea typeface="Monaco"/>
                <a:cs typeface="Monaco"/>
                <a:sym typeface="Monaco"/>
              </a:rPr>
              <a:t>}</a:t>
            </a:r>
            <a:endParaRPr sz="1600" dirty="0">
              <a:latin typeface="Monaco"/>
              <a:ea typeface="Monaco"/>
              <a:cs typeface="Monaco"/>
              <a:sym typeface="Monaco"/>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prstGeom prst="rect">
            <a:avLst/>
          </a:prstGeom>
        </p:spPr>
        <p:txBody>
          <a:bodyPr/>
          <a:lstStyle/>
          <a:p>
            <a:pPr lvl="0">
              <a:defRPr sz="1800"/>
            </a:pPr>
            <a:r>
              <a:rPr sz="4200"/>
              <a:t>PacemakerAPI (2)</a:t>
            </a:r>
          </a:p>
        </p:txBody>
      </p:sp>
      <p:sp>
        <p:nvSpPr>
          <p:cNvPr id="149" name="Shape 149"/>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12</a:t>
            </a:fld>
            <a:endParaRPr sz="1400"/>
          </a:p>
        </p:txBody>
      </p:sp>
      <p:sp>
        <p:nvSpPr>
          <p:cNvPr id="150" name="Shape 150"/>
          <p:cNvSpPr/>
          <p:nvPr/>
        </p:nvSpPr>
        <p:spPr>
          <a:xfrm>
            <a:off x="885776" y="2138164"/>
            <a:ext cx="9956800" cy="6771084"/>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PacemakerAPI</a:t>
            </a:r>
            <a:endParaRPr sz="2000" dirty="0">
              <a:latin typeface="Monaco"/>
              <a:ea typeface="Monaco"/>
              <a:cs typeface="Monaco"/>
              <a:sym typeface="Monaco"/>
            </a:endParaRPr>
          </a:p>
          <a:p>
            <a:pPr lvl="1">
              <a:defRPr sz="1800"/>
            </a:pP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Map&lt;Long,   User&gt;   </a:t>
            </a:r>
            <a:r>
              <a:rPr sz="2000" dirty="0" err="1">
                <a:solidFill>
                  <a:srgbClr val="0326CC"/>
                </a:solidFill>
                <a:latin typeface="Monaco"/>
                <a:ea typeface="Monaco"/>
                <a:cs typeface="Monaco"/>
                <a:sym typeface="Monaco"/>
              </a:rPr>
              <a:t>userIndex</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&lt;&gt;();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Map&lt;String, User&gt;   </a:t>
            </a:r>
            <a:r>
              <a:rPr sz="2000" dirty="0" err="1">
                <a:solidFill>
                  <a:srgbClr val="0326CC"/>
                </a:solidFill>
                <a:latin typeface="Monaco"/>
                <a:ea typeface="Monaco"/>
                <a:cs typeface="Monaco"/>
                <a:sym typeface="Monaco"/>
              </a:rPr>
              <a:t>emailIndex</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&lt;&gt;();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Map&lt;Long, Activity&gt; </a:t>
            </a:r>
            <a:r>
              <a:rPr sz="2000" dirty="0" err="1">
                <a:solidFill>
                  <a:srgbClr val="0326CC"/>
                </a:solidFill>
                <a:latin typeface="Monaco"/>
                <a:ea typeface="Monaco"/>
                <a:cs typeface="Monaco"/>
                <a:sym typeface="Monaco"/>
              </a:rPr>
              <a:t>activitiesIndex</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&lt;&gt;();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latin typeface="Monaco"/>
                <a:ea typeface="Monaco"/>
                <a:cs typeface="Monaco"/>
                <a:sym typeface="Monaco"/>
              </a:rPr>
              <a:t>Activity </a:t>
            </a:r>
            <a:r>
              <a:rPr sz="2000" dirty="0" err="1">
                <a:latin typeface="Monaco"/>
                <a:ea typeface="Monaco"/>
                <a:cs typeface="Monaco"/>
                <a:sym typeface="Monaco"/>
              </a:rPr>
              <a:t>getActivity</a:t>
            </a:r>
            <a:r>
              <a:rPr sz="2000" dirty="0">
                <a:latin typeface="Monaco"/>
                <a:ea typeface="Monaco"/>
                <a:cs typeface="Monaco"/>
                <a:sym typeface="Monaco"/>
              </a:rPr>
              <a:t> (Long id)</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activitiesIndex</a:t>
            </a:r>
            <a:r>
              <a:rPr sz="2000" dirty="0" err="1">
                <a:latin typeface="Monaco"/>
                <a:ea typeface="Monaco"/>
                <a:cs typeface="Monaco"/>
                <a:sym typeface="Monaco"/>
              </a:rPr>
              <a:t>.get</a:t>
            </a:r>
            <a:r>
              <a:rPr sz="2000" dirty="0">
                <a:latin typeface="Monaco"/>
                <a:ea typeface="Monaco"/>
                <a:cs typeface="Monaco"/>
                <a:sym typeface="Monaco"/>
              </a:rPr>
              <a:t>(id);</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addLocation</a:t>
            </a:r>
            <a:r>
              <a:rPr sz="2000" dirty="0">
                <a:latin typeface="Monaco"/>
                <a:ea typeface="Monaco"/>
                <a:cs typeface="Monaco"/>
                <a:sym typeface="Monaco"/>
              </a:rPr>
              <a:t> (Long id, </a:t>
            </a:r>
            <a:r>
              <a:rPr sz="2000" dirty="0">
                <a:solidFill>
                  <a:srgbClr val="931A68"/>
                </a:solidFill>
                <a:latin typeface="Monaco"/>
                <a:ea typeface="Monaco"/>
                <a:cs typeface="Monaco"/>
                <a:sym typeface="Monaco"/>
              </a:rPr>
              <a:t>float</a:t>
            </a:r>
            <a:r>
              <a:rPr sz="2000" dirty="0">
                <a:latin typeface="Monaco"/>
                <a:ea typeface="Monaco"/>
                <a:cs typeface="Monaco"/>
                <a:sym typeface="Monaco"/>
              </a:rPr>
              <a:t> latitude, </a:t>
            </a:r>
            <a:r>
              <a:rPr sz="2000" dirty="0">
                <a:solidFill>
                  <a:srgbClr val="931A68"/>
                </a:solidFill>
                <a:latin typeface="Monaco"/>
                <a:ea typeface="Monaco"/>
                <a:cs typeface="Monaco"/>
                <a:sym typeface="Monaco"/>
              </a:rPr>
              <a:t>float</a:t>
            </a:r>
            <a:r>
              <a:rPr sz="2000" dirty="0">
                <a:latin typeface="Monaco"/>
                <a:ea typeface="Monaco"/>
                <a:cs typeface="Monaco"/>
                <a:sym typeface="Monaco"/>
              </a:rPr>
              <a:t> longitude)</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Optional&lt;Activity&gt; activity = </a:t>
            </a:r>
            <a:r>
              <a:rPr sz="2000" dirty="0" err="1">
                <a:latin typeface="Monaco"/>
                <a:ea typeface="Monaco"/>
                <a:cs typeface="Monaco"/>
                <a:sym typeface="Monaco"/>
              </a:rPr>
              <a:t>Optional.fromNullable</a:t>
            </a:r>
            <a:r>
              <a:rPr sz="2000" dirty="0">
                <a:latin typeface="Monaco"/>
                <a:ea typeface="Monaco"/>
                <a:cs typeface="Monaco"/>
                <a:sym typeface="Monaco"/>
              </a:rPr>
              <a:t>(</a:t>
            </a:r>
            <a:r>
              <a:rPr sz="2000" dirty="0" err="1">
                <a:solidFill>
                  <a:srgbClr val="0326CC"/>
                </a:solidFill>
                <a:latin typeface="Monaco"/>
                <a:ea typeface="Monaco"/>
                <a:cs typeface="Monaco"/>
                <a:sym typeface="Monaco"/>
              </a:rPr>
              <a:t>activitiesIndex</a:t>
            </a:r>
            <a:r>
              <a:rPr sz="2000" dirty="0" err="1">
                <a:latin typeface="Monaco"/>
                <a:ea typeface="Monaco"/>
                <a:cs typeface="Monaco"/>
                <a:sym typeface="Monaco"/>
              </a:rPr>
              <a:t>.get</a:t>
            </a:r>
            <a:r>
              <a:rPr sz="2000" dirty="0">
                <a:latin typeface="Monaco"/>
                <a:ea typeface="Monaco"/>
                <a:cs typeface="Monaco"/>
                <a:sym typeface="Monaco"/>
              </a:rPr>
              <a:t>(id));</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if</a:t>
            </a:r>
            <a:r>
              <a:rPr sz="2000" dirty="0">
                <a:latin typeface="Monaco"/>
                <a:ea typeface="Monaco"/>
                <a:cs typeface="Monaco"/>
                <a:sym typeface="Monaco"/>
              </a:rPr>
              <a:t> (</a:t>
            </a:r>
            <a:r>
              <a:rPr sz="2000" dirty="0" err="1">
                <a:latin typeface="Monaco"/>
                <a:ea typeface="Monaco"/>
                <a:cs typeface="Monaco"/>
                <a:sym typeface="Monaco"/>
              </a:rPr>
              <a:t>activity.isPresent</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activity.get</a:t>
            </a:r>
            <a:r>
              <a:rPr sz="2000" dirty="0">
                <a:latin typeface="Monaco"/>
                <a:ea typeface="Monaco"/>
                <a:cs typeface="Monaco"/>
                <a:sym typeface="Monaco"/>
              </a:rPr>
              <a:t>().</a:t>
            </a:r>
            <a:r>
              <a:rPr sz="2000" dirty="0" err="1">
                <a:solidFill>
                  <a:srgbClr val="0326CC"/>
                </a:solidFill>
                <a:latin typeface="Monaco"/>
                <a:ea typeface="Monaco"/>
                <a:cs typeface="Monaco"/>
                <a:sym typeface="Monaco"/>
              </a:rPr>
              <a:t>route</a:t>
            </a:r>
            <a:r>
              <a:rPr sz="2000" dirty="0" err="1">
                <a:latin typeface="Monaco"/>
                <a:ea typeface="Monaco"/>
                <a:cs typeface="Monaco"/>
                <a:sym typeface="Monaco"/>
              </a:rPr>
              <a:t>.add</a:t>
            </a:r>
            <a:r>
              <a:rPr sz="2000" dirty="0">
                <a:latin typeface="Monaco"/>
                <a:ea typeface="Monaco"/>
                <a:cs typeface="Monaco"/>
                <a:sym typeface="Monaco"/>
              </a:rPr>
              <a:t>(</a:t>
            </a:r>
            <a:r>
              <a:rPr sz="2000" dirty="0">
                <a:solidFill>
                  <a:srgbClr val="931A68"/>
                </a:solidFill>
                <a:latin typeface="Monaco"/>
                <a:ea typeface="Monaco"/>
                <a:cs typeface="Monaco"/>
                <a:sym typeface="Monaco"/>
              </a:rPr>
              <a:t>new</a:t>
            </a:r>
            <a:r>
              <a:rPr sz="2000" dirty="0">
                <a:latin typeface="Monaco"/>
                <a:ea typeface="Monaco"/>
                <a:cs typeface="Monaco"/>
                <a:sym typeface="Monaco"/>
              </a:rPr>
              <a:t> Location(latitude, longitude));</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body" idx="1"/>
          </p:nvPr>
        </p:nvSpPr>
        <p:spPr>
          <a:xfrm>
            <a:off x="830466" y="2139784"/>
            <a:ext cx="11089868" cy="7225585"/>
          </a:xfrm>
          <a:prstGeom prst="rect">
            <a:avLst/>
          </a:prstGeom>
        </p:spPr>
        <p:txBody>
          <a:bodyPr/>
          <a:lstStyle/>
          <a:p>
            <a:pPr marL="0" lvl="0" indent="0">
              <a:spcBef>
                <a:spcPts val="3600"/>
              </a:spcBef>
              <a:buNone/>
              <a:defRPr sz="1800"/>
            </a:pPr>
            <a:endParaRPr lang="en-IE" sz="2600" dirty="0" smtClean="0"/>
          </a:p>
          <a:p>
            <a:pPr lvl="0">
              <a:spcBef>
                <a:spcPts val="3600"/>
              </a:spcBef>
              <a:defRPr sz="1800"/>
            </a:pPr>
            <a:r>
              <a:rPr sz="2600" dirty="0" smtClean="0"/>
              <a:t>Careless </a:t>
            </a:r>
            <a:r>
              <a:rPr sz="2600" dirty="0"/>
              <a:t>use of null can cause a staggering variety of bugs. </a:t>
            </a:r>
          </a:p>
          <a:p>
            <a:pPr lvl="0">
              <a:spcBef>
                <a:spcPts val="3600"/>
              </a:spcBef>
              <a:defRPr sz="1800"/>
            </a:pPr>
            <a:r>
              <a:rPr sz="2600" dirty="0" smtClean="0"/>
              <a:t>Null </a:t>
            </a:r>
            <a:r>
              <a:rPr sz="2600" dirty="0"/>
              <a:t>is highly ambiguous, e.g., </a:t>
            </a:r>
            <a:r>
              <a:rPr sz="2600" dirty="0" err="1"/>
              <a:t>Map.get</a:t>
            </a:r>
            <a:r>
              <a:rPr sz="2600" dirty="0"/>
              <a:t>(key) can return null because </a:t>
            </a:r>
          </a:p>
          <a:p>
            <a:pPr lvl="1">
              <a:spcBef>
                <a:spcPts val="3600"/>
              </a:spcBef>
              <a:defRPr sz="1800"/>
            </a:pPr>
            <a:r>
              <a:rPr sz="2600" dirty="0"/>
              <a:t>the value in the map is null,</a:t>
            </a:r>
          </a:p>
          <a:p>
            <a:pPr lvl="1">
              <a:spcBef>
                <a:spcPts val="3600"/>
              </a:spcBef>
              <a:defRPr sz="1800"/>
            </a:pPr>
            <a:r>
              <a:rPr sz="2600" dirty="0"/>
              <a:t>or the value is not in the map. </a:t>
            </a:r>
          </a:p>
          <a:p>
            <a:pPr lvl="0">
              <a:spcBef>
                <a:spcPts val="3600"/>
              </a:spcBef>
              <a:defRPr sz="1800"/>
            </a:pPr>
            <a:r>
              <a:rPr lang="en-IE" sz="2600" dirty="0" err="1" smtClean="0"/>
              <a:t>i</a:t>
            </a:r>
            <a:r>
              <a:rPr lang="en-IE" sz="2600" dirty="0" smtClean="0"/>
              <a:t>.</a:t>
            </a:r>
            <a:r>
              <a:rPr sz="2600" dirty="0" smtClean="0"/>
              <a:t>e</a:t>
            </a:r>
            <a:r>
              <a:rPr sz="2600" dirty="0"/>
              <a:t>. Null can mean failure, can mean success, can mean almost anything. Using something other than null makes your meaning clear.</a:t>
            </a:r>
          </a:p>
        </p:txBody>
      </p:sp>
      <p:sp>
        <p:nvSpPr>
          <p:cNvPr id="153" name="Shape 15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13</a:t>
            </a:fld>
            <a:endParaRPr sz="1400"/>
          </a:p>
        </p:txBody>
      </p:sp>
      <p:pic>
        <p:nvPicPr>
          <p:cNvPr id="154" name="Screen Shot 2014-10-21 at 07.12.23.png"/>
          <p:cNvPicPr/>
          <p:nvPr/>
        </p:nvPicPr>
        <p:blipFill>
          <a:blip r:embed="rId2">
            <a:extLst/>
          </a:blip>
          <a:stretch>
            <a:fillRect/>
          </a:stretch>
        </p:blipFill>
        <p:spPr>
          <a:xfrm>
            <a:off x="685929" y="266407"/>
            <a:ext cx="11378942" cy="1524586"/>
          </a:xfrm>
          <a:prstGeom prst="rect">
            <a:avLst/>
          </a:prstGeom>
          <a:ln w="12700">
            <a:solidFill/>
            <a:miter lim="400000"/>
          </a:ln>
        </p:spPr>
      </p:pic>
      <p:sp>
        <p:nvSpPr>
          <p:cNvPr id="155" name="Shape 155"/>
          <p:cNvSpPr>
            <a:spLocks noGrp="1"/>
          </p:cNvSpPr>
          <p:nvPr>
            <p:ph type="title"/>
          </p:nvPr>
        </p:nvSpPr>
        <p:spPr>
          <a:xfrm>
            <a:off x="9677400" y="-419133"/>
            <a:ext cx="11861800" cy="1397001"/>
          </a:xfrm>
          <a:prstGeom prst="rect">
            <a:avLst/>
          </a:prstGeom>
        </p:spPr>
        <p:txBody>
          <a:bodyPr/>
          <a:lstStyle/>
          <a:p>
            <a:pPr lvl="0">
              <a:defRPr sz="1800"/>
            </a:pPr>
            <a:r>
              <a:rPr sz="4200"/>
              <a:t>Optionals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pPr lvl="0">
              <a:defRPr sz="1800"/>
            </a:pPr>
            <a:r>
              <a:rPr sz="4200"/>
              <a:t>Optionals in Guava</a:t>
            </a:r>
          </a:p>
        </p:txBody>
      </p:sp>
      <p:sp>
        <p:nvSpPr>
          <p:cNvPr id="158" name="Shape 158"/>
          <p:cNvSpPr>
            <a:spLocks noGrp="1"/>
          </p:cNvSpPr>
          <p:nvPr>
            <p:ph type="body" idx="1"/>
          </p:nvPr>
        </p:nvSpPr>
        <p:spPr>
          <a:xfrm>
            <a:off x="800100" y="6532984"/>
            <a:ext cx="11861800" cy="3287317"/>
          </a:xfrm>
          <a:prstGeom prst="rect">
            <a:avLst/>
          </a:prstGeom>
        </p:spPr>
        <p:txBody>
          <a:bodyPr/>
          <a:lstStyle/>
          <a:p>
            <a:pPr lvl="0">
              <a:defRPr sz="1800"/>
            </a:pPr>
            <a:r>
              <a:rPr sz="2600" dirty="0" err="1"/>
              <a:t>activitiesindex.get</a:t>
            </a:r>
            <a:r>
              <a:rPr sz="2600" dirty="0"/>
              <a:t>(id) will return null if id not </a:t>
            </a:r>
            <a:r>
              <a:rPr sz="2600" dirty="0" smtClean="0"/>
              <a:t>present</a:t>
            </a:r>
            <a:r>
              <a:rPr lang="en-IE" sz="2600" dirty="0" smtClean="0"/>
              <a:t>.</a:t>
            </a:r>
            <a:endParaRPr sz="2600" dirty="0"/>
          </a:p>
          <a:p>
            <a:pPr lvl="0">
              <a:defRPr sz="1800"/>
            </a:pPr>
            <a:r>
              <a:rPr sz="2600" dirty="0"/>
              <a:t>Wrap this in a ‘Optional’ wrapper object - noting that the </a:t>
            </a:r>
            <a:r>
              <a:rPr sz="2600" dirty="0" smtClean="0"/>
              <a:t>object </a:t>
            </a:r>
            <a:r>
              <a:rPr sz="2600" dirty="0"/>
              <a:t>it wraps may be </a:t>
            </a:r>
            <a:r>
              <a:rPr sz="2600" dirty="0" smtClean="0"/>
              <a:t>null</a:t>
            </a:r>
            <a:r>
              <a:rPr lang="en-IE" sz="2600" dirty="0" smtClean="0"/>
              <a:t>.</a:t>
            </a:r>
            <a:endParaRPr sz="2600" dirty="0"/>
          </a:p>
          <a:p>
            <a:pPr lvl="0">
              <a:defRPr sz="1800"/>
            </a:pPr>
            <a:r>
              <a:rPr sz="2600" dirty="0"/>
              <a:t>Use ‘</a:t>
            </a:r>
            <a:r>
              <a:rPr sz="2600" dirty="0" err="1"/>
              <a:t>isPresent</a:t>
            </a:r>
            <a:r>
              <a:rPr sz="2600" dirty="0"/>
              <a:t>’ to determine wrapped object is null or </a:t>
            </a:r>
            <a:r>
              <a:rPr sz="2600" dirty="0" smtClean="0"/>
              <a:t>not</a:t>
            </a:r>
            <a:r>
              <a:rPr lang="en-IE" sz="2600" dirty="0" smtClean="0"/>
              <a:t>.</a:t>
            </a:r>
            <a:endParaRPr sz="2600" dirty="0"/>
          </a:p>
        </p:txBody>
      </p:sp>
      <p:sp>
        <p:nvSpPr>
          <p:cNvPr id="159" name="Shape 15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14</a:t>
            </a:fld>
            <a:endParaRPr sz="1400"/>
          </a:p>
        </p:txBody>
      </p:sp>
      <p:sp>
        <p:nvSpPr>
          <p:cNvPr id="160" name="Shape 160"/>
          <p:cNvSpPr/>
          <p:nvPr/>
        </p:nvSpPr>
        <p:spPr>
          <a:xfrm>
            <a:off x="1486814" y="4470301"/>
            <a:ext cx="10344178" cy="1846659"/>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defRPr sz="1800"/>
            </a:pPr>
            <a:r>
              <a:rPr sz="2400" dirty="0">
                <a:latin typeface="Monaco"/>
                <a:ea typeface="Monaco"/>
                <a:cs typeface="Monaco"/>
                <a:sym typeface="Monaco"/>
              </a:rPr>
              <a:t>    Optional&lt;Activity&gt; activity = </a:t>
            </a:r>
            <a:r>
              <a:rPr sz="2400" dirty="0" err="1">
                <a:latin typeface="Monaco"/>
                <a:ea typeface="Monaco"/>
                <a:cs typeface="Monaco"/>
                <a:sym typeface="Monaco"/>
              </a:rPr>
              <a:t>Optional.fromNullable</a:t>
            </a:r>
            <a:r>
              <a:rPr sz="2400" dirty="0">
                <a:latin typeface="Monaco"/>
                <a:ea typeface="Monaco"/>
                <a:cs typeface="Monaco"/>
                <a:sym typeface="Monaco"/>
              </a:rPr>
              <a:t>(</a:t>
            </a:r>
            <a:r>
              <a:rPr sz="2400" dirty="0" err="1">
                <a:solidFill>
                  <a:srgbClr val="0326CC"/>
                </a:solidFill>
                <a:latin typeface="Monaco"/>
                <a:ea typeface="Monaco"/>
                <a:cs typeface="Monaco"/>
                <a:sym typeface="Monaco"/>
              </a:rPr>
              <a:t>activitiesIndex</a:t>
            </a:r>
            <a:r>
              <a:rPr sz="2400" dirty="0" err="1">
                <a:latin typeface="Monaco"/>
                <a:ea typeface="Monaco"/>
                <a:cs typeface="Monaco"/>
                <a:sym typeface="Monaco"/>
              </a:rPr>
              <a:t>.get</a:t>
            </a:r>
            <a:r>
              <a:rPr sz="2400" dirty="0">
                <a:latin typeface="Monaco"/>
                <a:ea typeface="Monaco"/>
                <a:cs typeface="Monaco"/>
                <a:sym typeface="Monaco"/>
              </a:rPr>
              <a:t>(id));</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latin typeface="Monaco"/>
                <a:ea typeface="Monaco"/>
                <a:cs typeface="Monaco"/>
                <a:sym typeface="Monaco"/>
              </a:rPr>
              <a:t>activity.isPresent</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latin typeface="Monaco"/>
                <a:ea typeface="Monaco"/>
                <a:cs typeface="Monaco"/>
                <a:sym typeface="Monaco"/>
              </a:rPr>
              <a:t>activity.get</a:t>
            </a:r>
            <a:r>
              <a:rPr sz="2400" dirty="0">
                <a:latin typeface="Monaco"/>
                <a:ea typeface="Monaco"/>
                <a:cs typeface="Monaco"/>
                <a:sym typeface="Monaco"/>
              </a:rPr>
              <a:t>().</a:t>
            </a:r>
            <a:r>
              <a:rPr sz="2400" dirty="0" err="1">
                <a:solidFill>
                  <a:srgbClr val="0326CC"/>
                </a:solidFill>
                <a:latin typeface="Monaco"/>
                <a:ea typeface="Monaco"/>
                <a:cs typeface="Monaco"/>
                <a:sym typeface="Monaco"/>
              </a:rPr>
              <a:t>route</a:t>
            </a:r>
            <a:r>
              <a:rPr sz="2400" dirty="0" err="1">
                <a:latin typeface="Monaco"/>
                <a:ea typeface="Monaco"/>
                <a:cs typeface="Monaco"/>
                <a:sym typeface="Monaco"/>
              </a:rPr>
              <a:t>.add</a:t>
            </a:r>
            <a:r>
              <a:rPr sz="2400" dirty="0">
                <a:latin typeface="Monaco"/>
                <a:ea typeface="Monaco"/>
                <a:cs typeface="Monaco"/>
                <a:sym typeface="Monaco"/>
              </a:rPr>
              <a:t>(</a:t>
            </a:r>
            <a:r>
              <a:rPr sz="2400" dirty="0">
                <a:solidFill>
                  <a:srgbClr val="931A68"/>
                </a:solidFill>
                <a:latin typeface="Monaco"/>
                <a:ea typeface="Monaco"/>
                <a:cs typeface="Monaco"/>
                <a:sym typeface="Monaco"/>
              </a:rPr>
              <a:t>new</a:t>
            </a:r>
            <a:r>
              <a:rPr sz="2400" dirty="0">
                <a:latin typeface="Monaco"/>
                <a:ea typeface="Monaco"/>
                <a:cs typeface="Monaco"/>
                <a:sym typeface="Monaco"/>
              </a:rPr>
              <a:t> Location(latitude, longitude));</a:t>
            </a:r>
          </a:p>
          <a:p>
            <a:pPr lvl="0">
              <a:defRPr sz="1800"/>
            </a:pPr>
            <a:r>
              <a:rPr sz="2400" dirty="0">
                <a:latin typeface="Monaco"/>
                <a:ea typeface="Monaco"/>
                <a:cs typeface="Monaco"/>
                <a:sym typeface="Monaco"/>
              </a:rPr>
              <a:t>    }</a:t>
            </a:r>
          </a:p>
        </p:txBody>
      </p:sp>
      <p:sp>
        <p:nvSpPr>
          <p:cNvPr id="161" name="Shape 161"/>
          <p:cNvSpPr/>
          <p:nvPr/>
        </p:nvSpPr>
        <p:spPr>
          <a:xfrm>
            <a:off x="800100" y="2209926"/>
            <a:ext cx="11861800" cy="26651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266700" lvl="0" indent="-266700" defTabSz="584200">
              <a:spcBef>
                <a:spcPts val="4800"/>
              </a:spcBef>
              <a:buSzPct val="100000"/>
              <a:buChar char="•"/>
              <a:defRPr sz="1800"/>
            </a:pPr>
            <a:r>
              <a:rPr sz="2600" dirty="0">
                <a:latin typeface="+mj-lt"/>
                <a:ea typeface="+mj-ea"/>
                <a:cs typeface="+mj-cs"/>
                <a:sym typeface="Helvetica Neue"/>
              </a:rPr>
              <a:t>Optional&lt;T&gt; is a way of replacing a </a:t>
            </a:r>
            <a:r>
              <a:rPr sz="2600" dirty="0" err="1">
                <a:latin typeface="+mj-lt"/>
                <a:ea typeface="+mj-ea"/>
                <a:cs typeface="+mj-cs"/>
                <a:sym typeface="Helvetica Neue"/>
              </a:rPr>
              <a:t>nullable</a:t>
            </a:r>
            <a:r>
              <a:rPr sz="2600" dirty="0">
                <a:latin typeface="+mj-lt"/>
                <a:ea typeface="+mj-ea"/>
                <a:cs typeface="+mj-cs"/>
                <a:sym typeface="Helvetica Neue"/>
              </a:rPr>
              <a:t> T reference with a non-null value. </a:t>
            </a:r>
          </a:p>
          <a:p>
            <a:pPr marL="266700" lvl="0" indent="-266700" defTabSz="584200">
              <a:spcBef>
                <a:spcPts val="4800"/>
              </a:spcBef>
              <a:buSzPct val="100000"/>
              <a:buChar char="•"/>
              <a:defRPr sz="1800"/>
            </a:pPr>
            <a:r>
              <a:rPr sz="2600" dirty="0">
                <a:latin typeface="+mj-lt"/>
                <a:ea typeface="+mj-ea"/>
                <a:cs typeface="+mj-cs"/>
                <a:sym typeface="Helvetica Neue"/>
              </a:rPr>
              <a:t>An Optional may either contain a non-null T reference (in which case we say the reference is "present"), or it may contain nothing (in which case we say the reference is "absent"). It is never said to "contain null."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15</a:t>
            </a:fld>
            <a:endParaRPr sz="1400"/>
          </a:p>
        </p:txBody>
      </p:sp>
      <p:sp>
        <p:nvSpPr>
          <p:cNvPr id="164" name="Shape 164"/>
          <p:cNvSpPr/>
          <p:nvPr/>
        </p:nvSpPr>
        <p:spPr>
          <a:xfrm>
            <a:off x="152400" y="0"/>
            <a:ext cx="9321800" cy="9766300"/>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0">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PacemakerAPITest</a:t>
            </a:r>
            <a:endParaRPr sz="1600" dirty="0">
              <a:latin typeface="Monaco"/>
              <a:ea typeface="Monaco"/>
              <a:cs typeface="Monaco"/>
              <a:sym typeface="Monaco"/>
            </a:endParaRPr>
          </a:p>
          <a:p>
            <a:pPr lvl="0">
              <a:defRPr sz="1800"/>
            </a:pP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a:t>
            </a:r>
            <a:r>
              <a:rPr sz="1600" dirty="0" err="1">
                <a:latin typeface="Monaco"/>
                <a:ea typeface="Monaco"/>
                <a:cs typeface="Monaco"/>
                <a:sym typeface="Monaco"/>
              </a:rPr>
              <a:t>PacemakerAPI</a:t>
            </a:r>
            <a:r>
              <a:rPr sz="1600" dirty="0">
                <a:latin typeface="Monaco"/>
                <a:ea typeface="Monaco"/>
                <a:cs typeface="Monaco"/>
                <a:sym typeface="Monaco"/>
              </a:rPr>
              <a:t> </a:t>
            </a:r>
            <a:r>
              <a:rPr sz="1600" dirty="0">
                <a:solidFill>
                  <a:srgbClr val="0326CC"/>
                </a:solidFill>
                <a:latin typeface="Monaco"/>
                <a:ea typeface="Monaco"/>
                <a:cs typeface="Monaco"/>
                <a:sym typeface="Monaco"/>
              </a:rPr>
              <a:t>pacemaker</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@Before</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setup()</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0326CC"/>
                </a:solidFill>
                <a:latin typeface="Monaco"/>
                <a:ea typeface="Monaco"/>
                <a:cs typeface="Monaco"/>
                <a:sym typeface="Monaco"/>
              </a:rPr>
              <a:t>pacemaker</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PacemakerAPI</a:t>
            </a:r>
            <a:r>
              <a:rPr sz="1600" dirty="0">
                <a:latin typeface="Monaco"/>
                <a:ea typeface="Monaco"/>
                <a:cs typeface="Monaco"/>
                <a:sym typeface="Monaco"/>
              </a:rPr>
              <a:t>(</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for</a:t>
            </a:r>
            <a:r>
              <a:rPr sz="1600" dirty="0">
                <a:latin typeface="Monaco"/>
                <a:ea typeface="Monaco"/>
                <a:cs typeface="Monaco"/>
                <a:sym typeface="Monaco"/>
              </a:rPr>
              <a:t> (User </a:t>
            </a:r>
            <a:r>
              <a:rPr sz="1600" dirty="0" err="1">
                <a:latin typeface="Monaco"/>
                <a:ea typeface="Monaco"/>
                <a:cs typeface="Monaco"/>
                <a:sym typeface="Monaco"/>
              </a:rPr>
              <a:t>user</a:t>
            </a:r>
            <a:r>
              <a:rPr sz="1600" dirty="0">
                <a:latin typeface="Monaco"/>
                <a:ea typeface="Monaco"/>
                <a:cs typeface="Monaco"/>
                <a:sym typeface="Monaco"/>
              </a:rPr>
              <a:t> :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.createUser</a:t>
            </a:r>
            <a:r>
              <a:rPr sz="1600" dirty="0">
                <a:latin typeface="Monaco"/>
                <a:ea typeface="Monaco"/>
                <a:cs typeface="Monaco"/>
                <a:sym typeface="Monaco"/>
              </a:rPr>
              <a:t>(</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password</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@After</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tearDown</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0326CC"/>
                </a:solidFill>
                <a:latin typeface="Monaco"/>
                <a:ea typeface="Monaco"/>
                <a:cs typeface="Monaco"/>
                <a:sym typeface="Monaco"/>
              </a:rPr>
              <a:t>pacemaker</a:t>
            </a:r>
            <a:r>
              <a:rPr sz="1600" dirty="0">
                <a:latin typeface="Monaco"/>
                <a:ea typeface="Monaco"/>
                <a:cs typeface="Monaco"/>
                <a:sym typeface="Monaco"/>
              </a:rPr>
              <a:t>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testUser</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err="1">
                <a:solidFill>
                  <a:srgbClr val="0326CC"/>
                </a:solidFill>
                <a:latin typeface="Monaco"/>
                <a:ea typeface="Monaco"/>
                <a:cs typeface="Monaco"/>
                <a:sym typeface="Monaco"/>
              </a:rPr>
              <a:t>users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length</a:t>
            </a: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.getUsers</a:t>
            </a:r>
            <a:r>
              <a:rPr sz="1600" dirty="0">
                <a:latin typeface="Monaco"/>
                <a:ea typeface="Monaco"/>
                <a:cs typeface="Monaco"/>
                <a:sym typeface="Monaco"/>
              </a:rPr>
              <a:t>().size());</a:t>
            </a:r>
          </a:p>
          <a:p>
            <a:pPr lvl="0">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.createUser</a:t>
            </a:r>
            <a:r>
              <a:rPr sz="1600" dirty="0">
                <a:latin typeface="Monaco"/>
                <a:ea typeface="Monaco"/>
                <a:cs typeface="Monaco"/>
                <a:sym typeface="Monaco"/>
              </a:rPr>
              <a:t>(</a:t>
            </a:r>
            <a:r>
              <a:rPr sz="1600" dirty="0">
                <a:solidFill>
                  <a:srgbClr val="3933FF"/>
                </a:solidFill>
                <a:latin typeface="Monaco"/>
                <a:ea typeface="Monaco"/>
                <a:cs typeface="Monaco"/>
                <a:sym typeface="Monaco"/>
              </a:rPr>
              <a:t>"homer"</a:t>
            </a:r>
            <a:r>
              <a:rPr sz="1600" dirty="0">
                <a:latin typeface="Monaco"/>
                <a:ea typeface="Monaco"/>
                <a:cs typeface="Monaco"/>
                <a:sym typeface="Monaco"/>
              </a:rPr>
              <a:t>,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simpson</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a:solidFill>
                  <a:srgbClr val="3933FF"/>
                </a:solidFill>
                <a:latin typeface="Monaco"/>
                <a:ea typeface="Monaco"/>
                <a:cs typeface="Monaco"/>
                <a:sym typeface="Monaco"/>
              </a:rPr>
              <a:t>"homer@simpson.com"</a:t>
            </a:r>
            <a:r>
              <a:rPr sz="1600" dirty="0">
                <a:latin typeface="Monaco"/>
                <a:ea typeface="Monaco"/>
                <a:cs typeface="Monaco"/>
                <a:sym typeface="Monaco"/>
              </a:rPr>
              <a:t>, </a:t>
            </a:r>
            <a:r>
              <a:rPr sz="1600" dirty="0">
                <a:solidFill>
                  <a:srgbClr val="3933FF"/>
                </a:solidFill>
                <a:latin typeface="Monaco"/>
                <a:ea typeface="Monaco"/>
                <a:cs typeface="Monaco"/>
                <a:sym typeface="Monaco"/>
              </a:rPr>
              <a:t>"secret"</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r>
              <a:rPr sz="1600" dirty="0">
                <a:solidFill>
                  <a:srgbClr val="0326CC"/>
                </a:solidFill>
                <a:latin typeface="Monaco"/>
                <a:ea typeface="Monaco"/>
                <a:cs typeface="Monaco"/>
                <a:sym typeface="Monaco"/>
              </a:rPr>
              <a:t>length</a:t>
            </a:r>
            <a:r>
              <a:rPr sz="1600" dirty="0">
                <a:latin typeface="Monaco"/>
                <a:ea typeface="Monaco"/>
                <a:cs typeface="Monaco"/>
                <a:sym typeface="Monaco"/>
              </a:rPr>
              <a:t>+1,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.getUsers</a:t>
            </a:r>
            <a:r>
              <a:rPr sz="1600" dirty="0">
                <a:latin typeface="Monaco"/>
                <a:ea typeface="Monaco"/>
                <a:cs typeface="Monaco"/>
                <a:sym typeface="Monaco"/>
              </a:rPr>
              <a:t>().size());</a:t>
            </a:r>
          </a:p>
          <a:p>
            <a:pPr lvl="0">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0326CC"/>
                </a:solidFill>
                <a:latin typeface="Monaco"/>
                <a:ea typeface="Monaco"/>
                <a:cs typeface="Monaco"/>
                <a:sym typeface="Monaco"/>
              </a:rPr>
              <a:t>users</a:t>
            </a:r>
            <a:r>
              <a:rPr sz="1600" dirty="0">
                <a:latin typeface="Monaco"/>
                <a:ea typeface="Monaco"/>
                <a:cs typeface="Monaco"/>
                <a:sym typeface="Monaco"/>
              </a:rPr>
              <a:t>[0],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.getUserByEmail</a:t>
            </a:r>
            <a:r>
              <a:rPr sz="1600" dirty="0">
                <a:latin typeface="Monaco"/>
                <a:ea typeface="Monaco"/>
                <a:cs typeface="Monaco"/>
                <a:sym typeface="Monaco"/>
              </a:rPr>
              <a:t>(</a:t>
            </a:r>
            <a:r>
              <a:rPr sz="1600" dirty="0">
                <a:solidFill>
                  <a:srgbClr val="0326CC"/>
                </a:solidFill>
                <a:latin typeface="Monaco"/>
                <a:ea typeface="Monaco"/>
                <a:cs typeface="Monaco"/>
                <a:sym typeface="Monaco"/>
              </a:rPr>
              <a:t>users</a:t>
            </a:r>
            <a:r>
              <a:rPr sz="1600" dirty="0">
                <a:latin typeface="Monaco"/>
                <a:ea typeface="Monaco"/>
                <a:cs typeface="Monaco"/>
                <a:sym typeface="Monaco"/>
              </a:rPr>
              <a:t>[0].</a:t>
            </a:r>
            <a:r>
              <a:rPr sz="1600" dirty="0">
                <a:solidFill>
                  <a:srgbClr val="0326CC"/>
                </a:solidFill>
                <a:latin typeface="Monaco"/>
                <a:ea typeface="Monaco"/>
                <a:cs typeface="Monaco"/>
                <a:sym typeface="Monaco"/>
              </a:rPr>
              <a:t>email</a:t>
            </a:r>
            <a:r>
              <a:rPr sz="1600" dirty="0">
                <a:latin typeface="Monaco"/>
                <a:ea typeface="Monaco"/>
                <a:cs typeface="Monaco"/>
                <a:sym typeface="Monaco"/>
              </a:rPr>
              <a:t>));</a:t>
            </a:r>
          </a:p>
          <a:p>
            <a:pPr lvl="0">
              <a:defRPr sz="1800"/>
            </a:pPr>
            <a:r>
              <a:rPr sz="1600" dirty="0">
                <a:latin typeface="Monaco"/>
                <a:ea typeface="Monaco"/>
                <a:cs typeface="Monaco"/>
                <a:sym typeface="Monaco"/>
              </a:rPr>
              <a:t>  }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testUsers</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err="1">
                <a:solidFill>
                  <a:srgbClr val="0326CC"/>
                </a:solidFill>
                <a:latin typeface="Monaco"/>
                <a:ea typeface="Monaco"/>
                <a:cs typeface="Monaco"/>
                <a:sym typeface="Monaco"/>
              </a:rPr>
              <a:t>users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length</a:t>
            </a: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.getUsers</a:t>
            </a:r>
            <a:r>
              <a:rPr sz="1600" dirty="0">
                <a:latin typeface="Monaco"/>
                <a:ea typeface="Monaco"/>
                <a:cs typeface="Monaco"/>
                <a:sym typeface="Monaco"/>
              </a:rPr>
              <a:t>().size());</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for</a:t>
            </a:r>
            <a:r>
              <a:rPr sz="1600" dirty="0">
                <a:latin typeface="Monaco"/>
                <a:ea typeface="Monaco"/>
                <a:cs typeface="Monaco"/>
                <a:sym typeface="Monaco"/>
              </a:rPr>
              <a:t> (User </a:t>
            </a:r>
            <a:r>
              <a:rPr sz="1600" dirty="0" err="1">
                <a:latin typeface="Monaco"/>
                <a:ea typeface="Monaco"/>
                <a:cs typeface="Monaco"/>
                <a:sym typeface="Monaco"/>
              </a:rPr>
              <a:t>user</a:t>
            </a:r>
            <a:r>
              <a:rPr sz="1600" dirty="0">
                <a:latin typeface="Monaco"/>
                <a:ea typeface="Monaco"/>
                <a:cs typeface="Monaco"/>
                <a:sym typeface="Monaco"/>
              </a:rPr>
              <a:t>: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User </a:t>
            </a:r>
            <a:r>
              <a:rPr sz="1600" dirty="0" err="1">
                <a:latin typeface="Monaco"/>
                <a:ea typeface="Monaco"/>
                <a:cs typeface="Monaco"/>
                <a:sym typeface="Monaco"/>
              </a:rPr>
              <a:t>eachUser</a:t>
            </a:r>
            <a:r>
              <a:rPr sz="1600" dirty="0">
                <a:latin typeface="Monaco"/>
                <a:ea typeface="Monaco"/>
                <a:cs typeface="Monaco"/>
                <a:sym typeface="Monaco"/>
              </a:rPr>
              <a:t>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.getUserByEmail</a:t>
            </a:r>
            <a:r>
              <a:rPr sz="1600" dirty="0">
                <a:latin typeface="Monaco"/>
                <a:ea typeface="Monaco"/>
                <a:cs typeface="Monaco"/>
                <a:sym typeface="Monaco"/>
              </a:rPr>
              <a:t>(</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(user, </a:t>
            </a:r>
            <a:r>
              <a:rPr sz="1600" dirty="0" err="1">
                <a:latin typeface="Monaco"/>
                <a:ea typeface="Monaco"/>
                <a:cs typeface="Monaco"/>
                <a:sym typeface="Monaco"/>
              </a:rPr>
              <a:t>eachUser</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assertNotSame</a:t>
            </a:r>
            <a:r>
              <a:rPr sz="1600" dirty="0">
                <a:latin typeface="Monaco"/>
                <a:ea typeface="Monaco"/>
                <a:cs typeface="Monaco"/>
                <a:sym typeface="Monaco"/>
              </a:rPr>
              <a:t>(user, </a:t>
            </a:r>
            <a:r>
              <a:rPr sz="1600" dirty="0" err="1">
                <a:latin typeface="Monaco"/>
                <a:ea typeface="Monaco"/>
                <a:cs typeface="Monaco"/>
                <a:sym typeface="Monaco"/>
              </a:rPr>
              <a:t>eachUser</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p:txBody>
      </p:sp>
      <p:sp>
        <p:nvSpPr>
          <p:cNvPr id="165" name="Shape 165"/>
          <p:cNvSpPr>
            <a:spLocks noGrp="1"/>
          </p:cNvSpPr>
          <p:nvPr>
            <p:ph type="title"/>
          </p:nvPr>
        </p:nvSpPr>
        <p:spPr>
          <a:xfrm>
            <a:off x="7023100" y="330200"/>
            <a:ext cx="5486400" cy="1397000"/>
          </a:xfrm>
          <a:prstGeom prst="rect">
            <a:avLst/>
          </a:prstGeom>
          <a:solidFill>
            <a:srgbClr val="FFFFFF"/>
          </a:solidFill>
        </p:spPr>
        <p:txBody>
          <a:bodyPr/>
          <a:lstStyle>
            <a:lvl1pPr algn="r"/>
          </a:lstStyle>
          <a:p>
            <a:pPr lvl="0">
              <a:defRPr sz="1800"/>
            </a:pPr>
            <a:r>
              <a:rPr sz="4200"/>
              <a:t>PacemakerAPITest (1)</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lvl1pPr algn="r"/>
          </a:lstStyle>
          <a:p>
            <a:pPr lvl="0">
              <a:defRPr sz="1800"/>
            </a:pPr>
            <a:r>
              <a:rPr sz="4200" dirty="0" err="1"/>
              <a:t>PacemakerAPITest</a:t>
            </a:r>
            <a:r>
              <a:rPr sz="4200" dirty="0"/>
              <a:t> (2)</a:t>
            </a:r>
          </a:p>
        </p:txBody>
      </p:sp>
      <p:sp>
        <p:nvSpPr>
          <p:cNvPr id="168" name="Shape 16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16</a:t>
            </a:fld>
            <a:endParaRPr sz="1400"/>
          </a:p>
        </p:txBody>
      </p:sp>
      <p:sp>
        <p:nvSpPr>
          <p:cNvPr id="169" name="Shape 169"/>
          <p:cNvSpPr/>
          <p:nvPr/>
        </p:nvSpPr>
        <p:spPr>
          <a:xfrm>
            <a:off x="12700" y="1870417"/>
            <a:ext cx="12954000" cy="7879080"/>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1">
              <a:defRPr sz="1800"/>
            </a:pPr>
            <a:r>
              <a:rPr lang="en-IE" sz="1600" dirty="0">
                <a:latin typeface="Monaco"/>
                <a:ea typeface="Monaco"/>
                <a:cs typeface="Monaco"/>
                <a:sym typeface="Monaco"/>
              </a:rPr>
              <a:t> </a:t>
            </a:r>
            <a:r>
              <a:rPr lang="en-IE" sz="1600" dirty="0" smtClean="0">
                <a:latin typeface="Monaco"/>
                <a:ea typeface="Monaco"/>
                <a:cs typeface="Monaco"/>
                <a:sym typeface="Monaco"/>
              </a:rPr>
              <a:t> </a:t>
            </a:r>
            <a:r>
              <a:rPr sz="1600" dirty="0" smtClean="0">
                <a:solidFill>
                  <a:srgbClr val="777777"/>
                </a:solidFill>
                <a:latin typeface="Monaco"/>
                <a:ea typeface="Monaco"/>
                <a:cs typeface="Monaco"/>
                <a:sym typeface="Monaco"/>
              </a:rPr>
              <a:t>@</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testDeleteUsers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err="1">
                <a:solidFill>
                  <a:srgbClr val="0326CC"/>
                </a:solidFill>
                <a:latin typeface="Monaco"/>
                <a:ea typeface="Monaco"/>
                <a:cs typeface="Monaco"/>
                <a:sym typeface="Monaco"/>
              </a:rPr>
              <a:t>users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length</a:t>
            </a: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.getUsers</a:t>
            </a:r>
            <a:r>
              <a:rPr sz="1600" dirty="0">
                <a:latin typeface="Monaco"/>
                <a:ea typeface="Monaco"/>
                <a:cs typeface="Monaco"/>
                <a:sym typeface="Monaco"/>
              </a:rPr>
              <a:t>().size());</a:t>
            </a:r>
          </a:p>
          <a:p>
            <a:pPr lvl="1">
              <a:defRPr sz="1800"/>
            </a:pPr>
            <a:r>
              <a:rPr sz="1600" dirty="0">
                <a:latin typeface="Monaco"/>
                <a:ea typeface="Monaco"/>
                <a:cs typeface="Monaco"/>
                <a:sym typeface="Monaco"/>
              </a:rPr>
              <a:t>    User marge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.getUserByEmail</a:t>
            </a:r>
            <a:r>
              <a:rPr sz="1600" dirty="0">
                <a:latin typeface="Monaco"/>
                <a:ea typeface="Monaco"/>
                <a:cs typeface="Monaco"/>
                <a:sym typeface="Monaco"/>
              </a:rPr>
              <a:t>(</a:t>
            </a:r>
            <a:r>
              <a:rPr sz="1600" dirty="0">
                <a:solidFill>
                  <a:srgbClr val="3933FF"/>
                </a:solidFill>
                <a:latin typeface="Monaco"/>
                <a:ea typeface="Monaco"/>
                <a:cs typeface="Monaco"/>
                <a:sym typeface="Monaco"/>
              </a:rPr>
              <a:t>"marge@simpson.com"</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.deleteUser</a:t>
            </a:r>
            <a:r>
              <a:rPr sz="1600" dirty="0">
                <a:latin typeface="Monaco"/>
                <a:ea typeface="Monaco"/>
                <a:cs typeface="Monaco"/>
                <a:sym typeface="Monaco"/>
              </a:rPr>
              <a:t>(marge.</a:t>
            </a:r>
            <a:r>
              <a:rPr sz="1600" dirty="0">
                <a:solidFill>
                  <a:srgbClr val="0326CC"/>
                </a:solidFill>
                <a:latin typeface="Monaco"/>
                <a:ea typeface="Monaco"/>
                <a:cs typeface="Monaco"/>
                <a:sym typeface="Monaco"/>
              </a:rPr>
              <a:t>id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r>
              <a:rPr sz="1600" dirty="0">
                <a:solidFill>
                  <a:srgbClr val="0326CC"/>
                </a:solidFill>
                <a:latin typeface="Monaco"/>
                <a:ea typeface="Monaco"/>
                <a:cs typeface="Monaco"/>
                <a:sym typeface="Monaco"/>
              </a:rPr>
              <a:t>length</a:t>
            </a:r>
            <a:r>
              <a:rPr sz="1600" dirty="0">
                <a:latin typeface="Monaco"/>
                <a:ea typeface="Monaco"/>
                <a:cs typeface="Monaco"/>
                <a:sym typeface="Monaco"/>
              </a:rPr>
              <a:t>-1,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.getUsers</a:t>
            </a:r>
            <a:r>
              <a:rPr sz="1600" dirty="0">
                <a:latin typeface="Monaco"/>
                <a:ea typeface="Monaco"/>
                <a:cs typeface="Monaco"/>
                <a:sym typeface="Monaco"/>
              </a:rPr>
              <a:t>().size());    </a:t>
            </a:r>
          </a:p>
          <a:p>
            <a:pPr lvl="1">
              <a:defRPr sz="1800"/>
            </a:pPr>
            <a:r>
              <a:rPr sz="1600" dirty="0">
                <a:latin typeface="Monaco"/>
                <a:ea typeface="Monaco"/>
                <a:cs typeface="Monaco"/>
                <a:sym typeface="Monaco"/>
              </a:rPr>
              <a:t>  }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testAddActivity</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User marge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.getUserByEmail</a:t>
            </a:r>
            <a:r>
              <a:rPr sz="1600" dirty="0">
                <a:latin typeface="Monaco"/>
                <a:ea typeface="Monaco"/>
                <a:cs typeface="Monaco"/>
                <a:sym typeface="Monaco"/>
              </a:rPr>
              <a:t>(</a:t>
            </a:r>
            <a:r>
              <a:rPr sz="1600" dirty="0">
                <a:solidFill>
                  <a:srgbClr val="3933FF"/>
                </a:solidFill>
                <a:latin typeface="Monaco"/>
                <a:ea typeface="Monaco"/>
                <a:cs typeface="Monaco"/>
                <a:sym typeface="Monaco"/>
              </a:rPr>
              <a:t>"marge@simpson.com"</a:t>
            </a:r>
            <a:r>
              <a:rPr sz="1600" dirty="0">
                <a:latin typeface="Monaco"/>
                <a:ea typeface="Monaco"/>
                <a:cs typeface="Monaco"/>
                <a:sym typeface="Monaco"/>
              </a:rPr>
              <a:t>);</a:t>
            </a:r>
          </a:p>
          <a:p>
            <a:pPr lvl="1">
              <a:defRPr sz="1800"/>
            </a:pPr>
            <a:r>
              <a:rPr sz="1600" dirty="0">
                <a:latin typeface="Monaco"/>
                <a:ea typeface="Monaco"/>
                <a:cs typeface="Monaco"/>
                <a:sym typeface="Monaco"/>
              </a:rPr>
              <a:t>    Activity </a:t>
            </a:r>
            <a:r>
              <a:rPr sz="1600" dirty="0" err="1">
                <a:latin typeface="Monaco"/>
                <a:ea typeface="Monaco"/>
                <a:cs typeface="Monaco"/>
                <a:sym typeface="Monaco"/>
              </a:rPr>
              <a:t>activity</a:t>
            </a:r>
            <a:r>
              <a:rPr sz="1600" dirty="0">
                <a:latin typeface="Monaco"/>
                <a:ea typeface="Monaco"/>
                <a:cs typeface="Monaco"/>
                <a:sym typeface="Monaco"/>
              </a:rPr>
              <a:t>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.createActivity</a:t>
            </a:r>
            <a:r>
              <a:rPr sz="1600" dirty="0">
                <a:latin typeface="Monaco"/>
                <a:ea typeface="Monaco"/>
                <a:cs typeface="Monaco"/>
                <a:sym typeface="Monaco"/>
              </a:rPr>
              <a:t>(marge.</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p>
          <a:p>
            <a:pPr lvl="1">
              <a:defRPr sz="1800"/>
            </a:pPr>
            <a:r>
              <a:rPr sz="1600" dirty="0">
                <a:latin typeface="Monaco"/>
                <a:ea typeface="Monaco"/>
                <a:cs typeface="Monaco"/>
                <a:sym typeface="Monaco"/>
              </a:rPr>
              <a:t>    Activity </a:t>
            </a:r>
            <a:r>
              <a:rPr sz="1600" dirty="0" err="1">
                <a:latin typeface="Monaco"/>
                <a:ea typeface="Monaco"/>
                <a:cs typeface="Monaco"/>
                <a:sym typeface="Monaco"/>
              </a:rPr>
              <a:t>returnedActivity</a:t>
            </a:r>
            <a:r>
              <a:rPr sz="1600" dirty="0">
                <a:latin typeface="Monaco"/>
                <a:ea typeface="Monaco"/>
                <a:cs typeface="Monaco"/>
                <a:sym typeface="Monaco"/>
              </a:rPr>
              <a:t>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.getActivity</a:t>
            </a:r>
            <a:r>
              <a:rPr sz="1600" dirty="0">
                <a:latin typeface="Monaco"/>
                <a:ea typeface="Monaco"/>
                <a:cs typeface="Monaco"/>
                <a:sym typeface="Monaco"/>
              </a:rPr>
              <a:t>(activity.</a:t>
            </a:r>
            <a:r>
              <a:rPr sz="1600" dirty="0">
                <a:solidFill>
                  <a:srgbClr val="0326CC"/>
                </a:solidFill>
                <a:latin typeface="Monaco"/>
                <a:ea typeface="Monaco"/>
                <a:cs typeface="Monaco"/>
                <a:sym typeface="Monaco"/>
              </a:rPr>
              <a:t>id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  </a:t>
            </a:r>
            <a:r>
              <a:rPr sz="1600" dirty="0" err="1">
                <a:latin typeface="Monaco"/>
                <a:ea typeface="Monaco"/>
                <a:cs typeface="Monaco"/>
                <a:sym typeface="Monaco"/>
              </a:rPr>
              <a:t>returnedActivity</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assertNotSame</a:t>
            </a:r>
            <a:r>
              <a:rPr sz="1600" dirty="0">
                <a:latin typeface="Monaco"/>
                <a:ea typeface="Monaco"/>
                <a:cs typeface="Monaco"/>
                <a:sym typeface="Monaco"/>
              </a:rPr>
              <a:t>(</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 </a:t>
            </a:r>
            <a:r>
              <a:rPr sz="1600" dirty="0" err="1">
                <a:latin typeface="Monaco"/>
                <a:ea typeface="Monaco"/>
                <a:cs typeface="Monaco"/>
                <a:sym typeface="Monaco"/>
              </a:rPr>
              <a:t>returnedActivity</a:t>
            </a:r>
            <a:r>
              <a:rPr sz="1600" dirty="0">
                <a:latin typeface="Monaco"/>
                <a:ea typeface="Monaco"/>
                <a:cs typeface="Monaco"/>
                <a:sym typeface="Monaco"/>
              </a:rPr>
              <a:t>);</a:t>
            </a:r>
          </a:p>
          <a:p>
            <a:pPr lvl="1">
              <a:defRPr sz="1800"/>
            </a:pPr>
            <a:r>
              <a:rPr sz="1600" dirty="0">
                <a:latin typeface="Monaco"/>
                <a:ea typeface="Monaco"/>
                <a:cs typeface="Monaco"/>
                <a:sym typeface="Monaco"/>
              </a:rPr>
              <a:t>  }    </a:t>
            </a:r>
          </a:p>
          <a:p>
            <a:pPr lvl="1">
              <a:defRPr sz="1800"/>
            </a:pP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testAddActivityWithSingleLocation</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User marge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.getUserByEmail</a:t>
            </a:r>
            <a:r>
              <a:rPr sz="1600" dirty="0">
                <a:latin typeface="Monaco"/>
                <a:ea typeface="Monaco"/>
                <a:cs typeface="Monaco"/>
                <a:sym typeface="Monaco"/>
              </a:rPr>
              <a:t>(</a:t>
            </a:r>
            <a:r>
              <a:rPr sz="1600" dirty="0">
                <a:solidFill>
                  <a:srgbClr val="3933FF"/>
                </a:solidFill>
                <a:latin typeface="Monaco"/>
                <a:ea typeface="Monaco"/>
                <a:cs typeface="Monaco"/>
                <a:sym typeface="Monaco"/>
              </a:rPr>
              <a:t>"marge@simpson.com"</a:t>
            </a:r>
            <a:r>
              <a:rPr sz="1600" dirty="0">
                <a:latin typeface="Monaco"/>
                <a:ea typeface="Monaco"/>
                <a:cs typeface="Monaco"/>
                <a:sym typeface="Monaco"/>
              </a:rPr>
              <a:t>);</a:t>
            </a:r>
          </a:p>
          <a:p>
            <a:pPr lvl="1">
              <a:defRPr sz="1800"/>
            </a:pPr>
            <a:r>
              <a:rPr sz="1600" dirty="0">
                <a:latin typeface="Monaco"/>
                <a:ea typeface="Monaco"/>
                <a:cs typeface="Monaco"/>
                <a:sym typeface="Monaco"/>
              </a:rPr>
              <a:t>    Long </a:t>
            </a:r>
            <a:r>
              <a:rPr sz="1600" dirty="0" err="1">
                <a:latin typeface="Monaco"/>
                <a:ea typeface="Monaco"/>
                <a:cs typeface="Monaco"/>
                <a:sym typeface="Monaco"/>
              </a:rPr>
              <a:t>activityId</a:t>
            </a:r>
            <a:r>
              <a:rPr sz="1600" dirty="0">
                <a:latin typeface="Monaco"/>
                <a:ea typeface="Monaco"/>
                <a:cs typeface="Monaco"/>
                <a:sym typeface="Monaco"/>
              </a:rPr>
              <a:t>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.createActivity</a:t>
            </a:r>
            <a:r>
              <a:rPr sz="1600" dirty="0">
                <a:latin typeface="Monaco"/>
                <a:ea typeface="Monaco"/>
                <a:cs typeface="Monaco"/>
                <a:sym typeface="Monaco"/>
              </a:rPr>
              <a:t>(marge.</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r>
              <a:rPr sz="1600" dirty="0">
                <a:solidFill>
                  <a:srgbClr val="0326CC"/>
                </a:solidFill>
                <a:latin typeface="Monaco"/>
                <a:ea typeface="Monaco"/>
                <a:cs typeface="Monaco"/>
                <a:sym typeface="Monaco"/>
              </a:rPr>
              <a:t>id</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.addLocation</a:t>
            </a:r>
            <a:r>
              <a:rPr sz="1600" dirty="0">
                <a:latin typeface="Monaco"/>
                <a:ea typeface="Monaco"/>
                <a:cs typeface="Monaco"/>
                <a:sym typeface="Monaco"/>
              </a:rPr>
              <a:t>(</a:t>
            </a:r>
            <a:r>
              <a:rPr sz="1600" dirty="0" err="1">
                <a:latin typeface="Monaco"/>
                <a:ea typeface="Monaco"/>
                <a:cs typeface="Monaco"/>
                <a:sym typeface="Monaco"/>
              </a:rPr>
              <a:t>activityId</a:t>
            </a:r>
            <a:r>
              <a:rPr sz="1600" dirty="0">
                <a:latin typeface="Monaco"/>
                <a:ea typeface="Monaco"/>
                <a:cs typeface="Monaco"/>
                <a:sym typeface="Monaco"/>
              </a:rPr>
              <a:t>, </a:t>
            </a:r>
            <a:r>
              <a:rPr sz="1600" dirty="0">
                <a:solidFill>
                  <a:srgbClr val="0326CC"/>
                </a:solidFill>
                <a:latin typeface="Monaco"/>
                <a:ea typeface="Monaco"/>
                <a:cs typeface="Monaco"/>
                <a:sym typeface="Monaco"/>
              </a:rPr>
              <a:t>locations</a:t>
            </a:r>
            <a:r>
              <a:rPr sz="1600" dirty="0">
                <a:latin typeface="Monaco"/>
                <a:ea typeface="Monaco"/>
                <a:cs typeface="Monaco"/>
                <a:sym typeface="Monaco"/>
              </a:rPr>
              <a:t>[0].</a:t>
            </a:r>
            <a:r>
              <a:rPr sz="1600" dirty="0">
                <a:solidFill>
                  <a:srgbClr val="0326CC"/>
                </a:solidFill>
                <a:latin typeface="Monaco"/>
                <a:ea typeface="Monaco"/>
                <a:cs typeface="Monaco"/>
                <a:sym typeface="Monaco"/>
              </a:rPr>
              <a:t>latitude</a:t>
            </a:r>
            <a:r>
              <a:rPr sz="1600" dirty="0">
                <a:latin typeface="Monaco"/>
                <a:ea typeface="Monaco"/>
                <a:cs typeface="Monaco"/>
                <a:sym typeface="Monaco"/>
              </a:rPr>
              <a:t>, </a:t>
            </a:r>
            <a:r>
              <a:rPr sz="1600" dirty="0">
                <a:solidFill>
                  <a:srgbClr val="0326CC"/>
                </a:solidFill>
                <a:latin typeface="Monaco"/>
                <a:ea typeface="Monaco"/>
                <a:cs typeface="Monaco"/>
                <a:sym typeface="Monaco"/>
              </a:rPr>
              <a:t>locations</a:t>
            </a:r>
            <a:r>
              <a:rPr sz="1600" dirty="0">
                <a:latin typeface="Monaco"/>
                <a:ea typeface="Monaco"/>
                <a:cs typeface="Monaco"/>
                <a:sym typeface="Monaco"/>
              </a:rPr>
              <a:t>[0].</a:t>
            </a:r>
            <a:r>
              <a:rPr sz="1600" dirty="0">
                <a:solidFill>
                  <a:srgbClr val="0326CC"/>
                </a:solidFill>
                <a:latin typeface="Monaco"/>
                <a:ea typeface="Monaco"/>
                <a:cs typeface="Monaco"/>
                <a:sym typeface="Monaco"/>
              </a:rPr>
              <a:t>longitude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Activity </a:t>
            </a:r>
            <a:r>
              <a:rPr sz="1600" dirty="0" err="1">
                <a:latin typeface="Monaco"/>
                <a:ea typeface="Monaco"/>
                <a:cs typeface="Monaco"/>
                <a:sym typeface="Monaco"/>
              </a:rPr>
              <a:t>activity</a:t>
            </a:r>
            <a:r>
              <a:rPr sz="1600" dirty="0">
                <a:latin typeface="Monaco"/>
                <a:ea typeface="Monaco"/>
                <a:cs typeface="Monaco"/>
                <a:sym typeface="Monaco"/>
              </a:rPr>
              <a:t> = </a:t>
            </a:r>
            <a:r>
              <a:rPr sz="1600" dirty="0" err="1">
                <a:solidFill>
                  <a:srgbClr val="0326CC"/>
                </a:solidFill>
                <a:latin typeface="Monaco"/>
                <a:ea typeface="Monaco"/>
                <a:cs typeface="Monaco"/>
                <a:sym typeface="Monaco"/>
              </a:rPr>
              <a:t>pacemaker</a:t>
            </a:r>
            <a:r>
              <a:rPr sz="1600" dirty="0" err="1">
                <a:latin typeface="Monaco"/>
                <a:ea typeface="Monaco"/>
                <a:cs typeface="Monaco"/>
                <a:sym typeface="Monaco"/>
              </a:rPr>
              <a:t>.getActivity</a:t>
            </a:r>
            <a:r>
              <a:rPr sz="1600" dirty="0">
                <a:latin typeface="Monaco"/>
                <a:ea typeface="Monaco"/>
                <a:cs typeface="Monaco"/>
                <a:sym typeface="Monaco"/>
              </a:rPr>
              <a:t>(</a:t>
            </a:r>
            <a:r>
              <a:rPr sz="1600" dirty="0" err="1">
                <a:latin typeface="Monaco"/>
                <a:ea typeface="Monaco"/>
                <a:cs typeface="Monaco"/>
                <a:sym typeface="Monaco"/>
              </a:rPr>
              <a:t>activityId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(1, </a:t>
            </a:r>
            <a:r>
              <a:rPr sz="1600" dirty="0" err="1">
                <a:latin typeface="Monaco"/>
                <a:ea typeface="Monaco"/>
                <a:cs typeface="Monaco"/>
                <a:sym typeface="Monaco"/>
              </a:rPr>
              <a:t>activity.</a:t>
            </a:r>
            <a:r>
              <a:rPr sz="1600" dirty="0" err="1">
                <a:solidFill>
                  <a:srgbClr val="0326CC"/>
                </a:solidFill>
                <a:latin typeface="Monaco"/>
                <a:ea typeface="Monaco"/>
                <a:cs typeface="Monaco"/>
                <a:sym typeface="Monaco"/>
              </a:rPr>
              <a:t>route</a:t>
            </a:r>
            <a:r>
              <a:rPr sz="1600" dirty="0" err="1">
                <a:latin typeface="Monaco"/>
                <a:ea typeface="Monaco"/>
                <a:cs typeface="Monaco"/>
                <a:sym typeface="Monaco"/>
              </a:rPr>
              <a:t>.size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(0.0001, </a:t>
            </a:r>
            <a:r>
              <a:rPr sz="1600" dirty="0">
                <a:solidFill>
                  <a:srgbClr val="0326CC"/>
                </a:solidFill>
                <a:latin typeface="Monaco"/>
                <a:ea typeface="Monaco"/>
                <a:cs typeface="Monaco"/>
                <a:sym typeface="Monaco"/>
              </a:rPr>
              <a:t>locations</a:t>
            </a:r>
            <a:r>
              <a:rPr sz="1600" dirty="0">
                <a:latin typeface="Monaco"/>
                <a:ea typeface="Monaco"/>
                <a:cs typeface="Monaco"/>
                <a:sym typeface="Monaco"/>
              </a:rPr>
              <a:t>[0].</a:t>
            </a:r>
            <a:r>
              <a:rPr sz="1600" dirty="0">
                <a:solidFill>
                  <a:srgbClr val="0326CC"/>
                </a:solidFill>
                <a:latin typeface="Monaco"/>
                <a:ea typeface="Monaco"/>
                <a:cs typeface="Monaco"/>
                <a:sym typeface="Monaco"/>
              </a:rPr>
              <a:t>latitude</a:t>
            </a:r>
            <a:r>
              <a:rPr sz="1600" dirty="0">
                <a:latin typeface="Monaco"/>
                <a:ea typeface="Monaco"/>
                <a:cs typeface="Monaco"/>
                <a:sym typeface="Monaco"/>
              </a:rPr>
              <a:t>,  </a:t>
            </a:r>
            <a:r>
              <a:rPr sz="1600" dirty="0" err="1">
                <a:latin typeface="Monaco"/>
                <a:ea typeface="Monaco"/>
                <a:cs typeface="Monaco"/>
                <a:sym typeface="Monaco"/>
              </a:rPr>
              <a:t>activity.</a:t>
            </a:r>
            <a:r>
              <a:rPr sz="1600" dirty="0" err="1">
                <a:solidFill>
                  <a:srgbClr val="0326CC"/>
                </a:solidFill>
                <a:latin typeface="Monaco"/>
                <a:ea typeface="Monaco"/>
                <a:cs typeface="Monaco"/>
                <a:sym typeface="Monaco"/>
              </a:rPr>
              <a:t>route</a:t>
            </a:r>
            <a:r>
              <a:rPr sz="1600" dirty="0" err="1">
                <a:latin typeface="Monaco"/>
                <a:ea typeface="Monaco"/>
                <a:cs typeface="Monaco"/>
                <a:sym typeface="Monaco"/>
              </a:rPr>
              <a:t>.get</a:t>
            </a:r>
            <a:r>
              <a:rPr sz="1600" dirty="0">
                <a:latin typeface="Monaco"/>
                <a:ea typeface="Monaco"/>
                <a:cs typeface="Monaco"/>
                <a:sym typeface="Monaco"/>
              </a:rPr>
              <a:t>(0).</a:t>
            </a:r>
            <a:r>
              <a:rPr sz="1600" dirty="0">
                <a:solidFill>
                  <a:srgbClr val="0326CC"/>
                </a:solidFill>
                <a:latin typeface="Monaco"/>
                <a:ea typeface="Monaco"/>
                <a:cs typeface="Monaco"/>
                <a:sym typeface="Monaco"/>
              </a:rPr>
              <a:t>latitude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(0.0001, </a:t>
            </a:r>
            <a:r>
              <a:rPr sz="1600" dirty="0">
                <a:solidFill>
                  <a:srgbClr val="0326CC"/>
                </a:solidFill>
                <a:latin typeface="Monaco"/>
                <a:ea typeface="Monaco"/>
                <a:cs typeface="Monaco"/>
                <a:sym typeface="Monaco"/>
              </a:rPr>
              <a:t>locations</a:t>
            </a:r>
            <a:r>
              <a:rPr sz="1600" dirty="0">
                <a:latin typeface="Monaco"/>
                <a:ea typeface="Monaco"/>
                <a:cs typeface="Monaco"/>
                <a:sym typeface="Monaco"/>
              </a:rPr>
              <a:t>[0].</a:t>
            </a:r>
            <a:r>
              <a:rPr sz="1600" dirty="0">
                <a:solidFill>
                  <a:srgbClr val="0326CC"/>
                </a:solidFill>
                <a:latin typeface="Monaco"/>
                <a:ea typeface="Monaco"/>
                <a:cs typeface="Monaco"/>
                <a:sym typeface="Monaco"/>
              </a:rPr>
              <a:t>longitude</a:t>
            </a:r>
            <a:r>
              <a:rPr sz="1600" dirty="0">
                <a:latin typeface="Monaco"/>
                <a:ea typeface="Monaco"/>
                <a:cs typeface="Monaco"/>
                <a:sym typeface="Monaco"/>
              </a:rPr>
              <a:t>, </a:t>
            </a:r>
            <a:r>
              <a:rPr sz="1600" dirty="0" err="1">
                <a:latin typeface="Monaco"/>
                <a:ea typeface="Monaco"/>
                <a:cs typeface="Monaco"/>
                <a:sym typeface="Monaco"/>
              </a:rPr>
              <a:t>activity.</a:t>
            </a:r>
            <a:r>
              <a:rPr sz="1600" dirty="0" err="1">
                <a:solidFill>
                  <a:srgbClr val="0326CC"/>
                </a:solidFill>
                <a:latin typeface="Monaco"/>
                <a:ea typeface="Monaco"/>
                <a:cs typeface="Monaco"/>
                <a:sym typeface="Monaco"/>
              </a:rPr>
              <a:t>route</a:t>
            </a:r>
            <a:r>
              <a:rPr sz="1600" dirty="0" err="1">
                <a:latin typeface="Monaco"/>
                <a:ea typeface="Monaco"/>
                <a:cs typeface="Monaco"/>
                <a:sym typeface="Monaco"/>
              </a:rPr>
              <a:t>.get</a:t>
            </a:r>
            <a:r>
              <a:rPr sz="1600" dirty="0">
                <a:latin typeface="Monaco"/>
                <a:ea typeface="Monaco"/>
                <a:cs typeface="Monaco"/>
                <a:sym typeface="Monaco"/>
              </a:rPr>
              <a:t>(0).</a:t>
            </a:r>
            <a:r>
              <a:rPr sz="1600" dirty="0">
                <a:solidFill>
                  <a:srgbClr val="0326CC"/>
                </a:solidFill>
                <a:latin typeface="Monaco"/>
                <a:ea typeface="Monaco"/>
                <a:cs typeface="Monaco"/>
                <a:sym typeface="Monaco"/>
              </a:rPr>
              <a:t>longitude</a:t>
            </a:r>
            <a:r>
              <a:rPr sz="1600" dirty="0">
                <a:latin typeface="Monaco"/>
                <a:ea typeface="Monaco"/>
                <a:cs typeface="Monaco"/>
                <a:sym typeface="Monaco"/>
              </a:rPr>
              <a:t>);   </a:t>
            </a:r>
          </a:p>
          <a:p>
            <a:pPr lvl="1">
              <a:defRPr sz="1800"/>
            </a:pPr>
            <a:r>
              <a:rPr sz="1600" dirty="0">
                <a:latin typeface="Monaco"/>
                <a:ea typeface="Monaco"/>
                <a:cs typeface="Monaco"/>
                <a:sym typeface="Monaco"/>
              </a:rPr>
              <a:t>  }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lvl1pPr algn="r"/>
          </a:lstStyle>
          <a:p>
            <a:pPr lvl="0">
              <a:defRPr sz="1800"/>
            </a:pPr>
            <a:r>
              <a:rPr sz="4200"/>
              <a:t>PacemakerAPITest (3)</a:t>
            </a:r>
          </a:p>
        </p:txBody>
      </p:sp>
      <p:sp>
        <p:nvSpPr>
          <p:cNvPr id="172" name="Shape 17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17</a:t>
            </a:fld>
            <a:endParaRPr sz="1400"/>
          </a:p>
        </p:txBody>
      </p:sp>
      <p:sp>
        <p:nvSpPr>
          <p:cNvPr id="173" name="Shape 173"/>
          <p:cNvSpPr/>
          <p:nvPr/>
        </p:nvSpPr>
        <p:spPr>
          <a:xfrm>
            <a:off x="266824" y="2239208"/>
            <a:ext cx="12356256" cy="6093976"/>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800" dirty="0" smtClean="0">
                <a:latin typeface="Monaco"/>
                <a:ea typeface="Monaco"/>
                <a:cs typeface="Monaco"/>
                <a:sym typeface="Monaco"/>
              </a:rPr>
              <a:t>  </a:t>
            </a:r>
            <a:r>
              <a:rPr sz="1800" dirty="0">
                <a:solidFill>
                  <a:srgbClr val="777777"/>
                </a:solidFill>
                <a:latin typeface="Monaco"/>
                <a:ea typeface="Monaco"/>
                <a:cs typeface="Monaco"/>
                <a:sym typeface="Monaco"/>
              </a:rPr>
              <a:t>@Test</a:t>
            </a:r>
            <a:endParaRPr sz="1800" dirty="0">
              <a:latin typeface="Monaco"/>
              <a:ea typeface="Monaco"/>
              <a:cs typeface="Monaco"/>
              <a:sym typeface="Monaco"/>
            </a:endParaRPr>
          </a:p>
          <a:p>
            <a:pPr lvl="1">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testAddActivityWithMultipleLocation</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User marge = </a:t>
            </a:r>
            <a:r>
              <a:rPr sz="1800" dirty="0" err="1">
                <a:solidFill>
                  <a:srgbClr val="0326CC"/>
                </a:solidFill>
                <a:latin typeface="Monaco"/>
                <a:ea typeface="Monaco"/>
                <a:cs typeface="Monaco"/>
                <a:sym typeface="Monaco"/>
              </a:rPr>
              <a:t>pacemaker</a:t>
            </a:r>
            <a:r>
              <a:rPr sz="1800" dirty="0" err="1">
                <a:latin typeface="Monaco"/>
                <a:ea typeface="Monaco"/>
                <a:cs typeface="Monaco"/>
                <a:sym typeface="Monaco"/>
              </a:rPr>
              <a:t>.getUserByEmail</a:t>
            </a:r>
            <a:r>
              <a:rPr sz="1800" dirty="0">
                <a:latin typeface="Monaco"/>
                <a:ea typeface="Monaco"/>
                <a:cs typeface="Monaco"/>
                <a:sym typeface="Monaco"/>
              </a:rPr>
              <a:t>(</a:t>
            </a:r>
            <a:r>
              <a:rPr sz="1800" dirty="0">
                <a:solidFill>
                  <a:srgbClr val="3933FF"/>
                </a:solidFill>
                <a:latin typeface="Monaco"/>
                <a:ea typeface="Monaco"/>
                <a:cs typeface="Monaco"/>
                <a:sym typeface="Monaco"/>
              </a:rPr>
              <a:t>"marge@simpson.com"</a:t>
            </a:r>
            <a:r>
              <a:rPr sz="1800" dirty="0">
                <a:latin typeface="Monaco"/>
                <a:ea typeface="Monaco"/>
                <a:cs typeface="Monaco"/>
                <a:sym typeface="Monaco"/>
              </a:rPr>
              <a:t>);</a:t>
            </a:r>
          </a:p>
          <a:p>
            <a:pPr lvl="1">
              <a:defRPr sz="1800"/>
            </a:pPr>
            <a:r>
              <a:rPr sz="1800" dirty="0">
                <a:latin typeface="Monaco"/>
                <a:ea typeface="Monaco"/>
                <a:cs typeface="Monaco"/>
                <a:sym typeface="Monaco"/>
              </a:rPr>
              <a:t>    Long </a:t>
            </a:r>
            <a:r>
              <a:rPr sz="1800" dirty="0" err="1">
                <a:latin typeface="Monaco"/>
                <a:ea typeface="Monaco"/>
                <a:cs typeface="Monaco"/>
                <a:sym typeface="Monaco"/>
              </a:rPr>
              <a:t>activityId</a:t>
            </a:r>
            <a:r>
              <a:rPr sz="1800" dirty="0">
                <a:latin typeface="Monaco"/>
                <a:ea typeface="Monaco"/>
                <a:cs typeface="Monaco"/>
                <a:sym typeface="Monaco"/>
              </a:rPr>
              <a:t> = </a:t>
            </a:r>
            <a:r>
              <a:rPr sz="1800" dirty="0" err="1">
                <a:solidFill>
                  <a:srgbClr val="0326CC"/>
                </a:solidFill>
                <a:latin typeface="Monaco"/>
                <a:ea typeface="Monaco"/>
                <a:cs typeface="Monaco"/>
                <a:sym typeface="Monaco"/>
              </a:rPr>
              <a:t>pacemaker</a:t>
            </a:r>
            <a:r>
              <a:rPr sz="1800" dirty="0" err="1">
                <a:latin typeface="Monaco"/>
                <a:ea typeface="Monaco"/>
                <a:cs typeface="Monaco"/>
                <a:sym typeface="Monaco"/>
              </a:rPr>
              <a:t>.createActivity</a:t>
            </a:r>
            <a:r>
              <a:rPr sz="1800" dirty="0">
                <a:latin typeface="Monaco"/>
                <a:ea typeface="Monaco"/>
                <a:cs typeface="Monaco"/>
                <a:sym typeface="Monaco"/>
              </a:rPr>
              <a:t>(marge.</a:t>
            </a:r>
            <a:r>
              <a:rPr sz="1800" dirty="0">
                <a:solidFill>
                  <a:srgbClr val="0326CC"/>
                </a:solidFill>
                <a:latin typeface="Monaco"/>
                <a:ea typeface="Monaco"/>
                <a:cs typeface="Monaco"/>
                <a:sym typeface="Monaco"/>
              </a:rPr>
              <a:t>id</a:t>
            </a:r>
            <a:r>
              <a:rPr sz="1800" dirty="0">
                <a:latin typeface="Monaco"/>
                <a:ea typeface="Monaco"/>
                <a:cs typeface="Monaco"/>
                <a:sym typeface="Monaco"/>
              </a:rPr>
              <a:t>, </a:t>
            </a:r>
            <a:r>
              <a:rPr sz="1800" dirty="0">
                <a:solidFill>
                  <a:srgbClr val="0326CC"/>
                </a:solidFill>
                <a:latin typeface="Monaco"/>
                <a:ea typeface="Monaco"/>
                <a:cs typeface="Monaco"/>
                <a:sym typeface="Monaco"/>
              </a:rPr>
              <a:t>activities</a:t>
            </a:r>
            <a:r>
              <a:rPr sz="1800" dirty="0">
                <a:latin typeface="Monaco"/>
                <a:ea typeface="Monaco"/>
                <a:cs typeface="Monaco"/>
                <a:sym typeface="Monaco"/>
              </a:rPr>
              <a:t>[0].</a:t>
            </a:r>
            <a:r>
              <a:rPr sz="1800" dirty="0">
                <a:solidFill>
                  <a:srgbClr val="0326CC"/>
                </a:solidFill>
                <a:latin typeface="Monaco"/>
                <a:ea typeface="Monaco"/>
                <a:cs typeface="Monaco"/>
                <a:sym typeface="Monaco"/>
              </a:rPr>
              <a:t>type</a:t>
            </a:r>
            <a:r>
              <a:rPr sz="1800" dirty="0">
                <a:latin typeface="Monaco"/>
                <a:ea typeface="Monaco"/>
                <a:cs typeface="Monaco"/>
                <a:sym typeface="Monaco"/>
              </a:rPr>
              <a:t>, </a:t>
            </a:r>
            <a:r>
              <a:rPr sz="1800" dirty="0">
                <a:solidFill>
                  <a:srgbClr val="0326CC"/>
                </a:solidFill>
                <a:latin typeface="Monaco"/>
                <a:ea typeface="Monaco"/>
                <a:cs typeface="Monaco"/>
                <a:sym typeface="Monaco"/>
              </a:rPr>
              <a:t>activities</a:t>
            </a:r>
            <a:r>
              <a:rPr sz="1800" dirty="0">
                <a:latin typeface="Monaco"/>
                <a:ea typeface="Monaco"/>
                <a:cs typeface="Monaco"/>
                <a:sym typeface="Monaco"/>
              </a:rPr>
              <a:t>[0].</a:t>
            </a:r>
            <a:r>
              <a:rPr sz="1800" dirty="0">
                <a:solidFill>
                  <a:srgbClr val="0326CC"/>
                </a:solidFill>
                <a:latin typeface="Monaco"/>
                <a:ea typeface="Monaco"/>
                <a:cs typeface="Monaco"/>
                <a:sym typeface="Monaco"/>
              </a:rPr>
              <a:t>location</a:t>
            </a:r>
            <a:r>
              <a:rPr sz="1800" dirty="0">
                <a:latin typeface="Monaco"/>
                <a:ea typeface="Monaco"/>
                <a:cs typeface="Monaco"/>
                <a:sym typeface="Monaco"/>
              </a:rPr>
              <a:t>, </a:t>
            </a:r>
            <a:r>
              <a:rPr sz="1800" dirty="0">
                <a:solidFill>
                  <a:srgbClr val="0326CC"/>
                </a:solidFill>
                <a:latin typeface="Monaco"/>
                <a:ea typeface="Monaco"/>
                <a:cs typeface="Monaco"/>
                <a:sym typeface="Monaco"/>
              </a:rPr>
              <a:t>activities</a:t>
            </a:r>
            <a:r>
              <a:rPr sz="1800" dirty="0">
                <a:latin typeface="Monaco"/>
                <a:ea typeface="Monaco"/>
                <a:cs typeface="Monaco"/>
                <a:sym typeface="Monaco"/>
              </a:rPr>
              <a:t>[0].</a:t>
            </a:r>
            <a:r>
              <a:rPr sz="1800" dirty="0">
                <a:solidFill>
                  <a:srgbClr val="0326CC"/>
                </a:solidFill>
                <a:latin typeface="Monaco"/>
                <a:ea typeface="Monaco"/>
                <a:cs typeface="Monaco"/>
                <a:sym typeface="Monaco"/>
              </a:rPr>
              <a:t>distance</a:t>
            </a:r>
            <a:r>
              <a:rPr sz="1800" dirty="0">
                <a:latin typeface="Monaco"/>
                <a:ea typeface="Monaco"/>
                <a:cs typeface="Monaco"/>
                <a:sym typeface="Monaco"/>
              </a:rPr>
              <a:t>).</a:t>
            </a:r>
            <a:r>
              <a:rPr sz="1800" dirty="0">
                <a:solidFill>
                  <a:srgbClr val="0326CC"/>
                </a:solidFill>
                <a:latin typeface="Monaco"/>
                <a:ea typeface="Monaco"/>
                <a:cs typeface="Monaco"/>
                <a:sym typeface="Monaco"/>
              </a:rPr>
              <a:t>id</a:t>
            </a:r>
            <a:r>
              <a:rPr sz="1800" dirty="0">
                <a:latin typeface="Monaco"/>
                <a:ea typeface="Monaco"/>
                <a:cs typeface="Monaco"/>
                <a:sym typeface="Monaco"/>
              </a:rPr>
              <a:t>;</a:t>
            </a:r>
          </a:p>
          <a:p>
            <a:pPr lvl="1">
              <a:defRPr sz="1800"/>
            </a:pPr>
            <a:endParaRPr sz="1800" dirty="0">
              <a:latin typeface="Monaco"/>
              <a:ea typeface="Monaco"/>
              <a:cs typeface="Monaco"/>
              <a:sym typeface="Monaco"/>
            </a:endParaRPr>
          </a:p>
          <a:p>
            <a:pPr lvl="1">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for</a:t>
            </a:r>
            <a:r>
              <a:rPr sz="1800" dirty="0">
                <a:latin typeface="Monaco"/>
                <a:ea typeface="Monaco"/>
                <a:cs typeface="Monaco"/>
                <a:sym typeface="Monaco"/>
              </a:rPr>
              <a:t> (Location </a:t>
            </a:r>
            <a:r>
              <a:rPr sz="1800" dirty="0" err="1">
                <a:latin typeface="Monaco"/>
                <a:ea typeface="Monaco"/>
                <a:cs typeface="Monaco"/>
                <a:sym typeface="Monaco"/>
              </a:rPr>
              <a:t>location</a:t>
            </a:r>
            <a:r>
              <a:rPr sz="1800" dirty="0">
                <a:latin typeface="Monaco"/>
                <a:ea typeface="Monaco"/>
                <a:cs typeface="Monaco"/>
                <a:sym typeface="Monaco"/>
              </a:rPr>
              <a:t> : </a:t>
            </a:r>
            <a:r>
              <a:rPr sz="1800" dirty="0">
                <a:solidFill>
                  <a:srgbClr val="0326CC"/>
                </a:solidFill>
                <a:latin typeface="Monaco"/>
                <a:ea typeface="Monaco"/>
                <a:cs typeface="Monaco"/>
                <a:sym typeface="Monaco"/>
              </a:rPr>
              <a:t>locations</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pacemaker</a:t>
            </a:r>
            <a:r>
              <a:rPr sz="1800" dirty="0" err="1">
                <a:latin typeface="Monaco"/>
                <a:ea typeface="Monaco"/>
                <a:cs typeface="Monaco"/>
                <a:sym typeface="Monaco"/>
              </a:rPr>
              <a:t>.addLocation</a:t>
            </a:r>
            <a:r>
              <a:rPr sz="1800" dirty="0">
                <a:latin typeface="Monaco"/>
                <a:ea typeface="Monaco"/>
                <a:cs typeface="Monaco"/>
                <a:sym typeface="Monaco"/>
              </a:rPr>
              <a:t>(</a:t>
            </a:r>
            <a:r>
              <a:rPr sz="1800" dirty="0" err="1">
                <a:latin typeface="Monaco"/>
                <a:ea typeface="Monaco"/>
                <a:cs typeface="Monaco"/>
                <a:sym typeface="Monaco"/>
              </a:rPr>
              <a:t>activityId</a:t>
            </a:r>
            <a:r>
              <a:rPr sz="1800" dirty="0">
                <a:latin typeface="Monaco"/>
                <a:ea typeface="Monaco"/>
                <a:cs typeface="Monaco"/>
                <a:sym typeface="Monaco"/>
              </a:rPr>
              <a:t>, </a:t>
            </a:r>
            <a:r>
              <a:rPr sz="1800" dirty="0" err="1">
                <a:latin typeface="Monaco"/>
                <a:ea typeface="Monaco"/>
                <a:cs typeface="Monaco"/>
                <a:sym typeface="Monaco"/>
              </a:rPr>
              <a:t>location.</a:t>
            </a:r>
            <a:r>
              <a:rPr sz="1800" dirty="0" err="1">
                <a:solidFill>
                  <a:srgbClr val="0326CC"/>
                </a:solidFill>
                <a:latin typeface="Monaco"/>
                <a:ea typeface="Monaco"/>
                <a:cs typeface="Monaco"/>
                <a:sym typeface="Monaco"/>
              </a:rPr>
              <a:t>latitude</a:t>
            </a:r>
            <a:r>
              <a:rPr sz="1800" dirty="0">
                <a:latin typeface="Monaco"/>
                <a:ea typeface="Monaco"/>
                <a:cs typeface="Monaco"/>
                <a:sym typeface="Monaco"/>
              </a:rPr>
              <a:t>, </a:t>
            </a:r>
            <a:r>
              <a:rPr sz="1800" dirty="0" err="1">
                <a:latin typeface="Monaco"/>
                <a:ea typeface="Monaco"/>
                <a:cs typeface="Monaco"/>
                <a:sym typeface="Monaco"/>
              </a:rPr>
              <a:t>location.</a:t>
            </a:r>
            <a:r>
              <a:rPr sz="1800" dirty="0" err="1">
                <a:solidFill>
                  <a:srgbClr val="0326CC"/>
                </a:solidFill>
                <a:latin typeface="Monaco"/>
                <a:ea typeface="Monaco"/>
                <a:cs typeface="Monaco"/>
                <a:sym typeface="Monaco"/>
              </a:rPr>
              <a:t>longitude</a:t>
            </a:r>
            <a:r>
              <a:rPr sz="1800" dirty="0">
                <a:latin typeface="Monaco"/>
                <a:ea typeface="Monaco"/>
                <a:cs typeface="Monaco"/>
                <a:sym typeface="Monaco"/>
              </a:rPr>
              <a:t>);      </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Activity </a:t>
            </a:r>
            <a:r>
              <a:rPr sz="1800" dirty="0" err="1">
                <a:latin typeface="Monaco"/>
                <a:ea typeface="Monaco"/>
                <a:cs typeface="Monaco"/>
                <a:sym typeface="Monaco"/>
              </a:rPr>
              <a:t>activity</a:t>
            </a:r>
            <a:r>
              <a:rPr sz="1800" dirty="0">
                <a:latin typeface="Monaco"/>
                <a:ea typeface="Monaco"/>
                <a:cs typeface="Monaco"/>
                <a:sym typeface="Monaco"/>
              </a:rPr>
              <a:t> = </a:t>
            </a:r>
            <a:r>
              <a:rPr sz="1800" dirty="0" err="1">
                <a:solidFill>
                  <a:srgbClr val="0326CC"/>
                </a:solidFill>
                <a:latin typeface="Monaco"/>
                <a:ea typeface="Monaco"/>
                <a:cs typeface="Monaco"/>
                <a:sym typeface="Monaco"/>
              </a:rPr>
              <a:t>pacemaker</a:t>
            </a:r>
            <a:r>
              <a:rPr sz="1800" dirty="0" err="1">
                <a:latin typeface="Monaco"/>
                <a:ea typeface="Monaco"/>
                <a:cs typeface="Monaco"/>
                <a:sym typeface="Monaco"/>
              </a:rPr>
              <a:t>.getActivity</a:t>
            </a:r>
            <a:r>
              <a:rPr sz="1800" dirty="0">
                <a:latin typeface="Monaco"/>
                <a:ea typeface="Monaco"/>
                <a:cs typeface="Monaco"/>
                <a:sym typeface="Monaco"/>
              </a:rPr>
              <a:t>(</a:t>
            </a:r>
            <a:r>
              <a:rPr sz="1800" dirty="0" err="1">
                <a:latin typeface="Monaco"/>
                <a:ea typeface="Monaco"/>
                <a:cs typeface="Monaco"/>
                <a:sym typeface="Monaco"/>
              </a:rPr>
              <a:t>activityId</a:t>
            </a:r>
            <a:r>
              <a:rPr sz="1800" dirty="0">
                <a:latin typeface="Monaco"/>
                <a:ea typeface="Monaco"/>
                <a:cs typeface="Monaco"/>
                <a:sym typeface="Monaco"/>
              </a:rPr>
              <a:t>);</a:t>
            </a:r>
          </a:p>
          <a:p>
            <a:pPr lvl="1">
              <a:defRPr sz="1800"/>
            </a:pPr>
            <a:r>
              <a:rPr sz="1800" dirty="0">
                <a:latin typeface="Monaco"/>
                <a:ea typeface="Monaco"/>
                <a:cs typeface="Monaco"/>
                <a:sym typeface="Monaco"/>
              </a:rPr>
              <a:t>    </a:t>
            </a:r>
            <a:r>
              <a:rPr sz="1800" dirty="0" err="1">
                <a:latin typeface="Monaco"/>
                <a:ea typeface="Monaco"/>
                <a:cs typeface="Monaco"/>
                <a:sym typeface="Monaco"/>
              </a:rPr>
              <a:t>assertEquals</a:t>
            </a:r>
            <a:r>
              <a:rPr sz="1800" dirty="0">
                <a:latin typeface="Monaco"/>
                <a:ea typeface="Monaco"/>
                <a:cs typeface="Monaco"/>
                <a:sym typeface="Monaco"/>
              </a:rPr>
              <a:t> (</a:t>
            </a:r>
            <a:r>
              <a:rPr sz="1800" dirty="0" err="1">
                <a:solidFill>
                  <a:srgbClr val="0326CC"/>
                </a:solidFill>
                <a:latin typeface="Monaco"/>
                <a:ea typeface="Monaco"/>
                <a:cs typeface="Monaco"/>
                <a:sym typeface="Monaco"/>
              </a:rPr>
              <a:t>locations</a:t>
            </a:r>
            <a:r>
              <a:rPr sz="1800" dirty="0" err="1">
                <a:latin typeface="Monaco"/>
                <a:ea typeface="Monaco"/>
                <a:cs typeface="Monaco"/>
                <a:sym typeface="Monaco"/>
              </a:rPr>
              <a:t>.</a:t>
            </a:r>
            <a:r>
              <a:rPr sz="1800" dirty="0" err="1">
                <a:solidFill>
                  <a:srgbClr val="0326CC"/>
                </a:solidFill>
                <a:latin typeface="Monaco"/>
                <a:ea typeface="Monaco"/>
                <a:cs typeface="Monaco"/>
                <a:sym typeface="Monaco"/>
              </a:rPr>
              <a:t>length</a:t>
            </a:r>
            <a:r>
              <a:rPr sz="1800" dirty="0">
                <a:latin typeface="Monaco"/>
                <a:ea typeface="Monaco"/>
                <a:cs typeface="Monaco"/>
                <a:sym typeface="Monaco"/>
              </a:rPr>
              <a:t>, </a:t>
            </a:r>
            <a:r>
              <a:rPr sz="1800" dirty="0" err="1">
                <a:latin typeface="Monaco"/>
                <a:ea typeface="Monaco"/>
                <a:cs typeface="Monaco"/>
                <a:sym typeface="Monaco"/>
              </a:rPr>
              <a:t>activity.</a:t>
            </a:r>
            <a:r>
              <a:rPr sz="1800" dirty="0" err="1">
                <a:solidFill>
                  <a:srgbClr val="0326CC"/>
                </a:solidFill>
                <a:latin typeface="Monaco"/>
                <a:ea typeface="Monaco"/>
                <a:cs typeface="Monaco"/>
                <a:sym typeface="Monaco"/>
              </a:rPr>
              <a:t>route</a:t>
            </a:r>
            <a:r>
              <a:rPr sz="1800" dirty="0" err="1">
                <a:latin typeface="Monaco"/>
                <a:ea typeface="Monaco"/>
                <a:cs typeface="Monaco"/>
                <a:sym typeface="Monaco"/>
              </a:rPr>
              <a:t>.size</a:t>
            </a:r>
            <a:r>
              <a:rPr sz="1800" dirty="0">
                <a:latin typeface="Monaco"/>
                <a:ea typeface="Monaco"/>
                <a:cs typeface="Monaco"/>
                <a:sym typeface="Monaco"/>
              </a:rPr>
              <a:t>());</a:t>
            </a:r>
          </a:p>
          <a:p>
            <a:pPr lvl="1">
              <a:defRPr sz="1800"/>
            </a:pP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a:t>
            </a:r>
            <a:r>
              <a:rPr sz="1800" dirty="0" err="1">
                <a:latin typeface="Monaco"/>
                <a:ea typeface="Monaco"/>
                <a:cs typeface="Monaco"/>
                <a:sym typeface="Monaco"/>
              </a:rPr>
              <a:t>i</a:t>
            </a:r>
            <a:r>
              <a:rPr sz="1800" dirty="0">
                <a:latin typeface="Monaco"/>
                <a:ea typeface="Monaco"/>
                <a:cs typeface="Monaco"/>
                <a:sym typeface="Monaco"/>
              </a:rPr>
              <a:t> = 0;</a:t>
            </a:r>
          </a:p>
          <a:p>
            <a:pPr lvl="1">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for</a:t>
            </a:r>
            <a:r>
              <a:rPr sz="1800" dirty="0">
                <a:latin typeface="Monaco"/>
                <a:ea typeface="Monaco"/>
                <a:cs typeface="Monaco"/>
                <a:sym typeface="Monaco"/>
              </a:rPr>
              <a:t> (Location </a:t>
            </a:r>
            <a:r>
              <a:rPr sz="1800" dirty="0" err="1">
                <a:latin typeface="Monaco"/>
                <a:ea typeface="Monaco"/>
                <a:cs typeface="Monaco"/>
                <a:sym typeface="Monaco"/>
              </a:rPr>
              <a:t>location</a:t>
            </a:r>
            <a:r>
              <a:rPr sz="1800" dirty="0">
                <a:latin typeface="Monaco"/>
                <a:ea typeface="Monaco"/>
                <a:cs typeface="Monaco"/>
                <a:sym typeface="Monaco"/>
              </a:rPr>
              <a:t> : </a:t>
            </a:r>
            <a:r>
              <a:rPr sz="1800" dirty="0" err="1">
                <a:latin typeface="Monaco"/>
                <a:ea typeface="Monaco"/>
                <a:cs typeface="Monaco"/>
                <a:sym typeface="Monaco"/>
              </a:rPr>
              <a:t>activity.</a:t>
            </a:r>
            <a:r>
              <a:rPr sz="1800" dirty="0" err="1">
                <a:solidFill>
                  <a:srgbClr val="0326CC"/>
                </a:solidFill>
                <a:latin typeface="Monaco"/>
                <a:ea typeface="Monaco"/>
                <a:cs typeface="Monaco"/>
                <a:sym typeface="Monaco"/>
              </a:rPr>
              <a:t>route</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t>
            </a:r>
            <a:r>
              <a:rPr sz="1800" dirty="0" err="1">
                <a:latin typeface="Monaco"/>
                <a:ea typeface="Monaco"/>
                <a:cs typeface="Monaco"/>
                <a:sym typeface="Monaco"/>
              </a:rPr>
              <a:t>assertEquals</a:t>
            </a:r>
            <a:r>
              <a:rPr sz="1800" dirty="0">
                <a:latin typeface="Monaco"/>
                <a:ea typeface="Monaco"/>
                <a:cs typeface="Monaco"/>
                <a:sym typeface="Monaco"/>
              </a:rPr>
              <a:t>(location, </a:t>
            </a:r>
            <a:r>
              <a:rPr sz="1800" dirty="0">
                <a:solidFill>
                  <a:srgbClr val="0326CC"/>
                </a:solidFill>
                <a:latin typeface="Monaco"/>
                <a:ea typeface="Monaco"/>
                <a:cs typeface="Monaco"/>
                <a:sym typeface="Monaco"/>
              </a:rPr>
              <a:t>locations</a:t>
            </a:r>
            <a:r>
              <a:rPr sz="1800" dirty="0">
                <a:latin typeface="Monaco"/>
                <a:ea typeface="Monaco"/>
                <a:cs typeface="Monaco"/>
                <a:sym typeface="Monaco"/>
              </a:rPr>
              <a:t>[</a:t>
            </a:r>
            <a:r>
              <a:rPr sz="1800" dirty="0" err="1">
                <a:latin typeface="Monaco"/>
                <a:ea typeface="Monaco"/>
                <a:cs typeface="Monaco"/>
                <a:sym typeface="Monaco"/>
              </a:rPr>
              <a:t>i</a:t>
            </a:r>
            <a:r>
              <a:rPr sz="1800" dirty="0">
                <a:latin typeface="Monaco"/>
                <a:ea typeface="Monaco"/>
                <a:cs typeface="Monaco"/>
                <a:sym typeface="Monaco"/>
              </a:rPr>
              <a:t>]);</a:t>
            </a:r>
          </a:p>
          <a:p>
            <a:pPr lvl="1">
              <a:defRPr sz="1800"/>
            </a:pPr>
            <a:r>
              <a:rPr sz="1800" dirty="0">
                <a:latin typeface="Monaco"/>
                <a:ea typeface="Monaco"/>
                <a:cs typeface="Monaco"/>
                <a:sym typeface="Monaco"/>
              </a:rPr>
              <a:t>      </a:t>
            </a:r>
            <a:r>
              <a:rPr sz="1800" dirty="0" err="1">
                <a:latin typeface="Monaco"/>
                <a:ea typeface="Monaco"/>
                <a:cs typeface="Monaco"/>
                <a:sym typeface="Monaco"/>
              </a:rPr>
              <a:t>i</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 </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sz="4200"/>
              <a:t>Pacemaker Tests</a:t>
            </a:r>
          </a:p>
        </p:txBody>
      </p:sp>
      <p:sp>
        <p:nvSpPr>
          <p:cNvPr id="102" name="Shape 102"/>
          <p:cNvSpPr>
            <a:spLocks noGrp="1"/>
          </p:cNvSpPr>
          <p:nvPr>
            <p:ph type="body" idx="1"/>
          </p:nvPr>
        </p:nvSpPr>
        <p:spPr>
          <a:prstGeom prst="rect">
            <a:avLst/>
          </a:prstGeom>
        </p:spPr>
        <p:txBody>
          <a:bodyPr/>
          <a:lstStyle/>
          <a:p>
            <a:pPr lvl="0">
              <a:defRPr sz="1800"/>
            </a:pPr>
            <a:r>
              <a:rPr sz="3200" dirty="0"/>
              <a:t>Model</a:t>
            </a:r>
          </a:p>
          <a:p>
            <a:pPr lvl="0">
              <a:defRPr sz="1800"/>
            </a:pPr>
            <a:r>
              <a:rPr sz="3200" dirty="0"/>
              <a:t>API</a:t>
            </a:r>
          </a:p>
          <a:p>
            <a:pPr lvl="0">
              <a:defRPr sz="1800"/>
            </a:pPr>
            <a:r>
              <a:rPr sz="3200" dirty="0" err="1"/>
              <a:t>Serializer</a:t>
            </a:r>
            <a:endParaRPr sz="3200" dirty="0"/>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18</a:t>
            </a:fld>
            <a:endParaRPr sz="1400"/>
          </a:p>
        </p:txBody>
      </p:sp>
      <p:sp>
        <p:nvSpPr>
          <p:cNvPr id="3" name="Rectangle 2"/>
          <p:cNvSpPr/>
          <p:nvPr/>
        </p:nvSpPr>
        <p:spPr>
          <a:xfrm>
            <a:off x="453728" y="4372744"/>
            <a:ext cx="2304256" cy="792088"/>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11396973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p>
            <a:pPr lvl="0">
              <a:defRPr sz="1800"/>
            </a:pPr>
            <a:r>
              <a:rPr sz="4200"/>
              <a:t>pacemaker persistence</a:t>
            </a:r>
          </a:p>
        </p:txBody>
      </p:sp>
      <p:sp>
        <p:nvSpPr>
          <p:cNvPr id="180" name="Shape 18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19</a:t>
            </a:fld>
            <a:endParaRPr sz="1400"/>
          </a:p>
        </p:txBody>
      </p:sp>
      <p:sp>
        <p:nvSpPr>
          <p:cNvPr id="181" name="Shape 181"/>
          <p:cNvSpPr/>
          <p:nvPr/>
        </p:nvSpPr>
        <p:spPr>
          <a:xfrm>
            <a:off x="4990232" y="2167411"/>
            <a:ext cx="7454901" cy="7386638"/>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1">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PacemakerAPI</a:t>
            </a:r>
            <a:endParaRPr sz="1600" dirty="0">
              <a:latin typeface="Monaco"/>
              <a:ea typeface="Monaco"/>
              <a:cs typeface="Monaco"/>
              <a:sym typeface="Monaco"/>
            </a:endParaRPr>
          </a:p>
          <a:p>
            <a:pPr lvl="1">
              <a:defRPr sz="1800"/>
            </a:pP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Map&lt;Long,   User&gt;   </a:t>
            </a:r>
            <a:r>
              <a:rPr sz="1600" dirty="0" err="1">
                <a:solidFill>
                  <a:srgbClr val="0326CC"/>
                </a:solidFill>
                <a:latin typeface="Monaco"/>
                <a:ea typeface="Monaco"/>
                <a:cs typeface="Monaco"/>
                <a:sym typeface="Monaco"/>
              </a:rPr>
              <a:t>userIndex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Map&lt;String, User&gt;   </a:t>
            </a:r>
            <a:r>
              <a:rPr sz="1600" dirty="0" err="1">
                <a:solidFill>
                  <a:srgbClr val="0326CC"/>
                </a:solidFill>
                <a:latin typeface="Monaco"/>
                <a:ea typeface="Monaco"/>
                <a:cs typeface="Monaco"/>
                <a:sym typeface="Monaco"/>
              </a:rPr>
              <a:t>emailIndex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Map&lt;Long, Activity&gt; </a:t>
            </a:r>
            <a:r>
              <a:rPr sz="1600" dirty="0" err="1">
                <a:solidFill>
                  <a:srgbClr val="0326CC"/>
                </a:solidFill>
                <a:latin typeface="Monaco"/>
                <a:ea typeface="Monaco"/>
                <a:cs typeface="Monaco"/>
                <a:sym typeface="Monaco"/>
              </a:rPr>
              <a:t>activitiesIndex</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HashMap</a:t>
            </a:r>
            <a:r>
              <a:rPr sz="1600" dirty="0">
                <a:latin typeface="Monaco"/>
                <a:ea typeface="Monaco"/>
                <a:cs typeface="Monaco"/>
                <a:sym typeface="Monaco"/>
              </a:rPr>
              <a:t>&lt;&gt;();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a:t>
            </a:r>
            <a:r>
              <a:rPr sz="1600" dirty="0" err="1">
                <a:latin typeface="Monaco"/>
                <a:ea typeface="Monaco"/>
                <a:cs typeface="Monaco"/>
                <a:sym typeface="Monaco"/>
              </a:rPr>
              <a:t>Serializer</a:t>
            </a: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err="1">
                <a:latin typeface="Monaco"/>
                <a:ea typeface="Monaco"/>
                <a:cs typeface="Monaco"/>
                <a:sym typeface="Monaco"/>
              </a:rPr>
              <a:t>PacemakerAPI</a:t>
            </a:r>
            <a:r>
              <a:rPr sz="1600" dirty="0">
                <a:latin typeface="Monaco"/>
                <a:ea typeface="Monaco"/>
                <a:cs typeface="Monaco"/>
                <a:sym typeface="Monaco"/>
              </a:rPr>
              <a:t>(</a:t>
            </a:r>
            <a:r>
              <a:rPr sz="1600" dirty="0" err="1">
                <a:latin typeface="Monaco"/>
                <a:ea typeface="Monaco"/>
                <a:cs typeface="Monaco"/>
                <a:sym typeface="Monaco"/>
              </a:rPr>
              <a:t>Serializer</a:t>
            </a:r>
            <a:r>
              <a:rPr sz="1600" dirty="0">
                <a:latin typeface="Monaco"/>
                <a:ea typeface="Monaco"/>
                <a:cs typeface="Monaco"/>
                <a:sym typeface="Monaco"/>
              </a:rPr>
              <a:t> </a:t>
            </a:r>
            <a:r>
              <a:rPr sz="1600" dirty="0" err="1">
                <a:latin typeface="Monaco"/>
                <a:ea typeface="Monaco"/>
                <a:cs typeface="Monaco"/>
                <a:sym typeface="Monaco"/>
              </a:rPr>
              <a:t>serializer</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serializer</a:t>
            </a:r>
            <a:r>
              <a:rPr sz="1600" dirty="0">
                <a:latin typeface="Monaco"/>
                <a:ea typeface="Monaco"/>
                <a:cs typeface="Monaco"/>
                <a:sym typeface="Monaco"/>
              </a:rPr>
              <a:t> = </a:t>
            </a:r>
            <a:r>
              <a:rPr sz="1600" dirty="0" err="1">
                <a:latin typeface="Monaco"/>
                <a:ea typeface="Monaco"/>
                <a:cs typeface="Monaco"/>
                <a:sym typeface="Monaco"/>
              </a:rPr>
              <a:t>serializer</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a:t>
            </a:r>
            <a:r>
              <a:rPr sz="1600" dirty="0" err="1">
                <a:solidFill>
                  <a:srgbClr val="777777"/>
                </a:solidFill>
                <a:latin typeface="Monaco"/>
                <a:ea typeface="Monaco"/>
                <a:cs typeface="Monaco"/>
                <a:sym typeface="Monaco"/>
              </a:rPr>
              <a:t>SuppressWarnings</a:t>
            </a:r>
            <a:r>
              <a:rPr sz="1600" dirty="0">
                <a:latin typeface="Monaco"/>
                <a:ea typeface="Monaco"/>
                <a:cs typeface="Monaco"/>
                <a:sym typeface="Monaco"/>
              </a:rPr>
              <a:t>(</a:t>
            </a:r>
            <a:r>
              <a:rPr sz="1600" dirty="0">
                <a:solidFill>
                  <a:srgbClr val="3933FF"/>
                </a:solidFill>
                <a:latin typeface="Monaco"/>
                <a:ea typeface="Monaco"/>
                <a:cs typeface="Monaco"/>
                <a:sym typeface="Monaco"/>
              </a:rPr>
              <a:t>"unchecked"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load() </a:t>
            </a:r>
            <a:r>
              <a:rPr sz="1600" dirty="0">
                <a:solidFill>
                  <a:srgbClr val="931A68"/>
                </a:solidFill>
                <a:latin typeface="Monaco"/>
                <a:ea typeface="Monaco"/>
                <a:cs typeface="Monaco"/>
                <a:sym typeface="Monaco"/>
              </a:rPr>
              <a:t>throws</a:t>
            </a:r>
            <a:r>
              <a:rPr sz="1600" dirty="0">
                <a:latin typeface="Monaco"/>
                <a:ea typeface="Monaco"/>
                <a:cs typeface="Monaco"/>
                <a:sym typeface="Monaco"/>
              </a:rPr>
              <a:t> Exception</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.read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activitiesIndex</a:t>
            </a:r>
            <a:r>
              <a:rPr sz="1600" dirty="0">
                <a:latin typeface="Monaco"/>
                <a:ea typeface="Monaco"/>
                <a:cs typeface="Monaco"/>
                <a:sym typeface="Monaco"/>
              </a:rPr>
              <a:t> = (Map&lt;Long, Activity&gt;)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.pop</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emailIndex</a:t>
            </a:r>
            <a:r>
              <a:rPr sz="1600" dirty="0">
                <a:latin typeface="Monaco"/>
                <a:ea typeface="Monaco"/>
                <a:cs typeface="Monaco"/>
                <a:sym typeface="Monaco"/>
              </a:rPr>
              <a:t>      = (Map&lt;String, User&gt;)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.pop</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userIndex</a:t>
            </a:r>
            <a:r>
              <a:rPr sz="1600" dirty="0">
                <a:latin typeface="Monaco"/>
                <a:ea typeface="Monaco"/>
                <a:cs typeface="Monaco"/>
                <a:sym typeface="Monaco"/>
              </a:rPr>
              <a:t>       = (Map&lt;Long, User&gt;)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.pop</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store() </a:t>
            </a:r>
            <a:r>
              <a:rPr sz="1600" dirty="0">
                <a:solidFill>
                  <a:srgbClr val="931A68"/>
                </a:solidFill>
                <a:latin typeface="Monaco"/>
                <a:ea typeface="Monaco"/>
                <a:cs typeface="Monaco"/>
                <a:sym typeface="Monaco"/>
              </a:rPr>
              <a:t>throws</a:t>
            </a:r>
            <a:r>
              <a:rPr sz="1600" dirty="0">
                <a:latin typeface="Monaco"/>
                <a:ea typeface="Monaco"/>
                <a:cs typeface="Monaco"/>
                <a:sym typeface="Monaco"/>
              </a:rPr>
              <a:t> Exception</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.push</a:t>
            </a:r>
            <a:r>
              <a:rPr sz="1600" dirty="0">
                <a:latin typeface="Monaco"/>
                <a:ea typeface="Monaco"/>
                <a:cs typeface="Monaco"/>
                <a:sym typeface="Monaco"/>
              </a:rPr>
              <a:t>(</a:t>
            </a:r>
            <a:r>
              <a:rPr sz="1600" dirty="0" err="1">
                <a:solidFill>
                  <a:srgbClr val="0326CC"/>
                </a:solidFill>
                <a:latin typeface="Monaco"/>
                <a:ea typeface="Monaco"/>
                <a:cs typeface="Monaco"/>
                <a:sym typeface="Monaco"/>
              </a:rPr>
              <a:t>userIndex</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.push</a:t>
            </a:r>
            <a:r>
              <a:rPr sz="1600" dirty="0">
                <a:latin typeface="Monaco"/>
                <a:ea typeface="Monaco"/>
                <a:cs typeface="Monaco"/>
                <a:sym typeface="Monaco"/>
              </a:rPr>
              <a:t>(</a:t>
            </a:r>
            <a:r>
              <a:rPr sz="1600" dirty="0" err="1">
                <a:solidFill>
                  <a:srgbClr val="0326CC"/>
                </a:solidFill>
                <a:latin typeface="Monaco"/>
                <a:ea typeface="Monaco"/>
                <a:cs typeface="Monaco"/>
                <a:sym typeface="Monaco"/>
              </a:rPr>
              <a:t>emailIndex</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.push</a:t>
            </a:r>
            <a:r>
              <a:rPr sz="1600" dirty="0">
                <a:latin typeface="Monaco"/>
                <a:ea typeface="Monaco"/>
                <a:cs typeface="Monaco"/>
                <a:sym typeface="Monaco"/>
              </a:rPr>
              <a:t>(</a:t>
            </a:r>
            <a:r>
              <a:rPr sz="1600" dirty="0" err="1">
                <a:solidFill>
                  <a:srgbClr val="0326CC"/>
                </a:solidFill>
                <a:latin typeface="Monaco"/>
                <a:ea typeface="Monaco"/>
                <a:cs typeface="Monaco"/>
                <a:sym typeface="Monaco"/>
              </a:rPr>
              <a:t>activitiesIndex</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serializer</a:t>
            </a:r>
            <a:r>
              <a:rPr sz="1600" dirty="0" err="1">
                <a:latin typeface="Monaco"/>
                <a:ea typeface="Monaco"/>
                <a:cs typeface="Monaco"/>
                <a:sym typeface="Monaco"/>
              </a:rPr>
              <a:t>.write</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p:txBody>
      </p:sp>
      <p:sp>
        <p:nvSpPr>
          <p:cNvPr id="182" name="Shape 182"/>
          <p:cNvSpPr/>
          <p:nvPr/>
        </p:nvSpPr>
        <p:spPr>
          <a:xfrm>
            <a:off x="647700" y="3484364"/>
            <a:ext cx="3766468" cy="2154436"/>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interface</a:t>
            </a:r>
            <a:r>
              <a:rPr sz="2000" dirty="0">
                <a:latin typeface="Monaco"/>
                <a:ea typeface="Monaco"/>
                <a:cs typeface="Monaco"/>
                <a:sym typeface="Monaco"/>
              </a:rPr>
              <a:t> </a:t>
            </a:r>
            <a:r>
              <a:rPr sz="2000" dirty="0" err="1">
                <a:latin typeface="Monaco"/>
                <a:ea typeface="Monaco"/>
                <a:cs typeface="Monaco"/>
                <a:sym typeface="Monaco"/>
              </a:rPr>
              <a:t>Serializer</a:t>
            </a:r>
            <a:endParaRPr sz="2000" dirty="0">
              <a:latin typeface="Monaco"/>
              <a:ea typeface="Monaco"/>
              <a:cs typeface="Monaco"/>
              <a:sym typeface="Monaco"/>
            </a:endParaRPr>
          </a:p>
          <a:p>
            <a:pPr lvl="1">
              <a:defRPr sz="1800"/>
            </a:pP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push(Object o);</a:t>
            </a:r>
          </a:p>
          <a:p>
            <a:pPr lvl="1">
              <a:defRPr sz="1800"/>
            </a:pPr>
            <a:r>
              <a:rPr sz="2000" dirty="0">
                <a:latin typeface="Monaco"/>
                <a:ea typeface="Monaco"/>
                <a:cs typeface="Monaco"/>
                <a:sym typeface="Monaco"/>
              </a:rPr>
              <a:t>  Object pop();</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write() </a:t>
            </a:r>
            <a:r>
              <a:rPr sz="2000" dirty="0">
                <a:solidFill>
                  <a:srgbClr val="931A68"/>
                </a:solidFill>
                <a:latin typeface="Monaco"/>
                <a:ea typeface="Monaco"/>
                <a:cs typeface="Monaco"/>
                <a:sym typeface="Monaco"/>
              </a:rPr>
              <a:t>throws</a:t>
            </a:r>
            <a:r>
              <a:rPr sz="2000" dirty="0">
                <a:latin typeface="Monaco"/>
                <a:ea typeface="Monaco"/>
                <a:cs typeface="Monaco"/>
                <a:sym typeface="Monaco"/>
              </a:rPr>
              <a:t> Exception;</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read() </a:t>
            </a:r>
            <a:r>
              <a:rPr sz="2000" dirty="0">
                <a:solidFill>
                  <a:srgbClr val="931A68"/>
                </a:solidFill>
                <a:latin typeface="Monaco"/>
                <a:ea typeface="Monaco"/>
                <a:cs typeface="Monaco"/>
                <a:sym typeface="Monaco"/>
              </a:rPr>
              <a:t>throws</a:t>
            </a:r>
            <a:r>
              <a:rPr sz="2000" dirty="0">
                <a:latin typeface="Monaco"/>
                <a:ea typeface="Monaco"/>
                <a:cs typeface="Monaco"/>
                <a:sym typeface="Monaco"/>
              </a:rPr>
              <a:t> Exception;</a:t>
            </a:r>
          </a:p>
          <a:p>
            <a:pPr lvl="1">
              <a:defRPr sz="1800"/>
            </a:pPr>
            <a:r>
              <a:rPr sz="2000" dirty="0">
                <a:latin typeface="Monaco"/>
                <a:ea typeface="Monaco"/>
                <a:cs typeface="Monaco"/>
                <a:sym typeface="Monaco"/>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sz="4200"/>
              <a:t>Pacemaker Tests</a:t>
            </a:r>
          </a:p>
        </p:txBody>
      </p:sp>
      <p:sp>
        <p:nvSpPr>
          <p:cNvPr id="102" name="Shape 102"/>
          <p:cNvSpPr>
            <a:spLocks noGrp="1"/>
          </p:cNvSpPr>
          <p:nvPr>
            <p:ph type="body" idx="1"/>
          </p:nvPr>
        </p:nvSpPr>
        <p:spPr>
          <a:prstGeom prst="rect">
            <a:avLst/>
          </a:prstGeom>
        </p:spPr>
        <p:txBody>
          <a:bodyPr/>
          <a:lstStyle/>
          <a:p>
            <a:pPr lvl="0">
              <a:defRPr sz="1800"/>
            </a:pPr>
            <a:r>
              <a:rPr sz="3200" dirty="0"/>
              <a:t>Model</a:t>
            </a:r>
          </a:p>
          <a:p>
            <a:pPr lvl="0">
              <a:defRPr sz="1800"/>
            </a:pPr>
            <a:r>
              <a:rPr sz="3200" dirty="0"/>
              <a:t>API</a:t>
            </a:r>
          </a:p>
          <a:p>
            <a:pPr lvl="0">
              <a:defRPr sz="1800"/>
            </a:pPr>
            <a:r>
              <a:rPr sz="3200" dirty="0" err="1"/>
              <a:t>Serializer</a:t>
            </a:r>
            <a:endParaRPr sz="3200" dirty="0"/>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a:t>
            </a:fld>
            <a:endParaRPr sz="1400"/>
          </a:p>
        </p:txBody>
      </p:sp>
      <p:sp>
        <p:nvSpPr>
          <p:cNvPr id="3" name="Rectangle 2"/>
          <p:cNvSpPr/>
          <p:nvPr/>
        </p:nvSpPr>
        <p:spPr>
          <a:xfrm>
            <a:off x="453728" y="2140496"/>
            <a:ext cx="1872208" cy="792088"/>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a:lstStyle>
            <a:lvl1pPr algn="r"/>
          </a:lstStyle>
          <a:p>
            <a:pPr lvl="0">
              <a:defRPr sz="1800"/>
            </a:pPr>
            <a:r>
              <a:rPr sz="4200" dirty="0" err="1" smtClean="0"/>
              <a:t>serializer</a:t>
            </a:r>
            <a:endParaRPr sz="4200" dirty="0"/>
          </a:p>
        </p:txBody>
      </p:sp>
      <p:sp>
        <p:nvSpPr>
          <p:cNvPr id="185" name="Shape 18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20</a:t>
            </a:fld>
            <a:endParaRPr sz="1400"/>
          </a:p>
        </p:txBody>
      </p:sp>
      <p:sp>
        <p:nvSpPr>
          <p:cNvPr id="186" name="Shape 186"/>
          <p:cNvSpPr/>
          <p:nvPr/>
        </p:nvSpPr>
        <p:spPr>
          <a:xfrm>
            <a:off x="237704" y="108511"/>
            <a:ext cx="6163692" cy="9602629"/>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XMLSerializer</a:t>
            </a:r>
            <a:r>
              <a:rPr sz="1600" dirty="0">
                <a:latin typeface="Monaco"/>
                <a:ea typeface="Monaco"/>
                <a:cs typeface="Monaco"/>
                <a:sym typeface="Monaco"/>
              </a:rPr>
              <a:t> </a:t>
            </a:r>
            <a:r>
              <a:rPr sz="1600" dirty="0">
                <a:solidFill>
                  <a:srgbClr val="931A68"/>
                </a:solidFill>
                <a:latin typeface="Monaco"/>
                <a:ea typeface="Monaco"/>
                <a:cs typeface="Monaco"/>
                <a:sym typeface="Monaco"/>
              </a:rPr>
              <a:t>implements</a:t>
            </a:r>
            <a:r>
              <a:rPr sz="1600" dirty="0">
                <a:latin typeface="Monaco"/>
                <a:ea typeface="Monaco"/>
                <a:cs typeface="Monaco"/>
                <a:sym typeface="Monaco"/>
              </a:rPr>
              <a:t> </a:t>
            </a:r>
            <a:r>
              <a:rPr sz="1600" dirty="0" err="1">
                <a:latin typeface="Monaco"/>
                <a:ea typeface="Monaco"/>
                <a:cs typeface="Monaco"/>
                <a:sym typeface="Monaco"/>
              </a:rPr>
              <a:t>Serializer</a:t>
            </a:r>
            <a:endParaRPr sz="1600" dirty="0">
              <a:latin typeface="Monaco"/>
              <a:ea typeface="Monaco"/>
              <a:cs typeface="Monaco"/>
              <a:sym typeface="Monaco"/>
            </a:endParaRPr>
          </a:p>
          <a:p>
            <a:pPr lvl="1">
              <a:defRPr sz="1800"/>
            </a:pP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Stack </a:t>
            </a:r>
            <a:r>
              <a:rPr sz="1600" dirty="0" err="1">
                <a:solidFill>
                  <a:srgbClr val="0326CC"/>
                </a:solidFill>
                <a:latin typeface="Monaco"/>
                <a:ea typeface="Monaco"/>
                <a:cs typeface="Monaco"/>
                <a:sym typeface="Monaco"/>
              </a:rPr>
              <a:t>stack</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Stack();</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private</a:t>
            </a:r>
            <a:r>
              <a:rPr sz="1600" dirty="0">
                <a:latin typeface="Monaco"/>
                <a:ea typeface="Monaco"/>
                <a:cs typeface="Monaco"/>
                <a:sym typeface="Monaco"/>
              </a:rPr>
              <a:t> File </a:t>
            </a:r>
            <a:r>
              <a:rPr sz="1600" dirty="0" err="1">
                <a:solidFill>
                  <a:srgbClr val="0326CC"/>
                </a:solidFill>
                <a:latin typeface="Monaco"/>
                <a:ea typeface="Monaco"/>
                <a:cs typeface="Monaco"/>
                <a:sym typeface="Monaco"/>
              </a:rPr>
              <a:t>file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err="1">
                <a:latin typeface="Monaco"/>
                <a:ea typeface="Monaco"/>
                <a:cs typeface="Monaco"/>
                <a:sym typeface="Monaco"/>
              </a:rPr>
              <a:t>XMLSerializer</a:t>
            </a:r>
            <a:r>
              <a:rPr sz="1600" dirty="0">
                <a:latin typeface="Monaco"/>
                <a:ea typeface="Monaco"/>
                <a:cs typeface="Monaco"/>
                <a:sym typeface="Monaco"/>
              </a:rPr>
              <a:t>(File file)</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file</a:t>
            </a:r>
            <a:r>
              <a:rPr sz="1600" dirty="0">
                <a:latin typeface="Monaco"/>
                <a:ea typeface="Monaco"/>
                <a:cs typeface="Monaco"/>
                <a:sym typeface="Monaco"/>
              </a:rPr>
              <a:t> = file;</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push(Object o)</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solidFill>
                  <a:srgbClr val="0326CC"/>
                </a:solidFill>
                <a:latin typeface="Monaco"/>
                <a:ea typeface="Monaco"/>
                <a:cs typeface="Monaco"/>
                <a:sym typeface="Monaco"/>
              </a:rPr>
              <a:t>stack</a:t>
            </a:r>
            <a:r>
              <a:rPr sz="1600" dirty="0" err="1">
                <a:latin typeface="Monaco"/>
                <a:ea typeface="Monaco"/>
                <a:cs typeface="Monaco"/>
                <a:sym typeface="Monaco"/>
              </a:rPr>
              <a:t>.push</a:t>
            </a:r>
            <a:r>
              <a:rPr sz="1600" dirty="0">
                <a:latin typeface="Monaco"/>
                <a:ea typeface="Monaco"/>
                <a:cs typeface="Monaco"/>
                <a:sym typeface="Monaco"/>
              </a:rPr>
              <a:t>(o);</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Object pop()</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err="1">
                <a:solidFill>
                  <a:srgbClr val="0326CC"/>
                </a:solidFill>
                <a:latin typeface="Monaco"/>
                <a:ea typeface="Monaco"/>
                <a:cs typeface="Monaco"/>
                <a:sym typeface="Monaco"/>
              </a:rPr>
              <a:t>stack</a:t>
            </a:r>
            <a:r>
              <a:rPr sz="1600" dirty="0" err="1">
                <a:latin typeface="Monaco"/>
                <a:ea typeface="Monaco"/>
                <a:cs typeface="Monaco"/>
                <a:sym typeface="Monaco"/>
              </a:rPr>
              <a:t>.pop</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a:t>
            </a:r>
            <a:r>
              <a:rPr sz="1600" dirty="0" err="1">
                <a:solidFill>
                  <a:srgbClr val="777777"/>
                </a:solidFill>
                <a:latin typeface="Monaco"/>
                <a:ea typeface="Monaco"/>
                <a:cs typeface="Monaco"/>
                <a:sym typeface="Monaco"/>
              </a:rPr>
              <a:t>SuppressWarnings</a:t>
            </a:r>
            <a:r>
              <a:rPr sz="1600" dirty="0">
                <a:latin typeface="Monaco"/>
                <a:ea typeface="Monaco"/>
                <a:cs typeface="Monaco"/>
                <a:sym typeface="Monaco"/>
              </a:rPr>
              <a:t>(</a:t>
            </a:r>
            <a:r>
              <a:rPr sz="1600" dirty="0">
                <a:solidFill>
                  <a:srgbClr val="3933FF"/>
                </a:solidFill>
                <a:latin typeface="Monaco"/>
                <a:ea typeface="Monaco"/>
                <a:cs typeface="Monaco"/>
                <a:sym typeface="Monaco"/>
              </a:rPr>
              <a:t>"unchecked"</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read() </a:t>
            </a:r>
            <a:r>
              <a:rPr sz="1600" dirty="0">
                <a:solidFill>
                  <a:srgbClr val="931A68"/>
                </a:solidFill>
                <a:latin typeface="Monaco"/>
                <a:ea typeface="Monaco"/>
                <a:cs typeface="Monaco"/>
                <a:sym typeface="Monaco"/>
              </a:rPr>
              <a:t>throws</a:t>
            </a:r>
            <a:r>
              <a:rPr sz="1600" dirty="0">
                <a:latin typeface="Monaco"/>
                <a:ea typeface="Monaco"/>
                <a:cs typeface="Monaco"/>
                <a:sym typeface="Monaco"/>
              </a:rPr>
              <a:t> Exception</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ObjectInputStream</a:t>
            </a:r>
            <a:r>
              <a:rPr sz="1600" dirty="0">
                <a:latin typeface="Monaco"/>
                <a:ea typeface="Monaco"/>
                <a:cs typeface="Monaco"/>
                <a:sym typeface="Monaco"/>
              </a:rPr>
              <a:t> is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1">
              <a:defRPr sz="1800"/>
            </a:pP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try</a:t>
            </a:r>
            <a:endParaRPr sz="1600" dirty="0">
              <a:latin typeface="Monaco"/>
              <a:ea typeface="Monaco"/>
              <a:cs typeface="Monaco"/>
              <a:sym typeface="Monaco"/>
            </a:endParaRP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DomDriver</a:t>
            </a:r>
            <a:r>
              <a:rPr sz="1600" dirty="0">
                <a:latin typeface="Monaco"/>
                <a:ea typeface="Monaco"/>
                <a:cs typeface="Monaco"/>
                <a:sym typeface="Monaco"/>
              </a:rPr>
              <a:t>());</a:t>
            </a:r>
          </a:p>
          <a:p>
            <a:pPr lvl="1">
              <a:defRPr sz="1800"/>
            </a:pPr>
            <a:r>
              <a:rPr sz="1600" dirty="0">
                <a:latin typeface="Monaco"/>
                <a:ea typeface="Monaco"/>
                <a:cs typeface="Monaco"/>
                <a:sym typeface="Monaco"/>
              </a:rPr>
              <a:t>      is = </a:t>
            </a:r>
            <a:r>
              <a:rPr sz="1600" dirty="0" err="1">
                <a:latin typeface="Monaco"/>
                <a:ea typeface="Monaco"/>
                <a:cs typeface="Monaco"/>
                <a:sym typeface="Monaco"/>
              </a:rPr>
              <a:t>xstream.createObjectInputStream</a:t>
            </a:r>
            <a:r>
              <a:rPr sz="1600" dirty="0">
                <a:latin typeface="Monaco"/>
                <a:ea typeface="Monaco"/>
                <a:cs typeface="Monaco"/>
                <a:sym typeface="Monaco"/>
              </a:rPr>
              <a:t>(</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FileReader</a:t>
            </a:r>
            <a:r>
              <a:rPr sz="1600" dirty="0">
                <a:latin typeface="Monaco"/>
                <a:ea typeface="Monaco"/>
                <a:cs typeface="Monaco"/>
                <a:sym typeface="Monaco"/>
              </a:rPr>
              <a:t>(</a:t>
            </a:r>
            <a:r>
              <a:rPr sz="1600" dirty="0">
                <a:solidFill>
                  <a:srgbClr val="0326CC"/>
                </a:solidFill>
                <a:latin typeface="Monaco"/>
                <a:ea typeface="Monaco"/>
                <a:cs typeface="Monaco"/>
                <a:sym typeface="Monaco"/>
              </a:rPr>
              <a:t>file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0326CC"/>
                </a:solidFill>
                <a:latin typeface="Monaco"/>
                <a:ea typeface="Monaco"/>
                <a:cs typeface="Monaco"/>
                <a:sym typeface="Monaco"/>
              </a:rPr>
              <a:t>stack</a:t>
            </a:r>
            <a:r>
              <a:rPr sz="1600" dirty="0">
                <a:latin typeface="Monaco"/>
                <a:ea typeface="Monaco"/>
                <a:cs typeface="Monaco"/>
                <a:sym typeface="Monaco"/>
              </a:rPr>
              <a:t> = (Stack) </a:t>
            </a:r>
            <a:r>
              <a:rPr sz="1600" dirty="0" err="1">
                <a:latin typeface="Monaco"/>
                <a:ea typeface="Monaco"/>
                <a:cs typeface="Monaco"/>
                <a:sym typeface="Monaco"/>
              </a:rPr>
              <a:t>is.readObject</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finally</a:t>
            </a:r>
            <a:endParaRPr sz="1600" dirty="0">
              <a:latin typeface="Monaco"/>
              <a:ea typeface="Monaco"/>
              <a:cs typeface="Monaco"/>
              <a:sym typeface="Monaco"/>
            </a:endParaRP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if</a:t>
            </a:r>
            <a:r>
              <a:rPr sz="1600" dirty="0">
                <a:latin typeface="Monaco"/>
                <a:ea typeface="Monaco"/>
                <a:cs typeface="Monaco"/>
                <a:sym typeface="Monaco"/>
              </a:rPr>
              <a:t> (is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is.close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p:txBody>
      </p:sp>
      <p:sp>
        <p:nvSpPr>
          <p:cNvPr id="187" name="Shape 187"/>
          <p:cNvSpPr/>
          <p:nvPr/>
        </p:nvSpPr>
        <p:spPr>
          <a:xfrm>
            <a:off x="6574408" y="3610853"/>
            <a:ext cx="6192688" cy="4678204"/>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600" dirty="0" smtClean="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write() </a:t>
            </a:r>
            <a:r>
              <a:rPr sz="1600" dirty="0">
                <a:solidFill>
                  <a:srgbClr val="931A68"/>
                </a:solidFill>
                <a:latin typeface="Monaco"/>
                <a:ea typeface="Monaco"/>
                <a:cs typeface="Monaco"/>
                <a:sym typeface="Monaco"/>
              </a:rPr>
              <a:t>throws</a:t>
            </a:r>
            <a:r>
              <a:rPr sz="1600" dirty="0">
                <a:latin typeface="Monaco"/>
                <a:ea typeface="Monaco"/>
                <a:cs typeface="Monaco"/>
                <a:sym typeface="Monaco"/>
              </a:rPr>
              <a:t> Exception</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ObjectOutputStream</a:t>
            </a:r>
            <a:r>
              <a:rPr sz="1600" dirty="0">
                <a:latin typeface="Monaco"/>
                <a:ea typeface="Monaco"/>
                <a:cs typeface="Monaco"/>
                <a:sym typeface="Monaco"/>
              </a:rPr>
              <a:t> </a:t>
            </a:r>
            <a:r>
              <a:rPr sz="1600" dirty="0" err="1">
                <a:latin typeface="Monaco"/>
                <a:ea typeface="Monaco"/>
                <a:cs typeface="Monaco"/>
                <a:sym typeface="Monaco"/>
              </a:rPr>
              <a:t>os</a:t>
            </a:r>
            <a:r>
              <a:rPr sz="1600" dirty="0">
                <a:latin typeface="Monaco"/>
                <a:ea typeface="Monaco"/>
                <a:cs typeface="Monaco"/>
                <a:sym typeface="Monaco"/>
              </a:rPr>
              <a:t>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1">
              <a:defRPr sz="1800"/>
            </a:pP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try</a:t>
            </a:r>
            <a:endParaRPr sz="1600" dirty="0">
              <a:latin typeface="Monaco"/>
              <a:ea typeface="Monaco"/>
              <a:cs typeface="Monaco"/>
              <a:sym typeface="Monaco"/>
            </a:endParaRP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XStream</a:t>
            </a:r>
            <a:r>
              <a:rPr sz="1600" dirty="0">
                <a:latin typeface="Monaco"/>
                <a:ea typeface="Monaco"/>
                <a:cs typeface="Monaco"/>
                <a:sym typeface="Monaco"/>
              </a:rPr>
              <a:t>(</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DomDriver</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os</a:t>
            </a:r>
            <a:r>
              <a:rPr sz="1600" dirty="0">
                <a:latin typeface="Monaco"/>
                <a:ea typeface="Monaco"/>
                <a:cs typeface="Monaco"/>
                <a:sym typeface="Monaco"/>
              </a:rPr>
              <a:t> = </a:t>
            </a:r>
            <a:r>
              <a:rPr sz="1600" dirty="0" err="1">
                <a:latin typeface="Monaco"/>
                <a:ea typeface="Monaco"/>
                <a:cs typeface="Monaco"/>
                <a:sym typeface="Monaco"/>
              </a:rPr>
              <a:t>xstream.createObjectOutputStream</a:t>
            </a:r>
            <a:r>
              <a:rPr sz="1600" dirty="0">
                <a:latin typeface="Monaco"/>
                <a:ea typeface="Monaco"/>
                <a:cs typeface="Monaco"/>
                <a:sym typeface="Monaco"/>
              </a:rPr>
              <a:t>(</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FileWriter</a:t>
            </a:r>
            <a:r>
              <a:rPr sz="1600" dirty="0">
                <a:latin typeface="Monaco"/>
                <a:ea typeface="Monaco"/>
                <a:cs typeface="Monaco"/>
                <a:sym typeface="Monaco"/>
              </a:rPr>
              <a:t>(</a:t>
            </a:r>
            <a:r>
              <a:rPr sz="1600" dirty="0">
                <a:solidFill>
                  <a:srgbClr val="0326CC"/>
                </a:solidFill>
                <a:latin typeface="Monaco"/>
                <a:ea typeface="Monaco"/>
                <a:cs typeface="Monaco"/>
                <a:sym typeface="Monaco"/>
              </a:rPr>
              <a:t>file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os.writeObject</a:t>
            </a:r>
            <a:r>
              <a:rPr sz="1600" dirty="0">
                <a:latin typeface="Monaco"/>
                <a:ea typeface="Monaco"/>
                <a:cs typeface="Monaco"/>
                <a:sym typeface="Monaco"/>
              </a:rPr>
              <a:t>(</a:t>
            </a:r>
            <a:r>
              <a:rPr sz="1600" dirty="0">
                <a:solidFill>
                  <a:srgbClr val="0326CC"/>
                </a:solidFill>
                <a:latin typeface="Monaco"/>
                <a:ea typeface="Monaco"/>
                <a:cs typeface="Monaco"/>
                <a:sym typeface="Monaco"/>
              </a:rPr>
              <a:t>stack</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finally</a:t>
            </a:r>
            <a:endParaRPr sz="1600" dirty="0">
              <a:latin typeface="Monaco"/>
              <a:ea typeface="Monaco"/>
              <a:cs typeface="Monaco"/>
              <a:sym typeface="Monaco"/>
            </a:endParaRP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if</a:t>
            </a:r>
            <a:r>
              <a:rPr sz="1600" dirty="0">
                <a:latin typeface="Monaco"/>
                <a:ea typeface="Monaco"/>
                <a:cs typeface="Monaco"/>
                <a:sym typeface="Monaco"/>
              </a:rPr>
              <a:t> (</a:t>
            </a:r>
            <a:r>
              <a:rPr sz="1600" dirty="0" err="1">
                <a:latin typeface="Monaco"/>
                <a:ea typeface="Monaco"/>
                <a:cs typeface="Monaco"/>
                <a:sym typeface="Monaco"/>
              </a:rPr>
              <a:t>os</a:t>
            </a:r>
            <a:r>
              <a:rPr sz="1600" dirty="0">
                <a:latin typeface="Monaco"/>
                <a:ea typeface="Monaco"/>
                <a:cs typeface="Monaco"/>
                <a:sym typeface="Monaco"/>
              </a:rPr>
              <a:t> != </a:t>
            </a:r>
            <a:r>
              <a:rPr sz="1600" dirty="0">
                <a:solidFill>
                  <a:srgbClr val="931A68"/>
                </a:solidFill>
                <a:latin typeface="Monaco"/>
                <a:ea typeface="Monaco"/>
                <a:cs typeface="Monaco"/>
                <a:sym typeface="Monaco"/>
              </a:rPr>
              <a:t>null</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os.close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a:noFill/>
        </p:spPr>
        <p:txBody>
          <a:bodyPr/>
          <a:lstStyle/>
          <a:p>
            <a:pPr lvl="0">
              <a:defRPr sz="1800"/>
            </a:pPr>
            <a:r>
              <a:rPr sz="4200" dirty="0" err="1"/>
              <a:t>PersistenceTest</a:t>
            </a:r>
            <a:r>
              <a:rPr sz="4200" dirty="0"/>
              <a:t> - fixtures</a:t>
            </a:r>
          </a:p>
        </p:txBody>
      </p:sp>
      <p:sp>
        <p:nvSpPr>
          <p:cNvPr id="190" name="Shape 19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21</a:t>
            </a:fld>
            <a:endParaRPr sz="1400"/>
          </a:p>
        </p:txBody>
      </p:sp>
      <p:sp>
        <p:nvSpPr>
          <p:cNvPr id="191" name="Shape 191"/>
          <p:cNvSpPr/>
          <p:nvPr/>
        </p:nvSpPr>
        <p:spPr>
          <a:xfrm>
            <a:off x="93688" y="1822256"/>
            <a:ext cx="12776200" cy="7879080"/>
          </a:xfrm>
          <a:prstGeom prst="rect">
            <a:avLst/>
          </a:prstGeom>
          <a:solidFill>
            <a:schemeClr val="bg1"/>
          </a:solidFill>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1">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PersistenceTest</a:t>
            </a:r>
            <a:endParaRPr sz="1600" dirty="0">
              <a:latin typeface="Monaco"/>
              <a:ea typeface="Monaco"/>
              <a:cs typeface="Monaco"/>
              <a:sym typeface="Monaco"/>
            </a:endParaRPr>
          </a:p>
          <a:p>
            <a:pPr lvl="1">
              <a:defRPr sz="1800"/>
            </a:pP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PacemakerAPI</a:t>
            </a:r>
            <a:r>
              <a:rPr sz="1600" dirty="0">
                <a:latin typeface="Monaco"/>
                <a:ea typeface="Monaco"/>
                <a:cs typeface="Monaco"/>
                <a:sym typeface="Monaco"/>
              </a:rPr>
              <a:t> </a:t>
            </a:r>
            <a:r>
              <a:rPr sz="1600" dirty="0">
                <a:solidFill>
                  <a:srgbClr val="0326CC"/>
                </a:solidFill>
                <a:latin typeface="Monaco"/>
                <a:ea typeface="Monaco"/>
                <a:cs typeface="Monaco"/>
                <a:sym typeface="Monaco"/>
              </a:rPr>
              <a:t>pacemaker</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populate (</a:t>
            </a:r>
            <a:r>
              <a:rPr sz="1600" dirty="0" err="1">
                <a:latin typeface="Monaco"/>
                <a:ea typeface="Monaco"/>
                <a:cs typeface="Monaco"/>
                <a:sym typeface="Monaco"/>
              </a:rPr>
              <a:t>PacemakerAPI</a:t>
            </a:r>
            <a:r>
              <a:rPr sz="1600" dirty="0">
                <a:latin typeface="Monaco"/>
                <a:ea typeface="Monaco"/>
                <a:cs typeface="Monaco"/>
                <a:sym typeface="Monaco"/>
              </a:rPr>
              <a:t> pacemaker)</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for</a:t>
            </a:r>
            <a:r>
              <a:rPr sz="1600" dirty="0">
                <a:latin typeface="Monaco"/>
                <a:ea typeface="Monaco"/>
                <a:cs typeface="Monaco"/>
                <a:sym typeface="Monaco"/>
              </a:rPr>
              <a:t> (User </a:t>
            </a:r>
            <a:r>
              <a:rPr sz="1600" dirty="0" err="1">
                <a:latin typeface="Monaco"/>
                <a:ea typeface="Monaco"/>
                <a:cs typeface="Monaco"/>
                <a:sym typeface="Monaco"/>
              </a:rPr>
              <a:t>user</a:t>
            </a:r>
            <a:r>
              <a:rPr sz="1600" dirty="0">
                <a:latin typeface="Monaco"/>
                <a:ea typeface="Monaco"/>
                <a:cs typeface="Monaco"/>
                <a:sym typeface="Monaco"/>
              </a:rPr>
              <a:t> :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pacemaker.createUser</a:t>
            </a:r>
            <a:r>
              <a:rPr sz="1600" dirty="0">
                <a:latin typeface="Monaco"/>
                <a:ea typeface="Monaco"/>
                <a:cs typeface="Monaco"/>
                <a:sym typeface="Monaco"/>
              </a:rPr>
              <a:t>(</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 </a:t>
            </a:r>
            <a:r>
              <a:rPr sz="1600" dirty="0" err="1">
                <a:latin typeface="Monaco"/>
                <a:ea typeface="Monaco"/>
                <a:cs typeface="Monaco"/>
                <a:sym typeface="Monaco"/>
              </a:rPr>
              <a:t>user.</a:t>
            </a:r>
            <a:r>
              <a:rPr sz="1600" dirty="0" err="1">
                <a:solidFill>
                  <a:srgbClr val="0326CC"/>
                </a:solidFill>
                <a:latin typeface="Monaco"/>
                <a:ea typeface="Monaco"/>
                <a:cs typeface="Monaco"/>
                <a:sym typeface="Monaco"/>
              </a:rPr>
              <a:t>password</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endParaRPr sz="1600" dirty="0">
              <a:latin typeface="Monaco"/>
              <a:ea typeface="Monaco"/>
              <a:cs typeface="Monaco"/>
              <a:sym typeface="Monaco"/>
            </a:endParaRPr>
          </a:p>
          <a:p>
            <a:pPr lvl="1">
              <a:defRPr sz="1800"/>
            </a:pPr>
            <a:r>
              <a:rPr sz="1600" dirty="0">
                <a:latin typeface="Monaco"/>
                <a:ea typeface="Monaco"/>
                <a:cs typeface="Monaco"/>
                <a:sym typeface="Monaco"/>
              </a:rPr>
              <a:t>    User user1 = </a:t>
            </a:r>
            <a:r>
              <a:rPr sz="1600" dirty="0" err="1">
                <a:latin typeface="Monaco"/>
                <a:ea typeface="Monaco"/>
                <a:cs typeface="Monaco"/>
                <a:sym typeface="Monaco"/>
              </a:rPr>
              <a:t>pacemaker.getUserByEmail</a:t>
            </a:r>
            <a:r>
              <a:rPr sz="1600" dirty="0">
                <a:latin typeface="Monaco"/>
                <a:ea typeface="Monaco"/>
                <a:cs typeface="Monaco"/>
                <a:sym typeface="Monaco"/>
              </a:rPr>
              <a:t>(</a:t>
            </a:r>
            <a:r>
              <a:rPr sz="1600" dirty="0">
                <a:solidFill>
                  <a:srgbClr val="0326CC"/>
                </a:solidFill>
                <a:latin typeface="Monaco"/>
                <a:ea typeface="Monaco"/>
                <a:cs typeface="Monaco"/>
                <a:sym typeface="Monaco"/>
              </a:rPr>
              <a:t>users</a:t>
            </a:r>
            <a:r>
              <a:rPr sz="1600" dirty="0">
                <a:latin typeface="Monaco"/>
                <a:ea typeface="Monaco"/>
                <a:cs typeface="Monaco"/>
                <a:sym typeface="Monaco"/>
              </a:rPr>
              <a:t>[0].</a:t>
            </a:r>
            <a:r>
              <a:rPr sz="1600" dirty="0">
                <a:solidFill>
                  <a:srgbClr val="0326CC"/>
                </a:solidFill>
                <a:latin typeface="Monaco"/>
                <a:ea typeface="Monaco"/>
                <a:cs typeface="Monaco"/>
                <a:sym typeface="Monaco"/>
              </a:rPr>
              <a:t>email</a:t>
            </a:r>
            <a:r>
              <a:rPr sz="1600" dirty="0">
                <a:latin typeface="Monaco"/>
                <a:ea typeface="Monaco"/>
                <a:cs typeface="Monaco"/>
                <a:sym typeface="Monaco"/>
              </a:rPr>
              <a:t>);</a:t>
            </a:r>
          </a:p>
          <a:p>
            <a:pPr lvl="1">
              <a:defRPr sz="1800"/>
            </a:pPr>
            <a:r>
              <a:rPr sz="1600" dirty="0">
                <a:latin typeface="Monaco"/>
                <a:ea typeface="Monaco"/>
                <a:cs typeface="Monaco"/>
                <a:sym typeface="Monaco"/>
              </a:rPr>
              <a:t>    Activity </a:t>
            </a:r>
            <a:r>
              <a:rPr sz="1600" dirty="0" err="1">
                <a:latin typeface="Monaco"/>
                <a:ea typeface="Monaco"/>
                <a:cs typeface="Monaco"/>
                <a:sym typeface="Monaco"/>
              </a:rPr>
              <a:t>activity</a:t>
            </a:r>
            <a:r>
              <a:rPr sz="1600" dirty="0">
                <a:latin typeface="Monaco"/>
                <a:ea typeface="Monaco"/>
                <a:cs typeface="Monaco"/>
                <a:sym typeface="Monaco"/>
              </a:rPr>
              <a:t> = </a:t>
            </a:r>
            <a:r>
              <a:rPr sz="1600" dirty="0" err="1">
                <a:latin typeface="Monaco"/>
                <a:ea typeface="Monaco"/>
                <a:cs typeface="Monaco"/>
                <a:sym typeface="Monaco"/>
              </a:rPr>
              <a:t>pacemaker.createActivity</a:t>
            </a:r>
            <a:r>
              <a:rPr sz="1600" dirty="0">
                <a:latin typeface="Monaco"/>
                <a:ea typeface="Monaco"/>
                <a:cs typeface="Monaco"/>
                <a:sym typeface="Monaco"/>
              </a:rPr>
              <a:t>(user1.</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[0].</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pacemaker.createActivity</a:t>
            </a:r>
            <a:r>
              <a:rPr sz="1600" dirty="0">
                <a:latin typeface="Monaco"/>
                <a:ea typeface="Monaco"/>
                <a:cs typeface="Monaco"/>
                <a:sym typeface="Monaco"/>
              </a:rPr>
              <a:t>(user1.</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[1].</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[1].</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[1].</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p>
          <a:p>
            <a:pPr lvl="1">
              <a:defRPr sz="1800"/>
            </a:pPr>
            <a:r>
              <a:rPr sz="1600" dirty="0">
                <a:latin typeface="Monaco"/>
                <a:ea typeface="Monaco"/>
                <a:cs typeface="Monaco"/>
                <a:sym typeface="Monaco"/>
              </a:rPr>
              <a:t>    User user2 = </a:t>
            </a:r>
            <a:r>
              <a:rPr sz="1600" dirty="0" err="1">
                <a:latin typeface="Monaco"/>
                <a:ea typeface="Monaco"/>
                <a:cs typeface="Monaco"/>
                <a:sym typeface="Monaco"/>
              </a:rPr>
              <a:t>pacemaker.getUserByEmail</a:t>
            </a:r>
            <a:r>
              <a:rPr sz="1600" dirty="0">
                <a:latin typeface="Monaco"/>
                <a:ea typeface="Monaco"/>
                <a:cs typeface="Monaco"/>
                <a:sym typeface="Monaco"/>
              </a:rPr>
              <a:t>(</a:t>
            </a:r>
            <a:r>
              <a:rPr sz="1600" dirty="0">
                <a:solidFill>
                  <a:srgbClr val="0326CC"/>
                </a:solidFill>
                <a:latin typeface="Monaco"/>
                <a:ea typeface="Monaco"/>
                <a:cs typeface="Monaco"/>
                <a:sym typeface="Monaco"/>
              </a:rPr>
              <a:t>users</a:t>
            </a:r>
            <a:r>
              <a:rPr sz="1600" dirty="0">
                <a:latin typeface="Monaco"/>
                <a:ea typeface="Monaco"/>
                <a:cs typeface="Monaco"/>
                <a:sym typeface="Monaco"/>
              </a:rPr>
              <a:t>[1].</a:t>
            </a:r>
            <a:r>
              <a:rPr sz="1600" dirty="0">
                <a:solidFill>
                  <a:srgbClr val="0326CC"/>
                </a:solidFill>
                <a:latin typeface="Monaco"/>
                <a:ea typeface="Monaco"/>
                <a:cs typeface="Monaco"/>
                <a:sym typeface="Monaco"/>
              </a:rPr>
              <a:t>email</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pacemaker.createActivity</a:t>
            </a:r>
            <a:r>
              <a:rPr sz="1600" dirty="0">
                <a:latin typeface="Monaco"/>
                <a:ea typeface="Monaco"/>
                <a:cs typeface="Monaco"/>
                <a:sym typeface="Monaco"/>
              </a:rPr>
              <a:t>(user2.</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[2].</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[2].</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[2].</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pacemaker.createActivity</a:t>
            </a:r>
            <a:r>
              <a:rPr sz="1600" dirty="0">
                <a:latin typeface="Monaco"/>
                <a:ea typeface="Monaco"/>
                <a:cs typeface="Monaco"/>
                <a:sym typeface="Monaco"/>
              </a:rPr>
              <a:t>(user2.</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[3].</a:t>
            </a:r>
            <a:r>
              <a:rPr sz="1600" dirty="0">
                <a:solidFill>
                  <a:srgbClr val="0326CC"/>
                </a:solidFill>
                <a:latin typeface="Monaco"/>
                <a:ea typeface="Monaco"/>
                <a:cs typeface="Monaco"/>
                <a:sym typeface="Monaco"/>
              </a:rPr>
              <a:t>type</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[3].</a:t>
            </a:r>
            <a:r>
              <a:rPr sz="1600" dirty="0">
                <a:solidFill>
                  <a:srgbClr val="0326CC"/>
                </a:solidFill>
                <a:latin typeface="Monaco"/>
                <a:ea typeface="Monaco"/>
                <a:cs typeface="Monaco"/>
                <a:sym typeface="Monaco"/>
              </a:rPr>
              <a:t>location</a:t>
            </a:r>
            <a:r>
              <a:rPr sz="1600" dirty="0">
                <a:latin typeface="Monaco"/>
                <a:ea typeface="Monaco"/>
                <a:cs typeface="Monaco"/>
                <a:sym typeface="Monaco"/>
              </a:rPr>
              <a:t>, </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[3].</a:t>
            </a:r>
            <a:r>
              <a:rPr sz="1600" dirty="0">
                <a:solidFill>
                  <a:srgbClr val="0326CC"/>
                </a:solidFill>
                <a:latin typeface="Monaco"/>
                <a:ea typeface="Monaco"/>
                <a:cs typeface="Monaco"/>
                <a:sym typeface="Monaco"/>
              </a:rPr>
              <a:t>distance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for</a:t>
            </a:r>
            <a:r>
              <a:rPr sz="1600" dirty="0">
                <a:latin typeface="Monaco"/>
                <a:ea typeface="Monaco"/>
                <a:cs typeface="Monaco"/>
                <a:sym typeface="Monaco"/>
              </a:rPr>
              <a:t> (Location </a:t>
            </a:r>
            <a:r>
              <a:rPr sz="1600" dirty="0" err="1">
                <a:latin typeface="Monaco"/>
                <a:ea typeface="Monaco"/>
                <a:cs typeface="Monaco"/>
                <a:sym typeface="Monaco"/>
              </a:rPr>
              <a:t>location</a:t>
            </a:r>
            <a:r>
              <a:rPr sz="1600" dirty="0">
                <a:latin typeface="Monaco"/>
                <a:ea typeface="Monaco"/>
                <a:cs typeface="Monaco"/>
                <a:sym typeface="Monaco"/>
              </a:rPr>
              <a:t> : </a:t>
            </a:r>
            <a:r>
              <a:rPr sz="1600" dirty="0">
                <a:solidFill>
                  <a:srgbClr val="0326CC"/>
                </a:solidFill>
                <a:latin typeface="Monaco"/>
                <a:ea typeface="Monaco"/>
                <a:cs typeface="Monaco"/>
                <a:sym typeface="Monaco"/>
              </a:rPr>
              <a:t>locations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pacemaker.addLocation</a:t>
            </a:r>
            <a:r>
              <a:rPr sz="1600" dirty="0">
                <a:latin typeface="Monaco"/>
                <a:ea typeface="Monaco"/>
                <a:cs typeface="Monaco"/>
                <a:sym typeface="Monaco"/>
              </a:rPr>
              <a:t>(activity.</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err="1">
                <a:latin typeface="Monaco"/>
                <a:ea typeface="Monaco"/>
                <a:cs typeface="Monaco"/>
                <a:sym typeface="Monaco"/>
              </a:rPr>
              <a:t>location.</a:t>
            </a:r>
            <a:r>
              <a:rPr sz="1600" dirty="0" err="1">
                <a:solidFill>
                  <a:srgbClr val="0326CC"/>
                </a:solidFill>
                <a:latin typeface="Monaco"/>
                <a:ea typeface="Monaco"/>
                <a:cs typeface="Monaco"/>
                <a:sym typeface="Monaco"/>
              </a:rPr>
              <a:t>latitude</a:t>
            </a:r>
            <a:r>
              <a:rPr sz="1600" dirty="0">
                <a:latin typeface="Monaco"/>
                <a:ea typeface="Monaco"/>
                <a:cs typeface="Monaco"/>
                <a:sym typeface="Monaco"/>
              </a:rPr>
              <a:t>, </a:t>
            </a:r>
            <a:r>
              <a:rPr sz="1600" dirty="0" err="1">
                <a:latin typeface="Monaco"/>
                <a:ea typeface="Monaco"/>
                <a:cs typeface="Monaco"/>
                <a:sym typeface="Monaco"/>
              </a:rPr>
              <a:t>location.</a:t>
            </a:r>
            <a:r>
              <a:rPr sz="1600" dirty="0" err="1">
                <a:solidFill>
                  <a:srgbClr val="0326CC"/>
                </a:solidFill>
                <a:latin typeface="Monaco"/>
                <a:ea typeface="Monaco"/>
                <a:cs typeface="Monaco"/>
                <a:sym typeface="Monaco"/>
              </a:rPr>
              <a:t>longitude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deleteFile</a:t>
            </a:r>
            <a:r>
              <a:rPr sz="1600" dirty="0">
                <a:latin typeface="Monaco"/>
                <a:ea typeface="Monaco"/>
                <a:cs typeface="Monaco"/>
                <a:sym typeface="Monaco"/>
              </a:rPr>
              <a:t>(String </a:t>
            </a:r>
            <a:r>
              <a:rPr sz="1600" dirty="0" err="1">
                <a:latin typeface="Monaco"/>
                <a:ea typeface="Monaco"/>
                <a:cs typeface="Monaco"/>
                <a:sym typeface="Monaco"/>
              </a:rPr>
              <a:t>fileName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File </a:t>
            </a:r>
            <a:r>
              <a:rPr sz="1600" dirty="0" err="1">
                <a:latin typeface="Monaco"/>
                <a:ea typeface="Monaco"/>
                <a:cs typeface="Monaco"/>
                <a:sym typeface="Monaco"/>
              </a:rPr>
              <a:t>datastore</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File (</a:t>
            </a:r>
            <a:r>
              <a:rPr sz="1600" dirty="0">
                <a:solidFill>
                  <a:srgbClr val="3933FF"/>
                </a:solidFill>
                <a:latin typeface="Monaco"/>
                <a:ea typeface="Monaco"/>
                <a:cs typeface="Monaco"/>
                <a:sym typeface="Monaco"/>
              </a:rPr>
              <a:t>"testdatastore.xml"</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if</a:t>
            </a:r>
            <a:r>
              <a:rPr sz="1600" dirty="0">
                <a:latin typeface="Monaco"/>
                <a:ea typeface="Monaco"/>
                <a:cs typeface="Monaco"/>
                <a:sym typeface="Monaco"/>
              </a:rPr>
              <a:t> (</a:t>
            </a:r>
            <a:r>
              <a:rPr sz="1600" dirty="0" err="1">
                <a:latin typeface="Monaco"/>
                <a:ea typeface="Monaco"/>
                <a:cs typeface="Monaco"/>
                <a:sym typeface="Monaco"/>
              </a:rPr>
              <a:t>datastore.exists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datastore.delete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p:txBody>
      </p:sp>
      <p:sp>
        <p:nvSpPr>
          <p:cNvPr id="192" name="Shape 192"/>
          <p:cNvSpPr/>
          <p:nvPr/>
        </p:nvSpPr>
        <p:spPr>
          <a:xfrm>
            <a:off x="8662640" y="124272"/>
            <a:ext cx="4280018" cy="4570482"/>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nchor="b">
            <a:spAutoFit/>
          </a:bodyPr>
          <a:lstStyle/>
          <a:p>
            <a:pPr lvl="0">
              <a:defRPr sz="1800"/>
            </a:pPr>
            <a:r>
              <a:rPr sz="1100" dirty="0">
                <a:solidFill>
                  <a:srgbClr val="931A68"/>
                </a:solidFill>
                <a:latin typeface="Monaco"/>
                <a:ea typeface="Malgun Gothic" panose="020B0503020000020004" pitchFamily="34" charset="-127"/>
                <a:cs typeface="Monaco"/>
                <a:sym typeface="Monaco"/>
              </a:rPr>
              <a:t>public</a:t>
            </a: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class</a:t>
            </a:r>
            <a:r>
              <a:rPr sz="1100" dirty="0">
                <a:latin typeface="Monaco"/>
                <a:ea typeface="Malgun Gothic" panose="020B0503020000020004" pitchFamily="34" charset="-127"/>
                <a:cs typeface="Monaco"/>
                <a:sym typeface="Monaco"/>
              </a:rPr>
              <a:t> Fixtures</a:t>
            </a:r>
          </a:p>
          <a:p>
            <a:pPr lvl="0">
              <a:defRPr sz="1800"/>
            </a:pPr>
            <a:r>
              <a:rPr sz="1100" dirty="0">
                <a:latin typeface="Monaco"/>
                <a:ea typeface="Malgun Gothic" panose="020B0503020000020004" pitchFamily="34" charset="-127"/>
                <a:cs typeface="Monaco"/>
                <a:sym typeface="Monaco"/>
              </a:rPr>
              <a:t>{</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public</a:t>
            </a: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static</a:t>
            </a:r>
            <a:r>
              <a:rPr sz="1100" dirty="0">
                <a:latin typeface="Monaco"/>
                <a:ea typeface="Malgun Gothic" panose="020B0503020000020004" pitchFamily="34" charset="-127"/>
                <a:cs typeface="Monaco"/>
                <a:sym typeface="Monaco"/>
              </a:rPr>
              <a:t> User[] </a:t>
            </a:r>
            <a:r>
              <a:rPr sz="1100" dirty="0">
                <a:solidFill>
                  <a:srgbClr val="0326CC"/>
                </a:solidFill>
                <a:latin typeface="Monaco"/>
                <a:ea typeface="Malgun Gothic" panose="020B0503020000020004" pitchFamily="34" charset="-127"/>
                <a:cs typeface="Monaco"/>
                <a:sym typeface="Monaco"/>
              </a:rPr>
              <a:t>users</a:t>
            </a: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User (</a:t>
            </a:r>
            <a:r>
              <a:rPr sz="1100" dirty="0">
                <a:solidFill>
                  <a:srgbClr val="3933FF"/>
                </a:solidFill>
                <a:latin typeface="Monaco"/>
                <a:ea typeface="Malgun Gothic" panose="020B0503020000020004" pitchFamily="34" charset="-127"/>
                <a:cs typeface="Monaco"/>
                <a:sym typeface="Monaco"/>
              </a:rPr>
              <a:t>"marge"</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simpson</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"marge@simpson.com"</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"secret"</a:t>
            </a:r>
            <a:r>
              <a:rPr sz="1100" dirty="0">
                <a:latin typeface="Monaco"/>
                <a:ea typeface="Malgun Gothic" panose="020B0503020000020004" pitchFamily="34" charset="-127"/>
                <a:cs typeface="Monaco"/>
                <a:sym typeface="Monaco"/>
              </a:rPr>
              <a:t>),</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User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lisa</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simpson</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"lisa@simpson.com"</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"secret"</a:t>
            </a:r>
            <a:r>
              <a:rPr sz="1100" dirty="0">
                <a:latin typeface="Monaco"/>
                <a:ea typeface="Malgun Gothic" panose="020B0503020000020004" pitchFamily="34" charset="-127"/>
                <a:cs typeface="Monaco"/>
                <a:sym typeface="Monaco"/>
              </a:rPr>
              <a:t>),</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User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bart</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simpson</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"bart@simpson.com"</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"secret"</a:t>
            </a:r>
            <a:r>
              <a:rPr sz="1100" dirty="0">
                <a:latin typeface="Monaco"/>
                <a:ea typeface="Malgun Gothic" panose="020B0503020000020004" pitchFamily="34" charset="-127"/>
                <a:cs typeface="Monaco"/>
                <a:sym typeface="Monaco"/>
              </a:rPr>
              <a:t>),</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User (</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maggie</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a:t>
            </a:r>
            <a:r>
              <a:rPr sz="1100" dirty="0">
                <a:solidFill>
                  <a:srgbClr val="3933FF"/>
                </a:solidFill>
                <a:latin typeface="Monaco"/>
                <a:ea typeface="Malgun Gothic" panose="020B0503020000020004" pitchFamily="34" charset="-127"/>
                <a:cs typeface="Monaco"/>
                <a:sym typeface="Monaco"/>
              </a:rPr>
              <a:t>"</a:t>
            </a:r>
            <a:r>
              <a:rPr sz="1100" dirty="0" err="1">
                <a:solidFill>
                  <a:srgbClr val="3933FF"/>
                </a:solidFill>
                <a:latin typeface="Monaco"/>
                <a:ea typeface="Malgun Gothic" panose="020B0503020000020004" pitchFamily="34" charset="-127"/>
                <a:cs typeface="Monaco"/>
                <a:sym typeface="Monaco"/>
              </a:rPr>
              <a:t>simpson</a:t>
            </a:r>
            <a:r>
              <a:rPr sz="1100" dirty="0">
                <a:solidFill>
                  <a:srgbClr val="3933FF"/>
                </a:solidFill>
                <a:latin typeface="Monaco"/>
                <a:ea typeface="Malgun Gothic" panose="020B0503020000020004" pitchFamily="34" charset="-127"/>
                <a:cs typeface="Monaco"/>
                <a:sym typeface="Monaco"/>
              </a:rPr>
              <a:t>"</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"maggie@simpson.com"</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"secret"</a:t>
            </a:r>
            <a:r>
              <a:rPr sz="1100" dirty="0">
                <a:latin typeface="Monaco"/>
                <a:ea typeface="Malgun Gothic" panose="020B0503020000020004" pitchFamily="34" charset="-127"/>
                <a:cs typeface="Monaco"/>
                <a:sym typeface="Monaco"/>
              </a:rPr>
              <a:t>)</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public</a:t>
            </a: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static</a:t>
            </a:r>
            <a:r>
              <a:rPr sz="1100" dirty="0">
                <a:latin typeface="Monaco"/>
                <a:ea typeface="Malgun Gothic" panose="020B0503020000020004" pitchFamily="34" charset="-127"/>
                <a:cs typeface="Monaco"/>
                <a:sym typeface="Monaco"/>
              </a:rPr>
              <a:t> Activity[] </a:t>
            </a:r>
            <a:r>
              <a:rPr sz="1100" dirty="0">
                <a:solidFill>
                  <a:srgbClr val="0326CC"/>
                </a:solidFill>
                <a:latin typeface="Monaco"/>
                <a:ea typeface="Malgun Gothic" panose="020B0503020000020004" pitchFamily="34" charset="-127"/>
                <a:cs typeface="Monaco"/>
                <a:sym typeface="Monaco"/>
              </a:rPr>
              <a:t>activities</a:t>
            </a: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Activity (</a:t>
            </a:r>
            <a:r>
              <a:rPr sz="1100" dirty="0">
                <a:solidFill>
                  <a:srgbClr val="3933FF"/>
                </a:solidFill>
                <a:latin typeface="Monaco"/>
                <a:ea typeface="Malgun Gothic" panose="020B0503020000020004" pitchFamily="34" charset="-127"/>
                <a:cs typeface="Monaco"/>
                <a:sym typeface="Monaco"/>
              </a:rPr>
              <a:t>"walk"</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"fridge"</a:t>
            </a:r>
            <a:r>
              <a:rPr sz="1100" dirty="0">
                <a:latin typeface="Monaco"/>
                <a:ea typeface="Malgun Gothic" panose="020B0503020000020004" pitchFamily="34" charset="-127"/>
                <a:cs typeface="Monaco"/>
                <a:sym typeface="Monaco"/>
              </a:rPr>
              <a:t>, 0.001),</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Activity (</a:t>
            </a:r>
            <a:r>
              <a:rPr sz="1100" dirty="0">
                <a:solidFill>
                  <a:srgbClr val="3933FF"/>
                </a:solidFill>
                <a:latin typeface="Monaco"/>
                <a:ea typeface="Malgun Gothic" panose="020B0503020000020004" pitchFamily="34" charset="-127"/>
                <a:cs typeface="Monaco"/>
                <a:sym typeface="Monaco"/>
              </a:rPr>
              <a:t>"walk"</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"bar"</a:t>
            </a:r>
            <a:r>
              <a:rPr sz="1100" dirty="0">
                <a:latin typeface="Monaco"/>
                <a:ea typeface="Malgun Gothic" panose="020B0503020000020004" pitchFamily="34" charset="-127"/>
                <a:cs typeface="Monaco"/>
                <a:sym typeface="Monaco"/>
              </a:rPr>
              <a:t>,    1.0),</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Activity (</a:t>
            </a:r>
            <a:r>
              <a:rPr sz="1100" dirty="0">
                <a:solidFill>
                  <a:srgbClr val="3933FF"/>
                </a:solidFill>
                <a:latin typeface="Monaco"/>
                <a:ea typeface="Malgun Gothic" panose="020B0503020000020004" pitchFamily="34" charset="-127"/>
                <a:cs typeface="Monaco"/>
                <a:sym typeface="Monaco"/>
              </a:rPr>
              <a:t>"run"</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"work"</a:t>
            </a:r>
            <a:r>
              <a:rPr sz="1100" dirty="0">
                <a:latin typeface="Monaco"/>
                <a:ea typeface="Malgun Gothic" panose="020B0503020000020004" pitchFamily="34" charset="-127"/>
                <a:cs typeface="Monaco"/>
                <a:sym typeface="Monaco"/>
              </a:rPr>
              <a:t>,   2.2),</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Activity (</a:t>
            </a:r>
            <a:r>
              <a:rPr sz="1100" dirty="0">
                <a:solidFill>
                  <a:srgbClr val="3933FF"/>
                </a:solidFill>
                <a:latin typeface="Monaco"/>
                <a:ea typeface="Malgun Gothic" panose="020B0503020000020004" pitchFamily="34" charset="-127"/>
                <a:cs typeface="Monaco"/>
                <a:sym typeface="Monaco"/>
              </a:rPr>
              <a:t>"walk"</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"shop"</a:t>
            </a:r>
            <a:r>
              <a:rPr sz="1100" dirty="0">
                <a:latin typeface="Monaco"/>
                <a:ea typeface="Malgun Gothic" panose="020B0503020000020004" pitchFamily="34" charset="-127"/>
                <a:cs typeface="Monaco"/>
                <a:sym typeface="Monaco"/>
              </a:rPr>
              <a:t>,   2.5),</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Activity (</a:t>
            </a:r>
            <a:r>
              <a:rPr sz="1100" dirty="0">
                <a:solidFill>
                  <a:srgbClr val="3933FF"/>
                </a:solidFill>
                <a:latin typeface="Monaco"/>
                <a:ea typeface="Malgun Gothic" panose="020B0503020000020004" pitchFamily="34" charset="-127"/>
                <a:cs typeface="Monaco"/>
                <a:sym typeface="Monaco"/>
              </a:rPr>
              <a:t>"cycle"</a:t>
            </a:r>
            <a:r>
              <a:rPr sz="1100" dirty="0">
                <a:latin typeface="Monaco"/>
                <a:ea typeface="Malgun Gothic" panose="020B0503020000020004" pitchFamily="34" charset="-127"/>
                <a:cs typeface="Monaco"/>
                <a:sym typeface="Monaco"/>
              </a:rPr>
              <a:t>, </a:t>
            </a:r>
            <a:r>
              <a:rPr sz="1100" dirty="0">
                <a:solidFill>
                  <a:srgbClr val="3933FF"/>
                </a:solidFill>
                <a:latin typeface="Monaco"/>
                <a:ea typeface="Malgun Gothic" panose="020B0503020000020004" pitchFamily="34" charset="-127"/>
                <a:cs typeface="Monaco"/>
                <a:sym typeface="Monaco"/>
              </a:rPr>
              <a:t>"school"</a:t>
            </a:r>
            <a:r>
              <a:rPr sz="1100" dirty="0">
                <a:latin typeface="Monaco"/>
                <a:ea typeface="Malgun Gothic" panose="020B0503020000020004" pitchFamily="34" charset="-127"/>
                <a:cs typeface="Monaco"/>
                <a:sym typeface="Monaco"/>
              </a:rPr>
              <a:t>, 4.5)</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public</a:t>
            </a: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static</a:t>
            </a:r>
            <a:r>
              <a:rPr sz="1100" dirty="0">
                <a:latin typeface="Monaco"/>
                <a:ea typeface="Malgun Gothic" panose="020B0503020000020004" pitchFamily="34" charset="-127"/>
                <a:cs typeface="Monaco"/>
                <a:sym typeface="Monaco"/>
              </a:rPr>
              <a:t> Location[] </a:t>
            </a:r>
            <a:r>
              <a:rPr sz="1100" dirty="0">
                <a:solidFill>
                  <a:srgbClr val="0326CC"/>
                </a:solidFill>
                <a:latin typeface="Monaco"/>
                <a:ea typeface="Malgun Gothic" panose="020B0503020000020004" pitchFamily="34" charset="-127"/>
                <a:cs typeface="Monaco"/>
                <a:sym typeface="Monaco"/>
              </a:rPr>
              <a:t>locations</a:t>
            </a: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Location(23.3f, 33.3f),</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Location(34.4f, 45.2f),  </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Location(25.3f, 34.3f),</a:t>
            </a:r>
          </a:p>
          <a:p>
            <a:pPr lvl="0">
              <a:defRPr sz="1800"/>
            </a:pPr>
            <a:r>
              <a:rPr sz="1100" dirty="0">
                <a:latin typeface="Monaco"/>
                <a:ea typeface="Malgun Gothic" panose="020B0503020000020004" pitchFamily="34" charset="-127"/>
                <a:cs typeface="Monaco"/>
                <a:sym typeface="Monaco"/>
              </a:rPr>
              <a:t>    </a:t>
            </a:r>
            <a:r>
              <a:rPr sz="1100" dirty="0">
                <a:solidFill>
                  <a:srgbClr val="931A68"/>
                </a:solidFill>
                <a:latin typeface="Monaco"/>
                <a:ea typeface="Malgun Gothic" panose="020B0503020000020004" pitchFamily="34" charset="-127"/>
                <a:cs typeface="Monaco"/>
                <a:sym typeface="Monaco"/>
              </a:rPr>
              <a:t>new</a:t>
            </a:r>
            <a:r>
              <a:rPr sz="1100" dirty="0">
                <a:latin typeface="Monaco"/>
                <a:ea typeface="Malgun Gothic" panose="020B0503020000020004" pitchFamily="34" charset="-127"/>
                <a:cs typeface="Monaco"/>
                <a:sym typeface="Monaco"/>
              </a:rPr>
              <a:t> Location(44.4f, 23.3f)       </a:t>
            </a:r>
          </a:p>
          <a:p>
            <a:pPr lvl="0">
              <a:defRPr sz="1800"/>
            </a:pPr>
            <a:r>
              <a:rPr sz="1100" dirty="0">
                <a:latin typeface="Monaco"/>
                <a:ea typeface="Malgun Gothic" panose="020B0503020000020004" pitchFamily="34" charset="-127"/>
                <a:cs typeface="Monaco"/>
                <a:sym typeface="Monaco"/>
              </a:rPr>
              <a:t>  };</a:t>
            </a:r>
          </a:p>
          <a:p>
            <a:pPr lvl="0">
              <a:defRPr sz="1800"/>
            </a:pPr>
            <a:r>
              <a:rPr sz="1100" dirty="0">
                <a:latin typeface="Monaco"/>
                <a:ea typeface="Malgun Gothic" panose="020B0503020000020004" pitchFamily="34" charset="-127"/>
                <a:cs typeface="Monaco"/>
                <a:sym typeface="Monaco"/>
              </a:rPr>
              <a:t>}</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p>
            <a:pPr lvl="0">
              <a:defRPr sz="1800"/>
            </a:pPr>
            <a:r>
              <a:rPr sz="4200"/>
              <a:t>Verify Fixture</a:t>
            </a:r>
          </a:p>
        </p:txBody>
      </p:sp>
      <p:sp>
        <p:nvSpPr>
          <p:cNvPr id="195" name="Shape 19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22</a:t>
            </a:fld>
            <a:endParaRPr sz="1400"/>
          </a:p>
        </p:txBody>
      </p:sp>
      <p:sp>
        <p:nvSpPr>
          <p:cNvPr id="196" name="Shape 196"/>
          <p:cNvSpPr/>
          <p:nvPr/>
        </p:nvSpPr>
        <p:spPr>
          <a:xfrm>
            <a:off x="519596" y="2788568"/>
            <a:ext cx="11722100" cy="4001095"/>
          </a:xfrm>
          <a:prstGeom prst="rect">
            <a:avLst/>
          </a:prstGeom>
          <a:ln w="12700">
            <a:solidFill/>
            <a:miter lim="400000"/>
          </a:ln>
          <a:extLst>
            <a:ext uri="{C572A759-6A51-4108-AA02-DFA0A04FC94B}">
              <ma14:wrappingTextBoxFlag xmlns:ma14="http://schemas.microsoft.com/office/mac/drawingml/2011/main" xmlns="" val="1"/>
            </a:ext>
          </a:extLst>
        </p:spPr>
        <p:txBody>
          <a:bodyPr lIns="0" tIns="0" rIns="0" bIns="0" anchor="b">
            <a:spAutoFit/>
          </a:bodyPr>
          <a:lstStyle/>
          <a:p>
            <a:pPr lvl="0">
              <a:defRPr sz="1800"/>
            </a:pPr>
            <a:r>
              <a:rPr sz="2000">
                <a:latin typeface="Monaco"/>
                <a:ea typeface="Monaco"/>
                <a:cs typeface="Monaco"/>
                <a:sym typeface="Monaco"/>
              </a:rPr>
              <a:t>  </a:t>
            </a:r>
            <a:r>
              <a:rPr sz="2000">
                <a:solidFill>
                  <a:srgbClr val="777777"/>
                </a:solidFill>
                <a:latin typeface="Monaco"/>
                <a:ea typeface="Monaco"/>
                <a:cs typeface="Monaco"/>
                <a:sym typeface="Monaco"/>
              </a:rPr>
              <a:t>@Test</a:t>
            </a:r>
            <a:endParaRPr sz="2000">
              <a:latin typeface="Monaco"/>
              <a:ea typeface="Monaco"/>
              <a:cs typeface="Monaco"/>
              <a:sym typeface="Monaco"/>
            </a:endParaRPr>
          </a:p>
          <a:p>
            <a:pPr lvl="0">
              <a:defRPr sz="1800"/>
            </a:pPr>
            <a:r>
              <a:rPr sz="2000">
                <a:latin typeface="Monaco"/>
                <a:ea typeface="Monaco"/>
                <a:cs typeface="Monaco"/>
                <a:sym typeface="Monaco"/>
              </a:rPr>
              <a:t>  </a:t>
            </a:r>
            <a:r>
              <a:rPr sz="2000">
                <a:solidFill>
                  <a:srgbClr val="931A68"/>
                </a:solidFill>
                <a:latin typeface="Monaco"/>
                <a:ea typeface="Monaco"/>
                <a:cs typeface="Monaco"/>
                <a:sym typeface="Monaco"/>
              </a:rPr>
              <a:t>public</a:t>
            </a:r>
            <a:r>
              <a:rPr sz="2000">
                <a:latin typeface="Monaco"/>
                <a:ea typeface="Monaco"/>
                <a:cs typeface="Monaco"/>
                <a:sym typeface="Monaco"/>
              </a:rPr>
              <a:t> </a:t>
            </a:r>
            <a:r>
              <a:rPr sz="2000">
                <a:solidFill>
                  <a:srgbClr val="931A68"/>
                </a:solidFill>
                <a:latin typeface="Monaco"/>
                <a:ea typeface="Monaco"/>
                <a:cs typeface="Monaco"/>
                <a:sym typeface="Monaco"/>
              </a:rPr>
              <a:t>void</a:t>
            </a:r>
            <a:r>
              <a:rPr sz="2000">
                <a:latin typeface="Monaco"/>
                <a:ea typeface="Monaco"/>
                <a:cs typeface="Monaco"/>
                <a:sym typeface="Monaco"/>
              </a:rPr>
              <a:t> testPopulate()</a:t>
            </a:r>
          </a:p>
          <a:p>
            <a:pPr lvl="0">
              <a:defRPr sz="1800"/>
            </a:pPr>
            <a:r>
              <a:rPr sz="2000">
                <a:latin typeface="Monaco"/>
                <a:ea typeface="Monaco"/>
                <a:cs typeface="Monaco"/>
                <a:sym typeface="Monaco"/>
              </a:rPr>
              <a:t>  { </a:t>
            </a:r>
          </a:p>
          <a:p>
            <a:pPr lvl="0">
              <a:defRPr sz="1800"/>
            </a:pPr>
            <a:r>
              <a:rPr sz="2000">
                <a:latin typeface="Monaco"/>
                <a:ea typeface="Monaco"/>
                <a:cs typeface="Monaco"/>
                <a:sym typeface="Monaco"/>
              </a:rPr>
              <a:t>    </a:t>
            </a:r>
            <a:r>
              <a:rPr sz="2000">
                <a:solidFill>
                  <a:srgbClr val="0326CC"/>
                </a:solidFill>
                <a:latin typeface="Monaco"/>
                <a:ea typeface="Monaco"/>
                <a:cs typeface="Monaco"/>
                <a:sym typeface="Monaco"/>
              </a:rPr>
              <a:t>pacemaker</a:t>
            </a:r>
            <a:r>
              <a:rPr sz="2000">
                <a:latin typeface="Monaco"/>
                <a:ea typeface="Monaco"/>
                <a:cs typeface="Monaco"/>
                <a:sym typeface="Monaco"/>
              </a:rPr>
              <a:t> = </a:t>
            </a:r>
            <a:r>
              <a:rPr sz="2000">
                <a:solidFill>
                  <a:srgbClr val="931A68"/>
                </a:solidFill>
                <a:latin typeface="Monaco"/>
                <a:ea typeface="Monaco"/>
                <a:cs typeface="Monaco"/>
                <a:sym typeface="Monaco"/>
              </a:rPr>
              <a:t>new</a:t>
            </a:r>
            <a:r>
              <a:rPr sz="2000">
                <a:latin typeface="Monaco"/>
                <a:ea typeface="Monaco"/>
                <a:cs typeface="Monaco"/>
                <a:sym typeface="Monaco"/>
              </a:rPr>
              <a:t> PacemakerAPI(</a:t>
            </a:r>
            <a:r>
              <a:rPr sz="2000">
                <a:solidFill>
                  <a:srgbClr val="931A68"/>
                </a:solidFill>
                <a:latin typeface="Monaco"/>
                <a:ea typeface="Monaco"/>
                <a:cs typeface="Monaco"/>
                <a:sym typeface="Monaco"/>
              </a:rPr>
              <a:t>null</a:t>
            </a:r>
            <a:r>
              <a:rPr sz="2000">
                <a:latin typeface="Monaco"/>
                <a:ea typeface="Monaco"/>
                <a:cs typeface="Monaco"/>
                <a:sym typeface="Monaco"/>
              </a:rPr>
              <a:t>);</a:t>
            </a:r>
          </a:p>
          <a:p>
            <a:pPr lvl="0">
              <a:defRPr sz="1800"/>
            </a:pPr>
            <a:r>
              <a:rPr sz="2000">
                <a:latin typeface="Monaco"/>
                <a:ea typeface="Monaco"/>
                <a:cs typeface="Monaco"/>
                <a:sym typeface="Monaco"/>
              </a:rPr>
              <a:t>    assertEquals(0, </a:t>
            </a:r>
            <a:r>
              <a:rPr sz="2000">
                <a:solidFill>
                  <a:srgbClr val="0326CC"/>
                </a:solidFill>
                <a:latin typeface="Monaco"/>
                <a:ea typeface="Monaco"/>
                <a:cs typeface="Monaco"/>
                <a:sym typeface="Monaco"/>
              </a:rPr>
              <a:t>pacemaker</a:t>
            </a:r>
            <a:r>
              <a:rPr sz="2000">
                <a:latin typeface="Monaco"/>
                <a:ea typeface="Monaco"/>
                <a:cs typeface="Monaco"/>
                <a:sym typeface="Monaco"/>
              </a:rPr>
              <a:t>.getUsers().size());</a:t>
            </a:r>
          </a:p>
          <a:p>
            <a:pPr lvl="0">
              <a:defRPr sz="1800"/>
            </a:pPr>
            <a:r>
              <a:rPr sz="2000">
                <a:latin typeface="Monaco"/>
                <a:ea typeface="Monaco"/>
                <a:cs typeface="Monaco"/>
                <a:sym typeface="Monaco"/>
              </a:rPr>
              <a:t>    populate (</a:t>
            </a:r>
            <a:r>
              <a:rPr sz="2000">
                <a:solidFill>
                  <a:srgbClr val="0326CC"/>
                </a:solidFill>
                <a:latin typeface="Monaco"/>
                <a:ea typeface="Monaco"/>
                <a:cs typeface="Monaco"/>
                <a:sym typeface="Monaco"/>
              </a:rPr>
              <a:t>pacemaker</a:t>
            </a:r>
            <a:r>
              <a:rPr sz="2000">
                <a:latin typeface="Monaco"/>
                <a:ea typeface="Monaco"/>
                <a:cs typeface="Monaco"/>
                <a:sym typeface="Monaco"/>
              </a:rPr>
              <a:t>);</a:t>
            </a:r>
          </a:p>
          <a:p>
            <a:pPr lvl="0">
              <a:defRPr sz="1800"/>
            </a:pPr>
            <a:r>
              <a:rPr sz="2000">
                <a:latin typeface="Monaco"/>
                <a:ea typeface="Monaco"/>
                <a:cs typeface="Monaco"/>
                <a:sym typeface="Monaco"/>
              </a:rPr>
              <a:t>    </a:t>
            </a:r>
          </a:p>
          <a:p>
            <a:pPr lvl="0">
              <a:defRPr sz="1800"/>
            </a:pPr>
            <a:r>
              <a:rPr sz="2000">
                <a:latin typeface="Monaco"/>
                <a:ea typeface="Monaco"/>
                <a:cs typeface="Monaco"/>
                <a:sym typeface="Monaco"/>
              </a:rPr>
              <a:t>    assertEquals(</a:t>
            </a:r>
            <a:r>
              <a:rPr sz="2000">
                <a:solidFill>
                  <a:srgbClr val="0326CC"/>
                </a:solidFill>
                <a:latin typeface="Monaco"/>
                <a:ea typeface="Monaco"/>
                <a:cs typeface="Monaco"/>
                <a:sym typeface="Monaco"/>
              </a:rPr>
              <a:t>users</a:t>
            </a:r>
            <a:r>
              <a:rPr sz="2000">
                <a:latin typeface="Monaco"/>
                <a:ea typeface="Monaco"/>
                <a:cs typeface="Monaco"/>
                <a:sym typeface="Monaco"/>
              </a:rPr>
              <a:t>.</a:t>
            </a:r>
            <a:r>
              <a:rPr sz="2000">
                <a:solidFill>
                  <a:srgbClr val="0326CC"/>
                </a:solidFill>
                <a:latin typeface="Monaco"/>
                <a:ea typeface="Monaco"/>
                <a:cs typeface="Monaco"/>
                <a:sym typeface="Monaco"/>
              </a:rPr>
              <a:t>length</a:t>
            </a:r>
            <a:r>
              <a:rPr sz="2000">
                <a:latin typeface="Monaco"/>
                <a:ea typeface="Monaco"/>
                <a:cs typeface="Monaco"/>
                <a:sym typeface="Monaco"/>
              </a:rPr>
              <a:t>, </a:t>
            </a:r>
            <a:r>
              <a:rPr sz="2000">
                <a:solidFill>
                  <a:srgbClr val="0326CC"/>
                </a:solidFill>
                <a:latin typeface="Monaco"/>
                <a:ea typeface="Monaco"/>
                <a:cs typeface="Monaco"/>
                <a:sym typeface="Monaco"/>
              </a:rPr>
              <a:t>pacemaker</a:t>
            </a:r>
            <a:r>
              <a:rPr sz="2000">
                <a:latin typeface="Monaco"/>
                <a:ea typeface="Monaco"/>
                <a:cs typeface="Monaco"/>
                <a:sym typeface="Monaco"/>
              </a:rPr>
              <a:t>.getUsers().size());</a:t>
            </a:r>
          </a:p>
          <a:p>
            <a:pPr lvl="0">
              <a:defRPr sz="1800"/>
            </a:pPr>
            <a:r>
              <a:rPr sz="2000">
                <a:latin typeface="Monaco"/>
                <a:ea typeface="Monaco"/>
                <a:cs typeface="Monaco"/>
                <a:sym typeface="Monaco"/>
              </a:rPr>
              <a:t>    assertEquals(2, </a:t>
            </a:r>
            <a:r>
              <a:rPr sz="2000">
                <a:solidFill>
                  <a:srgbClr val="0326CC"/>
                </a:solidFill>
                <a:latin typeface="Monaco"/>
                <a:ea typeface="Monaco"/>
                <a:cs typeface="Monaco"/>
                <a:sym typeface="Monaco"/>
              </a:rPr>
              <a:t>pacemaker</a:t>
            </a:r>
            <a:r>
              <a:rPr sz="2000">
                <a:latin typeface="Monaco"/>
                <a:ea typeface="Monaco"/>
                <a:cs typeface="Monaco"/>
                <a:sym typeface="Monaco"/>
              </a:rPr>
              <a:t>.getUserByEmail(</a:t>
            </a:r>
            <a:r>
              <a:rPr sz="2000">
                <a:solidFill>
                  <a:srgbClr val="0326CC"/>
                </a:solidFill>
                <a:latin typeface="Monaco"/>
                <a:ea typeface="Monaco"/>
                <a:cs typeface="Monaco"/>
                <a:sym typeface="Monaco"/>
              </a:rPr>
              <a:t>users</a:t>
            </a:r>
            <a:r>
              <a:rPr sz="2000">
                <a:latin typeface="Monaco"/>
                <a:ea typeface="Monaco"/>
                <a:cs typeface="Monaco"/>
                <a:sym typeface="Monaco"/>
              </a:rPr>
              <a:t>[0].</a:t>
            </a:r>
            <a:r>
              <a:rPr sz="2000">
                <a:solidFill>
                  <a:srgbClr val="0326CC"/>
                </a:solidFill>
                <a:latin typeface="Monaco"/>
                <a:ea typeface="Monaco"/>
                <a:cs typeface="Monaco"/>
                <a:sym typeface="Monaco"/>
              </a:rPr>
              <a:t>email</a:t>
            </a:r>
            <a:r>
              <a:rPr sz="2000">
                <a:latin typeface="Monaco"/>
                <a:ea typeface="Monaco"/>
                <a:cs typeface="Monaco"/>
                <a:sym typeface="Monaco"/>
              </a:rPr>
              <a:t>).</a:t>
            </a:r>
            <a:r>
              <a:rPr sz="2000">
                <a:solidFill>
                  <a:srgbClr val="0326CC"/>
                </a:solidFill>
                <a:latin typeface="Monaco"/>
                <a:ea typeface="Monaco"/>
                <a:cs typeface="Monaco"/>
                <a:sym typeface="Monaco"/>
              </a:rPr>
              <a:t>activities</a:t>
            </a:r>
            <a:r>
              <a:rPr sz="2000">
                <a:latin typeface="Monaco"/>
                <a:ea typeface="Monaco"/>
                <a:cs typeface="Monaco"/>
                <a:sym typeface="Monaco"/>
              </a:rPr>
              <a:t>.size());</a:t>
            </a:r>
          </a:p>
          <a:p>
            <a:pPr lvl="0">
              <a:defRPr sz="1800"/>
            </a:pPr>
            <a:r>
              <a:rPr sz="2000">
                <a:latin typeface="Monaco"/>
                <a:ea typeface="Monaco"/>
                <a:cs typeface="Monaco"/>
                <a:sym typeface="Monaco"/>
              </a:rPr>
              <a:t>    assertEquals(2, </a:t>
            </a:r>
            <a:r>
              <a:rPr sz="2000">
                <a:solidFill>
                  <a:srgbClr val="0326CC"/>
                </a:solidFill>
                <a:latin typeface="Monaco"/>
                <a:ea typeface="Monaco"/>
                <a:cs typeface="Monaco"/>
                <a:sym typeface="Monaco"/>
              </a:rPr>
              <a:t>pacemaker</a:t>
            </a:r>
            <a:r>
              <a:rPr sz="2000">
                <a:latin typeface="Monaco"/>
                <a:ea typeface="Monaco"/>
                <a:cs typeface="Monaco"/>
                <a:sym typeface="Monaco"/>
              </a:rPr>
              <a:t>.getUserByEmail(</a:t>
            </a:r>
            <a:r>
              <a:rPr sz="2000">
                <a:solidFill>
                  <a:srgbClr val="0326CC"/>
                </a:solidFill>
                <a:latin typeface="Monaco"/>
                <a:ea typeface="Monaco"/>
                <a:cs typeface="Monaco"/>
                <a:sym typeface="Monaco"/>
              </a:rPr>
              <a:t>users</a:t>
            </a:r>
            <a:r>
              <a:rPr sz="2000">
                <a:latin typeface="Monaco"/>
                <a:ea typeface="Monaco"/>
                <a:cs typeface="Monaco"/>
                <a:sym typeface="Monaco"/>
              </a:rPr>
              <a:t>[1].</a:t>
            </a:r>
            <a:r>
              <a:rPr sz="2000">
                <a:solidFill>
                  <a:srgbClr val="0326CC"/>
                </a:solidFill>
                <a:latin typeface="Monaco"/>
                <a:ea typeface="Monaco"/>
                <a:cs typeface="Monaco"/>
                <a:sym typeface="Monaco"/>
              </a:rPr>
              <a:t>email</a:t>
            </a:r>
            <a:r>
              <a:rPr sz="2000">
                <a:latin typeface="Monaco"/>
                <a:ea typeface="Monaco"/>
                <a:cs typeface="Monaco"/>
                <a:sym typeface="Monaco"/>
              </a:rPr>
              <a:t>).</a:t>
            </a:r>
            <a:r>
              <a:rPr sz="2000">
                <a:solidFill>
                  <a:srgbClr val="0326CC"/>
                </a:solidFill>
                <a:latin typeface="Monaco"/>
                <a:ea typeface="Monaco"/>
                <a:cs typeface="Monaco"/>
                <a:sym typeface="Monaco"/>
              </a:rPr>
              <a:t>activities</a:t>
            </a:r>
            <a:r>
              <a:rPr sz="2000">
                <a:latin typeface="Monaco"/>
                <a:ea typeface="Monaco"/>
                <a:cs typeface="Monaco"/>
                <a:sym typeface="Monaco"/>
              </a:rPr>
              <a:t>.size());   </a:t>
            </a:r>
          </a:p>
          <a:p>
            <a:pPr lvl="0">
              <a:defRPr sz="1800"/>
            </a:pPr>
            <a:r>
              <a:rPr sz="2000">
                <a:latin typeface="Monaco"/>
                <a:ea typeface="Monaco"/>
                <a:cs typeface="Monaco"/>
                <a:sym typeface="Monaco"/>
              </a:rPr>
              <a:t>    Long activityID = </a:t>
            </a:r>
            <a:r>
              <a:rPr sz="2000">
                <a:solidFill>
                  <a:srgbClr val="0326CC"/>
                </a:solidFill>
                <a:latin typeface="Monaco"/>
                <a:ea typeface="Monaco"/>
                <a:cs typeface="Monaco"/>
                <a:sym typeface="Monaco"/>
              </a:rPr>
              <a:t>pacemaker</a:t>
            </a:r>
            <a:r>
              <a:rPr sz="2000">
                <a:latin typeface="Monaco"/>
                <a:ea typeface="Monaco"/>
                <a:cs typeface="Monaco"/>
                <a:sym typeface="Monaco"/>
              </a:rPr>
              <a:t>.getUserByEmail(</a:t>
            </a:r>
            <a:r>
              <a:rPr sz="2000">
                <a:solidFill>
                  <a:srgbClr val="0326CC"/>
                </a:solidFill>
                <a:latin typeface="Monaco"/>
                <a:ea typeface="Monaco"/>
                <a:cs typeface="Monaco"/>
                <a:sym typeface="Monaco"/>
              </a:rPr>
              <a:t>users</a:t>
            </a:r>
            <a:r>
              <a:rPr sz="2000">
                <a:latin typeface="Monaco"/>
                <a:ea typeface="Monaco"/>
                <a:cs typeface="Monaco"/>
                <a:sym typeface="Monaco"/>
              </a:rPr>
              <a:t>[0].</a:t>
            </a:r>
            <a:r>
              <a:rPr sz="2000">
                <a:solidFill>
                  <a:srgbClr val="0326CC"/>
                </a:solidFill>
                <a:latin typeface="Monaco"/>
                <a:ea typeface="Monaco"/>
                <a:cs typeface="Monaco"/>
                <a:sym typeface="Monaco"/>
              </a:rPr>
              <a:t>email</a:t>
            </a:r>
            <a:r>
              <a:rPr sz="2000">
                <a:latin typeface="Monaco"/>
                <a:ea typeface="Monaco"/>
                <a:cs typeface="Monaco"/>
                <a:sym typeface="Monaco"/>
              </a:rPr>
              <a:t>).</a:t>
            </a:r>
            <a:r>
              <a:rPr sz="2000">
                <a:solidFill>
                  <a:srgbClr val="0326CC"/>
                </a:solidFill>
                <a:latin typeface="Monaco"/>
                <a:ea typeface="Monaco"/>
                <a:cs typeface="Monaco"/>
                <a:sym typeface="Monaco"/>
              </a:rPr>
              <a:t>activities</a:t>
            </a:r>
            <a:r>
              <a:rPr sz="2000">
                <a:latin typeface="Monaco"/>
                <a:ea typeface="Monaco"/>
                <a:cs typeface="Monaco"/>
                <a:sym typeface="Monaco"/>
              </a:rPr>
              <a:t>.keySet().iterator().next();</a:t>
            </a:r>
          </a:p>
          <a:p>
            <a:pPr lvl="0">
              <a:defRPr sz="1800"/>
            </a:pPr>
            <a:r>
              <a:rPr sz="2000">
                <a:latin typeface="Monaco"/>
                <a:ea typeface="Monaco"/>
                <a:cs typeface="Monaco"/>
                <a:sym typeface="Monaco"/>
              </a:rPr>
              <a:t>    assertEquals(</a:t>
            </a:r>
            <a:r>
              <a:rPr sz="2000">
                <a:solidFill>
                  <a:srgbClr val="0326CC"/>
                </a:solidFill>
                <a:latin typeface="Monaco"/>
                <a:ea typeface="Monaco"/>
                <a:cs typeface="Monaco"/>
                <a:sym typeface="Monaco"/>
              </a:rPr>
              <a:t>locations</a:t>
            </a:r>
            <a:r>
              <a:rPr sz="2000">
                <a:latin typeface="Monaco"/>
                <a:ea typeface="Monaco"/>
                <a:cs typeface="Monaco"/>
                <a:sym typeface="Monaco"/>
              </a:rPr>
              <a:t>.</a:t>
            </a:r>
            <a:r>
              <a:rPr sz="2000">
                <a:solidFill>
                  <a:srgbClr val="0326CC"/>
                </a:solidFill>
                <a:latin typeface="Monaco"/>
                <a:ea typeface="Monaco"/>
                <a:cs typeface="Monaco"/>
                <a:sym typeface="Monaco"/>
              </a:rPr>
              <a:t>length</a:t>
            </a:r>
            <a:r>
              <a:rPr sz="2000">
                <a:latin typeface="Monaco"/>
                <a:ea typeface="Monaco"/>
                <a:cs typeface="Monaco"/>
                <a:sym typeface="Monaco"/>
              </a:rPr>
              <a:t>, </a:t>
            </a:r>
            <a:r>
              <a:rPr sz="2000">
                <a:solidFill>
                  <a:srgbClr val="0326CC"/>
                </a:solidFill>
                <a:latin typeface="Monaco"/>
                <a:ea typeface="Monaco"/>
                <a:cs typeface="Monaco"/>
                <a:sym typeface="Monaco"/>
              </a:rPr>
              <a:t>pacemaker</a:t>
            </a:r>
            <a:r>
              <a:rPr sz="2000">
                <a:latin typeface="Monaco"/>
                <a:ea typeface="Monaco"/>
                <a:cs typeface="Monaco"/>
                <a:sym typeface="Monaco"/>
              </a:rPr>
              <a:t>.getActivity(activityID).</a:t>
            </a:r>
            <a:r>
              <a:rPr sz="2000">
                <a:solidFill>
                  <a:srgbClr val="0326CC"/>
                </a:solidFill>
                <a:latin typeface="Monaco"/>
                <a:ea typeface="Monaco"/>
                <a:cs typeface="Monaco"/>
                <a:sym typeface="Monaco"/>
              </a:rPr>
              <a:t>route</a:t>
            </a:r>
            <a:r>
              <a:rPr sz="2000">
                <a:latin typeface="Monaco"/>
                <a:ea typeface="Monaco"/>
                <a:cs typeface="Monaco"/>
                <a:sym typeface="Monaco"/>
              </a:rPr>
              <a:t>.size());   </a:t>
            </a:r>
          </a:p>
          <a:p>
            <a:pPr lvl="0">
              <a:defRPr sz="1800"/>
            </a:pPr>
            <a:r>
              <a:rPr sz="200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pPr lvl="0">
              <a:defRPr sz="1800"/>
            </a:pPr>
            <a:r>
              <a:rPr sz="4200"/>
              <a:t>Serializer Test (XML)</a:t>
            </a:r>
          </a:p>
        </p:txBody>
      </p:sp>
      <p:sp>
        <p:nvSpPr>
          <p:cNvPr id="199" name="Shape 199"/>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23</a:t>
            </a:fld>
            <a:endParaRPr sz="1400"/>
          </a:p>
        </p:txBody>
      </p:sp>
      <p:sp>
        <p:nvSpPr>
          <p:cNvPr id="200" name="Shape 200"/>
          <p:cNvSpPr/>
          <p:nvPr/>
        </p:nvSpPr>
        <p:spPr>
          <a:xfrm>
            <a:off x="1821880" y="2210172"/>
            <a:ext cx="9053761" cy="6771084"/>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b">
            <a:spAutoFit/>
          </a:bodyPr>
          <a:lstStyle/>
          <a:p>
            <a:pPr lvl="1">
              <a:defRPr sz="1800"/>
            </a:pPr>
            <a:r>
              <a:rPr sz="1800" dirty="0" smtClean="0">
                <a:latin typeface="Monaco"/>
                <a:ea typeface="Monaco"/>
                <a:cs typeface="Monaco"/>
                <a:sym typeface="Monaco"/>
              </a:rPr>
              <a:t>  </a:t>
            </a:r>
            <a:r>
              <a:rPr sz="2000" dirty="0">
                <a:solidFill>
                  <a:srgbClr val="777777"/>
                </a:solidFill>
                <a:latin typeface="Monaco"/>
                <a:ea typeface="Monaco"/>
                <a:cs typeface="Monaco"/>
                <a:sym typeface="Monaco"/>
              </a:rPr>
              <a:t>@Test</a:t>
            </a:r>
            <a:endParaRPr sz="2000" dirty="0">
              <a:latin typeface="Monaco"/>
              <a:ea typeface="Monaco"/>
              <a:cs typeface="Monaco"/>
              <a:sym typeface="Monaco"/>
            </a:endParaRP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testXMLSerializer</a:t>
            </a:r>
            <a:r>
              <a:rPr sz="2000" dirty="0">
                <a:latin typeface="Monaco"/>
                <a:ea typeface="Monaco"/>
                <a:cs typeface="Monaco"/>
                <a:sym typeface="Monaco"/>
              </a:rPr>
              <a:t>() </a:t>
            </a:r>
            <a:r>
              <a:rPr sz="2000" dirty="0">
                <a:solidFill>
                  <a:srgbClr val="931A68"/>
                </a:solidFill>
                <a:latin typeface="Monaco"/>
                <a:ea typeface="Monaco"/>
                <a:cs typeface="Monaco"/>
                <a:sym typeface="Monaco"/>
              </a:rPr>
              <a:t>throws</a:t>
            </a:r>
            <a:r>
              <a:rPr sz="2000" dirty="0">
                <a:latin typeface="Monaco"/>
                <a:ea typeface="Monaco"/>
                <a:cs typeface="Monaco"/>
                <a:sym typeface="Monaco"/>
              </a:rPr>
              <a:t> Exception</a:t>
            </a:r>
          </a:p>
          <a:p>
            <a:pPr lvl="1">
              <a:defRPr sz="1800"/>
            </a:pPr>
            <a:r>
              <a:rPr sz="2000" dirty="0">
                <a:latin typeface="Monaco"/>
                <a:ea typeface="Monaco"/>
                <a:cs typeface="Monaco"/>
                <a:sym typeface="Monaco"/>
              </a:rPr>
              <a:t>  { </a:t>
            </a:r>
          </a:p>
          <a:p>
            <a:pPr lvl="1">
              <a:defRPr sz="1800"/>
            </a:pPr>
            <a:r>
              <a:rPr sz="2000" dirty="0">
                <a:latin typeface="Monaco"/>
                <a:ea typeface="Monaco"/>
                <a:cs typeface="Monaco"/>
                <a:sym typeface="Monaco"/>
              </a:rPr>
              <a:t>    String </a:t>
            </a:r>
            <a:r>
              <a:rPr sz="2000" dirty="0" err="1">
                <a:latin typeface="Monaco"/>
                <a:ea typeface="Monaco"/>
                <a:cs typeface="Monaco"/>
                <a:sym typeface="Monaco"/>
              </a:rPr>
              <a:t>datastoreFile</a:t>
            </a:r>
            <a:r>
              <a:rPr sz="2000" dirty="0">
                <a:latin typeface="Monaco"/>
                <a:ea typeface="Monaco"/>
                <a:cs typeface="Monaco"/>
                <a:sym typeface="Monaco"/>
              </a:rPr>
              <a:t> = </a:t>
            </a:r>
            <a:r>
              <a:rPr sz="2000" dirty="0">
                <a:solidFill>
                  <a:srgbClr val="3933FF"/>
                </a:solidFill>
                <a:latin typeface="Monaco"/>
                <a:ea typeface="Monaco"/>
                <a:cs typeface="Monaco"/>
                <a:sym typeface="Monaco"/>
              </a:rPr>
              <a:t>"testdatastore.xml"</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err="1">
                <a:latin typeface="Monaco"/>
                <a:ea typeface="Monaco"/>
                <a:cs typeface="Monaco"/>
                <a:sym typeface="Monaco"/>
              </a:rPr>
              <a:t>deleteFile</a:t>
            </a:r>
            <a:r>
              <a:rPr sz="2000" dirty="0">
                <a:latin typeface="Monaco"/>
                <a:ea typeface="Monaco"/>
                <a:cs typeface="Monaco"/>
                <a:sym typeface="Monaco"/>
              </a:rPr>
              <a:t> (</a:t>
            </a:r>
            <a:r>
              <a:rPr sz="2000" dirty="0" err="1">
                <a:latin typeface="Monaco"/>
                <a:ea typeface="Monaco"/>
                <a:cs typeface="Monaco"/>
                <a:sym typeface="Monaco"/>
              </a:rPr>
              <a:t>datastoreFile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Serializer</a:t>
            </a:r>
            <a:r>
              <a:rPr sz="2000" dirty="0">
                <a:latin typeface="Monaco"/>
                <a:ea typeface="Monaco"/>
                <a:cs typeface="Monaco"/>
                <a:sym typeface="Monaco"/>
              </a:rPr>
              <a:t> </a:t>
            </a:r>
            <a:r>
              <a:rPr sz="2000" dirty="0" err="1">
                <a:latin typeface="Monaco"/>
                <a:ea typeface="Monaco"/>
                <a:cs typeface="Monaco"/>
                <a:sym typeface="Monaco"/>
              </a:rPr>
              <a:t>serializer</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XMLSerializer</a:t>
            </a:r>
            <a:r>
              <a:rPr sz="2000" dirty="0">
                <a:latin typeface="Monaco"/>
                <a:ea typeface="Monaco"/>
                <a:cs typeface="Monaco"/>
                <a:sym typeface="Monaco"/>
              </a:rPr>
              <a:t>(</a:t>
            </a:r>
            <a:r>
              <a:rPr sz="2000" dirty="0">
                <a:solidFill>
                  <a:srgbClr val="931A68"/>
                </a:solidFill>
                <a:latin typeface="Monaco"/>
                <a:ea typeface="Monaco"/>
                <a:cs typeface="Monaco"/>
                <a:sym typeface="Monaco"/>
              </a:rPr>
              <a:t>new</a:t>
            </a:r>
            <a:r>
              <a:rPr sz="2000" dirty="0">
                <a:latin typeface="Monaco"/>
                <a:ea typeface="Monaco"/>
                <a:cs typeface="Monaco"/>
                <a:sym typeface="Monaco"/>
              </a:rPr>
              <a:t> File (</a:t>
            </a:r>
            <a:r>
              <a:rPr sz="2000" dirty="0" err="1">
                <a:latin typeface="Monaco"/>
                <a:ea typeface="Monaco"/>
                <a:cs typeface="Monaco"/>
                <a:sym typeface="Monaco"/>
              </a:rPr>
              <a:t>datastoreFile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pacemaker</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PacemakerAPI</a:t>
            </a:r>
            <a:r>
              <a:rPr sz="2000" dirty="0">
                <a:latin typeface="Monaco"/>
                <a:ea typeface="Monaco"/>
                <a:cs typeface="Monaco"/>
                <a:sym typeface="Monaco"/>
              </a:rPr>
              <a:t>(</a:t>
            </a:r>
            <a:r>
              <a:rPr sz="2000" dirty="0" err="1">
                <a:latin typeface="Monaco"/>
                <a:ea typeface="Monaco"/>
                <a:cs typeface="Monaco"/>
                <a:sym typeface="Monaco"/>
              </a:rPr>
              <a:t>serializer</a:t>
            </a:r>
            <a:r>
              <a:rPr sz="2000" dirty="0">
                <a:latin typeface="Monaco"/>
                <a:ea typeface="Monaco"/>
                <a:cs typeface="Monaco"/>
                <a:sym typeface="Monaco"/>
              </a:rPr>
              <a:t>); </a:t>
            </a:r>
          </a:p>
          <a:p>
            <a:pPr lvl="1">
              <a:defRPr sz="1800"/>
            </a:pPr>
            <a:r>
              <a:rPr sz="2000" dirty="0">
                <a:latin typeface="Monaco"/>
                <a:ea typeface="Monaco"/>
                <a:cs typeface="Monaco"/>
                <a:sym typeface="Monaco"/>
              </a:rPr>
              <a:t>    populate(</a:t>
            </a:r>
            <a:r>
              <a:rPr sz="2000" dirty="0">
                <a:solidFill>
                  <a:srgbClr val="0326CC"/>
                </a:solidFill>
                <a:latin typeface="Monaco"/>
                <a:ea typeface="Monaco"/>
                <a:cs typeface="Monaco"/>
                <a:sym typeface="Monaco"/>
              </a:rPr>
              <a:t>pacemaker</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pacemaker</a:t>
            </a:r>
            <a:r>
              <a:rPr sz="2000" dirty="0" err="1">
                <a:latin typeface="Monaco"/>
                <a:ea typeface="Monaco"/>
                <a:cs typeface="Monaco"/>
                <a:sym typeface="Monaco"/>
              </a:rPr>
              <a:t>.store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PacemakerAPI</a:t>
            </a:r>
            <a:r>
              <a:rPr sz="2000" dirty="0">
                <a:latin typeface="Monaco"/>
                <a:ea typeface="Monaco"/>
                <a:cs typeface="Monaco"/>
                <a:sym typeface="Monaco"/>
              </a:rPr>
              <a:t> pacemaker2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PacemakerAPI</a:t>
            </a:r>
            <a:r>
              <a:rPr sz="2000" dirty="0">
                <a:latin typeface="Monaco"/>
                <a:ea typeface="Monaco"/>
                <a:cs typeface="Monaco"/>
                <a:sym typeface="Monaco"/>
              </a:rPr>
              <a:t>(</a:t>
            </a:r>
            <a:r>
              <a:rPr sz="2000" dirty="0" err="1">
                <a:latin typeface="Monaco"/>
                <a:ea typeface="Monaco"/>
                <a:cs typeface="Monaco"/>
                <a:sym typeface="Monaco"/>
              </a:rPr>
              <a:t>serializer</a:t>
            </a:r>
            <a:r>
              <a:rPr sz="2000" dirty="0">
                <a:latin typeface="Monaco"/>
                <a:ea typeface="Monaco"/>
                <a:cs typeface="Monaco"/>
                <a:sym typeface="Monaco"/>
              </a:rPr>
              <a:t>);</a:t>
            </a:r>
          </a:p>
          <a:p>
            <a:pPr lvl="1">
              <a:defRPr sz="1800"/>
            </a:pPr>
            <a:r>
              <a:rPr sz="2000" dirty="0">
                <a:latin typeface="Monaco"/>
                <a:ea typeface="Monaco"/>
                <a:cs typeface="Monaco"/>
                <a:sym typeface="Monaco"/>
              </a:rPr>
              <a:t>    pacemaker2.load();</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 (</a:t>
            </a:r>
            <a:r>
              <a:rPr sz="2000" dirty="0" err="1">
                <a:solidFill>
                  <a:srgbClr val="0326CC"/>
                </a:solidFill>
                <a:latin typeface="Monaco"/>
                <a:ea typeface="Monaco"/>
                <a:cs typeface="Monaco"/>
                <a:sym typeface="Monaco"/>
              </a:rPr>
              <a:t>pacemaker</a:t>
            </a:r>
            <a:r>
              <a:rPr sz="2000" dirty="0" err="1">
                <a:latin typeface="Monaco"/>
                <a:ea typeface="Monaco"/>
                <a:cs typeface="Monaco"/>
                <a:sym typeface="Monaco"/>
              </a:rPr>
              <a:t>.getUsers</a:t>
            </a:r>
            <a:r>
              <a:rPr sz="2000" dirty="0">
                <a:latin typeface="Monaco"/>
                <a:ea typeface="Monaco"/>
                <a:cs typeface="Monaco"/>
                <a:sym typeface="Monaco"/>
              </a:rPr>
              <a:t>().size(), pacemaker2.getUsers().size());</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for</a:t>
            </a:r>
            <a:r>
              <a:rPr sz="2000" dirty="0">
                <a:latin typeface="Monaco"/>
                <a:ea typeface="Monaco"/>
                <a:cs typeface="Monaco"/>
                <a:sym typeface="Monaco"/>
              </a:rPr>
              <a:t> (User </a:t>
            </a:r>
            <a:r>
              <a:rPr sz="2000" dirty="0" err="1">
                <a:latin typeface="Monaco"/>
                <a:ea typeface="Monaco"/>
                <a:cs typeface="Monaco"/>
                <a:sym typeface="Monaco"/>
              </a:rPr>
              <a:t>user</a:t>
            </a:r>
            <a:r>
              <a:rPr sz="2000" dirty="0">
                <a:latin typeface="Monaco"/>
                <a:ea typeface="Monaco"/>
                <a:cs typeface="Monaco"/>
                <a:sym typeface="Monaco"/>
              </a:rPr>
              <a:t> : </a:t>
            </a:r>
            <a:r>
              <a:rPr sz="2000" dirty="0" err="1">
                <a:solidFill>
                  <a:srgbClr val="0326CC"/>
                </a:solidFill>
                <a:latin typeface="Monaco"/>
                <a:ea typeface="Monaco"/>
                <a:cs typeface="Monaco"/>
                <a:sym typeface="Monaco"/>
              </a:rPr>
              <a:t>pacemaker</a:t>
            </a:r>
            <a:r>
              <a:rPr sz="2000" dirty="0" err="1">
                <a:latin typeface="Monaco"/>
                <a:ea typeface="Monaco"/>
                <a:cs typeface="Monaco"/>
                <a:sym typeface="Monaco"/>
              </a:rPr>
              <a:t>.getUsers</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assertTrue</a:t>
            </a:r>
            <a:r>
              <a:rPr sz="2000" dirty="0">
                <a:latin typeface="Monaco"/>
                <a:ea typeface="Monaco"/>
                <a:cs typeface="Monaco"/>
                <a:sym typeface="Monaco"/>
              </a:rPr>
              <a:t> (pacemaker2.getUsers().contains(user));</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deleteFile</a:t>
            </a:r>
            <a:r>
              <a:rPr sz="2000" dirty="0">
                <a:latin typeface="Monaco"/>
                <a:ea typeface="Monaco"/>
                <a:cs typeface="Monaco"/>
                <a:sym typeface="Monaco"/>
              </a:rPr>
              <a:t> (</a:t>
            </a:r>
            <a:r>
              <a:rPr sz="2000" dirty="0">
                <a:solidFill>
                  <a:srgbClr val="3933FF"/>
                </a:solidFill>
                <a:latin typeface="Monaco"/>
                <a:ea typeface="Monaco"/>
                <a:cs typeface="Monaco"/>
                <a:sym typeface="Monaco"/>
              </a:rPr>
              <a:t>"testdatastore.xml"</a:t>
            </a:r>
            <a:r>
              <a:rPr sz="2000" dirty="0">
                <a:latin typeface="Monaco"/>
                <a:ea typeface="Monaco"/>
                <a:cs typeface="Monaco"/>
                <a:sym typeface="Monaco"/>
              </a:rPr>
              <a:t>);</a:t>
            </a:r>
          </a:p>
          <a:p>
            <a:pPr lvl="1">
              <a:defRPr sz="1800"/>
            </a:pPr>
            <a:r>
              <a:rPr sz="2000" dirty="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571500" y="330200"/>
            <a:ext cx="11557000" cy="1549400"/>
          </a:xfrm>
          <a:prstGeom prst="rect">
            <a:avLst/>
          </a:prstGeom>
        </p:spPr>
        <p:txBody>
          <a:bodyPr/>
          <a:lstStyle/>
          <a:p>
            <a:pPr lvl="0">
              <a:defRPr sz="1800"/>
            </a:pPr>
            <a:r>
              <a:rPr sz="4200" dirty="0"/>
              <a:t>pacemaker</a:t>
            </a:r>
          </a:p>
          <a:p>
            <a:pPr lvl="0">
              <a:defRPr sz="1800"/>
            </a:pPr>
            <a:r>
              <a:rPr sz="4200" dirty="0"/>
              <a:t>model</a:t>
            </a:r>
          </a:p>
        </p:txBody>
      </p:sp>
      <p:sp>
        <p:nvSpPr>
          <p:cNvPr id="110" name="Shape 11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3</a:t>
            </a:fld>
            <a:endParaRPr sz="1400"/>
          </a:p>
        </p:txBody>
      </p:sp>
      <p:sp>
        <p:nvSpPr>
          <p:cNvPr id="111" name="Shape 111"/>
          <p:cNvSpPr/>
          <p:nvPr/>
        </p:nvSpPr>
        <p:spPr>
          <a:xfrm>
            <a:off x="4414168" y="481350"/>
            <a:ext cx="7532101" cy="4308872"/>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User </a:t>
            </a:r>
          </a:p>
          <a:p>
            <a:pPr lvl="1">
              <a:defRPr sz="1800"/>
            </a:pP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Long   </a:t>
            </a:r>
            <a:r>
              <a:rPr sz="2000" dirty="0">
                <a:solidFill>
                  <a:srgbClr val="0326CC"/>
                </a:solidFill>
                <a:latin typeface="Monaco"/>
                <a:ea typeface="Monaco"/>
                <a:cs typeface="Monaco"/>
                <a:sym typeface="Monaco"/>
              </a:rPr>
              <a:t>counter</a:t>
            </a:r>
            <a:r>
              <a:rPr sz="2000" dirty="0">
                <a:latin typeface="Monaco"/>
                <a:ea typeface="Monaco"/>
                <a:cs typeface="Monaco"/>
                <a:sym typeface="Monaco"/>
              </a:rPr>
              <a:t> = 0l;</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Long   </a:t>
            </a:r>
            <a:r>
              <a:rPr sz="2000" dirty="0">
                <a:solidFill>
                  <a:srgbClr val="0326CC"/>
                </a:solidFill>
                <a:latin typeface="Monaco"/>
                <a:ea typeface="Monaco"/>
                <a:cs typeface="Monaco"/>
                <a:sym typeface="Monaco"/>
              </a:rPr>
              <a:t>id</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err="1">
                <a:solidFill>
                  <a:srgbClr val="0326CC"/>
                </a:solidFill>
                <a:latin typeface="Monaco"/>
                <a:ea typeface="Monaco"/>
                <a:cs typeface="Monaco"/>
                <a:sym typeface="Monaco"/>
              </a:rPr>
              <a:t>firstName</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err="1">
                <a:solidFill>
                  <a:srgbClr val="0326CC"/>
                </a:solidFill>
                <a:latin typeface="Monaco"/>
                <a:ea typeface="Monaco"/>
                <a:cs typeface="Monaco"/>
                <a:sym typeface="Monaco"/>
              </a:rPr>
              <a:t>lastName</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a:solidFill>
                  <a:srgbClr val="0326CC"/>
                </a:solidFill>
                <a:latin typeface="Monaco"/>
                <a:ea typeface="Monaco"/>
                <a:cs typeface="Monaco"/>
                <a:sym typeface="Monaco"/>
              </a:rPr>
              <a:t>email</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a:solidFill>
                  <a:srgbClr val="0326CC"/>
                </a:solidFill>
                <a:latin typeface="Monaco"/>
                <a:ea typeface="Monaco"/>
                <a:cs typeface="Monaco"/>
                <a:sym typeface="Monaco"/>
              </a:rPr>
              <a:t>password</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Map&lt;Long, Activity&gt; </a:t>
            </a:r>
            <a:r>
              <a:rPr sz="2000" dirty="0">
                <a:solidFill>
                  <a:srgbClr val="0326CC"/>
                </a:solidFill>
                <a:latin typeface="Monaco"/>
                <a:ea typeface="Monaco"/>
                <a:cs typeface="Monaco"/>
                <a:sym typeface="Monaco"/>
              </a:rPr>
              <a:t>activities</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&lt;&gt;();</a:t>
            </a:r>
          </a:p>
          <a:p>
            <a:pPr lvl="1">
              <a:defRPr sz="1800"/>
            </a:pPr>
            <a:endParaRPr sz="2000" dirty="0">
              <a:latin typeface="Monaco"/>
              <a:ea typeface="Monaco"/>
              <a:cs typeface="Monaco"/>
              <a:sym typeface="Monaco"/>
            </a:endParaRPr>
          </a:p>
          <a:p>
            <a:pPr lvl="1">
              <a:defRPr sz="1800"/>
            </a:pPr>
            <a:r>
              <a:rPr sz="2000" dirty="0">
                <a:latin typeface="Monaco"/>
                <a:ea typeface="Monaco"/>
                <a:cs typeface="Monaco"/>
                <a:sym typeface="Monaco"/>
              </a:rPr>
              <a:t>  //...  </a:t>
            </a:r>
          </a:p>
          <a:p>
            <a:pPr lvl="1">
              <a:defRPr sz="1800"/>
            </a:pPr>
            <a:r>
              <a:rPr sz="2000" dirty="0">
                <a:latin typeface="Monaco"/>
                <a:ea typeface="Monaco"/>
                <a:cs typeface="Monaco"/>
                <a:sym typeface="Monaco"/>
              </a:rPr>
              <a:t>}</a:t>
            </a:r>
          </a:p>
        </p:txBody>
      </p:sp>
      <p:sp>
        <p:nvSpPr>
          <p:cNvPr id="112" name="Shape 112"/>
          <p:cNvSpPr/>
          <p:nvPr/>
        </p:nvSpPr>
        <p:spPr>
          <a:xfrm>
            <a:off x="669752" y="5092824"/>
            <a:ext cx="6048672" cy="4001095"/>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Activity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Long   </a:t>
            </a:r>
            <a:r>
              <a:rPr sz="2000" dirty="0">
                <a:solidFill>
                  <a:srgbClr val="0326CC"/>
                </a:solidFill>
                <a:latin typeface="Monaco"/>
                <a:ea typeface="Monaco"/>
                <a:cs typeface="Monaco"/>
                <a:sym typeface="Monaco"/>
              </a:rPr>
              <a:t>counter</a:t>
            </a:r>
            <a:r>
              <a:rPr sz="2000" dirty="0">
                <a:latin typeface="Monaco"/>
                <a:ea typeface="Monaco"/>
                <a:cs typeface="Monaco"/>
                <a:sym typeface="Monaco"/>
              </a:rPr>
              <a:t> = 0l;</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Long   </a:t>
            </a:r>
            <a:r>
              <a:rPr sz="2000" dirty="0">
                <a:solidFill>
                  <a:srgbClr val="0326CC"/>
                </a:solidFill>
                <a:latin typeface="Monaco"/>
                <a:ea typeface="Monaco"/>
                <a:cs typeface="Monaco"/>
                <a:sym typeface="Monaco"/>
              </a:rPr>
              <a:t>id</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a:solidFill>
                  <a:srgbClr val="0326CC"/>
                </a:solidFill>
                <a:latin typeface="Monaco"/>
                <a:ea typeface="Monaco"/>
                <a:cs typeface="Monaco"/>
                <a:sym typeface="Monaco"/>
              </a:rPr>
              <a:t>type</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a:t>
            </a:r>
            <a:r>
              <a:rPr sz="2000" dirty="0">
                <a:solidFill>
                  <a:srgbClr val="0326CC"/>
                </a:solidFill>
                <a:latin typeface="Monaco"/>
                <a:ea typeface="Monaco"/>
                <a:cs typeface="Monaco"/>
                <a:sym typeface="Monaco"/>
              </a:rPr>
              <a:t>location</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double</a:t>
            </a:r>
            <a:r>
              <a:rPr sz="2000" dirty="0">
                <a:latin typeface="Monaco"/>
                <a:ea typeface="Monaco"/>
                <a:cs typeface="Monaco"/>
                <a:sym typeface="Monaco"/>
              </a:rPr>
              <a:t> </a:t>
            </a:r>
            <a:r>
              <a:rPr sz="2000" dirty="0">
                <a:solidFill>
                  <a:srgbClr val="0326CC"/>
                </a:solidFill>
                <a:latin typeface="Monaco"/>
                <a:ea typeface="Monaco"/>
                <a:cs typeface="Monaco"/>
                <a:sym typeface="Monaco"/>
              </a:rPr>
              <a:t>distance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List&lt;Location&gt; </a:t>
            </a:r>
            <a:r>
              <a:rPr sz="2000" dirty="0">
                <a:solidFill>
                  <a:srgbClr val="0326CC"/>
                </a:solidFill>
                <a:latin typeface="Monaco"/>
                <a:ea typeface="Monaco"/>
                <a:cs typeface="Monaco"/>
                <a:sym typeface="Monaco"/>
              </a:rPr>
              <a:t>route</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ArrayList</a:t>
            </a:r>
            <a:r>
              <a:rPr sz="2000" dirty="0">
                <a:latin typeface="Monaco"/>
                <a:ea typeface="Monaco"/>
                <a:cs typeface="Monaco"/>
                <a:sym typeface="Monaco"/>
              </a:rPr>
              <a:t>&lt;&gt;();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smtClean="0">
                <a:latin typeface="Monaco"/>
                <a:ea typeface="Monaco"/>
                <a:cs typeface="Monaco"/>
                <a:sym typeface="Monaco"/>
              </a:rPr>
              <a:t>}</a:t>
            </a:r>
            <a:endParaRPr sz="2000" dirty="0">
              <a:latin typeface="Monaco"/>
              <a:ea typeface="Monaco"/>
              <a:cs typeface="Monaco"/>
              <a:sym typeface="Monaco"/>
            </a:endParaRPr>
          </a:p>
        </p:txBody>
      </p:sp>
      <p:sp>
        <p:nvSpPr>
          <p:cNvPr id="113" name="Shape 113"/>
          <p:cNvSpPr/>
          <p:nvPr/>
        </p:nvSpPr>
        <p:spPr>
          <a:xfrm>
            <a:off x="7438504" y="5708377"/>
            <a:ext cx="4519240" cy="3077766"/>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Location</a:t>
            </a:r>
          </a:p>
          <a:p>
            <a:pPr lvl="1">
              <a:defRPr sz="1800"/>
            </a:pP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Long   </a:t>
            </a:r>
            <a:r>
              <a:rPr sz="2000" dirty="0">
                <a:solidFill>
                  <a:srgbClr val="0326CC"/>
                </a:solidFill>
                <a:latin typeface="Monaco"/>
                <a:ea typeface="Monaco"/>
                <a:cs typeface="Monaco"/>
                <a:sym typeface="Monaco"/>
              </a:rPr>
              <a:t>counter</a:t>
            </a:r>
            <a:r>
              <a:rPr sz="2000" dirty="0">
                <a:latin typeface="Monaco"/>
                <a:ea typeface="Monaco"/>
                <a:cs typeface="Monaco"/>
                <a:sym typeface="Monaco"/>
              </a:rPr>
              <a:t> = 0l;</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Long  </a:t>
            </a:r>
            <a:r>
              <a:rPr sz="2000" dirty="0">
                <a:solidFill>
                  <a:srgbClr val="0326CC"/>
                </a:solidFill>
                <a:latin typeface="Monaco"/>
                <a:ea typeface="Monaco"/>
                <a:cs typeface="Monaco"/>
                <a:sym typeface="Monaco"/>
              </a:rPr>
              <a:t>id</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float</a:t>
            </a:r>
            <a:r>
              <a:rPr sz="2000" dirty="0">
                <a:latin typeface="Monaco"/>
                <a:ea typeface="Monaco"/>
                <a:cs typeface="Monaco"/>
                <a:sym typeface="Monaco"/>
              </a:rPr>
              <a:t> </a:t>
            </a:r>
            <a:r>
              <a:rPr sz="2000" dirty="0">
                <a:solidFill>
                  <a:srgbClr val="0326CC"/>
                </a:solidFill>
                <a:latin typeface="Monaco"/>
                <a:ea typeface="Monaco"/>
                <a:cs typeface="Monaco"/>
                <a:sym typeface="Monaco"/>
              </a:rPr>
              <a:t>latitude</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float</a:t>
            </a:r>
            <a:r>
              <a:rPr sz="2000" dirty="0">
                <a:latin typeface="Monaco"/>
                <a:ea typeface="Monaco"/>
                <a:cs typeface="Monaco"/>
                <a:sym typeface="Monaco"/>
              </a:rPr>
              <a:t> </a:t>
            </a:r>
            <a:r>
              <a:rPr sz="2000" dirty="0">
                <a:solidFill>
                  <a:srgbClr val="0326CC"/>
                </a:solidFill>
                <a:latin typeface="Monaco"/>
                <a:ea typeface="Monaco"/>
                <a:cs typeface="Monaco"/>
                <a:sym typeface="Monaco"/>
              </a:rPr>
              <a:t>longitude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4</a:t>
            </a:fld>
            <a:endParaRPr sz="1400"/>
          </a:p>
        </p:txBody>
      </p:sp>
      <p:sp>
        <p:nvSpPr>
          <p:cNvPr id="116" name="Shape 116"/>
          <p:cNvSpPr/>
          <p:nvPr/>
        </p:nvSpPr>
        <p:spPr>
          <a:xfrm>
            <a:off x="152400" y="275114"/>
            <a:ext cx="8494313" cy="9110186"/>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nchor="b">
            <a:spAutoFit/>
          </a:bodyPr>
          <a:lstStyle/>
          <a:p>
            <a:pPr lvl="0">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User </a:t>
            </a:r>
          </a:p>
          <a:p>
            <a:pPr lvl="0">
              <a:defRPr sz="1800"/>
            </a:pP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@Override</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String </a:t>
            </a:r>
            <a:r>
              <a:rPr sz="1600" dirty="0" err="1">
                <a:latin typeface="Monaco"/>
                <a:ea typeface="Monaco"/>
                <a:cs typeface="Monaco"/>
                <a:sym typeface="Monaco"/>
              </a:rPr>
              <a:t>toString</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err="1">
                <a:latin typeface="Monaco"/>
                <a:ea typeface="Monaco"/>
                <a:cs typeface="Monaco"/>
                <a:sym typeface="Monaco"/>
              </a:rPr>
              <a:t>toStringHelper</a:t>
            </a:r>
            <a:r>
              <a:rPr sz="1600" dirty="0">
                <a:latin typeface="Monaco"/>
                <a:ea typeface="Monaco"/>
                <a:cs typeface="Monaco"/>
                <a:sym typeface="Monaco"/>
              </a:rPr>
              <a:t>(</a:t>
            </a:r>
            <a:r>
              <a:rPr sz="1600" dirty="0">
                <a:solidFill>
                  <a:srgbClr val="931A68"/>
                </a:solidFill>
                <a:latin typeface="Monaco"/>
                <a:ea typeface="Monaco"/>
                <a:cs typeface="Monaco"/>
                <a:sym typeface="Monaco"/>
              </a:rPr>
              <a:t>this</a:t>
            </a:r>
            <a:r>
              <a:rPr sz="1600" dirty="0">
                <a:latin typeface="Monaco"/>
                <a:ea typeface="Monaco"/>
                <a:cs typeface="Monaco"/>
                <a:sym typeface="Monaco"/>
              </a:rPr>
              <a:t>).</a:t>
            </a:r>
            <a:r>
              <a:rPr sz="1600" dirty="0" err="1">
                <a:latin typeface="Monaco"/>
                <a:ea typeface="Monaco"/>
                <a:cs typeface="Monaco"/>
                <a:sym typeface="Monaco"/>
              </a:rPr>
              <a:t>addValue</a:t>
            </a:r>
            <a:r>
              <a:rPr sz="1600" dirty="0">
                <a:latin typeface="Monaco"/>
                <a:ea typeface="Monaco"/>
                <a:cs typeface="Monaco"/>
                <a:sym typeface="Monaco"/>
              </a:rPr>
              <a:t>(</a:t>
            </a:r>
            <a:r>
              <a:rPr sz="1600" dirty="0">
                <a:solidFill>
                  <a:srgbClr val="0326CC"/>
                </a:solidFill>
                <a:latin typeface="Monaco"/>
                <a:ea typeface="Monaco"/>
                <a:cs typeface="Monaco"/>
                <a:sym typeface="Monaco"/>
              </a:rPr>
              <a:t>id</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addValue</a:t>
            </a:r>
            <a:r>
              <a:rPr sz="1600" dirty="0">
                <a:latin typeface="Monaco"/>
                <a:ea typeface="Monaco"/>
                <a:cs typeface="Monaco"/>
                <a:sym typeface="Monaco"/>
              </a:rPr>
              <a:t>(</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addValue</a:t>
            </a:r>
            <a:r>
              <a:rPr sz="1600" dirty="0">
                <a:latin typeface="Monaco"/>
                <a:ea typeface="Monaco"/>
                <a:cs typeface="Monaco"/>
                <a:sym typeface="Monaco"/>
              </a:rPr>
              <a:t>(</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addValue</a:t>
            </a:r>
            <a:r>
              <a:rPr sz="1600" dirty="0">
                <a:latin typeface="Monaco"/>
                <a:ea typeface="Monaco"/>
                <a:cs typeface="Monaco"/>
                <a:sym typeface="Monaco"/>
              </a:rPr>
              <a:t>(</a:t>
            </a:r>
            <a:r>
              <a:rPr sz="1600" dirty="0">
                <a:solidFill>
                  <a:srgbClr val="0326CC"/>
                </a:solidFill>
                <a:latin typeface="Monaco"/>
                <a:ea typeface="Monaco"/>
                <a:cs typeface="Monaco"/>
                <a:sym typeface="Monaco"/>
              </a:rPr>
              <a:t>password</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addValue</a:t>
            </a:r>
            <a:r>
              <a:rPr sz="1600" dirty="0">
                <a:latin typeface="Monaco"/>
                <a:ea typeface="Monaco"/>
                <a:cs typeface="Monaco"/>
                <a:sym typeface="Monaco"/>
              </a:rPr>
              <a:t>(</a:t>
            </a:r>
            <a:r>
              <a:rPr sz="1600" dirty="0">
                <a:solidFill>
                  <a:srgbClr val="0326CC"/>
                </a:solidFill>
                <a:latin typeface="Monaco"/>
                <a:ea typeface="Monaco"/>
                <a:cs typeface="Monaco"/>
                <a:sym typeface="Monaco"/>
              </a:rPr>
              <a:t>email</a:t>
            </a: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err="1">
                <a:latin typeface="Monaco"/>
                <a:ea typeface="Monaco"/>
                <a:cs typeface="Monaco"/>
                <a:sym typeface="Monaco"/>
              </a:rPr>
              <a:t>addValue</a:t>
            </a:r>
            <a:r>
              <a:rPr sz="1600" dirty="0">
                <a:latin typeface="Monaco"/>
                <a:ea typeface="Monaco"/>
                <a:cs typeface="Monaco"/>
                <a:sym typeface="Monaco"/>
              </a:rPr>
              <a:t>(</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err="1">
                <a:latin typeface="Monaco"/>
                <a:ea typeface="Monaco"/>
                <a:cs typeface="Monaco"/>
                <a:sym typeface="Monaco"/>
              </a:rPr>
              <a:t>toString</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@Override</a:t>
            </a:r>
            <a:endParaRPr sz="1600" dirty="0">
              <a:latin typeface="Monaco"/>
              <a:ea typeface="Monaco"/>
              <a:cs typeface="Monaco"/>
              <a:sym typeface="Monaco"/>
            </a:endParaRP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err="1">
                <a:solidFill>
                  <a:srgbClr val="931A68"/>
                </a:solidFill>
                <a:latin typeface="Monaco"/>
                <a:ea typeface="Monaco"/>
                <a:cs typeface="Monaco"/>
                <a:sym typeface="Monaco"/>
              </a:rPr>
              <a:t>boolean</a:t>
            </a:r>
            <a:r>
              <a:rPr sz="1600" dirty="0">
                <a:latin typeface="Monaco"/>
                <a:ea typeface="Monaco"/>
                <a:cs typeface="Monaco"/>
                <a:sym typeface="Monaco"/>
              </a:rPr>
              <a:t> equals(</a:t>
            </a:r>
            <a:r>
              <a:rPr sz="1600" dirty="0">
                <a:solidFill>
                  <a:srgbClr val="931A68"/>
                </a:solidFill>
                <a:latin typeface="Monaco"/>
                <a:ea typeface="Monaco"/>
                <a:cs typeface="Monaco"/>
                <a:sym typeface="Monaco"/>
              </a:rPr>
              <a:t>final</a:t>
            </a:r>
            <a:r>
              <a:rPr sz="1600" dirty="0">
                <a:latin typeface="Monaco"/>
                <a:ea typeface="Monaco"/>
                <a:cs typeface="Monaco"/>
                <a:sym typeface="Monaco"/>
              </a:rPr>
              <a:t> Object </a:t>
            </a:r>
            <a:r>
              <a:rPr sz="1600" dirty="0" err="1">
                <a:latin typeface="Monaco"/>
                <a:ea typeface="Monaco"/>
                <a:cs typeface="Monaco"/>
                <a:sym typeface="Monaco"/>
              </a:rPr>
              <a:t>obj</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if</a:t>
            </a:r>
            <a:r>
              <a:rPr sz="1600" dirty="0">
                <a:latin typeface="Monaco"/>
                <a:ea typeface="Monaco"/>
                <a:cs typeface="Monaco"/>
                <a:sym typeface="Monaco"/>
              </a:rPr>
              <a:t> (</a:t>
            </a:r>
            <a:r>
              <a:rPr sz="1600" dirty="0" err="1">
                <a:latin typeface="Monaco"/>
                <a:ea typeface="Monaco"/>
                <a:cs typeface="Monaco"/>
                <a:sym typeface="Monaco"/>
              </a:rPr>
              <a:t>obj</a:t>
            </a:r>
            <a:r>
              <a:rPr sz="1600" dirty="0">
                <a:latin typeface="Monaco"/>
                <a:ea typeface="Monaco"/>
                <a:cs typeface="Monaco"/>
                <a:sym typeface="Monaco"/>
              </a:rPr>
              <a:t> </a:t>
            </a:r>
            <a:r>
              <a:rPr sz="1600" dirty="0" err="1">
                <a:solidFill>
                  <a:srgbClr val="931A68"/>
                </a:solidFill>
                <a:latin typeface="Monaco"/>
                <a:ea typeface="Monaco"/>
                <a:cs typeface="Monaco"/>
                <a:sym typeface="Monaco"/>
              </a:rPr>
              <a:t>instanceof</a:t>
            </a:r>
            <a:r>
              <a:rPr sz="1600" dirty="0">
                <a:latin typeface="Monaco"/>
                <a:ea typeface="Monaco"/>
                <a:cs typeface="Monaco"/>
                <a:sym typeface="Monaco"/>
              </a:rPr>
              <a:t> User)</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final</a:t>
            </a:r>
            <a:r>
              <a:rPr sz="1600" dirty="0">
                <a:latin typeface="Monaco"/>
                <a:ea typeface="Monaco"/>
                <a:cs typeface="Monaco"/>
                <a:sym typeface="Monaco"/>
              </a:rPr>
              <a:t> User other = (User) </a:t>
            </a:r>
            <a:r>
              <a:rPr sz="1600" dirty="0" err="1">
                <a:latin typeface="Monaco"/>
                <a:ea typeface="Monaco"/>
                <a:cs typeface="Monaco"/>
                <a:sym typeface="Monaco"/>
              </a:rPr>
              <a:t>obj</a:t>
            </a:r>
            <a:r>
              <a:rPr sz="1600" dirty="0">
                <a:latin typeface="Monaco"/>
                <a:ea typeface="Monaco"/>
                <a:cs typeface="Monaco"/>
                <a:sym typeface="Monaco"/>
              </a:rPr>
              <a:t>;</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err="1">
                <a:latin typeface="Monaco"/>
                <a:ea typeface="Monaco"/>
                <a:cs typeface="Monaco"/>
                <a:sym typeface="Monaco"/>
              </a:rPr>
              <a:t>Objects.equal</a:t>
            </a:r>
            <a:r>
              <a:rPr sz="1600" dirty="0">
                <a:latin typeface="Monaco"/>
                <a:ea typeface="Monaco"/>
                <a:cs typeface="Monaco"/>
                <a:sym typeface="Monaco"/>
              </a:rPr>
              <a:t>(</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   </a:t>
            </a:r>
            <a:r>
              <a:rPr sz="1600" dirty="0" err="1">
                <a:latin typeface="Monaco"/>
                <a:ea typeface="Monaco"/>
                <a:cs typeface="Monaco"/>
                <a:sym typeface="Monaco"/>
              </a:rPr>
              <a:t>other.</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 </a:t>
            </a:r>
          </a:p>
          <a:p>
            <a:pPr lvl="0">
              <a:defRPr sz="1800"/>
            </a:pPr>
            <a:r>
              <a:rPr sz="1600" dirty="0">
                <a:latin typeface="Monaco"/>
                <a:ea typeface="Monaco"/>
                <a:cs typeface="Monaco"/>
                <a:sym typeface="Monaco"/>
              </a:rPr>
              <a:t>          &amp;&amp; </a:t>
            </a:r>
            <a:r>
              <a:rPr sz="1600" dirty="0" err="1">
                <a:latin typeface="Monaco"/>
                <a:ea typeface="Monaco"/>
                <a:cs typeface="Monaco"/>
                <a:sym typeface="Monaco"/>
              </a:rPr>
              <a:t>Objects.equal</a:t>
            </a:r>
            <a:r>
              <a:rPr sz="1600" dirty="0">
                <a:latin typeface="Monaco"/>
                <a:ea typeface="Monaco"/>
                <a:cs typeface="Monaco"/>
                <a:sym typeface="Monaco"/>
              </a:rPr>
              <a:t>(</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    </a:t>
            </a:r>
            <a:r>
              <a:rPr sz="1600" dirty="0" err="1">
                <a:latin typeface="Monaco"/>
                <a:ea typeface="Monaco"/>
                <a:cs typeface="Monaco"/>
                <a:sym typeface="Monaco"/>
              </a:rPr>
              <a:t>other.</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a:t>
            </a:r>
          </a:p>
          <a:p>
            <a:pPr lvl="0">
              <a:defRPr sz="1800"/>
            </a:pPr>
            <a:r>
              <a:rPr sz="1600" dirty="0">
                <a:latin typeface="Monaco"/>
                <a:ea typeface="Monaco"/>
                <a:cs typeface="Monaco"/>
                <a:sym typeface="Monaco"/>
              </a:rPr>
              <a:t>          &amp;&amp; </a:t>
            </a:r>
            <a:r>
              <a:rPr sz="1600" dirty="0" err="1">
                <a:latin typeface="Monaco"/>
                <a:ea typeface="Monaco"/>
                <a:cs typeface="Monaco"/>
                <a:sym typeface="Monaco"/>
              </a:rPr>
              <a:t>Objects.equal</a:t>
            </a:r>
            <a:r>
              <a:rPr sz="1600" dirty="0">
                <a:latin typeface="Monaco"/>
                <a:ea typeface="Monaco"/>
                <a:cs typeface="Monaco"/>
                <a:sym typeface="Monaco"/>
              </a:rPr>
              <a:t>(</a:t>
            </a:r>
            <a:r>
              <a:rPr sz="1600" dirty="0">
                <a:solidFill>
                  <a:srgbClr val="0326CC"/>
                </a:solidFill>
                <a:latin typeface="Monaco"/>
                <a:ea typeface="Monaco"/>
                <a:cs typeface="Monaco"/>
                <a:sym typeface="Monaco"/>
              </a:rPr>
              <a:t>email</a:t>
            </a:r>
            <a:r>
              <a:rPr sz="1600" dirty="0">
                <a:latin typeface="Monaco"/>
                <a:ea typeface="Monaco"/>
                <a:cs typeface="Monaco"/>
                <a:sym typeface="Monaco"/>
              </a:rPr>
              <a:t>,       </a:t>
            </a:r>
            <a:r>
              <a:rPr sz="1600" dirty="0" err="1">
                <a:latin typeface="Monaco"/>
                <a:ea typeface="Monaco"/>
                <a:cs typeface="Monaco"/>
                <a:sym typeface="Monaco"/>
              </a:rPr>
              <a:t>other.</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a:t>
            </a:r>
          </a:p>
          <a:p>
            <a:pPr lvl="0">
              <a:defRPr sz="1800"/>
            </a:pPr>
            <a:r>
              <a:rPr sz="1600" dirty="0">
                <a:latin typeface="Monaco"/>
                <a:ea typeface="Monaco"/>
                <a:cs typeface="Monaco"/>
                <a:sym typeface="Monaco"/>
              </a:rPr>
              <a:t>          &amp;&amp; </a:t>
            </a:r>
            <a:r>
              <a:rPr sz="1600" dirty="0" err="1">
                <a:latin typeface="Monaco"/>
                <a:ea typeface="Monaco"/>
                <a:cs typeface="Monaco"/>
                <a:sym typeface="Monaco"/>
              </a:rPr>
              <a:t>Objects.equal</a:t>
            </a:r>
            <a:r>
              <a:rPr sz="1600" dirty="0">
                <a:latin typeface="Monaco"/>
                <a:ea typeface="Monaco"/>
                <a:cs typeface="Monaco"/>
                <a:sym typeface="Monaco"/>
              </a:rPr>
              <a:t>(</a:t>
            </a:r>
            <a:r>
              <a:rPr sz="1600" dirty="0">
                <a:solidFill>
                  <a:srgbClr val="0326CC"/>
                </a:solidFill>
                <a:latin typeface="Monaco"/>
                <a:ea typeface="Monaco"/>
                <a:cs typeface="Monaco"/>
                <a:sym typeface="Monaco"/>
              </a:rPr>
              <a:t>password</a:t>
            </a:r>
            <a:r>
              <a:rPr sz="1600" dirty="0">
                <a:latin typeface="Monaco"/>
                <a:ea typeface="Monaco"/>
                <a:cs typeface="Monaco"/>
                <a:sym typeface="Monaco"/>
              </a:rPr>
              <a:t>,    </a:t>
            </a:r>
            <a:r>
              <a:rPr sz="1600" dirty="0" err="1">
                <a:latin typeface="Monaco"/>
                <a:ea typeface="Monaco"/>
                <a:cs typeface="Monaco"/>
                <a:sym typeface="Monaco"/>
              </a:rPr>
              <a:t>other.</a:t>
            </a:r>
            <a:r>
              <a:rPr sz="1600" dirty="0" err="1">
                <a:solidFill>
                  <a:srgbClr val="0326CC"/>
                </a:solidFill>
                <a:latin typeface="Monaco"/>
                <a:ea typeface="Monaco"/>
                <a:cs typeface="Monaco"/>
                <a:sym typeface="Monaco"/>
              </a:rPr>
              <a:t>password</a:t>
            </a:r>
            <a:r>
              <a:rPr sz="1600" dirty="0">
                <a:latin typeface="Monaco"/>
                <a:ea typeface="Monaco"/>
                <a:cs typeface="Monaco"/>
                <a:sym typeface="Monaco"/>
              </a:rPr>
              <a:t>)</a:t>
            </a:r>
          </a:p>
          <a:p>
            <a:pPr lvl="0">
              <a:defRPr sz="1800"/>
            </a:pPr>
            <a:r>
              <a:rPr sz="1600" dirty="0">
                <a:latin typeface="Monaco"/>
                <a:ea typeface="Monaco"/>
                <a:cs typeface="Monaco"/>
                <a:sym typeface="Monaco"/>
              </a:rPr>
              <a:t>          &amp;&amp; </a:t>
            </a:r>
            <a:r>
              <a:rPr sz="1600" dirty="0" err="1">
                <a:latin typeface="Monaco"/>
                <a:ea typeface="Monaco"/>
                <a:cs typeface="Monaco"/>
                <a:sym typeface="Monaco"/>
              </a:rPr>
              <a:t>Objects.equal</a:t>
            </a:r>
            <a:r>
              <a:rPr sz="1600" dirty="0">
                <a:latin typeface="Monaco"/>
                <a:ea typeface="Monaco"/>
                <a:cs typeface="Monaco"/>
                <a:sym typeface="Monaco"/>
              </a:rPr>
              <a:t>(</a:t>
            </a:r>
            <a:r>
              <a:rPr sz="1600" dirty="0">
                <a:solidFill>
                  <a:srgbClr val="0326CC"/>
                </a:solidFill>
                <a:latin typeface="Monaco"/>
                <a:ea typeface="Monaco"/>
                <a:cs typeface="Monaco"/>
                <a:sym typeface="Monaco"/>
              </a:rPr>
              <a:t>activities</a:t>
            </a:r>
            <a:r>
              <a:rPr sz="1600" dirty="0">
                <a:latin typeface="Monaco"/>
                <a:ea typeface="Monaco"/>
                <a:cs typeface="Monaco"/>
                <a:sym typeface="Monaco"/>
              </a:rPr>
              <a:t>,  </a:t>
            </a:r>
            <a:r>
              <a:rPr sz="1600" dirty="0" err="1">
                <a:latin typeface="Monaco"/>
                <a:ea typeface="Monaco"/>
                <a:cs typeface="Monaco"/>
                <a:sym typeface="Monaco"/>
              </a:rPr>
              <a:t>other.</a:t>
            </a:r>
            <a:r>
              <a:rPr sz="1600" dirty="0" err="1">
                <a:solidFill>
                  <a:srgbClr val="0326CC"/>
                </a:solidFill>
                <a:latin typeface="Monaco"/>
                <a:ea typeface="Monaco"/>
                <a:cs typeface="Monaco"/>
                <a:sym typeface="Monaco"/>
              </a:rPr>
              <a:t>activities</a:t>
            </a:r>
            <a:r>
              <a:rPr sz="1600" dirty="0">
                <a:latin typeface="Monaco"/>
                <a:ea typeface="Monaco"/>
                <a:cs typeface="Monaco"/>
                <a:sym typeface="Monaco"/>
              </a:rPr>
              <a:t>);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else</a:t>
            </a:r>
            <a:endParaRPr sz="1600" dirty="0">
              <a:latin typeface="Monaco"/>
              <a:ea typeface="Monaco"/>
              <a:cs typeface="Monaco"/>
              <a:sym typeface="Monaco"/>
            </a:endParaRP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a:solidFill>
                  <a:srgbClr val="931A68"/>
                </a:solidFill>
                <a:latin typeface="Monaco"/>
                <a:ea typeface="Monaco"/>
                <a:cs typeface="Monaco"/>
                <a:sym typeface="Monaco"/>
              </a:rPr>
              <a:t>false</a:t>
            </a:r>
            <a:r>
              <a:rPr sz="1600" dirty="0">
                <a:latin typeface="Monaco"/>
                <a:ea typeface="Monaco"/>
                <a:cs typeface="Monaco"/>
                <a:sym typeface="Monaco"/>
              </a:rPr>
              <a:t>;</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@Override</a:t>
            </a:r>
            <a:r>
              <a:rPr sz="1600" dirty="0">
                <a:latin typeface="Monaco"/>
                <a:ea typeface="Monaco"/>
                <a:cs typeface="Monaco"/>
                <a:sym typeface="Monaco"/>
              </a:rPr>
              <a:t>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err="1">
                <a:solidFill>
                  <a:srgbClr val="931A68"/>
                </a:solidFill>
                <a:latin typeface="Monaco"/>
                <a:ea typeface="Monaco"/>
                <a:cs typeface="Monaco"/>
                <a:sym typeface="Monaco"/>
              </a:rPr>
              <a:t>int</a:t>
            </a:r>
            <a:r>
              <a:rPr sz="1600" dirty="0">
                <a:latin typeface="Monaco"/>
                <a:ea typeface="Monaco"/>
                <a:cs typeface="Monaco"/>
                <a:sym typeface="Monaco"/>
              </a:rPr>
              <a:t> </a:t>
            </a:r>
            <a:r>
              <a:rPr sz="1600" dirty="0" err="1">
                <a:latin typeface="Monaco"/>
                <a:ea typeface="Monaco"/>
                <a:cs typeface="Monaco"/>
                <a:sym typeface="Monaco"/>
              </a:rPr>
              <a:t>hashCode</a:t>
            </a:r>
            <a:r>
              <a:rPr sz="1600" dirty="0">
                <a:latin typeface="Monaco"/>
                <a:ea typeface="Monaco"/>
                <a:cs typeface="Monaco"/>
                <a:sym typeface="Monaco"/>
              </a:rPr>
              <a:t>()  </a:t>
            </a:r>
          </a:p>
          <a:p>
            <a:pPr lvl="0">
              <a:defRPr sz="1800"/>
            </a:pPr>
            <a:r>
              <a:rPr sz="1600" dirty="0">
                <a:latin typeface="Monaco"/>
                <a:ea typeface="Monaco"/>
                <a:cs typeface="Monaco"/>
                <a:sym typeface="Monaco"/>
              </a:rPr>
              <a:t>  {  </a:t>
            </a:r>
          </a:p>
          <a:p>
            <a:pPr lvl="0">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return</a:t>
            </a:r>
            <a:r>
              <a:rPr sz="1600" dirty="0">
                <a:latin typeface="Monaco"/>
                <a:ea typeface="Monaco"/>
                <a:cs typeface="Monaco"/>
                <a:sym typeface="Monaco"/>
              </a:rPr>
              <a:t> </a:t>
            </a:r>
            <a:r>
              <a:rPr sz="1600" dirty="0" err="1">
                <a:latin typeface="Monaco"/>
                <a:ea typeface="Monaco"/>
                <a:cs typeface="Monaco"/>
                <a:sym typeface="Monaco"/>
              </a:rPr>
              <a:t>Objects.hashCode</a:t>
            </a:r>
            <a:r>
              <a:rPr sz="1600" dirty="0">
                <a:latin typeface="Monaco"/>
                <a:ea typeface="Monaco"/>
                <a:cs typeface="Monaco"/>
                <a:sym typeface="Monaco"/>
              </a:rPr>
              <a:t>(</a:t>
            </a:r>
            <a:r>
              <a:rPr sz="1600" dirty="0">
                <a:solidFill>
                  <a:srgbClr val="931A68"/>
                </a:solidFill>
                <a:latin typeface="Monaco"/>
                <a:ea typeface="Monaco"/>
                <a:cs typeface="Monaco"/>
                <a:sym typeface="Monaco"/>
              </a:rPr>
              <a:t>this</a:t>
            </a:r>
            <a:r>
              <a:rPr sz="1600" dirty="0">
                <a:latin typeface="Monaco"/>
                <a:ea typeface="Monaco"/>
                <a:cs typeface="Monaco"/>
                <a:sym typeface="Monaco"/>
              </a:rPr>
              <a:t>.</a:t>
            </a:r>
            <a:r>
              <a:rPr sz="1600" dirty="0">
                <a:solidFill>
                  <a:srgbClr val="0326CC"/>
                </a:solidFill>
                <a:latin typeface="Monaco"/>
                <a:ea typeface="Monaco"/>
                <a:cs typeface="Monaco"/>
                <a:sym typeface="Monaco"/>
              </a:rPr>
              <a:t>id</a:t>
            </a: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 </a:t>
            </a:r>
            <a:r>
              <a:rPr sz="1600" dirty="0" err="1">
                <a:solidFill>
                  <a:srgbClr val="931A68"/>
                </a:solidFill>
                <a:latin typeface="Monaco"/>
                <a:ea typeface="Monaco"/>
                <a:cs typeface="Monaco"/>
                <a:sym typeface="Monaco"/>
              </a:rPr>
              <a:t>this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password</a:t>
            </a:r>
            <a:r>
              <a:rPr sz="1600" dirty="0">
                <a:latin typeface="Monaco"/>
                <a:ea typeface="Monaco"/>
                <a:cs typeface="Monaco"/>
                <a:sym typeface="Monaco"/>
              </a:rPr>
              <a:t>);  </a:t>
            </a:r>
          </a:p>
          <a:p>
            <a:pPr lvl="0">
              <a:defRPr sz="1800"/>
            </a:pPr>
            <a:r>
              <a:rPr sz="1600" dirty="0">
                <a:latin typeface="Monaco"/>
                <a:ea typeface="Monaco"/>
                <a:cs typeface="Monaco"/>
                <a:sym typeface="Monaco"/>
              </a:rPr>
              <a:t>  }  </a:t>
            </a:r>
          </a:p>
          <a:p>
            <a:pPr lvl="0">
              <a:defRPr sz="1800"/>
            </a:pPr>
            <a:r>
              <a:rPr sz="1600" dirty="0">
                <a:latin typeface="Monaco"/>
                <a:ea typeface="Monaco"/>
                <a:cs typeface="Monaco"/>
                <a:sym typeface="Monaco"/>
              </a:rPr>
              <a:t>}</a:t>
            </a:r>
          </a:p>
        </p:txBody>
      </p:sp>
      <p:sp>
        <p:nvSpPr>
          <p:cNvPr id="117" name="Shape 117"/>
          <p:cNvSpPr>
            <a:spLocks noGrp="1"/>
          </p:cNvSpPr>
          <p:nvPr>
            <p:ph type="title"/>
          </p:nvPr>
        </p:nvSpPr>
        <p:spPr>
          <a:xfrm>
            <a:off x="6430392" y="340296"/>
            <a:ext cx="6146800" cy="2590800"/>
          </a:xfrm>
          <a:prstGeom prst="rect">
            <a:avLst/>
          </a:prstGeom>
          <a:solidFill>
            <a:srgbClr val="FFFFFF"/>
          </a:solidFill>
        </p:spPr>
        <p:txBody>
          <a:bodyPr/>
          <a:lstStyle/>
          <a:p>
            <a:pPr lvl="0" algn="r">
              <a:defRPr sz="1800"/>
            </a:pPr>
            <a:r>
              <a:rPr sz="4200" dirty="0"/>
              <a:t>pacemaker</a:t>
            </a:r>
          </a:p>
          <a:p>
            <a:pPr lvl="0" algn="r">
              <a:defRPr sz="1800"/>
            </a:pPr>
            <a:r>
              <a:rPr sz="4200" dirty="0"/>
              <a:t>model - </a:t>
            </a:r>
          </a:p>
          <a:p>
            <a:pPr lvl="0" algn="r">
              <a:defRPr sz="1800"/>
            </a:pPr>
            <a:r>
              <a:rPr sz="4200" dirty="0"/>
              <a:t>equals/</a:t>
            </a:r>
            <a:r>
              <a:rPr sz="4200" dirty="0" err="1"/>
              <a:t>toString</a:t>
            </a:r>
            <a:r>
              <a:rPr sz="4200" dirty="0"/>
              <a:t>/</a:t>
            </a:r>
            <a:r>
              <a:rPr sz="4200" dirty="0" err="1"/>
              <a:t>hashCode</a:t>
            </a:r>
            <a:endParaRPr sz="4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pPr lvl="0">
              <a:defRPr sz="1800"/>
            </a:pPr>
            <a:r>
              <a:rPr sz="4200"/>
              <a:t>pacemaker </a:t>
            </a:r>
          </a:p>
          <a:p>
            <a:pPr lvl="0">
              <a:defRPr sz="1800"/>
            </a:pPr>
            <a:r>
              <a:rPr sz="4200"/>
              <a:t>fixtures</a:t>
            </a:r>
          </a:p>
        </p:txBody>
      </p:sp>
      <p:sp>
        <p:nvSpPr>
          <p:cNvPr id="120" name="Shape 12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5</a:t>
            </a:fld>
            <a:endParaRPr sz="1400"/>
          </a:p>
        </p:txBody>
      </p:sp>
      <p:sp>
        <p:nvSpPr>
          <p:cNvPr id="121" name="Shape 121"/>
          <p:cNvSpPr/>
          <p:nvPr/>
        </p:nvSpPr>
        <p:spPr>
          <a:xfrm>
            <a:off x="3478064" y="556320"/>
            <a:ext cx="8496944" cy="8309967"/>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Fixtures</a:t>
            </a:r>
          </a:p>
          <a:p>
            <a:pPr lvl="1">
              <a:defRPr sz="1800"/>
            </a:pP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User[] </a:t>
            </a:r>
            <a:r>
              <a:rPr sz="2000" dirty="0">
                <a:solidFill>
                  <a:srgbClr val="0326CC"/>
                </a:solidFill>
                <a:latin typeface="Monaco"/>
                <a:ea typeface="Monaco"/>
                <a:cs typeface="Monaco"/>
                <a:sym typeface="Monaco"/>
              </a:rPr>
              <a:t>users</a:t>
            </a: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User (</a:t>
            </a:r>
            <a:r>
              <a:rPr sz="2000" dirty="0">
                <a:solidFill>
                  <a:srgbClr val="3933FF"/>
                </a:solidFill>
                <a:latin typeface="Monaco"/>
                <a:ea typeface="Monaco"/>
                <a:cs typeface="Monaco"/>
                <a:sym typeface="Monaco"/>
              </a:rPr>
              <a:t>"marge"</a:t>
            </a:r>
            <a:r>
              <a:rPr sz="2000" dirty="0">
                <a:latin typeface="Monaco"/>
                <a:ea typeface="Monaco"/>
                <a:cs typeface="Monaco"/>
                <a:sym typeface="Monaco"/>
              </a:rPr>
              <a:t>,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simpson</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"marge@simpson.com"</a:t>
            </a:r>
            <a:r>
              <a:rPr sz="2000" dirty="0">
                <a:latin typeface="Monaco"/>
                <a:ea typeface="Monaco"/>
                <a:cs typeface="Monaco"/>
                <a:sym typeface="Monaco"/>
              </a:rPr>
              <a:t>,  </a:t>
            </a:r>
            <a:r>
              <a:rPr sz="2000" dirty="0">
                <a:solidFill>
                  <a:srgbClr val="3933FF"/>
                </a:solidFill>
                <a:latin typeface="Monaco"/>
                <a:ea typeface="Monaco"/>
                <a:cs typeface="Monaco"/>
                <a:sym typeface="Monaco"/>
              </a:rPr>
              <a:t>"secret"</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User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lisa</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simpson</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"lisa@simpson.com"</a:t>
            </a:r>
            <a:r>
              <a:rPr sz="2000" dirty="0">
                <a:latin typeface="Monaco"/>
                <a:ea typeface="Monaco"/>
                <a:cs typeface="Monaco"/>
                <a:sym typeface="Monaco"/>
              </a:rPr>
              <a:t>,   </a:t>
            </a:r>
            <a:r>
              <a:rPr sz="2000" dirty="0">
                <a:solidFill>
                  <a:srgbClr val="3933FF"/>
                </a:solidFill>
                <a:latin typeface="Monaco"/>
                <a:ea typeface="Monaco"/>
                <a:cs typeface="Monaco"/>
                <a:sym typeface="Monaco"/>
              </a:rPr>
              <a:t>"secret"</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User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bart</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simpson</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"bart@simpson.com"</a:t>
            </a:r>
            <a:r>
              <a:rPr sz="2000" dirty="0">
                <a:latin typeface="Monaco"/>
                <a:ea typeface="Monaco"/>
                <a:cs typeface="Monaco"/>
                <a:sym typeface="Monaco"/>
              </a:rPr>
              <a:t>,   </a:t>
            </a:r>
            <a:r>
              <a:rPr sz="2000" dirty="0">
                <a:solidFill>
                  <a:srgbClr val="3933FF"/>
                </a:solidFill>
                <a:latin typeface="Monaco"/>
                <a:ea typeface="Monaco"/>
                <a:cs typeface="Monaco"/>
                <a:sym typeface="Monaco"/>
              </a:rPr>
              <a:t>"secret"</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User (</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maggie</a:t>
            </a:r>
            <a:r>
              <a:rPr sz="2000" dirty="0">
                <a:solidFill>
                  <a:srgbClr val="3933FF"/>
                </a:solidFill>
                <a:latin typeface="Monaco"/>
                <a:ea typeface="Monaco"/>
                <a:cs typeface="Monaco"/>
                <a:sym typeface="Monaco"/>
              </a:rPr>
              <a:t>"</a:t>
            </a:r>
            <a:r>
              <a:rPr sz="2000" dirty="0">
                <a:latin typeface="Monaco"/>
                <a:ea typeface="Monaco"/>
                <a:cs typeface="Monaco"/>
                <a:sym typeface="Monaco"/>
              </a:rPr>
              <a:t>,</a:t>
            </a:r>
            <a:r>
              <a:rPr sz="2000" dirty="0">
                <a:solidFill>
                  <a:srgbClr val="3933FF"/>
                </a:solidFill>
                <a:latin typeface="Monaco"/>
                <a:ea typeface="Monaco"/>
                <a:cs typeface="Monaco"/>
                <a:sym typeface="Monaco"/>
              </a:rPr>
              <a:t>"</a:t>
            </a:r>
            <a:r>
              <a:rPr sz="2000" dirty="0" err="1">
                <a:solidFill>
                  <a:srgbClr val="3933FF"/>
                </a:solidFill>
                <a:latin typeface="Monaco"/>
                <a:ea typeface="Monaco"/>
                <a:cs typeface="Monaco"/>
                <a:sym typeface="Monaco"/>
              </a:rPr>
              <a:t>simpson</a:t>
            </a:r>
            <a:r>
              <a:rPr sz="2000" dirty="0">
                <a:solidFill>
                  <a:srgbClr val="3933FF"/>
                </a:solidFill>
                <a:latin typeface="Monaco"/>
                <a:ea typeface="Monaco"/>
                <a:cs typeface="Monaco"/>
                <a:sym typeface="Monaco"/>
              </a:rPr>
              <a:t>"</a:t>
            </a:r>
            <a:r>
              <a:rPr sz="2000" dirty="0">
                <a:latin typeface="Monaco"/>
                <a:ea typeface="Monaco"/>
                <a:cs typeface="Monaco"/>
                <a:sym typeface="Monaco"/>
              </a:rPr>
              <a:t>, </a:t>
            </a:r>
            <a:r>
              <a:rPr sz="2000" dirty="0">
                <a:solidFill>
                  <a:srgbClr val="3933FF"/>
                </a:solidFill>
                <a:latin typeface="Monaco"/>
                <a:ea typeface="Monaco"/>
                <a:cs typeface="Monaco"/>
                <a:sym typeface="Monaco"/>
              </a:rPr>
              <a:t>"maggie@simpson.com"</a:t>
            </a:r>
            <a:r>
              <a:rPr sz="2000" dirty="0">
                <a:latin typeface="Monaco"/>
                <a:ea typeface="Monaco"/>
                <a:cs typeface="Monaco"/>
                <a:sym typeface="Monaco"/>
              </a:rPr>
              <a:t>, </a:t>
            </a:r>
            <a:r>
              <a:rPr sz="2000" dirty="0">
                <a:solidFill>
                  <a:srgbClr val="3933FF"/>
                </a:solidFill>
                <a:latin typeface="Monaco"/>
                <a:ea typeface="Monaco"/>
                <a:cs typeface="Monaco"/>
                <a:sym typeface="Monaco"/>
              </a:rPr>
              <a:t>"secret"</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Activity[] </a:t>
            </a:r>
            <a:r>
              <a:rPr sz="2000" dirty="0">
                <a:solidFill>
                  <a:srgbClr val="0326CC"/>
                </a:solidFill>
                <a:latin typeface="Monaco"/>
                <a:ea typeface="Monaco"/>
                <a:cs typeface="Monaco"/>
                <a:sym typeface="Monaco"/>
              </a:rPr>
              <a:t>activities</a:t>
            </a: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"walk"</a:t>
            </a:r>
            <a:r>
              <a:rPr sz="2000" dirty="0">
                <a:latin typeface="Monaco"/>
                <a:ea typeface="Monaco"/>
                <a:cs typeface="Monaco"/>
                <a:sym typeface="Monaco"/>
              </a:rPr>
              <a:t>,  </a:t>
            </a:r>
            <a:r>
              <a:rPr sz="2000" dirty="0">
                <a:solidFill>
                  <a:srgbClr val="3933FF"/>
                </a:solidFill>
                <a:latin typeface="Monaco"/>
                <a:ea typeface="Monaco"/>
                <a:cs typeface="Monaco"/>
                <a:sym typeface="Monaco"/>
              </a:rPr>
              <a:t>"fridge"</a:t>
            </a:r>
            <a:r>
              <a:rPr sz="2000" dirty="0">
                <a:latin typeface="Monaco"/>
                <a:ea typeface="Monaco"/>
                <a:cs typeface="Monaco"/>
                <a:sym typeface="Monaco"/>
              </a:rPr>
              <a:t>, 0.001),</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"walk"</a:t>
            </a:r>
            <a:r>
              <a:rPr sz="2000" dirty="0">
                <a:latin typeface="Monaco"/>
                <a:ea typeface="Monaco"/>
                <a:cs typeface="Monaco"/>
                <a:sym typeface="Monaco"/>
              </a:rPr>
              <a:t>,  </a:t>
            </a:r>
            <a:r>
              <a:rPr sz="2000" dirty="0">
                <a:solidFill>
                  <a:srgbClr val="3933FF"/>
                </a:solidFill>
                <a:latin typeface="Monaco"/>
                <a:ea typeface="Monaco"/>
                <a:cs typeface="Monaco"/>
                <a:sym typeface="Monaco"/>
              </a:rPr>
              <a:t>"bar"</a:t>
            </a:r>
            <a:r>
              <a:rPr sz="2000" dirty="0">
                <a:latin typeface="Monaco"/>
                <a:ea typeface="Monaco"/>
                <a:cs typeface="Monaco"/>
                <a:sym typeface="Monaco"/>
              </a:rPr>
              <a:t>,    1.0),</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"run"</a:t>
            </a:r>
            <a:r>
              <a:rPr sz="2000" dirty="0">
                <a:latin typeface="Monaco"/>
                <a:ea typeface="Monaco"/>
                <a:cs typeface="Monaco"/>
                <a:sym typeface="Monaco"/>
              </a:rPr>
              <a:t>,   </a:t>
            </a:r>
            <a:r>
              <a:rPr sz="2000" dirty="0">
                <a:solidFill>
                  <a:srgbClr val="3933FF"/>
                </a:solidFill>
                <a:latin typeface="Monaco"/>
                <a:ea typeface="Monaco"/>
                <a:cs typeface="Monaco"/>
                <a:sym typeface="Monaco"/>
              </a:rPr>
              <a:t>"work"</a:t>
            </a:r>
            <a:r>
              <a:rPr sz="2000" dirty="0">
                <a:latin typeface="Monaco"/>
                <a:ea typeface="Monaco"/>
                <a:cs typeface="Monaco"/>
                <a:sym typeface="Monaco"/>
              </a:rPr>
              <a:t>,   2.2),</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"walk"</a:t>
            </a:r>
            <a:r>
              <a:rPr sz="2000" dirty="0">
                <a:latin typeface="Monaco"/>
                <a:ea typeface="Monaco"/>
                <a:cs typeface="Monaco"/>
                <a:sym typeface="Monaco"/>
              </a:rPr>
              <a:t>,  </a:t>
            </a:r>
            <a:r>
              <a:rPr sz="2000" dirty="0">
                <a:solidFill>
                  <a:srgbClr val="3933FF"/>
                </a:solidFill>
                <a:latin typeface="Monaco"/>
                <a:ea typeface="Monaco"/>
                <a:cs typeface="Monaco"/>
                <a:sym typeface="Monaco"/>
              </a:rPr>
              <a:t>"shop"</a:t>
            </a:r>
            <a:r>
              <a:rPr sz="2000" dirty="0">
                <a:latin typeface="Monaco"/>
                <a:ea typeface="Monaco"/>
                <a:cs typeface="Monaco"/>
                <a:sym typeface="Monaco"/>
              </a:rPr>
              <a:t>,   2.5),</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"cycle"</a:t>
            </a:r>
            <a:r>
              <a:rPr sz="2000" dirty="0">
                <a:latin typeface="Monaco"/>
                <a:ea typeface="Monaco"/>
                <a:cs typeface="Monaco"/>
                <a:sym typeface="Monaco"/>
              </a:rPr>
              <a:t>, </a:t>
            </a:r>
            <a:r>
              <a:rPr sz="2000" dirty="0">
                <a:solidFill>
                  <a:srgbClr val="3933FF"/>
                </a:solidFill>
                <a:latin typeface="Monaco"/>
                <a:ea typeface="Monaco"/>
                <a:cs typeface="Monaco"/>
                <a:sym typeface="Monaco"/>
              </a:rPr>
              <a:t>"school"</a:t>
            </a:r>
            <a:r>
              <a:rPr sz="2000" dirty="0">
                <a:latin typeface="Monaco"/>
                <a:ea typeface="Monaco"/>
                <a:cs typeface="Monaco"/>
                <a:sym typeface="Monaco"/>
              </a:rPr>
              <a:t>, 4.5)</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static</a:t>
            </a:r>
            <a:r>
              <a:rPr sz="2000" dirty="0">
                <a:latin typeface="Monaco"/>
                <a:ea typeface="Monaco"/>
                <a:cs typeface="Monaco"/>
                <a:sym typeface="Monaco"/>
              </a:rPr>
              <a:t> Location[] </a:t>
            </a:r>
            <a:r>
              <a:rPr sz="2000" dirty="0">
                <a:solidFill>
                  <a:srgbClr val="0326CC"/>
                </a:solidFill>
                <a:latin typeface="Monaco"/>
                <a:ea typeface="Monaco"/>
                <a:cs typeface="Monaco"/>
                <a:sym typeface="Monaco"/>
              </a:rPr>
              <a:t>locations</a:t>
            </a: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Location(23.3f, 33.3f),</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Location(34.4f, 45.2f),  </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Location(25.3f, 34.3f),</a:t>
            </a: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new</a:t>
            </a:r>
            <a:r>
              <a:rPr sz="2000" dirty="0">
                <a:latin typeface="Monaco"/>
                <a:ea typeface="Monaco"/>
                <a:cs typeface="Monaco"/>
                <a:sym typeface="Monaco"/>
              </a:rPr>
              <a:t> Location(44.4f, 23.3f)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lvl1pPr algn="r"/>
          </a:lstStyle>
          <a:p>
            <a:pPr lvl="0">
              <a:defRPr sz="1800"/>
            </a:pPr>
            <a:r>
              <a:rPr sz="4200"/>
              <a:t>UserTest (1)</a:t>
            </a:r>
          </a:p>
        </p:txBody>
      </p:sp>
      <p:sp>
        <p:nvSpPr>
          <p:cNvPr id="124" name="Shape 12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6</a:t>
            </a:fld>
            <a:endParaRPr sz="1400"/>
          </a:p>
        </p:txBody>
      </p:sp>
      <p:sp>
        <p:nvSpPr>
          <p:cNvPr id="125" name="Shape 125"/>
          <p:cNvSpPr/>
          <p:nvPr/>
        </p:nvSpPr>
        <p:spPr>
          <a:xfrm>
            <a:off x="215900" y="52264"/>
            <a:ext cx="8446740" cy="9602629"/>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class</a:t>
            </a:r>
            <a:r>
              <a:rPr sz="1600" dirty="0">
                <a:latin typeface="Monaco"/>
                <a:ea typeface="Monaco"/>
                <a:cs typeface="Monaco"/>
                <a:sym typeface="Monaco"/>
              </a:rPr>
              <a:t> </a:t>
            </a:r>
            <a:r>
              <a:rPr sz="1600" dirty="0" err="1">
                <a:latin typeface="Monaco"/>
                <a:ea typeface="Monaco"/>
                <a:cs typeface="Monaco"/>
                <a:sym typeface="Monaco"/>
              </a:rPr>
              <a:t>UserTest</a:t>
            </a:r>
            <a:endParaRPr sz="1600" dirty="0">
              <a:latin typeface="Monaco"/>
              <a:ea typeface="Monaco"/>
              <a:cs typeface="Monaco"/>
              <a:sym typeface="Monaco"/>
            </a:endParaRPr>
          </a:p>
          <a:p>
            <a:pPr lvl="1">
              <a:defRPr sz="1800"/>
            </a:pPr>
            <a:r>
              <a:rPr sz="1600" dirty="0">
                <a:latin typeface="Monaco"/>
                <a:ea typeface="Monaco"/>
                <a:cs typeface="Monaco"/>
                <a:sym typeface="Monaco"/>
              </a:rPr>
              <a:t>{</a:t>
            </a:r>
          </a:p>
          <a:p>
            <a:pPr lvl="1">
              <a:defRPr sz="1800"/>
            </a:pPr>
            <a:r>
              <a:rPr sz="1600" dirty="0">
                <a:latin typeface="Monaco"/>
                <a:ea typeface="Monaco"/>
                <a:cs typeface="Monaco"/>
                <a:sym typeface="Monaco"/>
              </a:rPr>
              <a:t>  User </a:t>
            </a:r>
            <a:r>
              <a:rPr sz="1600" dirty="0">
                <a:solidFill>
                  <a:srgbClr val="0326CC"/>
                </a:solidFill>
                <a:latin typeface="Monaco"/>
                <a:ea typeface="Monaco"/>
                <a:cs typeface="Monaco"/>
                <a:sym typeface="Monaco"/>
              </a:rPr>
              <a:t>homer</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User (</a:t>
            </a:r>
            <a:r>
              <a:rPr sz="1600" dirty="0">
                <a:solidFill>
                  <a:srgbClr val="3933FF"/>
                </a:solidFill>
                <a:latin typeface="Monaco"/>
                <a:ea typeface="Monaco"/>
                <a:cs typeface="Monaco"/>
                <a:sym typeface="Monaco"/>
              </a:rPr>
              <a:t>"homer"</a:t>
            </a:r>
            <a:r>
              <a:rPr sz="1600" dirty="0">
                <a:latin typeface="Monaco"/>
                <a:ea typeface="Monaco"/>
                <a:cs typeface="Monaco"/>
                <a:sym typeface="Monaco"/>
              </a:rPr>
              <a:t>,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simpson</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a:solidFill>
                  <a:srgbClr val="3933FF"/>
                </a:solidFill>
                <a:latin typeface="Monaco"/>
                <a:ea typeface="Monaco"/>
                <a:cs typeface="Monaco"/>
                <a:sym typeface="Monaco"/>
              </a:rPr>
              <a:t>"homer@simpson.com"</a:t>
            </a:r>
            <a:r>
              <a:rPr sz="1600" dirty="0">
                <a:latin typeface="Monaco"/>
                <a:ea typeface="Monaco"/>
                <a:cs typeface="Monaco"/>
                <a:sym typeface="Monaco"/>
              </a:rPr>
              <a:t>,  </a:t>
            </a:r>
            <a:r>
              <a:rPr sz="1600" dirty="0">
                <a:solidFill>
                  <a:srgbClr val="3933FF"/>
                </a:solidFill>
                <a:latin typeface="Monaco"/>
                <a:ea typeface="Monaco"/>
                <a:cs typeface="Monaco"/>
                <a:sym typeface="Monaco"/>
              </a:rPr>
              <a:t>"secret"</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testCreate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3933FF"/>
                </a:solidFill>
                <a:latin typeface="Monaco"/>
                <a:ea typeface="Monaco"/>
                <a:cs typeface="Monaco"/>
                <a:sym typeface="Monaco"/>
              </a:rPr>
              <a:t>"homer"</a:t>
            </a:r>
            <a:r>
              <a:rPr sz="1600" dirty="0">
                <a:latin typeface="Monaco"/>
                <a:ea typeface="Monaco"/>
                <a:cs typeface="Monaco"/>
                <a:sym typeface="Monaco"/>
              </a:rPr>
              <a:t>,               </a:t>
            </a:r>
            <a:r>
              <a:rPr sz="1600" dirty="0" err="1">
                <a:solidFill>
                  <a:srgbClr val="0326CC"/>
                </a:solidFill>
                <a:latin typeface="Monaco"/>
                <a:ea typeface="Monaco"/>
                <a:cs typeface="Monaco"/>
                <a:sym typeface="Monaco"/>
              </a:rPr>
              <a:t>homer</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firstName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simpson</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err="1">
                <a:solidFill>
                  <a:srgbClr val="0326CC"/>
                </a:solidFill>
                <a:latin typeface="Monaco"/>
                <a:ea typeface="Monaco"/>
                <a:cs typeface="Monaco"/>
                <a:sym typeface="Monaco"/>
              </a:rPr>
              <a:t>homer</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lastName</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3933FF"/>
                </a:solidFill>
                <a:latin typeface="Monaco"/>
                <a:ea typeface="Monaco"/>
                <a:cs typeface="Monaco"/>
                <a:sym typeface="Monaco"/>
              </a:rPr>
              <a:t>"homer@simpson.com"</a:t>
            </a:r>
            <a:r>
              <a:rPr sz="1600" dirty="0">
                <a:latin typeface="Monaco"/>
                <a:ea typeface="Monaco"/>
                <a:cs typeface="Monaco"/>
                <a:sym typeface="Monaco"/>
              </a:rPr>
              <a:t>,   </a:t>
            </a:r>
            <a:r>
              <a:rPr sz="1600" dirty="0" err="1">
                <a:solidFill>
                  <a:srgbClr val="0326CC"/>
                </a:solidFill>
                <a:latin typeface="Monaco"/>
                <a:ea typeface="Monaco"/>
                <a:cs typeface="Monaco"/>
                <a:sym typeface="Monaco"/>
              </a:rPr>
              <a:t>homer</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email</a:t>
            </a: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a:solidFill>
                  <a:srgbClr val="3933FF"/>
                </a:solidFill>
                <a:latin typeface="Monaco"/>
                <a:ea typeface="Monaco"/>
                <a:cs typeface="Monaco"/>
                <a:sym typeface="Monaco"/>
              </a:rPr>
              <a:t>"secret"</a:t>
            </a:r>
            <a:r>
              <a:rPr sz="1600" dirty="0">
                <a:latin typeface="Monaco"/>
                <a:ea typeface="Monaco"/>
                <a:cs typeface="Monaco"/>
                <a:sym typeface="Monaco"/>
              </a:rPr>
              <a:t>,              </a:t>
            </a:r>
            <a:r>
              <a:rPr sz="1600" dirty="0" err="1">
                <a:solidFill>
                  <a:srgbClr val="0326CC"/>
                </a:solidFill>
                <a:latin typeface="Monaco"/>
                <a:ea typeface="Monaco"/>
                <a:cs typeface="Monaco"/>
                <a:sym typeface="Monaco"/>
              </a:rPr>
              <a:t>homer</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password</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testIds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Set&lt;Long&gt; ids = </a:t>
            </a:r>
            <a:r>
              <a:rPr sz="1600" dirty="0">
                <a:solidFill>
                  <a:srgbClr val="931A68"/>
                </a:solidFill>
                <a:latin typeface="Monaco"/>
                <a:ea typeface="Monaco"/>
                <a:cs typeface="Monaco"/>
                <a:sym typeface="Monaco"/>
              </a:rPr>
              <a:t>new</a:t>
            </a:r>
            <a:r>
              <a:rPr sz="1600" dirty="0">
                <a:latin typeface="Monaco"/>
                <a:ea typeface="Monaco"/>
                <a:cs typeface="Monaco"/>
                <a:sym typeface="Monaco"/>
              </a:rPr>
              <a:t> </a:t>
            </a:r>
            <a:r>
              <a:rPr sz="1600" dirty="0" err="1">
                <a:latin typeface="Monaco"/>
                <a:ea typeface="Monaco"/>
                <a:cs typeface="Monaco"/>
                <a:sym typeface="Monaco"/>
              </a:rPr>
              <a:t>HashSet</a:t>
            </a:r>
            <a:r>
              <a:rPr sz="1600" dirty="0">
                <a:latin typeface="Monaco"/>
                <a:ea typeface="Monaco"/>
                <a:cs typeface="Monaco"/>
                <a:sym typeface="Monaco"/>
              </a:rPr>
              <a:t>&lt;&gt;();</a:t>
            </a: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for</a:t>
            </a:r>
            <a:r>
              <a:rPr sz="1600" dirty="0">
                <a:latin typeface="Monaco"/>
                <a:ea typeface="Monaco"/>
                <a:cs typeface="Monaco"/>
                <a:sym typeface="Monaco"/>
              </a:rPr>
              <a:t> (User </a:t>
            </a:r>
            <a:r>
              <a:rPr sz="1600" dirty="0" err="1">
                <a:latin typeface="Monaco"/>
                <a:ea typeface="Monaco"/>
                <a:cs typeface="Monaco"/>
                <a:sym typeface="Monaco"/>
              </a:rPr>
              <a:t>user</a:t>
            </a:r>
            <a:r>
              <a:rPr sz="1600" dirty="0">
                <a:latin typeface="Monaco"/>
                <a:ea typeface="Monaco"/>
                <a:cs typeface="Monaco"/>
                <a:sym typeface="Monaco"/>
              </a:rPr>
              <a:t> : </a:t>
            </a:r>
            <a:r>
              <a:rPr sz="1600" dirty="0">
                <a:solidFill>
                  <a:srgbClr val="0326CC"/>
                </a:solidFill>
                <a:latin typeface="Monaco"/>
                <a:ea typeface="Monaco"/>
                <a:cs typeface="Monaco"/>
                <a:sym typeface="Monaco"/>
              </a:rPr>
              <a:t>users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ids.add</a:t>
            </a:r>
            <a:r>
              <a:rPr sz="1600" dirty="0">
                <a:latin typeface="Monaco"/>
                <a:ea typeface="Monaco"/>
                <a:cs typeface="Monaco"/>
                <a:sym typeface="Monaco"/>
              </a:rPr>
              <a:t>(user.</a:t>
            </a:r>
            <a:r>
              <a:rPr sz="1600" dirty="0">
                <a:solidFill>
                  <a:srgbClr val="0326CC"/>
                </a:solidFill>
                <a:latin typeface="Monaco"/>
                <a:ea typeface="Monaco"/>
                <a:cs typeface="Monaco"/>
                <a:sym typeface="Monaco"/>
              </a:rPr>
              <a:t>id</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 (</a:t>
            </a:r>
            <a:r>
              <a:rPr sz="1600" dirty="0" err="1">
                <a:solidFill>
                  <a:srgbClr val="0326CC"/>
                </a:solidFill>
                <a:latin typeface="Monaco"/>
                <a:ea typeface="Monaco"/>
                <a:cs typeface="Monaco"/>
                <a:sym typeface="Monaco"/>
              </a:rPr>
              <a:t>users</a:t>
            </a:r>
            <a:r>
              <a:rPr sz="1600" dirty="0" err="1">
                <a:latin typeface="Monaco"/>
                <a:ea typeface="Monaco"/>
                <a:cs typeface="Monaco"/>
                <a:sym typeface="Monaco"/>
              </a:rPr>
              <a:t>.</a:t>
            </a:r>
            <a:r>
              <a:rPr sz="1600" dirty="0" err="1">
                <a:solidFill>
                  <a:srgbClr val="0326CC"/>
                </a:solidFill>
                <a:latin typeface="Monaco"/>
                <a:ea typeface="Monaco"/>
                <a:cs typeface="Monaco"/>
                <a:sym typeface="Monaco"/>
              </a:rPr>
              <a:t>length</a:t>
            </a:r>
            <a:r>
              <a:rPr sz="1600" dirty="0">
                <a:latin typeface="Monaco"/>
                <a:ea typeface="Monaco"/>
                <a:cs typeface="Monaco"/>
                <a:sym typeface="Monaco"/>
              </a:rPr>
              <a:t>, </a:t>
            </a:r>
            <a:r>
              <a:rPr sz="1600" dirty="0" err="1">
                <a:latin typeface="Monaco"/>
                <a:ea typeface="Monaco"/>
                <a:cs typeface="Monaco"/>
                <a:sym typeface="Monaco"/>
              </a:rPr>
              <a:t>ids.size</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a:solidFill>
                  <a:srgbClr val="777777"/>
                </a:solidFill>
                <a:latin typeface="Monaco"/>
                <a:ea typeface="Monaco"/>
                <a:cs typeface="Monaco"/>
                <a:sym typeface="Monaco"/>
              </a:rPr>
              <a:t>@Test</a:t>
            </a:r>
            <a:endParaRPr sz="1600" dirty="0">
              <a:latin typeface="Monaco"/>
              <a:ea typeface="Monaco"/>
              <a:cs typeface="Monaco"/>
              <a:sym typeface="Monaco"/>
            </a:endParaRPr>
          </a:p>
          <a:p>
            <a:pPr lvl="1">
              <a:defRPr sz="1800"/>
            </a:pPr>
            <a:r>
              <a:rPr sz="1600" dirty="0">
                <a:latin typeface="Monaco"/>
                <a:ea typeface="Monaco"/>
                <a:cs typeface="Monaco"/>
                <a:sym typeface="Monaco"/>
              </a:rPr>
              <a:t>  </a:t>
            </a:r>
            <a:r>
              <a:rPr sz="1600" dirty="0">
                <a:solidFill>
                  <a:srgbClr val="931A68"/>
                </a:solidFill>
                <a:latin typeface="Monaco"/>
                <a:ea typeface="Monaco"/>
                <a:cs typeface="Monaco"/>
                <a:sym typeface="Monaco"/>
              </a:rPr>
              <a:t>public</a:t>
            </a:r>
            <a:r>
              <a:rPr sz="1600" dirty="0">
                <a:latin typeface="Monaco"/>
                <a:ea typeface="Monaco"/>
                <a:cs typeface="Monaco"/>
                <a:sym typeface="Monaco"/>
              </a:rPr>
              <a:t> </a:t>
            </a:r>
            <a:r>
              <a:rPr sz="1600" dirty="0">
                <a:solidFill>
                  <a:srgbClr val="931A68"/>
                </a:solidFill>
                <a:latin typeface="Monaco"/>
                <a:ea typeface="Monaco"/>
                <a:cs typeface="Monaco"/>
                <a:sym typeface="Monaco"/>
              </a:rPr>
              <a:t>void</a:t>
            </a:r>
            <a:r>
              <a:rPr sz="1600" dirty="0">
                <a:latin typeface="Monaco"/>
                <a:ea typeface="Monaco"/>
                <a:cs typeface="Monaco"/>
                <a:sym typeface="Monaco"/>
              </a:rPr>
              <a:t> </a:t>
            </a:r>
            <a:r>
              <a:rPr sz="1600" dirty="0" err="1">
                <a:latin typeface="Monaco"/>
                <a:ea typeface="Monaco"/>
                <a:cs typeface="Monaco"/>
                <a:sym typeface="Monaco"/>
              </a:rPr>
              <a:t>testEquals</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User homer2 = </a:t>
            </a:r>
            <a:r>
              <a:rPr sz="1600" dirty="0">
                <a:solidFill>
                  <a:srgbClr val="931A68"/>
                </a:solidFill>
                <a:latin typeface="Monaco"/>
                <a:ea typeface="Monaco"/>
                <a:cs typeface="Monaco"/>
                <a:sym typeface="Monaco"/>
              </a:rPr>
              <a:t>new</a:t>
            </a:r>
            <a:r>
              <a:rPr sz="1600" dirty="0">
                <a:latin typeface="Monaco"/>
                <a:ea typeface="Monaco"/>
                <a:cs typeface="Monaco"/>
                <a:sym typeface="Monaco"/>
              </a:rPr>
              <a:t> User (</a:t>
            </a:r>
            <a:r>
              <a:rPr sz="1600" dirty="0">
                <a:solidFill>
                  <a:srgbClr val="3933FF"/>
                </a:solidFill>
                <a:latin typeface="Monaco"/>
                <a:ea typeface="Monaco"/>
                <a:cs typeface="Monaco"/>
                <a:sym typeface="Monaco"/>
              </a:rPr>
              <a:t>"homer"</a:t>
            </a:r>
            <a:r>
              <a:rPr sz="1600" dirty="0">
                <a:latin typeface="Monaco"/>
                <a:ea typeface="Monaco"/>
                <a:cs typeface="Monaco"/>
                <a:sym typeface="Monaco"/>
              </a:rPr>
              <a:t>,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simpson</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a:solidFill>
                  <a:srgbClr val="3933FF"/>
                </a:solidFill>
                <a:latin typeface="Monaco"/>
                <a:ea typeface="Monaco"/>
                <a:cs typeface="Monaco"/>
                <a:sym typeface="Monaco"/>
              </a:rPr>
              <a:t>"homer@simpson.com"</a:t>
            </a:r>
            <a:r>
              <a:rPr sz="1600" dirty="0">
                <a:latin typeface="Monaco"/>
                <a:ea typeface="Monaco"/>
                <a:cs typeface="Monaco"/>
                <a:sym typeface="Monaco"/>
              </a:rPr>
              <a:t>,  </a:t>
            </a:r>
            <a:r>
              <a:rPr sz="1600" dirty="0">
                <a:solidFill>
                  <a:srgbClr val="3933FF"/>
                </a:solidFill>
                <a:latin typeface="Monaco"/>
                <a:ea typeface="Monaco"/>
                <a:cs typeface="Monaco"/>
                <a:sym typeface="Monaco"/>
              </a:rPr>
              <a:t>"secret"</a:t>
            </a:r>
            <a:r>
              <a:rPr sz="1600" dirty="0">
                <a:latin typeface="Monaco"/>
                <a:ea typeface="Monaco"/>
                <a:cs typeface="Monaco"/>
                <a:sym typeface="Monaco"/>
              </a:rPr>
              <a:t>); </a:t>
            </a:r>
          </a:p>
          <a:p>
            <a:pPr lvl="1">
              <a:defRPr sz="1800"/>
            </a:pPr>
            <a:r>
              <a:rPr sz="1600" dirty="0">
                <a:latin typeface="Monaco"/>
                <a:ea typeface="Monaco"/>
                <a:cs typeface="Monaco"/>
                <a:sym typeface="Monaco"/>
              </a:rPr>
              <a:t>    User </a:t>
            </a:r>
            <a:r>
              <a:rPr sz="1600" dirty="0" err="1">
                <a:latin typeface="Monaco"/>
                <a:ea typeface="Monaco"/>
                <a:cs typeface="Monaco"/>
                <a:sym typeface="Monaco"/>
              </a:rPr>
              <a:t>bart</a:t>
            </a:r>
            <a:r>
              <a:rPr sz="1600" dirty="0">
                <a:latin typeface="Monaco"/>
                <a:ea typeface="Monaco"/>
                <a:cs typeface="Monaco"/>
                <a:sym typeface="Monaco"/>
              </a:rPr>
              <a:t>   = </a:t>
            </a:r>
            <a:r>
              <a:rPr sz="1600" dirty="0">
                <a:solidFill>
                  <a:srgbClr val="931A68"/>
                </a:solidFill>
                <a:latin typeface="Monaco"/>
                <a:ea typeface="Monaco"/>
                <a:cs typeface="Monaco"/>
                <a:sym typeface="Monaco"/>
              </a:rPr>
              <a:t>new</a:t>
            </a:r>
            <a:r>
              <a:rPr sz="1600" dirty="0">
                <a:latin typeface="Monaco"/>
                <a:ea typeface="Monaco"/>
                <a:cs typeface="Monaco"/>
                <a:sym typeface="Monaco"/>
              </a:rPr>
              <a:t> User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bart</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a:solidFill>
                  <a:srgbClr val="3933FF"/>
                </a:solidFill>
                <a:latin typeface="Monaco"/>
                <a:ea typeface="Monaco"/>
                <a:cs typeface="Monaco"/>
                <a:sym typeface="Monaco"/>
              </a:rPr>
              <a:t>"</a:t>
            </a:r>
            <a:r>
              <a:rPr sz="1600" dirty="0" err="1">
                <a:solidFill>
                  <a:srgbClr val="3933FF"/>
                </a:solidFill>
                <a:latin typeface="Monaco"/>
                <a:ea typeface="Monaco"/>
                <a:cs typeface="Monaco"/>
                <a:sym typeface="Monaco"/>
              </a:rPr>
              <a:t>simpson</a:t>
            </a:r>
            <a:r>
              <a:rPr sz="1600" dirty="0">
                <a:solidFill>
                  <a:srgbClr val="3933FF"/>
                </a:solidFill>
                <a:latin typeface="Monaco"/>
                <a:ea typeface="Monaco"/>
                <a:cs typeface="Monaco"/>
                <a:sym typeface="Monaco"/>
              </a:rPr>
              <a:t>"</a:t>
            </a:r>
            <a:r>
              <a:rPr sz="1600" dirty="0">
                <a:latin typeface="Monaco"/>
                <a:ea typeface="Monaco"/>
                <a:cs typeface="Monaco"/>
                <a:sym typeface="Monaco"/>
              </a:rPr>
              <a:t>, </a:t>
            </a:r>
            <a:r>
              <a:rPr sz="1600" dirty="0">
                <a:solidFill>
                  <a:srgbClr val="3933FF"/>
                </a:solidFill>
                <a:latin typeface="Monaco"/>
                <a:ea typeface="Monaco"/>
                <a:cs typeface="Monaco"/>
                <a:sym typeface="Monaco"/>
              </a:rPr>
              <a:t>"bartr@simpson.com"</a:t>
            </a:r>
            <a:r>
              <a:rPr sz="1600" dirty="0">
                <a:latin typeface="Monaco"/>
                <a:ea typeface="Monaco"/>
                <a:cs typeface="Monaco"/>
                <a:sym typeface="Monaco"/>
              </a:rPr>
              <a:t>,  </a:t>
            </a:r>
            <a:r>
              <a:rPr sz="1600" dirty="0">
                <a:solidFill>
                  <a:srgbClr val="3933FF"/>
                </a:solidFill>
                <a:latin typeface="Monaco"/>
                <a:ea typeface="Monaco"/>
                <a:cs typeface="Monaco"/>
                <a:sym typeface="Monaco"/>
              </a:rPr>
              <a:t>"secret"</a:t>
            </a:r>
            <a:r>
              <a:rPr sz="1600" dirty="0">
                <a:latin typeface="Monaco"/>
                <a:ea typeface="Monaco"/>
                <a:cs typeface="Monaco"/>
                <a:sym typeface="Monaco"/>
              </a:rPr>
              <a:t>);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a:t>
            </a:r>
            <a:r>
              <a:rPr sz="1600" dirty="0">
                <a:solidFill>
                  <a:srgbClr val="0326CC"/>
                </a:solidFill>
                <a:latin typeface="Monaco"/>
                <a:ea typeface="Monaco"/>
                <a:cs typeface="Monaco"/>
                <a:sym typeface="Monaco"/>
              </a:rPr>
              <a:t>homer</a:t>
            </a:r>
            <a:r>
              <a:rPr sz="1600" dirty="0">
                <a:latin typeface="Monaco"/>
                <a:ea typeface="Monaco"/>
                <a:cs typeface="Monaco"/>
                <a:sym typeface="Monaco"/>
              </a:rPr>
              <a:t>, </a:t>
            </a:r>
            <a:r>
              <a:rPr sz="1600" dirty="0">
                <a:solidFill>
                  <a:srgbClr val="0326CC"/>
                </a:solidFill>
                <a:latin typeface="Monaco"/>
                <a:ea typeface="Monaco"/>
                <a:cs typeface="Monaco"/>
                <a:sym typeface="Monaco"/>
              </a:rPr>
              <a:t>homer</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assertEquals</a:t>
            </a:r>
            <a:r>
              <a:rPr sz="1600" dirty="0">
                <a:latin typeface="Monaco"/>
                <a:ea typeface="Monaco"/>
                <a:cs typeface="Monaco"/>
                <a:sym typeface="Monaco"/>
              </a:rPr>
              <a:t>(</a:t>
            </a:r>
            <a:r>
              <a:rPr sz="1600" dirty="0">
                <a:solidFill>
                  <a:srgbClr val="0326CC"/>
                </a:solidFill>
                <a:latin typeface="Monaco"/>
                <a:ea typeface="Monaco"/>
                <a:cs typeface="Monaco"/>
                <a:sym typeface="Monaco"/>
              </a:rPr>
              <a:t>homer</a:t>
            </a:r>
            <a:r>
              <a:rPr sz="1600" dirty="0">
                <a:latin typeface="Monaco"/>
                <a:ea typeface="Monaco"/>
                <a:cs typeface="Monaco"/>
                <a:sym typeface="Monaco"/>
              </a:rPr>
              <a:t>, homer2);</a:t>
            </a:r>
          </a:p>
          <a:p>
            <a:pPr lvl="1">
              <a:defRPr sz="1800"/>
            </a:pPr>
            <a:r>
              <a:rPr sz="1600" dirty="0">
                <a:latin typeface="Monaco"/>
                <a:ea typeface="Monaco"/>
                <a:cs typeface="Monaco"/>
                <a:sym typeface="Monaco"/>
              </a:rPr>
              <a:t>    </a:t>
            </a:r>
            <a:r>
              <a:rPr sz="1600" dirty="0" err="1">
                <a:latin typeface="Monaco"/>
                <a:ea typeface="Monaco"/>
                <a:cs typeface="Monaco"/>
                <a:sym typeface="Monaco"/>
              </a:rPr>
              <a:t>assertNotEquals</a:t>
            </a:r>
            <a:r>
              <a:rPr sz="1600" dirty="0">
                <a:latin typeface="Monaco"/>
                <a:ea typeface="Monaco"/>
                <a:cs typeface="Monaco"/>
                <a:sym typeface="Monaco"/>
              </a:rPr>
              <a:t>(</a:t>
            </a:r>
            <a:r>
              <a:rPr sz="1600" dirty="0">
                <a:solidFill>
                  <a:srgbClr val="0326CC"/>
                </a:solidFill>
                <a:latin typeface="Monaco"/>
                <a:ea typeface="Monaco"/>
                <a:cs typeface="Monaco"/>
                <a:sym typeface="Monaco"/>
              </a:rPr>
              <a:t>homer</a:t>
            </a:r>
            <a:r>
              <a:rPr sz="1600" dirty="0">
                <a:latin typeface="Monaco"/>
                <a:ea typeface="Monaco"/>
                <a:cs typeface="Monaco"/>
                <a:sym typeface="Monaco"/>
              </a:rPr>
              <a:t>, </a:t>
            </a:r>
            <a:r>
              <a:rPr sz="1600" dirty="0" err="1">
                <a:latin typeface="Monaco"/>
                <a:ea typeface="Monaco"/>
                <a:cs typeface="Monaco"/>
                <a:sym typeface="Monaco"/>
              </a:rPr>
              <a:t>bart</a:t>
            </a:r>
            <a:r>
              <a:rPr sz="1600" dirty="0">
                <a:latin typeface="Monaco"/>
                <a:ea typeface="Monaco"/>
                <a:cs typeface="Monaco"/>
                <a:sym typeface="Monaco"/>
              </a:rPr>
              <a:t>);</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    </a:t>
            </a:r>
            <a:r>
              <a:rPr sz="1600" dirty="0" err="1">
                <a:latin typeface="Monaco"/>
                <a:ea typeface="Monaco"/>
                <a:cs typeface="Monaco"/>
                <a:sym typeface="Monaco"/>
              </a:rPr>
              <a:t>assertSame</a:t>
            </a:r>
            <a:r>
              <a:rPr sz="1600" dirty="0">
                <a:latin typeface="Monaco"/>
                <a:ea typeface="Monaco"/>
                <a:cs typeface="Monaco"/>
                <a:sym typeface="Monaco"/>
              </a:rPr>
              <a:t>(</a:t>
            </a:r>
            <a:r>
              <a:rPr sz="1600" dirty="0">
                <a:solidFill>
                  <a:srgbClr val="0326CC"/>
                </a:solidFill>
                <a:latin typeface="Monaco"/>
                <a:ea typeface="Monaco"/>
                <a:cs typeface="Monaco"/>
                <a:sym typeface="Monaco"/>
              </a:rPr>
              <a:t>homer</a:t>
            </a:r>
            <a:r>
              <a:rPr sz="1600" dirty="0">
                <a:latin typeface="Monaco"/>
                <a:ea typeface="Monaco"/>
                <a:cs typeface="Monaco"/>
                <a:sym typeface="Monaco"/>
              </a:rPr>
              <a:t>, </a:t>
            </a:r>
            <a:r>
              <a:rPr sz="1600" dirty="0">
                <a:solidFill>
                  <a:srgbClr val="0326CC"/>
                </a:solidFill>
                <a:latin typeface="Monaco"/>
                <a:ea typeface="Monaco"/>
                <a:cs typeface="Monaco"/>
                <a:sym typeface="Monaco"/>
              </a:rPr>
              <a:t>homer</a:t>
            </a:r>
            <a:r>
              <a:rPr sz="1600" dirty="0">
                <a:latin typeface="Monaco"/>
                <a:ea typeface="Monaco"/>
                <a:cs typeface="Monaco"/>
                <a:sym typeface="Monaco"/>
              </a:rPr>
              <a:t>);</a:t>
            </a:r>
          </a:p>
          <a:p>
            <a:pPr lvl="1">
              <a:defRPr sz="1800"/>
            </a:pPr>
            <a:r>
              <a:rPr sz="1600" dirty="0">
                <a:latin typeface="Monaco"/>
                <a:ea typeface="Monaco"/>
                <a:cs typeface="Monaco"/>
                <a:sym typeface="Monaco"/>
              </a:rPr>
              <a:t>    </a:t>
            </a:r>
            <a:r>
              <a:rPr sz="1600" dirty="0" err="1">
                <a:latin typeface="Monaco"/>
                <a:ea typeface="Monaco"/>
                <a:cs typeface="Monaco"/>
                <a:sym typeface="Monaco"/>
              </a:rPr>
              <a:t>assertNotSame</a:t>
            </a:r>
            <a:r>
              <a:rPr sz="1600" dirty="0">
                <a:latin typeface="Monaco"/>
                <a:ea typeface="Monaco"/>
                <a:cs typeface="Monaco"/>
                <a:sym typeface="Monaco"/>
              </a:rPr>
              <a:t>(</a:t>
            </a:r>
            <a:r>
              <a:rPr sz="1600" dirty="0">
                <a:solidFill>
                  <a:srgbClr val="0326CC"/>
                </a:solidFill>
                <a:latin typeface="Monaco"/>
                <a:ea typeface="Monaco"/>
                <a:cs typeface="Monaco"/>
                <a:sym typeface="Monaco"/>
              </a:rPr>
              <a:t>homer</a:t>
            </a:r>
            <a:r>
              <a:rPr sz="1600" dirty="0">
                <a:latin typeface="Monaco"/>
                <a:ea typeface="Monaco"/>
                <a:cs typeface="Monaco"/>
                <a:sym typeface="Monaco"/>
              </a:rPr>
              <a:t>, homer2);</a:t>
            </a:r>
          </a:p>
          <a:p>
            <a:pPr lvl="1">
              <a:defRPr sz="1800"/>
            </a:pPr>
            <a:r>
              <a:rPr sz="1600" dirty="0">
                <a:latin typeface="Monaco"/>
                <a:ea typeface="Monaco"/>
                <a:cs typeface="Monaco"/>
                <a:sym typeface="Monaco"/>
              </a:rPr>
              <a:t>  }  </a:t>
            </a:r>
          </a:p>
          <a:p>
            <a:pPr lvl="1">
              <a:defRPr sz="1800"/>
            </a:pPr>
            <a:r>
              <a:rPr sz="1600" dirty="0">
                <a:latin typeface="Monaco"/>
                <a:ea typeface="Monaco"/>
                <a:cs typeface="Monaco"/>
                <a:sym typeface="Monaco"/>
              </a:rPr>
              <a:t>  //...</a:t>
            </a:r>
          </a:p>
          <a:p>
            <a:pPr lvl="1">
              <a:defRPr sz="1800"/>
            </a:pPr>
            <a:r>
              <a:rPr sz="1600" dirty="0">
                <a:latin typeface="Monaco"/>
                <a:ea typeface="Monaco"/>
                <a:cs typeface="Monaco"/>
                <a:sym typeface="Monaco"/>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lvl1pPr algn="r"/>
          </a:lstStyle>
          <a:p>
            <a:pPr lvl="0">
              <a:defRPr sz="1800"/>
            </a:pPr>
            <a:r>
              <a:rPr sz="4200"/>
              <a:t>UserTest (2)</a:t>
            </a:r>
          </a:p>
        </p:txBody>
      </p:sp>
      <p:sp>
        <p:nvSpPr>
          <p:cNvPr id="128" name="Shape 12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7</a:t>
            </a:fld>
            <a:endParaRPr sz="1400"/>
          </a:p>
        </p:txBody>
      </p:sp>
      <p:sp>
        <p:nvSpPr>
          <p:cNvPr id="129" name="Shape 129"/>
          <p:cNvSpPr/>
          <p:nvPr/>
        </p:nvSpPr>
        <p:spPr>
          <a:xfrm>
            <a:off x="453728" y="2860576"/>
            <a:ext cx="11953328" cy="3323987"/>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class</a:t>
            </a:r>
            <a:r>
              <a:rPr sz="1800" dirty="0">
                <a:latin typeface="Monaco"/>
                <a:ea typeface="Monaco"/>
                <a:cs typeface="Monaco"/>
                <a:sym typeface="Monaco"/>
              </a:rPr>
              <a:t> </a:t>
            </a:r>
            <a:r>
              <a:rPr sz="1800" dirty="0" err="1">
                <a:latin typeface="Monaco"/>
                <a:ea typeface="Monaco"/>
                <a:cs typeface="Monaco"/>
                <a:sym typeface="Monaco"/>
              </a:rPr>
              <a:t>UserTest</a:t>
            </a:r>
            <a:endParaRPr sz="1800" dirty="0">
              <a:latin typeface="Monaco"/>
              <a:ea typeface="Monaco"/>
              <a:cs typeface="Monaco"/>
              <a:sym typeface="Monaco"/>
            </a:endParaRPr>
          </a:p>
          <a:p>
            <a:pPr lvl="1">
              <a:defRPr sz="1800"/>
            </a:pPr>
            <a:r>
              <a:rPr sz="1800" dirty="0">
                <a:latin typeface="Monaco"/>
                <a:ea typeface="Monaco"/>
                <a:cs typeface="Monaco"/>
                <a:sym typeface="Monaco"/>
              </a:rPr>
              <a:t>{</a:t>
            </a:r>
          </a:p>
          <a:p>
            <a:pPr lvl="1">
              <a:defRPr sz="1800"/>
            </a:pPr>
            <a:r>
              <a:rPr sz="1800" dirty="0">
                <a:latin typeface="Monaco"/>
                <a:ea typeface="Monaco"/>
                <a:cs typeface="Monaco"/>
                <a:sym typeface="Monaco"/>
              </a:rPr>
              <a:t>  User </a:t>
            </a:r>
            <a:r>
              <a:rPr sz="1800" dirty="0">
                <a:solidFill>
                  <a:srgbClr val="0326CC"/>
                </a:solidFill>
                <a:latin typeface="Monaco"/>
                <a:ea typeface="Monaco"/>
                <a:cs typeface="Monaco"/>
                <a:sym typeface="Monaco"/>
              </a:rPr>
              <a:t>homer</a:t>
            </a:r>
            <a:r>
              <a:rPr sz="1800" dirty="0">
                <a:latin typeface="Monaco"/>
                <a:ea typeface="Monaco"/>
                <a:cs typeface="Monaco"/>
                <a:sym typeface="Monaco"/>
              </a:rPr>
              <a:t> = </a:t>
            </a:r>
            <a:r>
              <a:rPr sz="1800" dirty="0">
                <a:solidFill>
                  <a:srgbClr val="931A68"/>
                </a:solidFill>
                <a:latin typeface="Monaco"/>
                <a:ea typeface="Monaco"/>
                <a:cs typeface="Monaco"/>
                <a:sym typeface="Monaco"/>
              </a:rPr>
              <a:t>new</a:t>
            </a:r>
            <a:r>
              <a:rPr sz="1800" dirty="0">
                <a:latin typeface="Monaco"/>
                <a:ea typeface="Monaco"/>
                <a:cs typeface="Monaco"/>
                <a:sym typeface="Monaco"/>
              </a:rPr>
              <a:t> User (</a:t>
            </a:r>
            <a:r>
              <a:rPr sz="1800" dirty="0">
                <a:solidFill>
                  <a:srgbClr val="3933FF"/>
                </a:solidFill>
                <a:latin typeface="Monaco"/>
                <a:ea typeface="Monaco"/>
                <a:cs typeface="Monaco"/>
                <a:sym typeface="Monaco"/>
              </a:rPr>
              <a:t>"homer"</a:t>
            </a:r>
            <a:r>
              <a:rPr sz="1800" dirty="0">
                <a:latin typeface="Monaco"/>
                <a:ea typeface="Monaco"/>
                <a:cs typeface="Monaco"/>
                <a:sym typeface="Monaco"/>
              </a:rPr>
              <a:t>, </a:t>
            </a:r>
            <a:r>
              <a:rPr sz="1800" dirty="0">
                <a:solidFill>
                  <a:srgbClr val="3933FF"/>
                </a:solidFill>
                <a:latin typeface="Monaco"/>
                <a:ea typeface="Monaco"/>
                <a:cs typeface="Monaco"/>
                <a:sym typeface="Monaco"/>
              </a:rPr>
              <a:t>"</a:t>
            </a:r>
            <a:r>
              <a:rPr sz="1800" dirty="0" err="1">
                <a:solidFill>
                  <a:srgbClr val="3933FF"/>
                </a:solidFill>
                <a:latin typeface="Monaco"/>
                <a:ea typeface="Monaco"/>
                <a:cs typeface="Monaco"/>
                <a:sym typeface="Monaco"/>
              </a:rPr>
              <a:t>simpson</a:t>
            </a:r>
            <a:r>
              <a:rPr sz="1800" dirty="0">
                <a:solidFill>
                  <a:srgbClr val="3933FF"/>
                </a:solidFill>
                <a:latin typeface="Monaco"/>
                <a:ea typeface="Monaco"/>
                <a:cs typeface="Monaco"/>
                <a:sym typeface="Monaco"/>
              </a:rPr>
              <a:t>"</a:t>
            </a:r>
            <a:r>
              <a:rPr sz="1800" dirty="0">
                <a:latin typeface="Monaco"/>
                <a:ea typeface="Monaco"/>
                <a:cs typeface="Monaco"/>
                <a:sym typeface="Monaco"/>
              </a:rPr>
              <a:t>, </a:t>
            </a:r>
            <a:r>
              <a:rPr sz="1800" dirty="0">
                <a:solidFill>
                  <a:srgbClr val="3933FF"/>
                </a:solidFill>
                <a:latin typeface="Monaco"/>
                <a:ea typeface="Monaco"/>
                <a:cs typeface="Monaco"/>
                <a:sym typeface="Monaco"/>
              </a:rPr>
              <a:t>"homer@simpson.com"</a:t>
            </a:r>
            <a:r>
              <a:rPr sz="1800" dirty="0">
                <a:latin typeface="Monaco"/>
                <a:ea typeface="Monaco"/>
                <a:cs typeface="Monaco"/>
                <a:sym typeface="Monaco"/>
              </a:rPr>
              <a:t>,  </a:t>
            </a:r>
            <a:r>
              <a:rPr sz="1800" dirty="0">
                <a:solidFill>
                  <a:srgbClr val="3933FF"/>
                </a:solidFill>
                <a:latin typeface="Monaco"/>
                <a:ea typeface="Monaco"/>
                <a:cs typeface="Monaco"/>
                <a:sym typeface="Monaco"/>
              </a:rPr>
              <a:t>"secret"</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t>
            </a:r>
          </a:p>
          <a:p>
            <a:pPr lvl="1">
              <a:defRPr sz="1800"/>
            </a:pPr>
            <a:endParaRPr sz="1800" dirty="0">
              <a:solidFill>
                <a:srgbClr val="777777"/>
              </a:solidFill>
              <a:latin typeface="Monaco"/>
              <a:ea typeface="Monaco"/>
              <a:cs typeface="Monaco"/>
              <a:sym typeface="Monaco"/>
            </a:endParaRPr>
          </a:p>
          <a:p>
            <a:pPr lvl="1">
              <a:defRPr sz="1800"/>
            </a:pPr>
            <a:r>
              <a:rPr sz="1800" dirty="0">
                <a:latin typeface="Monaco"/>
                <a:ea typeface="Monaco"/>
                <a:cs typeface="Monaco"/>
                <a:sym typeface="Monaco"/>
              </a:rPr>
              <a:t>  </a:t>
            </a:r>
            <a:r>
              <a:rPr sz="1800" dirty="0">
                <a:solidFill>
                  <a:srgbClr val="777777"/>
                </a:solidFill>
                <a:latin typeface="Monaco"/>
                <a:ea typeface="Monaco"/>
                <a:cs typeface="Monaco"/>
                <a:sym typeface="Monaco"/>
              </a:rPr>
              <a:t>@Test</a:t>
            </a:r>
            <a:endParaRPr sz="1800" dirty="0">
              <a:latin typeface="Monaco"/>
              <a:ea typeface="Monaco"/>
              <a:cs typeface="Monaco"/>
              <a:sym typeface="Monaco"/>
            </a:endParaRPr>
          </a:p>
          <a:p>
            <a:pPr lvl="1">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testToString</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    </a:t>
            </a:r>
            <a:r>
              <a:rPr sz="1800" dirty="0" err="1">
                <a:latin typeface="Monaco"/>
                <a:ea typeface="Monaco"/>
                <a:cs typeface="Monaco"/>
                <a:sym typeface="Monaco"/>
              </a:rPr>
              <a:t>assertEquals</a:t>
            </a:r>
            <a:r>
              <a:rPr sz="1800" dirty="0">
                <a:latin typeface="Monaco"/>
                <a:ea typeface="Monaco"/>
                <a:cs typeface="Monaco"/>
                <a:sym typeface="Monaco"/>
              </a:rPr>
              <a:t> (</a:t>
            </a:r>
            <a:r>
              <a:rPr sz="1800" dirty="0">
                <a:solidFill>
                  <a:srgbClr val="3933FF"/>
                </a:solidFill>
                <a:latin typeface="Monaco"/>
                <a:ea typeface="Monaco"/>
                <a:cs typeface="Monaco"/>
                <a:sym typeface="Monaco"/>
              </a:rPr>
              <a:t>"User{"</a:t>
            </a:r>
            <a:r>
              <a:rPr sz="1800" dirty="0">
                <a:latin typeface="Monaco"/>
                <a:ea typeface="Monaco"/>
                <a:cs typeface="Monaco"/>
                <a:sym typeface="Monaco"/>
              </a:rPr>
              <a:t> + </a:t>
            </a:r>
            <a:r>
              <a:rPr sz="1800" dirty="0">
                <a:solidFill>
                  <a:srgbClr val="0326CC"/>
                </a:solidFill>
                <a:latin typeface="Monaco"/>
                <a:ea typeface="Monaco"/>
                <a:cs typeface="Monaco"/>
                <a:sym typeface="Monaco"/>
              </a:rPr>
              <a:t>homer</a:t>
            </a:r>
            <a:r>
              <a:rPr sz="1800" dirty="0">
                <a:latin typeface="Monaco"/>
                <a:ea typeface="Monaco"/>
                <a:cs typeface="Monaco"/>
                <a:sym typeface="Monaco"/>
              </a:rPr>
              <a:t>.</a:t>
            </a:r>
            <a:r>
              <a:rPr sz="1800" dirty="0">
                <a:solidFill>
                  <a:srgbClr val="0326CC"/>
                </a:solidFill>
                <a:latin typeface="Monaco"/>
                <a:ea typeface="Monaco"/>
                <a:cs typeface="Monaco"/>
                <a:sym typeface="Monaco"/>
              </a:rPr>
              <a:t>id</a:t>
            </a:r>
            <a:r>
              <a:rPr sz="1800" dirty="0">
                <a:latin typeface="Monaco"/>
                <a:ea typeface="Monaco"/>
                <a:cs typeface="Monaco"/>
                <a:sym typeface="Monaco"/>
              </a:rPr>
              <a:t> + </a:t>
            </a:r>
            <a:r>
              <a:rPr sz="1800" dirty="0">
                <a:solidFill>
                  <a:srgbClr val="3933FF"/>
                </a:solidFill>
                <a:latin typeface="Monaco"/>
                <a:ea typeface="Monaco"/>
                <a:cs typeface="Monaco"/>
                <a:sym typeface="Monaco"/>
              </a:rPr>
              <a:t>", homer, </a:t>
            </a:r>
            <a:r>
              <a:rPr sz="1800" dirty="0" err="1">
                <a:solidFill>
                  <a:srgbClr val="3933FF"/>
                </a:solidFill>
                <a:latin typeface="Monaco"/>
                <a:ea typeface="Monaco"/>
                <a:cs typeface="Monaco"/>
                <a:sym typeface="Monaco"/>
              </a:rPr>
              <a:t>simpson</a:t>
            </a:r>
            <a:r>
              <a:rPr sz="1800" dirty="0">
                <a:solidFill>
                  <a:srgbClr val="3933FF"/>
                </a:solidFill>
                <a:latin typeface="Monaco"/>
                <a:ea typeface="Monaco"/>
                <a:cs typeface="Monaco"/>
                <a:sym typeface="Monaco"/>
              </a:rPr>
              <a:t>, secret, homer@simpson.com, {}}"</a:t>
            </a:r>
            <a:r>
              <a:rPr sz="1800" dirty="0">
                <a:latin typeface="Monaco"/>
                <a:ea typeface="Monaco"/>
                <a:cs typeface="Monaco"/>
                <a:sym typeface="Monaco"/>
              </a:rPr>
              <a:t>, </a:t>
            </a:r>
            <a:r>
              <a:rPr sz="1800" dirty="0" err="1">
                <a:solidFill>
                  <a:srgbClr val="0326CC"/>
                </a:solidFill>
                <a:latin typeface="Monaco"/>
                <a:ea typeface="Monaco"/>
                <a:cs typeface="Monaco"/>
                <a:sym typeface="Monaco"/>
              </a:rPr>
              <a:t>homer</a:t>
            </a:r>
            <a:r>
              <a:rPr sz="1800" dirty="0" err="1">
                <a:latin typeface="Monaco"/>
                <a:ea typeface="Monaco"/>
                <a:cs typeface="Monaco"/>
                <a:sym typeface="Monaco"/>
              </a:rPr>
              <a:t>.toString</a:t>
            </a:r>
            <a:r>
              <a:rPr sz="1800" dirty="0">
                <a:latin typeface="Monaco"/>
                <a:ea typeface="Monaco"/>
                <a:cs typeface="Monaco"/>
                <a:sym typeface="Monaco"/>
              </a:rPr>
              <a:t>());</a:t>
            </a:r>
          </a:p>
          <a:p>
            <a:pPr lvl="1">
              <a:defRPr sz="1800"/>
            </a:pPr>
            <a:r>
              <a:rPr sz="1800" dirty="0">
                <a:latin typeface="Monaco"/>
                <a:ea typeface="Monaco"/>
                <a:cs typeface="Monaco"/>
                <a:sym typeface="Monaco"/>
              </a:rPr>
              <a:t>  }</a:t>
            </a:r>
          </a:p>
          <a:p>
            <a:pPr lvl="1">
              <a:defRPr sz="1800"/>
            </a:pPr>
            <a:r>
              <a:rPr sz="1800" dirty="0">
                <a:latin typeface="Monaco"/>
                <a:ea typeface="Monaco"/>
                <a:cs typeface="Monaco"/>
                <a:sym typeface="Monaco"/>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pPr lvl="0">
              <a:defRPr sz="1800"/>
            </a:pPr>
            <a:r>
              <a:rPr sz="4200"/>
              <a:t>ActivityTest</a:t>
            </a:r>
          </a:p>
        </p:txBody>
      </p:sp>
      <p:sp>
        <p:nvSpPr>
          <p:cNvPr id="132" name="Shape 13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8</a:t>
            </a:fld>
            <a:endParaRPr sz="1400"/>
          </a:p>
        </p:txBody>
      </p:sp>
      <p:sp>
        <p:nvSpPr>
          <p:cNvPr id="133" name="Shape 133"/>
          <p:cNvSpPr/>
          <p:nvPr/>
        </p:nvSpPr>
        <p:spPr>
          <a:xfrm>
            <a:off x="1402918" y="2356520"/>
            <a:ext cx="9347953" cy="5539978"/>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ActivityTest</a:t>
            </a:r>
            <a:endParaRPr sz="2000" dirty="0">
              <a:latin typeface="Monaco"/>
              <a:ea typeface="Monaco"/>
              <a:cs typeface="Monaco"/>
              <a:sym typeface="Monaco"/>
            </a:endParaRP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Activity </a:t>
            </a:r>
            <a:r>
              <a:rPr sz="2000" dirty="0">
                <a:solidFill>
                  <a:srgbClr val="0326CC"/>
                </a:solidFill>
                <a:latin typeface="Monaco"/>
                <a:ea typeface="Monaco"/>
                <a:cs typeface="Monaco"/>
                <a:sym typeface="Monaco"/>
              </a:rPr>
              <a:t>test</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Activity (</a:t>
            </a:r>
            <a:r>
              <a:rPr sz="2000" dirty="0">
                <a:solidFill>
                  <a:srgbClr val="3933FF"/>
                </a:solidFill>
                <a:latin typeface="Monaco"/>
                <a:ea typeface="Monaco"/>
                <a:cs typeface="Monaco"/>
                <a:sym typeface="Monaco"/>
              </a:rPr>
              <a:t>"walk"</a:t>
            </a:r>
            <a:r>
              <a:rPr sz="2000" dirty="0">
                <a:latin typeface="Monaco"/>
                <a:ea typeface="Monaco"/>
                <a:cs typeface="Monaco"/>
                <a:sym typeface="Monaco"/>
              </a:rPr>
              <a:t>,  </a:t>
            </a:r>
            <a:r>
              <a:rPr sz="2000" dirty="0">
                <a:solidFill>
                  <a:srgbClr val="3933FF"/>
                </a:solidFill>
                <a:latin typeface="Monaco"/>
                <a:ea typeface="Monaco"/>
                <a:cs typeface="Monaco"/>
                <a:sym typeface="Monaco"/>
              </a:rPr>
              <a:t>"fridge"</a:t>
            </a:r>
            <a:r>
              <a:rPr sz="2000" dirty="0">
                <a:latin typeface="Monaco"/>
                <a:ea typeface="Monaco"/>
                <a:cs typeface="Monaco"/>
                <a:sym typeface="Monaco"/>
              </a:rPr>
              <a:t>, 0.001);</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@Test</a:t>
            </a:r>
            <a:endParaRPr sz="2000" dirty="0">
              <a:latin typeface="Monaco"/>
              <a:ea typeface="Monaco"/>
              <a:cs typeface="Monaco"/>
              <a:sym typeface="Monaco"/>
            </a:endParaRP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testCreate</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 (</a:t>
            </a:r>
            <a:r>
              <a:rPr sz="2000" dirty="0">
                <a:solidFill>
                  <a:srgbClr val="3933FF"/>
                </a:solidFill>
                <a:latin typeface="Monaco"/>
                <a:ea typeface="Monaco"/>
                <a:cs typeface="Monaco"/>
                <a:sym typeface="Monaco"/>
              </a:rPr>
              <a:t>"walk"</a:t>
            </a:r>
            <a:r>
              <a:rPr sz="2000" dirty="0">
                <a:latin typeface="Monaco"/>
                <a:ea typeface="Monaco"/>
                <a:cs typeface="Monaco"/>
                <a:sym typeface="Monaco"/>
              </a:rPr>
              <a:t>,          </a:t>
            </a:r>
            <a:r>
              <a:rPr sz="2000" dirty="0" err="1">
                <a:solidFill>
                  <a:srgbClr val="0326CC"/>
                </a:solidFill>
                <a:latin typeface="Monaco"/>
                <a:ea typeface="Monaco"/>
                <a:cs typeface="Monaco"/>
                <a:sym typeface="Monaco"/>
              </a:rPr>
              <a:t>test</a:t>
            </a:r>
            <a:r>
              <a:rPr sz="2000" dirty="0" err="1">
                <a:latin typeface="Monaco"/>
                <a:ea typeface="Monaco"/>
                <a:cs typeface="Monaco"/>
                <a:sym typeface="Monaco"/>
              </a:rPr>
              <a:t>.</a:t>
            </a:r>
            <a:r>
              <a:rPr sz="2000" dirty="0" err="1">
                <a:solidFill>
                  <a:srgbClr val="0326CC"/>
                </a:solidFill>
                <a:latin typeface="Monaco"/>
                <a:ea typeface="Monaco"/>
                <a:cs typeface="Monaco"/>
                <a:sym typeface="Monaco"/>
              </a:rPr>
              <a:t>type</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 (</a:t>
            </a:r>
            <a:r>
              <a:rPr sz="2000" dirty="0">
                <a:solidFill>
                  <a:srgbClr val="3933FF"/>
                </a:solidFill>
                <a:latin typeface="Monaco"/>
                <a:ea typeface="Monaco"/>
                <a:cs typeface="Monaco"/>
                <a:sym typeface="Monaco"/>
              </a:rPr>
              <a:t>"fridge"</a:t>
            </a:r>
            <a:r>
              <a:rPr sz="2000" dirty="0">
                <a:latin typeface="Monaco"/>
                <a:ea typeface="Monaco"/>
                <a:cs typeface="Monaco"/>
                <a:sym typeface="Monaco"/>
              </a:rPr>
              <a:t>,        </a:t>
            </a:r>
            <a:r>
              <a:rPr sz="2000" dirty="0" err="1">
                <a:solidFill>
                  <a:srgbClr val="0326CC"/>
                </a:solidFill>
                <a:latin typeface="Monaco"/>
                <a:ea typeface="Monaco"/>
                <a:cs typeface="Monaco"/>
                <a:sym typeface="Monaco"/>
              </a:rPr>
              <a:t>test</a:t>
            </a:r>
            <a:r>
              <a:rPr sz="2000" dirty="0" err="1">
                <a:latin typeface="Monaco"/>
                <a:ea typeface="Monaco"/>
                <a:cs typeface="Monaco"/>
                <a:sym typeface="Monaco"/>
              </a:rPr>
              <a:t>.</a:t>
            </a:r>
            <a:r>
              <a:rPr sz="2000" dirty="0" err="1">
                <a:solidFill>
                  <a:srgbClr val="0326CC"/>
                </a:solidFill>
                <a:latin typeface="Monaco"/>
                <a:ea typeface="Monaco"/>
                <a:cs typeface="Monaco"/>
                <a:sym typeface="Monaco"/>
              </a:rPr>
              <a:t>location</a:t>
            </a:r>
            <a:r>
              <a:rPr sz="2000" dirty="0">
                <a:latin typeface="Monaco"/>
                <a:ea typeface="Monaco"/>
                <a:cs typeface="Monaco"/>
                <a:sym typeface="Monaco"/>
              </a:rPr>
              <a:t>);</a:t>
            </a:r>
          </a:p>
          <a:p>
            <a:pPr lvl="1">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 (0.0001, 0.001,   </a:t>
            </a:r>
            <a:r>
              <a:rPr sz="2000" dirty="0" err="1">
                <a:solidFill>
                  <a:srgbClr val="0326CC"/>
                </a:solidFill>
                <a:latin typeface="Monaco"/>
                <a:ea typeface="Monaco"/>
                <a:cs typeface="Monaco"/>
                <a:sym typeface="Monaco"/>
              </a:rPr>
              <a:t>test</a:t>
            </a:r>
            <a:r>
              <a:rPr sz="2000" dirty="0" err="1">
                <a:latin typeface="Monaco"/>
                <a:ea typeface="Monaco"/>
                <a:cs typeface="Monaco"/>
                <a:sym typeface="Monaco"/>
              </a:rPr>
              <a:t>.</a:t>
            </a:r>
            <a:r>
              <a:rPr sz="2000" dirty="0" err="1">
                <a:solidFill>
                  <a:srgbClr val="0326CC"/>
                </a:solidFill>
                <a:latin typeface="Monaco"/>
                <a:ea typeface="Monaco"/>
                <a:cs typeface="Monaco"/>
                <a:sym typeface="Monaco"/>
              </a:rPr>
              <a:t>distance</a:t>
            </a: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@Test</a:t>
            </a:r>
            <a:endParaRPr sz="2000" dirty="0">
              <a:latin typeface="Monaco"/>
              <a:ea typeface="Monaco"/>
              <a:cs typeface="Monaco"/>
              <a:sym typeface="Monaco"/>
            </a:endParaRPr>
          </a:p>
          <a:p>
            <a:pPr lvl="1">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testToString</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 (</a:t>
            </a:r>
            <a:r>
              <a:rPr sz="2000" dirty="0">
                <a:solidFill>
                  <a:srgbClr val="3933FF"/>
                </a:solidFill>
                <a:latin typeface="Monaco"/>
                <a:ea typeface="Monaco"/>
                <a:cs typeface="Monaco"/>
                <a:sym typeface="Monaco"/>
              </a:rPr>
              <a:t>"Activity{"</a:t>
            </a:r>
            <a:r>
              <a:rPr sz="2000" dirty="0">
                <a:latin typeface="Monaco"/>
                <a:ea typeface="Monaco"/>
                <a:cs typeface="Monaco"/>
                <a:sym typeface="Monaco"/>
              </a:rPr>
              <a:t> + </a:t>
            </a:r>
            <a:r>
              <a:rPr sz="2000" dirty="0">
                <a:solidFill>
                  <a:srgbClr val="0326CC"/>
                </a:solidFill>
                <a:latin typeface="Monaco"/>
                <a:ea typeface="Monaco"/>
                <a:cs typeface="Monaco"/>
                <a:sym typeface="Monaco"/>
              </a:rPr>
              <a:t>test</a:t>
            </a:r>
            <a:r>
              <a:rPr sz="2000" dirty="0">
                <a:latin typeface="Monaco"/>
                <a:ea typeface="Monaco"/>
                <a:cs typeface="Monaco"/>
                <a:sym typeface="Monaco"/>
              </a:rPr>
              <a:t>.</a:t>
            </a:r>
            <a:r>
              <a:rPr sz="2000" dirty="0">
                <a:solidFill>
                  <a:srgbClr val="0326CC"/>
                </a:solidFill>
                <a:latin typeface="Monaco"/>
                <a:ea typeface="Monaco"/>
                <a:cs typeface="Monaco"/>
                <a:sym typeface="Monaco"/>
              </a:rPr>
              <a:t>id</a:t>
            </a:r>
            <a:r>
              <a:rPr sz="2000" dirty="0">
                <a:latin typeface="Monaco"/>
                <a:ea typeface="Monaco"/>
                <a:cs typeface="Monaco"/>
                <a:sym typeface="Monaco"/>
              </a:rPr>
              <a:t> + </a:t>
            </a:r>
            <a:r>
              <a:rPr sz="2000" dirty="0">
                <a:solidFill>
                  <a:srgbClr val="3933FF"/>
                </a:solidFill>
                <a:latin typeface="Monaco"/>
                <a:ea typeface="Monaco"/>
                <a:cs typeface="Monaco"/>
                <a:sym typeface="Monaco"/>
              </a:rPr>
              <a:t>", walk, fridge, 0.001, []}"</a:t>
            </a:r>
            <a:r>
              <a:rPr sz="2000" dirty="0">
                <a:latin typeface="Monaco"/>
                <a:ea typeface="Monaco"/>
                <a:cs typeface="Monaco"/>
                <a:sym typeface="Monaco"/>
              </a:rPr>
              <a:t>, </a:t>
            </a:r>
            <a:r>
              <a:rPr sz="2000" dirty="0" err="1">
                <a:solidFill>
                  <a:srgbClr val="0326CC"/>
                </a:solidFill>
                <a:latin typeface="Monaco"/>
                <a:ea typeface="Monaco"/>
                <a:cs typeface="Monaco"/>
                <a:sym typeface="Monaco"/>
              </a:rPr>
              <a:t>test</a:t>
            </a:r>
            <a:r>
              <a:rPr sz="2000" dirty="0" err="1">
                <a:latin typeface="Monaco"/>
                <a:ea typeface="Monaco"/>
                <a:cs typeface="Monaco"/>
                <a:sym typeface="Monaco"/>
              </a:rPr>
              <a:t>.toString</a:t>
            </a:r>
            <a:r>
              <a:rPr sz="2000" dirty="0">
                <a:latin typeface="Monaco"/>
                <a:ea typeface="Monaco"/>
                <a:cs typeface="Monaco"/>
                <a:sym typeface="Monaco"/>
              </a:rPr>
              <a:t>());</a:t>
            </a:r>
          </a:p>
          <a:p>
            <a:pPr lvl="1">
              <a:defRPr sz="1800"/>
            </a:pPr>
            <a:r>
              <a:rPr sz="2000" dirty="0">
                <a:latin typeface="Monaco"/>
                <a:ea typeface="Monaco"/>
                <a:cs typeface="Monaco"/>
                <a:sym typeface="Monaco"/>
              </a:rPr>
              <a:t>  }</a:t>
            </a:r>
          </a:p>
          <a:p>
            <a:pPr lvl="1">
              <a:defRPr sz="1800"/>
            </a:pPr>
            <a:r>
              <a:rPr sz="2000" dirty="0">
                <a:latin typeface="Monaco"/>
                <a:ea typeface="Monaco"/>
                <a:cs typeface="Monaco"/>
                <a:sym typeface="Monaco"/>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pPr lvl="0">
              <a:defRPr sz="1800"/>
            </a:pPr>
            <a:r>
              <a:rPr sz="4200"/>
              <a:t>LocationTest</a:t>
            </a:r>
          </a:p>
        </p:txBody>
      </p:sp>
      <p:sp>
        <p:nvSpPr>
          <p:cNvPr id="136" name="Shape 136"/>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9</a:t>
            </a:fld>
            <a:endParaRPr sz="1400"/>
          </a:p>
        </p:txBody>
      </p:sp>
      <p:sp>
        <p:nvSpPr>
          <p:cNvPr id="137" name="Shape 137"/>
          <p:cNvSpPr/>
          <p:nvPr/>
        </p:nvSpPr>
        <p:spPr>
          <a:xfrm>
            <a:off x="741760" y="2212503"/>
            <a:ext cx="11619033" cy="7109639"/>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b">
            <a:spAutoFit/>
          </a:bodyPr>
          <a:lstStyle/>
          <a:p>
            <a:pPr lvl="1">
              <a:defRPr sz="1800"/>
            </a:pPr>
            <a:r>
              <a:rPr sz="2200" dirty="0">
                <a:solidFill>
                  <a:srgbClr val="931A68"/>
                </a:solidFill>
                <a:latin typeface="Monaco"/>
                <a:ea typeface="Monaco"/>
                <a:cs typeface="Monaco"/>
                <a:sym typeface="Monaco"/>
              </a:rPr>
              <a:t>public</a:t>
            </a:r>
            <a:r>
              <a:rPr sz="2200" dirty="0">
                <a:latin typeface="Monaco"/>
                <a:ea typeface="Monaco"/>
                <a:cs typeface="Monaco"/>
                <a:sym typeface="Monaco"/>
              </a:rPr>
              <a:t> </a:t>
            </a:r>
            <a:r>
              <a:rPr sz="2200" dirty="0">
                <a:solidFill>
                  <a:srgbClr val="931A68"/>
                </a:solidFill>
                <a:latin typeface="Monaco"/>
                <a:ea typeface="Monaco"/>
                <a:cs typeface="Monaco"/>
                <a:sym typeface="Monaco"/>
              </a:rPr>
              <a:t>class</a:t>
            </a:r>
            <a:r>
              <a:rPr sz="2200" dirty="0">
                <a:latin typeface="Monaco"/>
                <a:ea typeface="Monaco"/>
                <a:cs typeface="Monaco"/>
                <a:sym typeface="Monaco"/>
              </a:rPr>
              <a:t> </a:t>
            </a:r>
            <a:r>
              <a:rPr sz="2200" dirty="0" err="1">
                <a:latin typeface="Monaco"/>
                <a:ea typeface="Monaco"/>
                <a:cs typeface="Monaco"/>
                <a:sym typeface="Monaco"/>
              </a:rPr>
              <a:t>LocationTest</a:t>
            </a:r>
            <a:endParaRPr sz="2200" dirty="0">
              <a:latin typeface="Monaco"/>
              <a:ea typeface="Monaco"/>
              <a:cs typeface="Monaco"/>
              <a:sym typeface="Monaco"/>
            </a:endParaRP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a:solidFill>
                  <a:srgbClr val="777777"/>
                </a:solidFill>
                <a:latin typeface="Monaco"/>
                <a:ea typeface="Monaco"/>
                <a:cs typeface="Monaco"/>
                <a:sym typeface="Monaco"/>
              </a:rPr>
              <a:t>@Test</a:t>
            </a:r>
            <a:endParaRPr sz="2200" dirty="0">
              <a:latin typeface="Monaco"/>
              <a:ea typeface="Monaco"/>
              <a:cs typeface="Monaco"/>
              <a:sym typeface="Monaco"/>
            </a:endParaRPr>
          </a:p>
          <a:p>
            <a:pPr lvl="1">
              <a:defRPr sz="1800"/>
            </a:pPr>
            <a:r>
              <a:rPr sz="2200" dirty="0">
                <a:latin typeface="Monaco"/>
                <a:ea typeface="Monaco"/>
                <a:cs typeface="Monaco"/>
                <a:sym typeface="Monaco"/>
              </a:rPr>
              <a:t>  </a:t>
            </a:r>
            <a:r>
              <a:rPr sz="2200" dirty="0">
                <a:solidFill>
                  <a:srgbClr val="931A68"/>
                </a:solidFill>
                <a:latin typeface="Monaco"/>
                <a:ea typeface="Monaco"/>
                <a:cs typeface="Monaco"/>
                <a:sym typeface="Monaco"/>
              </a:rPr>
              <a:t>public</a:t>
            </a:r>
            <a:r>
              <a:rPr sz="2200" dirty="0">
                <a:latin typeface="Monaco"/>
                <a:ea typeface="Monaco"/>
                <a:cs typeface="Monaco"/>
                <a:sym typeface="Monaco"/>
              </a:rPr>
              <a:t> </a:t>
            </a:r>
            <a:r>
              <a:rPr sz="2200" dirty="0">
                <a:solidFill>
                  <a:srgbClr val="931A68"/>
                </a:solidFill>
                <a:latin typeface="Monaco"/>
                <a:ea typeface="Monaco"/>
                <a:cs typeface="Monaco"/>
                <a:sym typeface="Monaco"/>
              </a:rPr>
              <a:t>void</a:t>
            </a:r>
            <a:r>
              <a:rPr sz="2200" dirty="0">
                <a:latin typeface="Monaco"/>
                <a:ea typeface="Monaco"/>
                <a:cs typeface="Monaco"/>
                <a:sym typeface="Monaco"/>
              </a:rPr>
              <a:t> </a:t>
            </a:r>
            <a:r>
              <a:rPr sz="2200" dirty="0" err="1">
                <a:latin typeface="Monaco"/>
                <a:ea typeface="Monaco"/>
                <a:cs typeface="Monaco"/>
                <a:sym typeface="Monaco"/>
              </a:rPr>
              <a:t>testCreate</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err="1">
                <a:latin typeface="Monaco"/>
                <a:ea typeface="Monaco"/>
                <a:cs typeface="Monaco"/>
                <a:sym typeface="Monaco"/>
              </a:rPr>
              <a:t>assertEquals</a:t>
            </a:r>
            <a:r>
              <a:rPr sz="2200" dirty="0">
                <a:latin typeface="Monaco"/>
                <a:ea typeface="Monaco"/>
                <a:cs typeface="Monaco"/>
                <a:sym typeface="Monaco"/>
              </a:rPr>
              <a:t> (0.01, 23.3f, </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[0].</a:t>
            </a:r>
            <a:r>
              <a:rPr sz="2200" dirty="0">
                <a:solidFill>
                  <a:srgbClr val="0326CC"/>
                </a:solidFill>
                <a:latin typeface="Monaco"/>
                <a:ea typeface="Monaco"/>
                <a:cs typeface="Monaco"/>
                <a:sym typeface="Monaco"/>
              </a:rPr>
              <a:t>latitude</a:t>
            </a:r>
            <a:r>
              <a:rPr sz="2200" dirty="0">
                <a:latin typeface="Monaco"/>
                <a:ea typeface="Monaco"/>
                <a:cs typeface="Monaco"/>
                <a:sym typeface="Monaco"/>
              </a:rPr>
              <a:t>);</a:t>
            </a:r>
          </a:p>
          <a:p>
            <a:pPr lvl="1">
              <a:defRPr sz="1800"/>
            </a:pPr>
            <a:r>
              <a:rPr sz="2200" dirty="0">
                <a:latin typeface="Monaco"/>
                <a:ea typeface="Monaco"/>
                <a:cs typeface="Monaco"/>
                <a:sym typeface="Monaco"/>
              </a:rPr>
              <a:t>    </a:t>
            </a:r>
            <a:r>
              <a:rPr sz="2200" dirty="0" err="1">
                <a:latin typeface="Monaco"/>
                <a:ea typeface="Monaco"/>
                <a:cs typeface="Monaco"/>
                <a:sym typeface="Monaco"/>
              </a:rPr>
              <a:t>assertEquals</a:t>
            </a:r>
            <a:r>
              <a:rPr sz="2200" dirty="0">
                <a:latin typeface="Monaco"/>
                <a:ea typeface="Monaco"/>
                <a:cs typeface="Monaco"/>
                <a:sym typeface="Monaco"/>
              </a:rPr>
              <a:t> (0.01, 33.3f, </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[0].</a:t>
            </a:r>
            <a:r>
              <a:rPr sz="2200" dirty="0">
                <a:solidFill>
                  <a:srgbClr val="0326CC"/>
                </a:solidFill>
                <a:latin typeface="Monaco"/>
                <a:ea typeface="Monaco"/>
                <a:cs typeface="Monaco"/>
                <a:sym typeface="Monaco"/>
              </a:rPr>
              <a:t>longitude</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a:solidFill>
                  <a:srgbClr val="777777"/>
                </a:solidFill>
                <a:latin typeface="Monaco"/>
                <a:ea typeface="Monaco"/>
                <a:cs typeface="Monaco"/>
                <a:sym typeface="Monaco"/>
              </a:rPr>
              <a:t>@Test</a:t>
            </a:r>
            <a:endParaRPr sz="2200" dirty="0">
              <a:latin typeface="Monaco"/>
              <a:ea typeface="Monaco"/>
              <a:cs typeface="Monaco"/>
              <a:sym typeface="Monaco"/>
            </a:endParaRPr>
          </a:p>
          <a:p>
            <a:pPr lvl="1">
              <a:defRPr sz="1800"/>
            </a:pPr>
            <a:r>
              <a:rPr sz="2200" dirty="0">
                <a:latin typeface="Monaco"/>
                <a:ea typeface="Monaco"/>
                <a:cs typeface="Monaco"/>
                <a:sym typeface="Monaco"/>
              </a:rPr>
              <a:t>  </a:t>
            </a:r>
            <a:r>
              <a:rPr sz="2200" dirty="0">
                <a:solidFill>
                  <a:srgbClr val="931A68"/>
                </a:solidFill>
                <a:latin typeface="Monaco"/>
                <a:ea typeface="Monaco"/>
                <a:cs typeface="Monaco"/>
                <a:sym typeface="Monaco"/>
              </a:rPr>
              <a:t>public</a:t>
            </a:r>
            <a:r>
              <a:rPr sz="2200" dirty="0">
                <a:latin typeface="Monaco"/>
                <a:ea typeface="Monaco"/>
                <a:cs typeface="Monaco"/>
                <a:sym typeface="Monaco"/>
              </a:rPr>
              <a:t> </a:t>
            </a:r>
            <a:r>
              <a:rPr sz="2200" dirty="0">
                <a:solidFill>
                  <a:srgbClr val="931A68"/>
                </a:solidFill>
                <a:latin typeface="Monaco"/>
                <a:ea typeface="Monaco"/>
                <a:cs typeface="Monaco"/>
                <a:sym typeface="Monaco"/>
              </a:rPr>
              <a:t>void</a:t>
            </a:r>
            <a:r>
              <a:rPr sz="2200" dirty="0">
                <a:latin typeface="Monaco"/>
                <a:ea typeface="Monaco"/>
                <a:cs typeface="Monaco"/>
                <a:sym typeface="Monaco"/>
              </a:rPr>
              <a:t> </a:t>
            </a:r>
            <a:r>
              <a:rPr sz="2200" dirty="0" err="1">
                <a:latin typeface="Monaco"/>
                <a:ea typeface="Monaco"/>
                <a:cs typeface="Monaco"/>
                <a:sym typeface="Monaco"/>
              </a:rPr>
              <a:t>testIds</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err="1">
                <a:latin typeface="Monaco"/>
                <a:ea typeface="Monaco"/>
                <a:cs typeface="Monaco"/>
                <a:sym typeface="Monaco"/>
              </a:rPr>
              <a:t>assertNotEquals</a:t>
            </a:r>
            <a:r>
              <a:rPr sz="2200" dirty="0">
                <a:latin typeface="Monaco"/>
                <a:ea typeface="Monaco"/>
                <a:cs typeface="Monaco"/>
                <a:sym typeface="Monaco"/>
              </a:rPr>
              <a:t>(</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[0].</a:t>
            </a:r>
            <a:r>
              <a:rPr sz="2200" dirty="0">
                <a:solidFill>
                  <a:srgbClr val="0326CC"/>
                </a:solidFill>
                <a:latin typeface="Monaco"/>
                <a:ea typeface="Monaco"/>
                <a:cs typeface="Monaco"/>
                <a:sym typeface="Monaco"/>
              </a:rPr>
              <a:t>id</a:t>
            </a:r>
            <a:r>
              <a:rPr sz="2200" dirty="0">
                <a:latin typeface="Monaco"/>
                <a:ea typeface="Monaco"/>
                <a:cs typeface="Monaco"/>
                <a:sym typeface="Monaco"/>
              </a:rPr>
              <a:t>, </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[1].</a:t>
            </a:r>
            <a:r>
              <a:rPr sz="2200" dirty="0">
                <a:solidFill>
                  <a:srgbClr val="0326CC"/>
                </a:solidFill>
                <a:latin typeface="Monaco"/>
                <a:ea typeface="Monaco"/>
                <a:cs typeface="Monaco"/>
                <a:sym typeface="Monaco"/>
              </a:rPr>
              <a:t>id</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a:solidFill>
                  <a:srgbClr val="777777"/>
                </a:solidFill>
                <a:latin typeface="Monaco"/>
                <a:ea typeface="Monaco"/>
                <a:cs typeface="Monaco"/>
                <a:sym typeface="Monaco"/>
              </a:rPr>
              <a:t>@Test</a:t>
            </a:r>
            <a:endParaRPr sz="2200" dirty="0">
              <a:latin typeface="Monaco"/>
              <a:ea typeface="Monaco"/>
              <a:cs typeface="Monaco"/>
              <a:sym typeface="Monaco"/>
            </a:endParaRPr>
          </a:p>
          <a:p>
            <a:pPr lvl="1">
              <a:defRPr sz="1800"/>
            </a:pPr>
            <a:r>
              <a:rPr sz="2200" dirty="0">
                <a:latin typeface="Monaco"/>
                <a:ea typeface="Monaco"/>
                <a:cs typeface="Monaco"/>
                <a:sym typeface="Monaco"/>
              </a:rPr>
              <a:t>  </a:t>
            </a:r>
            <a:r>
              <a:rPr sz="2200" dirty="0">
                <a:solidFill>
                  <a:srgbClr val="931A68"/>
                </a:solidFill>
                <a:latin typeface="Monaco"/>
                <a:ea typeface="Monaco"/>
                <a:cs typeface="Monaco"/>
                <a:sym typeface="Monaco"/>
              </a:rPr>
              <a:t>public</a:t>
            </a:r>
            <a:r>
              <a:rPr sz="2200" dirty="0">
                <a:latin typeface="Monaco"/>
                <a:ea typeface="Monaco"/>
                <a:cs typeface="Monaco"/>
                <a:sym typeface="Monaco"/>
              </a:rPr>
              <a:t> </a:t>
            </a:r>
            <a:r>
              <a:rPr sz="2200" dirty="0">
                <a:solidFill>
                  <a:srgbClr val="931A68"/>
                </a:solidFill>
                <a:latin typeface="Monaco"/>
                <a:ea typeface="Monaco"/>
                <a:cs typeface="Monaco"/>
                <a:sym typeface="Monaco"/>
              </a:rPr>
              <a:t>void</a:t>
            </a:r>
            <a:r>
              <a:rPr sz="2200" dirty="0">
                <a:latin typeface="Monaco"/>
                <a:ea typeface="Monaco"/>
                <a:cs typeface="Monaco"/>
                <a:sym typeface="Monaco"/>
              </a:rPr>
              <a:t> </a:t>
            </a:r>
            <a:r>
              <a:rPr sz="2200" dirty="0" err="1">
                <a:latin typeface="Monaco"/>
                <a:ea typeface="Monaco"/>
                <a:cs typeface="Monaco"/>
                <a:sym typeface="Monaco"/>
              </a:rPr>
              <a:t>testToString</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    </a:t>
            </a:r>
            <a:r>
              <a:rPr sz="2200" dirty="0" err="1">
                <a:latin typeface="Monaco"/>
                <a:ea typeface="Monaco"/>
                <a:cs typeface="Monaco"/>
                <a:sym typeface="Monaco"/>
              </a:rPr>
              <a:t>assertEquals</a:t>
            </a:r>
            <a:r>
              <a:rPr sz="2200" dirty="0">
                <a:latin typeface="Monaco"/>
                <a:ea typeface="Monaco"/>
                <a:cs typeface="Monaco"/>
                <a:sym typeface="Monaco"/>
              </a:rPr>
              <a:t> (</a:t>
            </a:r>
            <a:r>
              <a:rPr sz="2200" dirty="0">
                <a:solidFill>
                  <a:srgbClr val="3933FF"/>
                </a:solidFill>
                <a:latin typeface="Monaco"/>
                <a:ea typeface="Monaco"/>
                <a:cs typeface="Monaco"/>
                <a:sym typeface="Monaco"/>
              </a:rPr>
              <a:t>"Location{"</a:t>
            </a:r>
            <a:r>
              <a:rPr sz="2200" dirty="0">
                <a:latin typeface="Monaco"/>
                <a:ea typeface="Monaco"/>
                <a:cs typeface="Monaco"/>
                <a:sym typeface="Monaco"/>
              </a:rPr>
              <a:t> + </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[0].</a:t>
            </a:r>
            <a:r>
              <a:rPr sz="2200" dirty="0">
                <a:solidFill>
                  <a:srgbClr val="0326CC"/>
                </a:solidFill>
                <a:latin typeface="Monaco"/>
                <a:ea typeface="Monaco"/>
                <a:cs typeface="Monaco"/>
                <a:sym typeface="Monaco"/>
              </a:rPr>
              <a:t>id</a:t>
            </a:r>
            <a:r>
              <a:rPr sz="2200" dirty="0">
                <a:latin typeface="Monaco"/>
                <a:ea typeface="Monaco"/>
                <a:cs typeface="Monaco"/>
                <a:sym typeface="Monaco"/>
              </a:rPr>
              <a:t> + </a:t>
            </a:r>
            <a:r>
              <a:rPr sz="2200" dirty="0">
                <a:solidFill>
                  <a:srgbClr val="3933FF"/>
                </a:solidFill>
                <a:latin typeface="Monaco"/>
                <a:ea typeface="Monaco"/>
                <a:cs typeface="Monaco"/>
                <a:sym typeface="Monaco"/>
              </a:rPr>
              <a:t>", 23.3, 33.3}"</a:t>
            </a:r>
            <a:r>
              <a:rPr sz="2200" dirty="0">
                <a:latin typeface="Monaco"/>
                <a:ea typeface="Monaco"/>
                <a:cs typeface="Monaco"/>
                <a:sym typeface="Monaco"/>
              </a:rPr>
              <a:t>, </a:t>
            </a:r>
            <a:r>
              <a:rPr sz="2200" dirty="0">
                <a:solidFill>
                  <a:srgbClr val="0326CC"/>
                </a:solidFill>
                <a:latin typeface="Monaco"/>
                <a:ea typeface="Monaco"/>
                <a:cs typeface="Monaco"/>
                <a:sym typeface="Monaco"/>
              </a:rPr>
              <a:t>locations</a:t>
            </a:r>
            <a:r>
              <a:rPr sz="2200" dirty="0">
                <a:latin typeface="Monaco"/>
                <a:ea typeface="Monaco"/>
                <a:cs typeface="Monaco"/>
                <a:sym typeface="Monaco"/>
              </a:rPr>
              <a:t>[0].</a:t>
            </a:r>
            <a:r>
              <a:rPr sz="2200" dirty="0" err="1">
                <a:latin typeface="Monaco"/>
                <a:ea typeface="Monaco"/>
                <a:cs typeface="Monaco"/>
                <a:sym typeface="Monaco"/>
              </a:rPr>
              <a:t>toString</a:t>
            </a:r>
            <a:r>
              <a:rPr sz="2200" dirty="0">
                <a:latin typeface="Monaco"/>
                <a:ea typeface="Monaco"/>
                <a:cs typeface="Monaco"/>
                <a:sym typeface="Monaco"/>
              </a:rPr>
              <a:t>());</a:t>
            </a:r>
          </a:p>
          <a:p>
            <a:pPr lvl="1">
              <a:defRPr sz="1800"/>
            </a:pPr>
            <a:r>
              <a:rPr sz="2200" dirty="0">
                <a:latin typeface="Monaco"/>
                <a:ea typeface="Monaco"/>
                <a:cs typeface="Monaco"/>
                <a:sym typeface="Monaco"/>
              </a:rPr>
              <a:t>  }</a:t>
            </a:r>
          </a:p>
          <a:p>
            <a:pPr lvl="1">
              <a:defRPr sz="1800"/>
            </a:pPr>
            <a:r>
              <a:rPr sz="2200" dirty="0">
                <a:latin typeface="Monaco"/>
                <a:ea typeface="Monaco"/>
                <a:cs typeface="Monaco"/>
                <a:sym typeface="Monaco"/>
              </a:rPr>
              <a:t>}</a:t>
            </a: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2793</Words>
  <Application>Microsoft Office PowerPoint</Application>
  <PresentationFormat>Custom</PresentationFormat>
  <Paragraphs>611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ModernPortfolio</vt:lpstr>
      <vt:lpstr>Agile Software Development</vt:lpstr>
      <vt:lpstr>Pacemaker Tests</vt:lpstr>
      <vt:lpstr>pacemaker model</vt:lpstr>
      <vt:lpstr>pacemaker model -  equals/toString/hashCode</vt:lpstr>
      <vt:lpstr>pacemaker  fixtures</vt:lpstr>
      <vt:lpstr>UserTest (1)</vt:lpstr>
      <vt:lpstr>UserTest (2)</vt:lpstr>
      <vt:lpstr>ActivityTest</vt:lpstr>
      <vt:lpstr>LocationTest</vt:lpstr>
      <vt:lpstr>Pacemaker Tests</vt:lpstr>
      <vt:lpstr>PacemakerAPI (1)</vt:lpstr>
      <vt:lpstr>PacemakerAPI (2)</vt:lpstr>
      <vt:lpstr>Optionals</vt:lpstr>
      <vt:lpstr>Optionals in Guava</vt:lpstr>
      <vt:lpstr>PacemakerAPITest (1)</vt:lpstr>
      <vt:lpstr>PacemakerAPITest (2)</vt:lpstr>
      <vt:lpstr>PacemakerAPITest (3)</vt:lpstr>
      <vt:lpstr>Pacemaker Tests</vt:lpstr>
      <vt:lpstr>pacemaker persistence</vt:lpstr>
      <vt:lpstr>serializer</vt:lpstr>
      <vt:lpstr>PersistenceTest - fixtures</vt:lpstr>
      <vt:lpstr>Verify Fixture</vt:lpstr>
      <vt:lpstr>Serializer Test (XML)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Siobhan Drohan</cp:lastModifiedBy>
  <cp:revision>11</cp:revision>
  <dcterms:modified xsi:type="dcterms:W3CDTF">2015-10-12T14:53:30Z</dcterms:modified>
</cp:coreProperties>
</file>