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1" autoAdjust="0"/>
  </p:normalViewPr>
  <p:slideViewPr>
    <p:cSldViewPr>
      <p:cViewPr varScale="1">
        <p:scale>
          <a:sx n="75" d="100"/>
          <a:sy n="75" d="100"/>
        </p:scale>
        <p:origin x="-1116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76585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http://examples.javacodegeeks.com/core-java/junit/junit-suite-test-example/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249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http://stackoverflow.com/questions/82949/before-and-after-suite-execution-hook-in-junit-4-x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065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920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0" name="Group 210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208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Shape 209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19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5842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25" name="Group 225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222" name="Shape 222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584200">
                <a:lnSpc>
                  <a:spcPct val="120000"/>
                </a:lnSpc>
                <a:def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226" name="Shape 226"/>
          <p:cNvSpPr>
            <a:spLocks noGrp="1"/>
          </p:cNvSpPr>
          <p:nvPr>
            <p:ph type="body" sz="quarter" idx="13"/>
          </p:nvPr>
        </p:nvSpPr>
        <p:spPr>
          <a:xfrm>
            <a:off x="895350" y="3476594"/>
            <a:ext cx="11239500" cy="52344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800">
                <a:solidFill>
                  <a:srgbClr val="606060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 anchor="ctr"/>
          <a:lstStyle>
            <a:lvl1pPr>
              <a:defRPr sz="4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body" sz="quarter" idx="13"/>
          </p:nvPr>
        </p:nvSpPr>
        <p:spPr>
          <a:xfrm>
            <a:off x="5981700" y="8496300"/>
            <a:ext cx="65151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dleastar@wit.ie" TargetMode="External"/><Relationship Id="rId4" Type="http://schemas.openxmlformats.org/officeDocument/2006/relationships/hyperlink" Target="http://www.wit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42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48" name="Group 248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245" name="Shape 24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 anchor="ctr"/>
          <a:lstStyle/>
          <a:p>
            <a:r>
              <a:t>Agile Software Development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sz="quarter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pPr>
            <a:r>
              <a:t>Eamonn de Leastar (</a:t>
            </a:r>
            <a:r>
              <a:rPr>
                <a:hlinkClick r:id="rId5"/>
              </a:rPr>
              <a:t>edeleastar@wit.ie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assertSame / assertNotSame</a:t>
            </a:r>
          </a:p>
        </p:txBody>
      </p:sp>
      <p:sp>
        <p:nvSpPr>
          <p:cNvPr id="285" name="Shape 2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assertSame</a:t>
            </a:r>
            <a:r>
              <a:rPr dirty="0"/>
              <a:t>([String message], expected, actual)</a:t>
            </a:r>
          </a:p>
          <a:p>
            <a:pPr lvl="1"/>
            <a:r>
              <a:rPr dirty="0"/>
              <a:t>Asserts that </a:t>
            </a:r>
            <a:r>
              <a:rPr b="1" dirty="0"/>
              <a:t>expected</a:t>
            </a:r>
            <a:r>
              <a:rPr dirty="0"/>
              <a:t> and </a:t>
            </a:r>
            <a:r>
              <a:rPr b="1" dirty="0"/>
              <a:t>actual</a:t>
            </a:r>
            <a:r>
              <a:rPr dirty="0"/>
              <a:t> refer to the same </a:t>
            </a:r>
            <a:r>
              <a:rPr dirty="0" smtClean="0"/>
              <a:t>object</a:t>
            </a:r>
            <a:r>
              <a:rPr lang="en-IE" dirty="0" smtClean="0"/>
              <a:t>, </a:t>
            </a:r>
            <a:r>
              <a:rPr dirty="0" smtClean="0"/>
              <a:t>and fails </a:t>
            </a:r>
            <a:r>
              <a:rPr dirty="0"/>
              <a:t>the test if they do not. </a:t>
            </a:r>
          </a:p>
          <a:p>
            <a:r>
              <a:rPr dirty="0" err="1" smtClean="0"/>
              <a:t>assertNotSame</a:t>
            </a:r>
            <a:r>
              <a:rPr dirty="0"/>
              <a:t>([String message], expected, actual)</a:t>
            </a:r>
          </a:p>
          <a:p>
            <a:pPr lvl="1"/>
            <a:r>
              <a:rPr dirty="0"/>
              <a:t>Asserts that </a:t>
            </a:r>
            <a:r>
              <a:rPr b="1" dirty="0"/>
              <a:t>expected</a:t>
            </a:r>
            <a:r>
              <a:rPr dirty="0"/>
              <a:t> and </a:t>
            </a:r>
            <a:r>
              <a:rPr b="1" dirty="0"/>
              <a:t>actual</a:t>
            </a:r>
            <a:r>
              <a:rPr dirty="0"/>
              <a:t> do not refer to the same object, and fails the test if they are the same object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286" name="Shape 28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fail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fail([String message])</a:t>
            </a:r>
          </a:p>
          <a:p>
            <a:pPr lvl="1"/>
            <a:r>
              <a:rPr dirty="0"/>
              <a:t>Fails the test immediately, with the optional message. </a:t>
            </a:r>
            <a:endParaRPr lang="en-IE" dirty="0" smtClean="0"/>
          </a:p>
          <a:p>
            <a:pPr lvl="1"/>
            <a:r>
              <a:rPr dirty="0" smtClean="0"/>
              <a:t>Often </a:t>
            </a:r>
            <a:r>
              <a:rPr dirty="0"/>
              <a:t>used to mark sections of code that should not be reached (for instance, after an exception is expected).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asserts</a:t>
            </a:r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Usually have multiple asserts in a given test method, as you prove various aspects and relationships of the method(s) under test. </a:t>
            </a:r>
          </a:p>
          <a:p>
            <a:r>
              <a:rPr dirty="0"/>
              <a:t>When an assert fails, that test method will be aborted and the remaining assertions in that method will not be executed this </a:t>
            </a:r>
            <a:r>
              <a:rPr dirty="0" smtClean="0"/>
              <a:t>time</a:t>
            </a:r>
            <a:r>
              <a:rPr lang="en-IE" dirty="0" smtClean="0"/>
              <a:t>.</a:t>
            </a:r>
            <a:endParaRPr dirty="0"/>
          </a:p>
          <a:p>
            <a:r>
              <a:rPr dirty="0"/>
              <a:t>Normally expect that all tests pass all of the time.</a:t>
            </a:r>
          </a:p>
          <a:p>
            <a:r>
              <a:rPr dirty="0"/>
              <a:t>In practice, that means that when a bug introduced, only one or two tests fail.</a:t>
            </a:r>
          </a:p>
          <a:p>
            <a:r>
              <a:rPr dirty="0"/>
              <a:t>Developer should NOT continue to add features when there are failing </a:t>
            </a:r>
            <a:r>
              <a:rPr dirty="0" smtClean="0"/>
              <a:t>tests</a:t>
            </a:r>
            <a:r>
              <a:rPr lang="en-IE" dirty="0" smtClean="0"/>
              <a:t>.</a:t>
            </a:r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JUnit Framework</a:t>
            </a:r>
          </a:p>
        </p:txBody>
      </p:sp>
      <p:sp>
        <p:nvSpPr>
          <p:cNvPr id="297" name="Shape 297"/>
          <p:cNvSpPr>
            <a:spLocks noGrp="1"/>
          </p:cNvSpPr>
          <p:nvPr>
            <p:ph type="body" sz="half" idx="1"/>
          </p:nvPr>
        </p:nvSpPr>
        <p:spPr>
          <a:xfrm>
            <a:off x="571500" y="2247900"/>
            <a:ext cx="5918200" cy="71501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</a:pPr>
            <a:r>
              <a:rPr dirty="0"/>
              <a:t>The import statement brings in the necessary JUnit methods/annotations</a:t>
            </a:r>
            <a:r>
              <a:rPr dirty="0" smtClean="0"/>
              <a:t>.</a:t>
            </a:r>
            <a:endParaRPr lang="en-IE" dirty="0" smtClean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</a:pPr>
            <a:r>
              <a:rPr dirty="0"/>
              <a:t>Individual tests are marked with the </a:t>
            </a:r>
            <a:r>
              <a:rPr b="1" dirty="0"/>
              <a:t>@Test </a:t>
            </a:r>
            <a:r>
              <a:rPr dirty="0"/>
              <a:t>annotation against public methods.</a:t>
            </a:r>
          </a:p>
        </p:txBody>
      </p:sp>
      <p:sp>
        <p:nvSpPr>
          <p:cNvPr id="298" name="Shape 29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6430392" y="2158682"/>
            <a:ext cx="5976664" cy="675056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>
                <a:solidFill>
                  <a:srgbClr val="931A68"/>
                </a:solidFill>
              </a:rPr>
              <a:t>import</a:t>
            </a:r>
            <a:r>
              <a:rPr sz="2400"/>
              <a:t> </a:t>
            </a:r>
            <a:r>
              <a:rPr sz="2400">
                <a:solidFill>
                  <a:srgbClr val="931A68"/>
                </a:solidFill>
              </a:rPr>
              <a:t>static</a:t>
            </a:r>
            <a:r>
              <a:rPr sz="2400"/>
              <a:t> org.junit.Assert.assertEquals;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>
                <a:solidFill>
                  <a:srgbClr val="931A68"/>
                </a:solidFill>
              </a:rPr>
              <a:t>import</a:t>
            </a:r>
            <a:r>
              <a:rPr sz="2400"/>
              <a:t> org.junit.Test;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>
                <a:solidFill>
                  <a:srgbClr val="931A68"/>
                </a:solidFill>
              </a:rPr>
              <a:t>public</a:t>
            </a:r>
            <a:r>
              <a:rPr sz="2400"/>
              <a:t> </a:t>
            </a:r>
            <a:r>
              <a:rPr sz="2400">
                <a:solidFill>
                  <a:srgbClr val="931A68"/>
                </a:solidFill>
              </a:rPr>
              <a:t>class</a:t>
            </a:r>
            <a:r>
              <a:rPr sz="2400"/>
              <a:t> TestClassOne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</a:t>
            </a:r>
          </a:p>
          <a:p>
            <a:pPr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>
                <a:solidFill>
                  <a:srgbClr val="000000"/>
                </a:solidFill>
              </a:rPr>
              <a:t>  </a:t>
            </a:r>
            <a:r>
              <a:rPr sz="2400"/>
              <a:t>@Test</a:t>
            </a:r>
            <a:endParaRPr sz="2400"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</a:t>
            </a:r>
            <a:r>
              <a:rPr sz="2400">
                <a:solidFill>
                  <a:srgbClr val="931A68"/>
                </a:solidFill>
              </a:rPr>
              <a:t>public</a:t>
            </a:r>
            <a:r>
              <a:rPr sz="2400"/>
              <a:t> </a:t>
            </a:r>
            <a:r>
              <a:rPr sz="2400">
                <a:solidFill>
                  <a:srgbClr val="931A68"/>
                </a:solidFill>
              </a:rPr>
              <a:t>void</a:t>
            </a:r>
            <a:r>
              <a:rPr sz="2400"/>
              <a:t> testAddition ()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  assertEquals(4, 2 + 2);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/>
          </a:p>
          <a:p>
            <a:pPr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>
                <a:solidFill>
                  <a:srgbClr val="000000"/>
                </a:solidFill>
              </a:rPr>
              <a:t>  </a:t>
            </a:r>
            <a:r>
              <a:rPr sz="2400"/>
              <a:t>@Test</a:t>
            </a:r>
            <a:endParaRPr sz="2400"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</a:t>
            </a:r>
            <a:r>
              <a:rPr sz="2400">
                <a:solidFill>
                  <a:srgbClr val="931A68"/>
                </a:solidFill>
              </a:rPr>
              <a:t>public</a:t>
            </a:r>
            <a:r>
              <a:rPr sz="2400"/>
              <a:t> </a:t>
            </a:r>
            <a:r>
              <a:rPr sz="2400">
                <a:solidFill>
                  <a:srgbClr val="931A68"/>
                </a:solidFill>
              </a:rPr>
              <a:t>void</a:t>
            </a:r>
            <a:r>
              <a:rPr sz="2400"/>
              <a:t> testSubtraction ()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  assertEquals(0, 2 - 2);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}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@Before / @After</a:t>
            </a:r>
          </a:p>
        </p:txBody>
      </p:sp>
      <p:sp>
        <p:nvSpPr>
          <p:cNvPr id="302" name="Shape 302"/>
          <p:cNvSpPr>
            <a:spLocks noGrp="1"/>
          </p:cNvSpPr>
          <p:nvPr>
            <p:ph type="body" sz="half" idx="1"/>
          </p:nvPr>
        </p:nvSpPr>
        <p:spPr>
          <a:xfrm>
            <a:off x="647700" y="2324100"/>
            <a:ext cx="6883400" cy="6565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600"/>
              </a:spcBef>
            </a:pPr>
            <a:r>
              <a:rPr dirty="0"/>
              <a:t>Each test should run independently of every other test; this allows any individual test to be run at any time, in any order.</a:t>
            </a:r>
          </a:p>
          <a:p>
            <a:pPr>
              <a:spcBef>
                <a:spcPts val="2600"/>
              </a:spcBef>
            </a:pPr>
            <a:r>
              <a:rPr dirty="0"/>
              <a:t>This requires ability to reset some parts of the testing environment in between tests, and/or clean up after a test has run. </a:t>
            </a:r>
          </a:p>
          <a:p>
            <a:pPr>
              <a:spcBef>
                <a:spcPts val="2600"/>
              </a:spcBef>
            </a:pPr>
            <a:r>
              <a:rPr b="1" dirty="0"/>
              <a:t>@Before</a:t>
            </a:r>
            <a:r>
              <a:rPr dirty="0"/>
              <a:t> / </a:t>
            </a:r>
            <a:r>
              <a:rPr b="1" dirty="0"/>
              <a:t>@After </a:t>
            </a:r>
            <a:r>
              <a:rPr dirty="0"/>
              <a:t>annotations ensure that these methods are called before and after each test is executed.</a:t>
            </a:r>
          </a:p>
        </p:txBody>
      </p:sp>
      <p:sp>
        <p:nvSpPr>
          <p:cNvPr id="303" name="Shape 30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7870552" y="2321282"/>
            <a:ext cx="4457700" cy="601190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>
                <a:solidFill>
                  <a:srgbClr val="931A68"/>
                </a:solidFill>
              </a:rPr>
              <a:t>public</a:t>
            </a:r>
            <a:r>
              <a:rPr sz="2400"/>
              <a:t> </a:t>
            </a:r>
            <a:r>
              <a:rPr sz="2400">
                <a:solidFill>
                  <a:srgbClr val="931A68"/>
                </a:solidFill>
              </a:rPr>
              <a:t>class</a:t>
            </a:r>
            <a:r>
              <a:rPr sz="2400"/>
              <a:t> TestLargest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{</a:t>
            </a:r>
          </a:p>
          <a:p>
            <a:pPr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>
                <a:solidFill>
                  <a:srgbClr val="000000"/>
                </a:solidFill>
              </a:rPr>
              <a:t>  </a:t>
            </a:r>
            <a:r>
              <a:rPr sz="2400"/>
              <a:t>private</a:t>
            </a:r>
            <a:r>
              <a:rPr sz="2400">
                <a:solidFill>
                  <a:srgbClr val="000000"/>
                </a:solidFill>
              </a:rPr>
              <a:t> </a:t>
            </a:r>
            <a:r>
              <a:rPr sz="2400"/>
              <a:t>int</a:t>
            </a:r>
            <a:r>
              <a:rPr sz="2400">
                <a:solidFill>
                  <a:srgbClr val="000000"/>
                </a:solidFill>
              </a:rPr>
              <a:t>[] </a:t>
            </a:r>
            <a:r>
              <a:rPr sz="2400">
                <a:solidFill>
                  <a:srgbClr val="0326CC"/>
                </a:solidFill>
              </a:rPr>
              <a:t>arr</a:t>
            </a:r>
            <a:r>
              <a:rPr sz="2400">
                <a:solidFill>
                  <a:srgbClr val="000000"/>
                </a:solidFill>
              </a:rPr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</a:t>
            </a:r>
          </a:p>
          <a:p>
            <a:pPr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>
                <a:solidFill>
                  <a:srgbClr val="000000"/>
                </a:solidFill>
              </a:rPr>
              <a:t>  </a:t>
            </a:r>
            <a:r>
              <a:rPr sz="2400"/>
              <a:t>@Before</a:t>
            </a:r>
            <a:endParaRPr sz="2400"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</a:t>
            </a:r>
            <a:r>
              <a:rPr sz="2400">
                <a:solidFill>
                  <a:srgbClr val="931A68"/>
                </a:solidFill>
              </a:rPr>
              <a:t>public</a:t>
            </a:r>
            <a:r>
              <a:rPr sz="2400"/>
              <a:t> </a:t>
            </a:r>
            <a:r>
              <a:rPr sz="2400">
                <a:solidFill>
                  <a:srgbClr val="931A68"/>
                </a:solidFill>
              </a:rPr>
              <a:t>void</a:t>
            </a:r>
            <a:r>
              <a:rPr sz="2400"/>
              <a:t> setUp()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  </a:t>
            </a:r>
            <a:r>
              <a:rPr sz="2400">
                <a:solidFill>
                  <a:srgbClr val="0326CC"/>
                </a:solidFill>
              </a:rPr>
              <a:t>arr</a:t>
            </a:r>
            <a:r>
              <a:rPr sz="2400"/>
              <a:t> = </a:t>
            </a:r>
            <a:r>
              <a:rPr sz="2400">
                <a:solidFill>
                  <a:srgbClr val="931A68"/>
                </a:solidFill>
              </a:rPr>
              <a:t>new</a:t>
            </a:r>
            <a:r>
              <a:rPr sz="2400"/>
              <a:t> </a:t>
            </a:r>
            <a:r>
              <a:rPr sz="2400">
                <a:solidFill>
                  <a:srgbClr val="931A68"/>
                </a:solidFill>
              </a:rPr>
              <a:t>int</a:t>
            </a:r>
            <a:r>
              <a:rPr sz="2400"/>
              <a:t>[] {8,9,7};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/>
          </a:p>
          <a:p>
            <a:pPr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>
                <a:solidFill>
                  <a:srgbClr val="000000"/>
                </a:solidFill>
              </a:rPr>
              <a:t>  </a:t>
            </a:r>
            <a:r>
              <a:rPr sz="2400"/>
              <a:t>@After</a:t>
            </a:r>
            <a:endParaRPr sz="2400"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</a:t>
            </a:r>
            <a:r>
              <a:rPr sz="2400">
                <a:solidFill>
                  <a:srgbClr val="931A68"/>
                </a:solidFill>
              </a:rPr>
              <a:t>public</a:t>
            </a:r>
            <a:r>
              <a:rPr sz="2400"/>
              <a:t> </a:t>
            </a:r>
            <a:r>
              <a:rPr sz="2400">
                <a:solidFill>
                  <a:srgbClr val="931A68"/>
                </a:solidFill>
              </a:rPr>
              <a:t>void</a:t>
            </a:r>
            <a:r>
              <a:rPr sz="2400"/>
              <a:t> tearDown()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  </a:t>
            </a:r>
            <a:r>
              <a:rPr sz="2400">
                <a:solidFill>
                  <a:srgbClr val="0326CC"/>
                </a:solidFill>
              </a:rPr>
              <a:t>arr</a:t>
            </a:r>
            <a:r>
              <a:rPr sz="2400"/>
              <a:t> = </a:t>
            </a:r>
            <a:r>
              <a:rPr sz="2400">
                <a:solidFill>
                  <a:srgbClr val="931A68"/>
                </a:solidFill>
              </a:rPr>
              <a:t>null</a:t>
            </a:r>
            <a:r>
              <a:rPr sz="2400"/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/>
              <a:t>}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571500" y="330200"/>
            <a:ext cx="4470400" cy="1397000"/>
          </a:xfrm>
          <a:prstGeom prst="rect">
            <a:avLst/>
          </a:prstGeom>
        </p:spPr>
        <p:txBody>
          <a:bodyPr/>
          <a:lstStyle/>
          <a:p>
            <a:r>
              <a:t>@Before / @After Example</a:t>
            </a:r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245348" y="332928"/>
            <a:ext cx="7305724" cy="872033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TestDB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TestCase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Connection 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dbConn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@Before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setUp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   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dbConn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Connection(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"oracle"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, 1521,  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20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fred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20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foobar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dbConn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.connect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@After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tearDown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 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dbConn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.disconnect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dbConn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@Test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testAccountAccess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  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 Uses </a:t>
            </a:r>
            <a:r>
              <a:rPr sz="20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dbConn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  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@Test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testEmployeeAccess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  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 Uses </a:t>
            </a:r>
            <a:r>
              <a:rPr sz="20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dbConn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571500" y="330200"/>
            <a:ext cx="4826000" cy="1397000"/>
          </a:xfrm>
          <a:prstGeom prst="rect">
            <a:avLst/>
          </a:prstGeom>
        </p:spPr>
        <p:txBody>
          <a:bodyPr/>
          <a:lstStyle/>
          <a:p>
            <a:r>
              <a:t>@BeforeClass / @AfterClass</a:t>
            </a:r>
          </a:p>
        </p:txBody>
      </p:sp>
      <p:sp>
        <p:nvSpPr>
          <p:cNvPr id="311" name="Shape 31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660900" y="404936"/>
            <a:ext cx="8191500" cy="872033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TestDB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TestCase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Connection 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dbConn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@Before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setUp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   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dbConn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Connection(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"oracle"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, 1521,  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20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fred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20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foobar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dbConn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.connect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@After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tearDown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 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dbConn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.disconnect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dbConn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@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BeforeClass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static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populateDB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    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  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@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AfterClass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 void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depopulateDB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  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6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313" name="Shape 313"/>
          <p:cNvSpPr>
            <a:spLocks noGrp="1"/>
          </p:cNvSpPr>
          <p:nvPr>
            <p:ph type="body" sz="quarter" idx="1"/>
          </p:nvPr>
        </p:nvSpPr>
        <p:spPr>
          <a:xfrm>
            <a:off x="647700" y="2140496"/>
            <a:ext cx="3759200" cy="6565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600"/>
              </a:spcBef>
            </a:pPr>
            <a:r>
              <a:rPr dirty="0"/>
              <a:t>One Time set up for full </a:t>
            </a:r>
            <a:r>
              <a:rPr dirty="0" err="1" smtClean="0"/>
              <a:t>TestCase</a:t>
            </a:r>
            <a:r>
              <a:rPr lang="en-IE" dirty="0" smtClean="0"/>
              <a:t>.</a:t>
            </a:r>
            <a:endParaRPr dirty="0"/>
          </a:p>
          <a:p>
            <a:pPr>
              <a:spcBef>
                <a:spcPts val="2600"/>
              </a:spcBef>
            </a:pPr>
            <a:r>
              <a:rPr dirty="0"/>
              <a:t>Called once before all tests are </a:t>
            </a:r>
            <a:r>
              <a:rPr dirty="0" smtClean="0"/>
              <a:t>executed</a:t>
            </a:r>
            <a:r>
              <a:rPr lang="en-IE" dirty="0" smtClean="0"/>
              <a:t>.</a:t>
            </a:r>
            <a:endParaRPr dirty="0"/>
          </a:p>
          <a:p>
            <a:pPr>
              <a:spcBef>
                <a:spcPts val="2600"/>
              </a:spcBef>
            </a:pPr>
            <a:r>
              <a:rPr dirty="0"/>
              <a:t>Called once after all tests have </a:t>
            </a:r>
            <a:r>
              <a:rPr dirty="0" smtClean="0"/>
              <a:t>executed</a:t>
            </a:r>
            <a:r>
              <a:rPr lang="en-IE" dirty="0" smtClean="0"/>
              <a:t>.</a:t>
            </a:r>
            <a:endParaRPr dirty="0"/>
          </a:p>
          <a:p>
            <a:pPr>
              <a:spcBef>
                <a:spcPts val="2600"/>
              </a:spcBef>
            </a:pPr>
            <a:r>
              <a:rPr dirty="0"/>
              <a:t>Does not effect @Before / @</a:t>
            </a:r>
            <a:r>
              <a:rPr dirty="0" smtClean="0"/>
              <a:t>After</a:t>
            </a:r>
            <a:r>
              <a:rPr lang="en-IE" dirty="0" smtClean="0"/>
              <a:t>.</a:t>
            </a:r>
            <a:endParaRPr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JUnit Test Composition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308600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JUnit runs all of the </a:t>
            </a:r>
            <a:r>
              <a:rPr b="1" dirty="0" smtClean="0"/>
              <a:t>@</a:t>
            </a:r>
            <a:r>
              <a:rPr lang="en-IE" b="1" dirty="0" smtClean="0"/>
              <a:t>T</a:t>
            </a:r>
            <a:r>
              <a:rPr b="1" dirty="0" err="1" smtClean="0"/>
              <a:t>est</a:t>
            </a:r>
            <a:r>
              <a:rPr b="1" dirty="0" smtClean="0"/>
              <a:t> </a:t>
            </a:r>
            <a:r>
              <a:rPr dirty="0"/>
              <a:t>annotated methods automatically. </a:t>
            </a:r>
          </a:p>
          <a:p>
            <a:r>
              <a:rPr dirty="0"/>
              <a:t>Individual tests can be removed temporarily via the </a:t>
            </a:r>
            <a:r>
              <a:rPr b="1" dirty="0"/>
              <a:t>@Ignore </a:t>
            </a:r>
            <a:r>
              <a:rPr dirty="0" smtClean="0"/>
              <a:t>annotation</a:t>
            </a:r>
            <a:r>
              <a:rPr lang="en-IE" dirty="0" smtClean="0"/>
              <a:t>.</a:t>
            </a:r>
          </a:p>
          <a:p>
            <a:r>
              <a:rPr b="1" dirty="0" err="1" smtClean="0"/>
              <a:t>testLongRunner</a:t>
            </a:r>
            <a:r>
              <a:rPr dirty="0" smtClean="0"/>
              <a:t> </a:t>
            </a:r>
            <a:r>
              <a:rPr dirty="0"/>
              <a:t>uses a brute-force algorithm to find the shortest route for </a:t>
            </a:r>
            <a:r>
              <a:rPr lang="en-IE" dirty="0" smtClean="0"/>
              <a:t>the</a:t>
            </a:r>
            <a:r>
              <a:rPr dirty="0" smtClean="0"/>
              <a:t> </a:t>
            </a:r>
            <a:r>
              <a:rPr lang="en-IE" dirty="0" smtClean="0"/>
              <a:t>T</a:t>
            </a:r>
            <a:r>
              <a:rPr dirty="0" smtClean="0"/>
              <a:t>ravel</a:t>
            </a:r>
            <a:r>
              <a:rPr lang="en-IE" dirty="0" smtClean="0"/>
              <a:t>l</a:t>
            </a:r>
            <a:r>
              <a:rPr dirty="0" err="1" smtClean="0"/>
              <a:t>ing</a:t>
            </a:r>
            <a:r>
              <a:rPr dirty="0" smtClean="0"/>
              <a:t> </a:t>
            </a:r>
            <a:r>
              <a:rPr lang="en-IE" dirty="0" smtClean="0"/>
              <a:t>S</a:t>
            </a:r>
            <a:r>
              <a:rPr dirty="0" err="1" smtClean="0"/>
              <a:t>alesman</a:t>
            </a:r>
            <a:r>
              <a:rPr lang="en-IE" dirty="0" smtClean="0"/>
              <a:t> Problem (TSP)</a:t>
            </a:r>
            <a:r>
              <a:rPr dirty="0" smtClean="0"/>
              <a:t>. </a:t>
            </a:r>
            <a:r>
              <a:rPr lang="en-IE" dirty="0" smtClean="0"/>
              <a:t>@Ignore r</a:t>
            </a:r>
            <a:r>
              <a:rPr dirty="0" err="1" smtClean="0"/>
              <a:t>emoved</a:t>
            </a:r>
            <a:r>
              <a:rPr dirty="0" smtClean="0"/>
              <a:t> </a:t>
            </a:r>
            <a:r>
              <a:rPr lang="en-IE" dirty="0" smtClean="0"/>
              <a:t>it </a:t>
            </a:r>
            <a:r>
              <a:rPr dirty="0" smtClean="0"/>
              <a:t>from </a:t>
            </a:r>
            <a:r>
              <a:rPr dirty="0"/>
              <a:t>default tests .....</a:t>
            </a:r>
          </a:p>
        </p:txBody>
      </p:sp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6286376" y="988368"/>
            <a:ext cx="6565900" cy="810478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TestClassTwo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 This one takes a few hours... </a:t>
            </a:r>
          </a:p>
          <a:p>
            <a:pPr>
              <a:def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4E9072"/>
                </a:solidFill>
              </a:rPr>
              <a:t>  </a:t>
            </a:r>
            <a:r>
              <a:rPr sz="2000" dirty="0"/>
              <a:t>@Ignore</a:t>
            </a:r>
          </a:p>
          <a:p>
            <a:pPr>
              <a:def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@Test</a:t>
            </a:r>
            <a:endParaRPr sz="2000" dirty="0">
              <a:solidFill>
                <a:srgbClr val="000000"/>
              </a:solidFill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testLongRunner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TSP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tsp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TSP(); 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 Load with default cities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(2300,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tsp.shortestPath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(50)); 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 top 50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>
              <a:def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4E9072"/>
                </a:solidFill>
              </a:rPr>
              <a:t> </a:t>
            </a:r>
            <a:r>
              <a:rPr sz="2000" dirty="0"/>
              <a:t>@Test</a:t>
            </a:r>
            <a:endParaRPr sz="2000" dirty="0">
              <a:solidFill>
                <a:srgbClr val="000000"/>
              </a:solidFill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testShortTest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TSP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tsp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TSP(); 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 Load with default cities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(140,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tsp.shortestPath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(5)); 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 top 5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testAnotherShortTest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TSP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tsp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TSP(); 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 Load with default cities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(586,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tsp.shortestPath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(10)); 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 top 10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Composed Tests</a:t>
            </a:r>
          </a:p>
        </p:txBody>
      </p:sp>
      <p:sp>
        <p:nvSpPr>
          <p:cNvPr id="321" name="Shape 321"/>
          <p:cNvSpPr>
            <a:spLocks noGrp="1"/>
          </p:cNvSpPr>
          <p:nvPr>
            <p:ph type="body" sz="half" idx="1"/>
          </p:nvPr>
        </p:nvSpPr>
        <p:spPr>
          <a:xfrm>
            <a:off x="622300" y="2199332"/>
            <a:ext cx="6024116" cy="6565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2900"/>
              </a:spcBef>
            </a:pPr>
            <a:r>
              <a:rPr sz="2800" dirty="0"/>
              <a:t>Higher-level test that is composed of both of two </a:t>
            </a:r>
            <a:r>
              <a:rPr lang="en-IE" sz="2800" dirty="0" smtClean="0"/>
              <a:t>(or more) </a:t>
            </a:r>
            <a:r>
              <a:rPr sz="2800" dirty="0" smtClean="0"/>
              <a:t>other </a:t>
            </a:r>
            <a:r>
              <a:rPr sz="2800" dirty="0"/>
              <a:t>test </a:t>
            </a:r>
            <a:r>
              <a:rPr sz="2800" dirty="0" smtClean="0"/>
              <a:t>classes</a:t>
            </a:r>
            <a:r>
              <a:rPr lang="en-IE" sz="2800" dirty="0" smtClean="0"/>
              <a:t>.</a:t>
            </a:r>
            <a:endParaRPr sz="2800" dirty="0"/>
          </a:p>
          <a:p>
            <a:pPr>
              <a:lnSpc>
                <a:spcPct val="80000"/>
              </a:lnSpc>
              <a:spcBef>
                <a:spcPts val="2900"/>
              </a:spcBef>
            </a:pPr>
            <a:r>
              <a:rPr sz="2800" dirty="0" smtClean="0"/>
              <a:t>The </a:t>
            </a:r>
            <a:r>
              <a:rPr sz="2800" dirty="0"/>
              <a:t>following individual test methods will be run:</a:t>
            </a:r>
          </a:p>
          <a:p>
            <a:pPr lvl="1">
              <a:lnSpc>
                <a:spcPct val="80000"/>
              </a:lnSpc>
              <a:spcBef>
                <a:spcPts val="2900"/>
              </a:spcBef>
              <a:defRPr sz="2400"/>
            </a:pPr>
            <a:r>
              <a:rPr sz="2800" dirty="0" err="1"/>
              <a:t>testAddition</a:t>
            </a:r>
            <a:r>
              <a:rPr sz="2800" dirty="0"/>
              <a:t>()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		</a:t>
            </a:r>
            <a:r>
              <a:rPr sz="2800" dirty="0" smtClean="0"/>
              <a:t>from </a:t>
            </a:r>
            <a:r>
              <a:rPr sz="2800" dirty="0" err="1"/>
              <a:t>TestClassOne</a:t>
            </a:r>
            <a:r>
              <a:rPr sz="2800" dirty="0"/>
              <a:t> </a:t>
            </a:r>
          </a:p>
          <a:p>
            <a:pPr lvl="1">
              <a:lnSpc>
                <a:spcPct val="80000"/>
              </a:lnSpc>
              <a:spcBef>
                <a:spcPts val="2900"/>
              </a:spcBef>
              <a:defRPr sz="2400"/>
            </a:pPr>
            <a:r>
              <a:rPr sz="2800" dirty="0" err="1"/>
              <a:t>testSubtraction</a:t>
            </a:r>
            <a:r>
              <a:rPr sz="2800" dirty="0"/>
              <a:t>()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		</a:t>
            </a:r>
            <a:r>
              <a:rPr sz="2800" dirty="0" smtClean="0"/>
              <a:t>from </a:t>
            </a:r>
            <a:r>
              <a:rPr sz="2800" dirty="0" err="1"/>
              <a:t>TestClassOne</a:t>
            </a:r>
            <a:endParaRPr sz="2800" dirty="0"/>
          </a:p>
          <a:p>
            <a:pPr lvl="1">
              <a:lnSpc>
                <a:spcPct val="80000"/>
              </a:lnSpc>
              <a:spcBef>
                <a:spcPts val="2900"/>
              </a:spcBef>
              <a:defRPr sz="2400"/>
            </a:pPr>
            <a:r>
              <a:rPr sz="2800" dirty="0" err="1"/>
              <a:t>testShortTest</a:t>
            </a:r>
            <a:r>
              <a:rPr sz="2800" dirty="0"/>
              <a:t>()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		</a:t>
            </a:r>
            <a:r>
              <a:rPr sz="2800" dirty="0" smtClean="0"/>
              <a:t>from </a:t>
            </a:r>
            <a:r>
              <a:rPr sz="2800" dirty="0" err="1"/>
              <a:t>TestClassTwo</a:t>
            </a:r>
            <a:endParaRPr sz="2800" dirty="0"/>
          </a:p>
          <a:p>
            <a:pPr lvl="1">
              <a:lnSpc>
                <a:spcPct val="80000"/>
              </a:lnSpc>
              <a:spcBef>
                <a:spcPts val="2900"/>
              </a:spcBef>
              <a:defRPr sz="2400"/>
            </a:pPr>
            <a:r>
              <a:rPr sz="2800" dirty="0" err="1"/>
              <a:t>testAnotherShortTest</a:t>
            </a:r>
            <a:r>
              <a:rPr sz="2800" dirty="0"/>
              <a:t>()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		</a:t>
            </a:r>
            <a:r>
              <a:rPr sz="2800" dirty="0" smtClean="0"/>
              <a:t>from </a:t>
            </a:r>
            <a:r>
              <a:rPr sz="2800" dirty="0" err="1"/>
              <a:t>TestClassTwo</a:t>
            </a:r>
            <a:endParaRPr sz="2800" dirty="0"/>
          </a:p>
        </p:txBody>
      </p:sp>
      <p:sp>
        <p:nvSpPr>
          <p:cNvPr id="322" name="Shape 32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6790432" y="35610"/>
            <a:ext cx="6061968" cy="52732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import</a:t>
            </a:r>
            <a:r>
              <a:rPr sz="2400" dirty="0"/>
              <a:t> </a:t>
            </a:r>
            <a:r>
              <a:rPr sz="2400" dirty="0" err="1"/>
              <a:t>org.junit.AfterClass</a:t>
            </a:r>
            <a:r>
              <a:rPr sz="2400" dirty="0"/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import</a:t>
            </a:r>
            <a:r>
              <a:rPr sz="2400" dirty="0"/>
              <a:t> </a:t>
            </a:r>
            <a:r>
              <a:rPr sz="2400" dirty="0" err="1"/>
              <a:t>org.junit.BeforeClass</a:t>
            </a:r>
            <a:r>
              <a:rPr sz="2400" dirty="0"/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import</a:t>
            </a:r>
            <a:r>
              <a:rPr sz="2400" dirty="0"/>
              <a:t> </a:t>
            </a:r>
            <a:r>
              <a:rPr sz="2400" dirty="0" err="1"/>
              <a:t>org.junit.runner.RunWith</a:t>
            </a:r>
            <a:r>
              <a:rPr sz="2400" dirty="0"/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import</a:t>
            </a:r>
            <a:r>
              <a:rPr sz="2400" dirty="0"/>
              <a:t> </a:t>
            </a:r>
            <a:r>
              <a:rPr sz="2400" dirty="0" err="1"/>
              <a:t>org.junit.runners.Suite</a:t>
            </a:r>
            <a:r>
              <a:rPr sz="2400" dirty="0"/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@</a:t>
            </a:r>
            <a:r>
              <a:rPr sz="2400" dirty="0" err="1"/>
              <a:t>RunWith</a:t>
            </a:r>
            <a:r>
              <a:rPr sz="2400" dirty="0">
                <a:solidFill>
                  <a:srgbClr val="000000"/>
                </a:solidFill>
              </a:rPr>
              <a:t>(</a:t>
            </a:r>
            <a:r>
              <a:rPr sz="2400" dirty="0" err="1">
                <a:solidFill>
                  <a:srgbClr val="000000"/>
                </a:solidFill>
              </a:rPr>
              <a:t>Suite.</a:t>
            </a:r>
            <a:r>
              <a:rPr sz="2400" dirty="0" err="1">
                <a:solidFill>
                  <a:srgbClr val="931A68"/>
                </a:solidFill>
              </a:rPr>
              <a:t>class</a:t>
            </a:r>
            <a:r>
              <a:rPr sz="2400" dirty="0">
                <a:solidFill>
                  <a:srgbClr val="000000"/>
                </a:solidFill>
              </a:rPr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777777"/>
                </a:solidFill>
              </a:rPr>
              <a:t>@</a:t>
            </a:r>
            <a:r>
              <a:rPr sz="2400" dirty="0" err="1"/>
              <a:t>Suite.</a:t>
            </a:r>
            <a:r>
              <a:rPr sz="2400" dirty="0" err="1">
                <a:solidFill>
                  <a:srgbClr val="777777"/>
                </a:solidFill>
              </a:rPr>
              <a:t>SuiteClasses</a:t>
            </a:r>
            <a:r>
              <a:rPr sz="2400" dirty="0"/>
              <a:t>({</a:t>
            </a:r>
            <a:r>
              <a:rPr sz="2400" dirty="0" err="1"/>
              <a:t>TestClassOne.</a:t>
            </a:r>
            <a:r>
              <a:rPr sz="2400" dirty="0" err="1">
                <a:solidFill>
                  <a:srgbClr val="931A68"/>
                </a:solidFill>
              </a:rPr>
              <a:t>class</a:t>
            </a:r>
            <a:r>
              <a:rPr sz="2400" dirty="0"/>
              <a:t>,  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                </a:t>
            </a:r>
            <a:r>
              <a:rPr lang="en-IE" sz="2400" dirty="0" smtClean="0"/>
              <a:t>               </a:t>
            </a:r>
            <a:r>
              <a:rPr sz="2400" dirty="0" smtClean="0"/>
              <a:t> </a:t>
            </a:r>
            <a:r>
              <a:rPr sz="2400" dirty="0" err="1"/>
              <a:t>TestClassTwo.</a:t>
            </a:r>
            <a:r>
              <a:rPr sz="2400" dirty="0" err="1">
                <a:solidFill>
                  <a:srgbClr val="931A68"/>
                </a:solidFill>
              </a:rPr>
              <a:t>class</a:t>
            </a:r>
            <a:r>
              <a:rPr sz="2400" dirty="0"/>
              <a:t>})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public</a:t>
            </a:r>
            <a:r>
              <a:rPr sz="2400" dirty="0"/>
              <a:t> </a:t>
            </a:r>
            <a:r>
              <a:rPr sz="2400" dirty="0">
                <a:solidFill>
                  <a:srgbClr val="931A68"/>
                </a:solidFill>
              </a:rPr>
              <a:t>class</a:t>
            </a:r>
            <a:r>
              <a:rPr sz="2400" dirty="0"/>
              <a:t> </a:t>
            </a:r>
            <a:r>
              <a:rPr sz="2400" dirty="0" err="1"/>
              <a:t>MetaTest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</p:txBody>
      </p:sp>
      <p:pic>
        <p:nvPicPr>
          <p:cNvPr id="324" name="Screen shot 2009-10-12 at 15.43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0900" y="5524500"/>
            <a:ext cx="4076700" cy="2908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 smtClean="0"/>
              <a:t>Composed Tests</a:t>
            </a:r>
            <a:endParaRPr dirty="0"/>
          </a:p>
        </p:txBody>
      </p:sp>
      <p:sp>
        <p:nvSpPr>
          <p:cNvPr id="321" name="Shape 321"/>
          <p:cNvSpPr>
            <a:spLocks noGrp="1"/>
          </p:cNvSpPr>
          <p:nvPr>
            <p:ph type="body" sz="half" idx="1"/>
          </p:nvPr>
        </p:nvSpPr>
        <p:spPr>
          <a:xfrm>
            <a:off x="622300" y="2199332"/>
            <a:ext cx="6024116" cy="6565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IE" dirty="0"/>
              <a:t>Class Level Annotations:</a:t>
            </a:r>
          </a:p>
          <a:p>
            <a:r>
              <a:rPr lang="en-IE" b="1" dirty="0" smtClean="0"/>
              <a:t>@</a:t>
            </a:r>
            <a:r>
              <a:rPr lang="en-IE" b="1" dirty="0" err="1" smtClean="0"/>
              <a:t>RunWith</a:t>
            </a: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JUnit </a:t>
            </a:r>
            <a:r>
              <a:rPr lang="en-IE" dirty="0"/>
              <a:t>will invoke the annotated class to run the tests, instead of using the runner built into JUnit.</a:t>
            </a:r>
          </a:p>
          <a:p>
            <a:r>
              <a:rPr lang="en-IE" b="1" dirty="0"/>
              <a:t>@</a:t>
            </a:r>
            <a:r>
              <a:rPr lang="en-IE" b="1" dirty="0" err="1" smtClean="0"/>
              <a:t>Suite.SuiteClasses</a:t>
            </a: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The </a:t>
            </a:r>
            <a:r>
              <a:rPr lang="en-IE" dirty="0" err="1" smtClean="0"/>
              <a:t>SuiteClasses</a:t>
            </a:r>
            <a:r>
              <a:rPr lang="en-IE" dirty="0"/>
              <a:t> annotation specifies the classes to be executed when a class </a:t>
            </a:r>
            <a:r>
              <a:rPr lang="en-IE" dirty="0" smtClean="0"/>
              <a:t>annotated with @</a:t>
            </a:r>
            <a:r>
              <a:rPr lang="en-IE" dirty="0" err="1"/>
              <a:t>RunWith</a:t>
            </a:r>
            <a:r>
              <a:rPr lang="en-IE" dirty="0"/>
              <a:t>(</a:t>
            </a:r>
            <a:r>
              <a:rPr lang="en-IE" dirty="0" err="1"/>
              <a:t>Suite.class</a:t>
            </a:r>
            <a:r>
              <a:rPr lang="en-IE" dirty="0"/>
              <a:t>) is run</a:t>
            </a:r>
            <a:r>
              <a:rPr lang="en-IE" dirty="0" smtClean="0"/>
              <a:t>.</a:t>
            </a:r>
            <a:endParaRPr lang="en-IE" dirty="0"/>
          </a:p>
        </p:txBody>
      </p:sp>
      <p:sp>
        <p:nvSpPr>
          <p:cNvPr id="322" name="Shape 32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6790432" y="35610"/>
            <a:ext cx="6061968" cy="52732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import</a:t>
            </a:r>
            <a:r>
              <a:rPr sz="2400" dirty="0"/>
              <a:t> </a:t>
            </a:r>
            <a:r>
              <a:rPr sz="2400" dirty="0" err="1"/>
              <a:t>org.junit.AfterClass</a:t>
            </a:r>
            <a:r>
              <a:rPr sz="2400" dirty="0"/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import</a:t>
            </a:r>
            <a:r>
              <a:rPr sz="2400" dirty="0"/>
              <a:t> </a:t>
            </a:r>
            <a:r>
              <a:rPr sz="2400" dirty="0" err="1"/>
              <a:t>org.junit.BeforeClass</a:t>
            </a:r>
            <a:r>
              <a:rPr sz="2400" dirty="0"/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import</a:t>
            </a:r>
            <a:r>
              <a:rPr sz="2400" dirty="0"/>
              <a:t> </a:t>
            </a:r>
            <a:r>
              <a:rPr sz="2400" dirty="0" err="1"/>
              <a:t>org.junit.runner.RunWith</a:t>
            </a:r>
            <a:r>
              <a:rPr sz="2400" dirty="0"/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import</a:t>
            </a:r>
            <a:r>
              <a:rPr sz="2400" dirty="0"/>
              <a:t> </a:t>
            </a:r>
            <a:r>
              <a:rPr sz="2400" dirty="0" err="1"/>
              <a:t>org.junit.runners.Suite</a:t>
            </a:r>
            <a:r>
              <a:rPr sz="2400" dirty="0"/>
              <a:t>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@</a:t>
            </a:r>
            <a:r>
              <a:rPr sz="2400" dirty="0" err="1"/>
              <a:t>RunWith</a:t>
            </a:r>
            <a:r>
              <a:rPr sz="2400" dirty="0">
                <a:solidFill>
                  <a:srgbClr val="000000"/>
                </a:solidFill>
              </a:rPr>
              <a:t>(</a:t>
            </a:r>
            <a:r>
              <a:rPr sz="2400" dirty="0" err="1">
                <a:solidFill>
                  <a:srgbClr val="000000"/>
                </a:solidFill>
              </a:rPr>
              <a:t>Suite.</a:t>
            </a:r>
            <a:r>
              <a:rPr sz="2400" dirty="0" err="1">
                <a:solidFill>
                  <a:srgbClr val="931A68"/>
                </a:solidFill>
              </a:rPr>
              <a:t>class</a:t>
            </a:r>
            <a:r>
              <a:rPr sz="2400" dirty="0">
                <a:solidFill>
                  <a:srgbClr val="000000"/>
                </a:solidFill>
              </a:rPr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777777"/>
                </a:solidFill>
              </a:rPr>
              <a:t>@</a:t>
            </a:r>
            <a:r>
              <a:rPr sz="2400" dirty="0" err="1"/>
              <a:t>Suite.</a:t>
            </a:r>
            <a:r>
              <a:rPr sz="2400" dirty="0" err="1">
                <a:solidFill>
                  <a:srgbClr val="777777"/>
                </a:solidFill>
              </a:rPr>
              <a:t>SuiteClasses</a:t>
            </a:r>
            <a:r>
              <a:rPr sz="2400" dirty="0"/>
              <a:t>({</a:t>
            </a:r>
            <a:r>
              <a:rPr sz="2400" dirty="0" err="1"/>
              <a:t>TestClassOne.</a:t>
            </a:r>
            <a:r>
              <a:rPr sz="2400" dirty="0" err="1">
                <a:solidFill>
                  <a:srgbClr val="931A68"/>
                </a:solidFill>
              </a:rPr>
              <a:t>class</a:t>
            </a:r>
            <a:r>
              <a:rPr sz="2400" dirty="0"/>
              <a:t>,  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                </a:t>
            </a:r>
            <a:r>
              <a:rPr lang="en-IE" sz="2400" dirty="0" smtClean="0"/>
              <a:t>               </a:t>
            </a:r>
            <a:r>
              <a:rPr sz="2400" dirty="0" smtClean="0"/>
              <a:t> </a:t>
            </a:r>
            <a:r>
              <a:rPr sz="2400" dirty="0" err="1"/>
              <a:t>TestClassTwo.</a:t>
            </a:r>
            <a:r>
              <a:rPr sz="2400" dirty="0" err="1">
                <a:solidFill>
                  <a:srgbClr val="931A68"/>
                </a:solidFill>
              </a:rPr>
              <a:t>class</a:t>
            </a:r>
            <a:r>
              <a:rPr sz="2400" dirty="0"/>
              <a:t>})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public</a:t>
            </a:r>
            <a:r>
              <a:rPr sz="2400" dirty="0"/>
              <a:t> </a:t>
            </a:r>
            <a:r>
              <a:rPr sz="2400" dirty="0">
                <a:solidFill>
                  <a:srgbClr val="931A68"/>
                </a:solidFill>
              </a:rPr>
              <a:t>class</a:t>
            </a:r>
            <a:r>
              <a:rPr sz="2400" dirty="0"/>
              <a:t> </a:t>
            </a:r>
            <a:r>
              <a:rPr sz="2400" dirty="0" err="1"/>
              <a:t>MetaTest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</p:txBody>
      </p:sp>
      <p:pic>
        <p:nvPicPr>
          <p:cNvPr id="324" name="Screen shot 2009-10-12 at 15.43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0900" y="5524500"/>
            <a:ext cx="4076700" cy="2908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  <p:extLst>
      <p:ext uri="{BB962C8B-B14F-4D97-AF65-F5344CB8AC3E}">
        <p14:creationId xmlns:p14="http://schemas.microsoft.com/office/powerpoint/2010/main" val="302841929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Writing JUnit Tests</a:t>
            </a:r>
          </a:p>
        </p:txBody>
      </p:sp>
      <p:sp>
        <p:nvSpPr>
          <p:cNvPr id="253" name="Shape 253"/>
          <p:cNvSpPr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Composed </a:t>
            </a:r>
            <a:r>
              <a:rPr dirty="0" smtClean="0"/>
              <a:t>Tests</a:t>
            </a:r>
            <a:r>
              <a:rPr lang="en-IE" dirty="0" smtClean="0"/>
              <a:t>: </a:t>
            </a:r>
            <a:r>
              <a:rPr dirty="0" smtClean="0"/>
              <a:t>@</a:t>
            </a:r>
            <a:r>
              <a:rPr dirty="0" err="1"/>
              <a:t>BeforeClass</a:t>
            </a:r>
            <a:r>
              <a:rPr dirty="0"/>
              <a:t> / @</a:t>
            </a:r>
            <a:r>
              <a:rPr dirty="0" err="1"/>
              <a:t>AfterClass</a:t>
            </a:r>
            <a:endParaRPr dirty="0"/>
          </a:p>
        </p:txBody>
      </p:sp>
      <p:sp>
        <p:nvSpPr>
          <p:cNvPr id="327" name="Shape 327"/>
          <p:cNvSpPr>
            <a:spLocks noGrp="1"/>
          </p:cNvSpPr>
          <p:nvPr>
            <p:ph type="body" sz="half" idx="1"/>
          </p:nvPr>
        </p:nvSpPr>
        <p:spPr>
          <a:xfrm>
            <a:off x="10390832" y="2319348"/>
            <a:ext cx="2376264" cy="65659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dirty="0"/>
              <a:t>One time initialization </a:t>
            </a:r>
            <a:r>
              <a:rPr dirty="0" smtClean="0"/>
              <a:t>in</a:t>
            </a:r>
            <a:r>
              <a:rPr lang="en-IE" dirty="0" smtClean="0"/>
              <a:t> class</a:t>
            </a:r>
            <a:r>
              <a:rPr dirty="0" smtClean="0"/>
              <a:t> </a:t>
            </a:r>
            <a:r>
              <a:rPr dirty="0" err="1"/>
              <a:t>MetaTest</a:t>
            </a:r>
            <a:r>
              <a:rPr dirty="0"/>
              <a:t>.</a:t>
            </a:r>
          </a:p>
          <a:p>
            <a:r>
              <a:rPr dirty="0"/>
              <a:t>Then all (</a:t>
            </a:r>
            <a:r>
              <a:rPr dirty="0" smtClean="0"/>
              <a:t>non</a:t>
            </a:r>
            <a:r>
              <a:rPr lang="en-IE" dirty="0" smtClean="0"/>
              <a:t>-</a:t>
            </a:r>
            <a:r>
              <a:rPr lang="en-IE" dirty="0" err="1" smtClean="0"/>
              <a:t>i</a:t>
            </a:r>
            <a:r>
              <a:rPr dirty="0" err="1" smtClean="0"/>
              <a:t>gnored</a:t>
            </a:r>
            <a:r>
              <a:rPr dirty="0"/>
              <a:t>) tests in </a:t>
            </a:r>
            <a:r>
              <a:rPr dirty="0" err="1"/>
              <a:t>TestClassOne</a:t>
            </a:r>
            <a:r>
              <a:rPr dirty="0"/>
              <a:t> and </a:t>
            </a:r>
            <a:r>
              <a:rPr dirty="0" err="1"/>
              <a:t>TestClassTwo</a:t>
            </a:r>
            <a:endParaRPr dirty="0"/>
          </a:p>
          <a:p>
            <a:r>
              <a:rPr dirty="0"/>
              <a:t>All @Before / @After methods in these classes </a:t>
            </a:r>
            <a:r>
              <a:rPr dirty="0" smtClean="0"/>
              <a:t>executed</a:t>
            </a:r>
            <a:r>
              <a:rPr lang="en-IE" dirty="0" smtClean="0"/>
              <a:t>.</a:t>
            </a:r>
            <a:endParaRPr dirty="0"/>
          </a:p>
          <a:p>
            <a:r>
              <a:rPr dirty="0"/>
              <a:t>All @</a:t>
            </a:r>
            <a:r>
              <a:rPr dirty="0" err="1"/>
              <a:t>BeforeClass</a:t>
            </a:r>
            <a:r>
              <a:rPr dirty="0"/>
              <a:t> / @</a:t>
            </a:r>
            <a:r>
              <a:rPr dirty="0" err="1"/>
              <a:t>AfterClass</a:t>
            </a:r>
            <a:r>
              <a:rPr dirty="0"/>
              <a:t> methods also executed.</a:t>
            </a:r>
          </a:p>
        </p:txBody>
      </p:sp>
      <p:sp>
        <p:nvSpPr>
          <p:cNvPr id="328" name="Shape 32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6" name="Shape 329"/>
          <p:cNvSpPr/>
          <p:nvPr/>
        </p:nvSpPr>
        <p:spPr>
          <a:xfrm>
            <a:off x="669752" y="2068488"/>
            <a:ext cx="5184576" cy="65659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@</a:t>
            </a:r>
            <a:r>
              <a:rPr sz="2000" dirty="0" err="1"/>
              <a:t>RunWith</a:t>
            </a:r>
            <a:r>
              <a:rPr sz="2000" dirty="0">
                <a:solidFill>
                  <a:srgbClr val="000000"/>
                </a:solidFill>
              </a:rPr>
              <a:t>(</a:t>
            </a:r>
            <a:r>
              <a:rPr sz="2000" dirty="0" err="1">
                <a:solidFill>
                  <a:srgbClr val="000000"/>
                </a:solidFill>
              </a:rPr>
              <a:t>Suite.</a:t>
            </a:r>
            <a:r>
              <a:rPr sz="2000" dirty="0" err="1">
                <a:solidFill>
                  <a:srgbClr val="931A68"/>
                </a:solidFill>
              </a:rPr>
              <a:t>class</a:t>
            </a:r>
            <a:r>
              <a:rPr sz="2000" dirty="0">
                <a:solidFill>
                  <a:srgbClr val="000000"/>
                </a:solidFill>
              </a:rPr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777777"/>
                </a:solidFill>
              </a:rPr>
              <a:t>@</a:t>
            </a:r>
            <a:r>
              <a:rPr sz="2000" dirty="0" err="1"/>
              <a:t>Suite.</a:t>
            </a:r>
            <a:r>
              <a:rPr sz="2000" dirty="0" err="1">
                <a:solidFill>
                  <a:srgbClr val="777777"/>
                </a:solidFill>
              </a:rPr>
              <a:t>SuiteClasses</a:t>
            </a:r>
            <a:r>
              <a:rPr sz="2000" dirty="0"/>
              <a:t>({</a:t>
            </a:r>
            <a:r>
              <a:rPr sz="2000" dirty="0" err="1"/>
              <a:t>TestClassOne.</a:t>
            </a:r>
            <a:r>
              <a:rPr sz="2000" dirty="0" err="1">
                <a:solidFill>
                  <a:srgbClr val="931A68"/>
                </a:solidFill>
              </a:rPr>
              <a:t>class</a:t>
            </a:r>
            <a:r>
              <a:rPr sz="2000" dirty="0"/>
              <a:t>, </a:t>
            </a:r>
            <a:r>
              <a:rPr lang="en-IE" sz="2000" dirty="0" smtClean="0"/>
              <a:t>                 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</a:t>
            </a:r>
            <a:r>
              <a:rPr lang="en-IE" sz="2000" dirty="0" smtClean="0"/>
              <a:t>                                   </a:t>
            </a:r>
            <a:r>
              <a:rPr sz="2000" dirty="0" err="1" smtClean="0"/>
              <a:t>TestClassTwo.</a:t>
            </a:r>
            <a:r>
              <a:rPr sz="2000" dirty="0" err="1" smtClean="0">
                <a:solidFill>
                  <a:srgbClr val="931A68"/>
                </a:solidFill>
              </a:rPr>
              <a:t>class</a:t>
            </a:r>
            <a:r>
              <a:rPr sz="2000" dirty="0"/>
              <a:t>})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931A68"/>
                </a:solidFill>
              </a:rPr>
              <a:t>public</a:t>
            </a:r>
            <a:r>
              <a:rPr sz="2000" dirty="0"/>
              <a:t> </a:t>
            </a:r>
            <a:r>
              <a:rPr sz="2000" dirty="0">
                <a:solidFill>
                  <a:srgbClr val="931A68"/>
                </a:solidFill>
              </a:rPr>
              <a:t>class</a:t>
            </a:r>
            <a:r>
              <a:rPr sz="2000" dirty="0"/>
              <a:t> </a:t>
            </a:r>
            <a:r>
              <a:rPr sz="2000" dirty="0" err="1"/>
              <a:t>MetaTest</a:t>
            </a:r>
            <a:endParaRPr sz="20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smtClean="0">
                <a:solidFill>
                  <a:srgbClr val="000000"/>
                </a:solidFill>
              </a:rPr>
              <a:t>  </a:t>
            </a:r>
            <a:r>
              <a:rPr sz="2000" dirty="0" smtClean="0"/>
              <a:t>@</a:t>
            </a:r>
            <a:r>
              <a:rPr sz="2000" dirty="0" err="1" smtClean="0"/>
              <a:t>BeforeClass</a:t>
            </a:r>
            <a:endParaRPr sz="2000" dirty="0" smtClean="0"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smtClean="0"/>
              <a:t>  </a:t>
            </a:r>
            <a:r>
              <a:rPr sz="2000" dirty="0" smtClean="0">
                <a:solidFill>
                  <a:srgbClr val="931A68"/>
                </a:solidFill>
              </a:rPr>
              <a:t>public</a:t>
            </a:r>
            <a:r>
              <a:rPr sz="2000" dirty="0" smtClean="0"/>
              <a:t> </a:t>
            </a:r>
            <a:r>
              <a:rPr sz="2000" dirty="0" smtClean="0">
                <a:solidFill>
                  <a:srgbClr val="931A68"/>
                </a:solidFill>
              </a:rPr>
              <a:t>static</a:t>
            </a:r>
            <a:r>
              <a:rPr sz="2000" dirty="0" smtClean="0"/>
              <a:t> </a:t>
            </a:r>
            <a:r>
              <a:rPr sz="2000" dirty="0" smtClean="0">
                <a:solidFill>
                  <a:srgbClr val="931A68"/>
                </a:solidFill>
              </a:rPr>
              <a:t>void</a:t>
            </a:r>
            <a:r>
              <a:rPr sz="2000" dirty="0" smtClean="0"/>
              <a:t> initialize()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smtClean="0"/>
              <a:t> 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smtClean="0"/>
              <a:t>    </a:t>
            </a:r>
            <a:r>
              <a:rPr lang="en-IE" sz="2000" dirty="0" smtClean="0"/>
              <a:t> </a:t>
            </a:r>
            <a:r>
              <a:rPr lang="en-IE" sz="2000" dirty="0" err="1" smtClean="0"/>
              <a:t>System.out.println</a:t>
            </a:r>
            <a:r>
              <a:rPr lang="en-IE" sz="2000" dirty="0" smtClean="0"/>
              <a:t>(“setting up”);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</a:t>
            </a:r>
            <a:r>
              <a:rPr lang="en-IE" sz="2000" dirty="0" smtClean="0"/>
              <a:t>    // …</a:t>
            </a:r>
            <a:endParaRPr sz="2000" dirty="0" smtClean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smtClean="0"/>
              <a:t>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smtClean="0"/>
              <a:t>  </a:t>
            </a:r>
          </a:p>
          <a:p>
            <a:pPr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smtClean="0">
                <a:solidFill>
                  <a:srgbClr val="000000"/>
                </a:solidFill>
              </a:rPr>
              <a:t>  </a:t>
            </a:r>
            <a:r>
              <a:rPr sz="2000" dirty="0" smtClean="0"/>
              <a:t>@</a:t>
            </a:r>
            <a:r>
              <a:rPr sz="2000" dirty="0" err="1" smtClean="0"/>
              <a:t>AfterClass</a:t>
            </a:r>
            <a:endParaRPr sz="2000" dirty="0" smtClean="0"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smtClean="0"/>
              <a:t>  </a:t>
            </a:r>
            <a:r>
              <a:rPr sz="2000" dirty="0" smtClean="0">
                <a:solidFill>
                  <a:srgbClr val="931A68"/>
                </a:solidFill>
              </a:rPr>
              <a:t>public</a:t>
            </a:r>
            <a:r>
              <a:rPr sz="2000" dirty="0" smtClean="0"/>
              <a:t> </a:t>
            </a:r>
            <a:r>
              <a:rPr sz="2000" dirty="0" smtClean="0">
                <a:solidFill>
                  <a:srgbClr val="931A68"/>
                </a:solidFill>
              </a:rPr>
              <a:t>static</a:t>
            </a:r>
            <a:r>
              <a:rPr sz="2000" dirty="0" smtClean="0"/>
              <a:t> </a:t>
            </a:r>
            <a:r>
              <a:rPr sz="2000" dirty="0" smtClean="0">
                <a:solidFill>
                  <a:srgbClr val="931A68"/>
                </a:solidFill>
              </a:rPr>
              <a:t>void</a:t>
            </a:r>
            <a:r>
              <a:rPr sz="2000" dirty="0" smtClean="0"/>
              <a:t> terminate()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smtClean="0"/>
              <a:t> 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 smtClean="0"/>
              <a:t>     </a:t>
            </a:r>
            <a:r>
              <a:rPr lang="en-IE" sz="2000" dirty="0" err="1"/>
              <a:t>System.out.println</a:t>
            </a:r>
            <a:r>
              <a:rPr lang="en-IE" sz="2000" dirty="0" smtClean="0"/>
              <a:t>(“tearing down”);</a:t>
            </a:r>
            <a:endParaRPr lang="en-IE" sz="2000" b="1" dirty="0" smtClean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smtClean="0"/>
              <a:t>    </a:t>
            </a:r>
            <a:r>
              <a:rPr lang="en-IE" sz="2000" dirty="0" smtClean="0"/>
              <a:t> </a:t>
            </a:r>
            <a:r>
              <a:rPr sz="2000" dirty="0" smtClean="0"/>
              <a:t>//...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smtClean="0"/>
              <a:t>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smtClean="0"/>
              <a:t>}</a:t>
            </a:r>
            <a:endParaRPr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26457" y="2068488"/>
            <a:ext cx="4320480" cy="2492990"/>
          </a:xfrm>
          <a:prstGeom prst="rect">
            <a:avLst/>
          </a:prstGeom>
          <a:solidFill>
            <a:srgbClr val="EEEE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 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Test</a:t>
            </a:r>
            <a:r>
              <a:rPr lang="en-US" altLang="en-US" sz="18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ClassOne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@Test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test1()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System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.out.println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"test1"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    //…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10312" y="4616058"/>
            <a:ext cx="4320480" cy="2492990"/>
          </a:xfrm>
          <a:prstGeom prst="rect">
            <a:avLst/>
          </a:prstGeom>
          <a:solidFill>
            <a:srgbClr val="EEEE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 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Test</a:t>
            </a:r>
            <a:r>
              <a:rPr lang="en-US" altLang="en-US" sz="18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ClassTwo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@Test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test2()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System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.out.println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"test2"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    //…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96770" y="7407920"/>
            <a:ext cx="2592288" cy="1477328"/>
          </a:xfrm>
          <a:prstGeom prst="rect">
            <a:avLst/>
          </a:prstGeom>
          <a:solidFill>
            <a:srgbClr val="EEEE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setting up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test1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test2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tearing down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634" y="7263905"/>
            <a:ext cx="1364804" cy="5334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Output: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474765"/>
            <a:ext cx="8962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/>
              <a:t>Good Article on Test Order:  https</a:t>
            </a:r>
            <a:r>
              <a:rPr lang="en-IE" b="1" dirty="0"/>
              <a:t>://garygregory.wordpress.com/2011/09/25/understaning-junit-method-order-execution/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JUnit Custom Asserts</a:t>
            </a:r>
          </a:p>
        </p:txBody>
      </p:sp>
      <p:sp>
        <p:nvSpPr>
          <p:cNvPr id="332" name="Shape 332"/>
          <p:cNvSpPr>
            <a:spLocks noGrp="1"/>
          </p:cNvSpPr>
          <p:nvPr>
            <p:ph type="body" sz="quarter" idx="1"/>
          </p:nvPr>
        </p:nvSpPr>
        <p:spPr>
          <a:xfrm>
            <a:off x="597744" y="2489076"/>
            <a:ext cx="3505200" cy="4910484"/>
          </a:xfrm>
          <a:prstGeom prst="rect">
            <a:avLst/>
          </a:prstGeom>
        </p:spPr>
        <p:txBody>
          <a:bodyPr/>
          <a:lstStyle/>
          <a:p>
            <a:r>
              <a:rPr dirty="0"/>
              <a:t>The standard asserts that JUnit provides are usually sufficient for most testing.</a:t>
            </a:r>
          </a:p>
          <a:p>
            <a:r>
              <a:rPr dirty="0"/>
              <a:t>Custom asserts can be introduced by </a:t>
            </a:r>
            <a:r>
              <a:rPr dirty="0" err="1"/>
              <a:t>subclassing</a:t>
            </a:r>
            <a:r>
              <a:rPr dirty="0"/>
              <a:t> </a:t>
            </a:r>
            <a:r>
              <a:rPr dirty="0" err="1"/>
              <a:t>TestCase</a:t>
            </a:r>
            <a:r>
              <a:rPr dirty="0"/>
              <a:t> and using the subclass for all testing.</a:t>
            </a:r>
          </a:p>
        </p:txBody>
      </p:sp>
      <p:sp>
        <p:nvSpPr>
          <p:cNvPr id="333" name="Shape 33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4558184" y="2520280"/>
            <a:ext cx="7776864" cy="47192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ProjectTest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endParaRPr sz="2000" dirty="0">
              <a:solidFill>
                <a:srgbClr val="931A68"/>
              </a:solidFill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assertEvenDollars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(String message, 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Money</a:t>
            </a:r>
            <a:r>
              <a:rPr lang="en-IE" sz="20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amount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000" dirty="0" smtClean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 smtClean="0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(message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amount.asDouble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 - 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lang="en-IE" sz="2000" dirty="0" smtClean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amount.asDouble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(), 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0.0,</a:t>
            </a:r>
            <a:r>
              <a:rPr lang="en-IE" sz="20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0.001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assertEvenDollars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(Money amount)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dirty="0" smtClean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assertEvenDollars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, amount);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JUnit &amp; Exceptions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1"/>
          </p:nvPr>
        </p:nvSpPr>
        <p:spPr>
          <a:xfrm>
            <a:off x="393700" y="2324100"/>
            <a:ext cx="11941348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There are two kinds of exceptions worth noting:</a:t>
            </a:r>
          </a:p>
          <a:p>
            <a:pPr marL="0" lvl="1" indent="444500">
              <a:buSzTx/>
              <a:buNone/>
            </a:pPr>
            <a:r>
              <a:rPr dirty="0"/>
              <a:t>Case 1. Expected exceptions resulting from a test</a:t>
            </a:r>
          </a:p>
          <a:p>
            <a:pPr marL="0" lvl="1" indent="444500">
              <a:buSzTx/>
              <a:buNone/>
            </a:pPr>
            <a:r>
              <a:rPr dirty="0"/>
              <a:t>Case 2. Unexpected exceptions from something that's gone horribly wrong</a:t>
            </a:r>
          </a:p>
          <a:p>
            <a:pPr marL="444500">
              <a:buSzPct val="125000"/>
            </a:pPr>
            <a:r>
              <a:rPr dirty="0"/>
              <a:t>For case 2 - JUnit will catch these and provide a complete stack trace. </a:t>
            </a:r>
          </a:p>
        </p:txBody>
      </p:sp>
      <p:sp>
        <p:nvSpPr>
          <p:cNvPr id="338" name="Shape 33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Expected Exceptions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sz="half" idx="1"/>
          </p:nvPr>
        </p:nvSpPr>
        <p:spPr>
          <a:xfrm>
            <a:off x="401712" y="2356520"/>
            <a:ext cx="5308600" cy="5664200"/>
          </a:xfrm>
          <a:prstGeom prst="rect">
            <a:avLst/>
          </a:prstGeom>
        </p:spPr>
        <p:txBody>
          <a:bodyPr/>
          <a:lstStyle/>
          <a:p>
            <a:pPr marL="444500">
              <a:spcBef>
                <a:spcPts val="1400"/>
              </a:spcBef>
              <a:buSzPct val="125000"/>
            </a:pPr>
            <a:r>
              <a:rPr dirty="0"/>
              <a:t>For case </a:t>
            </a:r>
            <a:r>
              <a:rPr dirty="0" smtClean="0"/>
              <a:t>1</a:t>
            </a:r>
            <a:r>
              <a:rPr lang="en-IE" dirty="0" smtClean="0"/>
              <a:t> </a:t>
            </a:r>
            <a:r>
              <a:rPr dirty="0" smtClean="0"/>
              <a:t>- </a:t>
            </a:r>
            <a:r>
              <a:rPr dirty="0"/>
              <a:t>sometimes in a test, need to verify that the method under test has actually thrown an </a:t>
            </a:r>
            <a:r>
              <a:rPr dirty="0" smtClean="0"/>
              <a:t>exception</a:t>
            </a:r>
            <a:r>
              <a:rPr lang="en-IE" dirty="0" smtClean="0"/>
              <a:t>.</a:t>
            </a:r>
          </a:p>
          <a:p>
            <a:pPr marL="444500">
              <a:spcBef>
                <a:spcPts val="1400"/>
              </a:spcBef>
              <a:buSzPct val="125000"/>
            </a:pPr>
            <a:endParaRPr dirty="0"/>
          </a:p>
          <a:p>
            <a:pPr marL="444500">
              <a:spcBef>
                <a:spcPts val="1400"/>
              </a:spcBef>
              <a:buSzPct val="125000"/>
            </a:pPr>
            <a:r>
              <a:rPr dirty="0"/>
              <a:t>“expected” annotation parameter declares that the specified exception should have been thrown.</a:t>
            </a:r>
          </a:p>
        </p:txBody>
      </p:sp>
      <p:sp>
        <p:nvSpPr>
          <p:cNvPr id="342" name="Shape 34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994400" y="476949"/>
            <a:ext cx="6743700" cy="49039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@Test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testEmpty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try</a:t>
            </a: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{});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     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fail(</a:t>
            </a:r>
            <a:r>
              <a:rPr sz="24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"Should have thrown an exception"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catch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RuntimeException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e)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assertTrue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4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344" name="Shape 344"/>
          <p:cNvSpPr/>
          <p:nvPr/>
        </p:nvSpPr>
        <p:spPr>
          <a:xfrm>
            <a:off x="6007100" y="5447828"/>
            <a:ext cx="6743700" cy="194925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777777"/>
                </a:solidFill>
              </a:rPr>
              <a:t>@Test</a:t>
            </a:r>
            <a:r>
              <a:rPr sz="2400" dirty="0"/>
              <a:t> (expected = </a:t>
            </a:r>
            <a:r>
              <a:rPr sz="2400" dirty="0" err="1"/>
              <a:t>RuntimeException.</a:t>
            </a:r>
            <a:r>
              <a:rPr sz="2400" dirty="0" err="1">
                <a:solidFill>
                  <a:srgbClr val="931A68"/>
                </a:solidFill>
              </a:rPr>
              <a:t>class</a:t>
            </a:r>
            <a:r>
              <a:rPr sz="2400" dirty="0"/>
              <a:t>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931A68"/>
                </a:solidFill>
              </a:rPr>
              <a:t>public</a:t>
            </a:r>
            <a:r>
              <a:rPr sz="2400" dirty="0"/>
              <a:t> </a:t>
            </a:r>
            <a:r>
              <a:rPr sz="2400" dirty="0">
                <a:solidFill>
                  <a:srgbClr val="931A68"/>
                </a:solidFill>
              </a:rPr>
              <a:t>void</a:t>
            </a:r>
            <a:r>
              <a:rPr sz="2400" dirty="0"/>
              <a:t> </a:t>
            </a:r>
            <a:r>
              <a:rPr sz="2400" dirty="0" err="1"/>
              <a:t>testEmpty</a:t>
            </a:r>
            <a:r>
              <a:rPr sz="2400" dirty="0"/>
              <a:t> ()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/>
              <a:t>  </a:t>
            </a:r>
            <a:r>
              <a:rPr sz="2400" dirty="0" err="1"/>
              <a:t>Largest.largest</a:t>
            </a:r>
            <a:r>
              <a:rPr sz="2400" dirty="0"/>
              <a:t>(</a:t>
            </a:r>
            <a:r>
              <a:rPr sz="2400" dirty="0">
                <a:solidFill>
                  <a:srgbClr val="931A68"/>
                </a:solidFill>
              </a:rPr>
              <a:t>new</a:t>
            </a:r>
            <a:r>
              <a:rPr sz="2400" dirty="0"/>
              <a:t> </a:t>
            </a:r>
            <a:r>
              <a:rPr sz="2400" dirty="0" err="1">
                <a:solidFill>
                  <a:srgbClr val="931A68"/>
                </a:solidFill>
              </a:rPr>
              <a:t>int</a:t>
            </a:r>
            <a:r>
              <a:rPr sz="2400" dirty="0"/>
              <a:t>[] {});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}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Structuring Tests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635000" y="2286000"/>
            <a:ext cx="10947400" cy="7442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3800"/>
              </a:spcBef>
            </a:pPr>
            <a:r>
              <a:rPr dirty="0"/>
              <a:t>Adopt Naming conventions</a:t>
            </a:r>
          </a:p>
          <a:p>
            <a:pPr lvl="1">
              <a:lnSpc>
                <a:spcPct val="90000"/>
              </a:lnSpc>
              <a:spcBef>
                <a:spcPts val="3800"/>
              </a:spcBef>
            </a:pPr>
            <a:r>
              <a:rPr dirty="0"/>
              <a:t>A method named create-Account to be tested, then test method might be named </a:t>
            </a:r>
            <a:r>
              <a:rPr dirty="0" err="1"/>
              <a:t>testCreateAccount</a:t>
            </a:r>
            <a:r>
              <a:rPr dirty="0"/>
              <a:t>. </a:t>
            </a:r>
          </a:p>
          <a:p>
            <a:pPr lvl="1">
              <a:lnSpc>
                <a:spcPct val="90000"/>
              </a:lnSpc>
              <a:spcBef>
                <a:spcPts val="3800"/>
              </a:spcBef>
            </a:pPr>
            <a:r>
              <a:rPr dirty="0"/>
              <a:t>The method </a:t>
            </a:r>
            <a:r>
              <a:rPr dirty="0" err="1" smtClean="0"/>
              <a:t>testCreateAccount</a:t>
            </a:r>
            <a:r>
              <a:rPr dirty="0" smtClean="0"/>
              <a:t> </a:t>
            </a:r>
            <a:r>
              <a:rPr dirty="0"/>
              <a:t>will call </a:t>
            </a:r>
            <a:r>
              <a:rPr dirty="0" err="1"/>
              <a:t>createAccount</a:t>
            </a:r>
            <a:r>
              <a:rPr dirty="0"/>
              <a:t> with the necessary parameters and verify that </a:t>
            </a:r>
            <a:r>
              <a:rPr dirty="0" err="1"/>
              <a:t>createAccount</a:t>
            </a:r>
            <a:r>
              <a:rPr dirty="0"/>
              <a:t> works as advertised.</a:t>
            </a:r>
          </a:p>
          <a:p>
            <a:pPr lvl="1">
              <a:lnSpc>
                <a:spcPct val="90000"/>
              </a:lnSpc>
              <a:spcBef>
                <a:spcPts val="3800"/>
              </a:spcBef>
            </a:pPr>
            <a:r>
              <a:rPr dirty="0"/>
              <a:t>Many test methods that exercise </a:t>
            </a:r>
            <a:r>
              <a:rPr dirty="0" err="1"/>
              <a:t>createAccount</a:t>
            </a:r>
            <a:r>
              <a:rPr dirty="0"/>
              <a:t>.</a:t>
            </a:r>
          </a:p>
          <a:p>
            <a:pPr>
              <a:lnSpc>
                <a:spcPct val="90000"/>
              </a:lnSpc>
              <a:spcBef>
                <a:spcPts val="3800"/>
              </a:spcBef>
            </a:pPr>
            <a:r>
              <a:rPr dirty="0"/>
              <a:t>Distinguish between Testing vs Production </a:t>
            </a:r>
            <a:r>
              <a:rPr dirty="0" smtClean="0"/>
              <a:t>Code</a:t>
            </a:r>
            <a:r>
              <a:rPr lang="en-IE" dirty="0" smtClean="0"/>
              <a:t>.</a:t>
            </a:r>
            <a:endParaRPr dirty="0"/>
          </a:p>
          <a:p>
            <a:pPr lvl="1">
              <a:lnSpc>
                <a:spcPct val="90000"/>
              </a:lnSpc>
              <a:spcBef>
                <a:spcPts val="3800"/>
              </a:spcBef>
            </a:pPr>
            <a:r>
              <a:rPr dirty="0"/>
              <a:t>The test code is for our internal use only - Customers or </a:t>
            </a:r>
            <a:r>
              <a:rPr dirty="0" smtClean="0"/>
              <a:t>end</a:t>
            </a:r>
            <a:r>
              <a:rPr lang="en-IE" dirty="0" smtClean="0"/>
              <a:t>-</a:t>
            </a:r>
            <a:r>
              <a:rPr dirty="0" smtClean="0"/>
              <a:t>users </a:t>
            </a:r>
            <a:r>
              <a:rPr dirty="0"/>
              <a:t>will never see it or use it. </a:t>
            </a:r>
          </a:p>
        </p:txBody>
      </p:sp>
      <p:sp>
        <p:nvSpPr>
          <p:cNvPr id="257" name="Shape 25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58" name="Picture 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0" y="546100"/>
            <a:ext cx="5778500" cy="156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 Code Responsibilities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200"/>
              </a:spcBef>
              <a:buSzPct val="125000"/>
            </a:pPr>
            <a:r>
              <a:rPr dirty="0"/>
              <a:t>4 steps:</a:t>
            </a:r>
          </a:p>
          <a:p>
            <a:pPr lvl="1">
              <a:lnSpc>
                <a:spcPct val="80000"/>
              </a:lnSpc>
              <a:spcBef>
                <a:spcPts val="2200"/>
              </a:spcBef>
              <a:buAutoNum type="arabicPeriod"/>
            </a:pPr>
            <a:r>
              <a:rPr dirty="0"/>
              <a:t>Setup all conditions needed for testing (create any required objects, allocate any needed resources, etc.)</a:t>
            </a:r>
          </a:p>
          <a:p>
            <a:pPr lvl="1">
              <a:lnSpc>
                <a:spcPct val="80000"/>
              </a:lnSpc>
              <a:spcBef>
                <a:spcPts val="2200"/>
              </a:spcBef>
              <a:buAutoNum type="arabicPeriod"/>
            </a:pPr>
            <a:r>
              <a:rPr dirty="0"/>
              <a:t>Call the method to be </a:t>
            </a:r>
            <a:r>
              <a:rPr dirty="0" smtClean="0"/>
              <a:t>tested</a:t>
            </a:r>
            <a:endParaRPr dirty="0"/>
          </a:p>
          <a:p>
            <a:pPr lvl="1">
              <a:lnSpc>
                <a:spcPct val="80000"/>
              </a:lnSpc>
              <a:spcBef>
                <a:spcPts val="2200"/>
              </a:spcBef>
              <a:buAutoNum type="arabicPeriod"/>
            </a:pPr>
            <a:r>
              <a:rPr dirty="0"/>
              <a:t> Verify that the method to be tested functioned as expected</a:t>
            </a:r>
          </a:p>
          <a:p>
            <a:pPr lvl="1">
              <a:lnSpc>
                <a:spcPct val="80000"/>
              </a:lnSpc>
              <a:spcBef>
                <a:spcPts val="2200"/>
              </a:spcBef>
              <a:buAutoNum type="arabicPeriod"/>
            </a:pPr>
            <a:r>
              <a:rPr dirty="0"/>
              <a:t> Clean up after </a:t>
            </a:r>
            <a:r>
              <a:rPr dirty="0" smtClean="0"/>
              <a:t>itself</a:t>
            </a:r>
            <a:endParaRPr lang="en-IE" dirty="0" smtClean="0"/>
          </a:p>
          <a:p>
            <a:pPr marL="444500" lvl="1" indent="0">
              <a:lnSpc>
                <a:spcPct val="80000"/>
              </a:lnSpc>
              <a:spcBef>
                <a:spcPts val="2200"/>
              </a:spcBef>
              <a:buNone/>
            </a:pPr>
            <a:endParaRPr dirty="0"/>
          </a:p>
          <a:p>
            <a:pPr>
              <a:lnSpc>
                <a:spcPct val="80000"/>
              </a:lnSpc>
              <a:spcBef>
                <a:spcPts val="2200"/>
              </a:spcBef>
              <a:buSzPct val="125000"/>
            </a:pPr>
            <a:r>
              <a:rPr dirty="0"/>
              <a:t>Never actually run the production code directly; at least, not the way a user would. </a:t>
            </a:r>
          </a:p>
          <a:p>
            <a:pPr lvl="2">
              <a:lnSpc>
                <a:spcPct val="80000"/>
              </a:lnSpc>
              <a:spcBef>
                <a:spcPts val="2200"/>
              </a:spcBef>
              <a:buSzPct val="125000"/>
            </a:pPr>
            <a:r>
              <a:rPr dirty="0"/>
              <a:t>Instead, run the test code, which in turn exercises the production code under very carefully controlled conditions.</a:t>
            </a:r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JUnit Asserts</a:t>
            </a:r>
          </a:p>
        </p:txBody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477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2900"/>
              </a:spcBef>
            </a:pPr>
            <a:r>
              <a:rPr dirty="0"/>
              <a:t>Methods that assist in determining whether a method under test is performing correctly or not.</a:t>
            </a:r>
          </a:p>
          <a:p>
            <a:pPr lvl="1">
              <a:lnSpc>
                <a:spcPct val="90000"/>
              </a:lnSpc>
              <a:spcBef>
                <a:spcPts val="2900"/>
              </a:spcBef>
            </a:pPr>
            <a:r>
              <a:rPr dirty="0"/>
              <a:t>Generically called asserts.</a:t>
            </a:r>
          </a:p>
          <a:p>
            <a:pPr lvl="1">
              <a:lnSpc>
                <a:spcPct val="90000"/>
              </a:lnSpc>
              <a:spcBef>
                <a:spcPts val="2900"/>
              </a:spcBef>
            </a:pPr>
            <a:r>
              <a:rPr dirty="0"/>
              <a:t>The developer asserts that some condition is true; that two bits of data are equal, or </a:t>
            </a:r>
            <a:r>
              <a:rPr dirty="0" smtClean="0"/>
              <a:t>not</a:t>
            </a:r>
            <a:r>
              <a:rPr lang="en-IE" dirty="0" smtClean="0"/>
              <a:t> equal</a:t>
            </a:r>
            <a:r>
              <a:rPr dirty="0" smtClean="0"/>
              <a:t>, </a:t>
            </a:r>
            <a:r>
              <a:rPr lang="en-IE" dirty="0" smtClean="0"/>
              <a:t>or the same, </a:t>
            </a:r>
            <a:r>
              <a:rPr dirty="0" smtClean="0"/>
              <a:t>etc</a:t>
            </a:r>
            <a:r>
              <a:rPr dirty="0"/>
              <a:t>...</a:t>
            </a:r>
          </a:p>
          <a:p>
            <a:pPr>
              <a:lnSpc>
                <a:spcPct val="90000"/>
              </a:lnSpc>
              <a:spcBef>
                <a:spcPts val="2900"/>
              </a:spcBef>
            </a:pPr>
            <a:r>
              <a:rPr dirty="0"/>
              <a:t>Will record failures (when the assertion is false) or errors (when an unexpected exception </a:t>
            </a:r>
            <a:r>
              <a:rPr dirty="0" smtClean="0"/>
              <a:t>occurs), </a:t>
            </a:r>
            <a:r>
              <a:rPr dirty="0"/>
              <a:t>and report these through the JUnit classes.</a:t>
            </a:r>
          </a:p>
          <a:p>
            <a:pPr lvl="1">
              <a:lnSpc>
                <a:spcPct val="90000"/>
              </a:lnSpc>
              <a:spcBef>
                <a:spcPts val="2900"/>
              </a:spcBef>
            </a:pPr>
            <a:r>
              <a:rPr dirty="0"/>
              <a:t>The GUI version will show a red bar and supporting details to indicate a </a:t>
            </a:r>
            <a:r>
              <a:rPr dirty="0" smtClean="0"/>
              <a:t>failure</a:t>
            </a:r>
            <a:r>
              <a:rPr lang="en-IE" dirty="0" smtClean="0"/>
              <a:t>.</a:t>
            </a:r>
            <a:endParaRPr dirty="0"/>
          </a:p>
          <a:p>
            <a:pPr>
              <a:lnSpc>
                <a:spcPct val="90000"/>
              </a:lnSpc>
              <a:spcBef>
                <a:spcPts val="2900"/>
              </a:spcBef>
            </a:pPr>
            <a:r>
              <a:rPr dirty="0"/>
              <a:t>Asserts are the fundamental building block for unit tests; the JUnit library provides a number of different forms of assert.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assertEquals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7162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400"/>
              </a:spcBef>
            </a:pPr>
            <a:r>
              <a:rPr dirty="0" err="1"/>
              <a:t>assertEquals</a:t>
            </a:r>
            <a:r>
              <a:rPr dirty="0"/>
              <a:t>([String message], expected, actual)</a:t>
            </a:r>
          </a:p>
          <a:p>
            <a:pPr lvl="1">
              <a:spcBef>
                <a:spcPts val="5400"/>
              </a:spcBef>
            </a:pPr>
            <a:r>
              <a:rPr b="1" dirty="0"/>
              <a:t>expected</a:t>
            </a:r>
            <a:r>
              <a:rPr dirty="0"/>
              <a:t> </a:t>
            </a:r>
            <a:r>
              <a:rPr lang="en-IE" dirty="0" smtClean="0">
                <a:sym typeface="Wingdings" panose="05000000000000000000" pitchFamily="2" charset="2"/>
              </a:rPr>
              <a:t></a:t>
            </a:r>
            <a:r>
              <a:rPr dirty="0" smtClean="0"/>
              <a:t> </a:t>
            </a:r>
            <a:r>
              <a:rPr dirty="0"/>
              <a:t>a value predicted to be correct (typically hard-coded</a:t>
            </a:r>
            <a:r>
              <a:rPr dirty="0" smtClean="0"/>
              <a:t>)</a:t>
            </a:r>
            <a:r>
              <a:rPr lang="en-IE" dirty="0" smtClean="0"/>
              <a:t>.</a:t>
            </a:r>
            <a:r>
              <a:rPr dirty="0" smtClean="0"/>
              <a:t> </a:t>
            </a:r>
            <a:endParaRPr dirty="0"/>
          </a:p>
          <a:p>
            <a:pPr lvl="1">
              <a:spcBef>
                <a:spcPts val="5400"/>
              </a:spcBef>
            </a:pPr>
            <a:r>
              <a:rPr lang="en-IE" b="1" dirty="0"/>
              <a:t>a</a:t>
            </a:r>
            <a:r>
              <a:rPr b="1" dirty="0" err="1" smtClean="0"/>
              <a:t>ctual</a:t>
            </a:r>
            <a:r>
              <a:rPr lang="en-IE" b="1" dirty="0" smtClean="0"/>
              <a:t> </a:t>
            </a:r>
            <a:r>
              <a:rPr lang="en-IE" b="1" dirty="0" smtClean="0">
                <a:sym typeface="Wingdings" panose="05000000000000000000" pitchFamily="2" charset="2"/>
              </a:rPr>
              <a:t></a:t>
            </a:r>
            <a:r>
              <a:rPr dirty="0" smtClean="0"/>
              <a:t> </a:t>
            </a:r>
            <a:r>
              <a:rPr dirty="0"/>
              <a:t>a value actually produced by the code under test. </a:t>
            </a:r>
          </a:p>
          <a:p>
            <a:pPr lvl="1">
              <a:spcBef>
                <a:spcPts val="5400"/>
              </a:spcBef>
            </a:pPr>
            <a:r>
              <a:rPr b="1" dirty="0"/>
              <a:t>message</a:t>
            </a:r>
            <a:r>
              <a:rPr dirty="0"/>
              <a:t> </a:t>
            </a:r>
            <a:r>
              <a:rPr lang="en-IE" dirty="0" smtClean="0">
                <a:sym typeface="Wingdings" panose="05000000000000000000" pitchFamily="2" charset="2"/>
              </a:rPr>
              <a:t></a:t>
            </a:r>
            <a:r>
              <a:rPr dirty="0" smtClean="0"/>
              <a:t> </a:t>
            </a:r>
            <a:r>
              <a:rPr dirty="0"/>
              <a:t>an optional and will be reported in the event of a failure.</a:t>
            </a:r>
          </a:p>
          <a:p>
            <a:pPr>
              <a:spcBef>
                <a:spcPts val="5400"/>
              </a:spcBef>
            </a:pPr>
            <a:r>
              <a:rPr dirty="0"/>
              <a:t>Any kind of object may be tested for equality; the appropriate equals method will be used for the comparison </a:t>
            </a:r>
            <a:r>
              <a:rPr dirty="0" smtClean="0"/>
              <a:t>(</a:t>
            </a:r>
            <a:r>
              <a:rPr lang="en-IE" dirty="0" smtClean="0"/>
              <a:t>e.g. </a:t>
            </a:r>
            <a:r>
              <a:rPr dirty="0" err="1" smtClean="0"/>
              <a:t>String.equal</a:t>
            </a:r>
            <a:r>
              <a:rPr lang="en-IE" dirty="0" smtClean="0"/>
              <a:t>s()</a:t>
            </a:r>
            <a:r>
              <a:rPr dirty="0" smtClean="0"/>
              <a:t>). </a:t>
            </a:r>
            <a:endParaRPr dirty="0"/>
          </a:p>
          <a:p>
            <a:pPr>
              <a:spcBef>
                <a:spcPts val="5400"/>
              </a:spcBef>
            </a:pPr>
            <a:r>
              <a:rPr lang="en-IE" dirty="0" smtClean="0"/>
              <a:t>A note of caution: </a:t>
            </a:r>
            <a:r>
              <a:rPr dirty="0" smtClean="0"/>
              <a:t>the </a:t>
            </a:r>
            <a:r>
              <a:rPr dirty="0"/>
              <a:t>equals method for native arrays, however, does not compare the contents of the arrays, just the array reference </a:t>
            </a:r>
            <a:r>
              <a:rPr dirty="0" smtClean="0"/>
              <a:t>itself</a:t>
            </a:r>
            <a:r>
              <a:rPr lang="en-IE" dirty="0" smtClean="0"/>
              <a:t>.</a:t>
            </a:r>
            <a:endParaRPr dirty="0"/>
          </a:p>
        </p:txBody>
      </p:sp>
      <p:sp>
        <p:nvSpPr>
          <p:cNvPr id="270" name="Shape 27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assertEquals (with Tolerance)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Computers cannot represent all </a:t>
            </a:r>
            <a:r>
              <a:rPr dirty="0" smtClean="0"/>
              <a:t>f</a:t>
            </a:r>
            <a:r>
              <a:rPr lang="en-IE" dirty="0" smtClean="0"/>
              <a:t>l</a:t>
            </a:r>
            <a:r>
              <a:rPr dirty="0" err="1" smtClean="0"/>
              <a:t>oating</a:t>
            </a:r>
            <a:r>
              <a:rPr dirty="0" smtClean="0"/>
              <a:t>-point </a:t>
            </a:r>
            <a:r>
              <a:rPr dirty="0"/>
              <a:t>numbers exactly, and will usually be off a little </a:t>
            </a:r>
            <a:r>
              <a:rPr dirty="0" smtClean="0"/>
              <a:t>bit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 a loss of precision</a:t>
            </a:r>
            <a:r>
              <a:rPr dirty="0" smtClean="0"/>
              <a:t>.</a:t>
            </a:r>
            <a:endParaRPr dirty="0"/>
          </a:p>
          <a:p>
            <a:r>
              <a:rPr dirty="0"/>
              <a:t>Thus using assert to compare floating point numbers (floats or doubles in Java), </a:t>
            </a:r>
            <a:r>
              <a:rPr lang="en-IE" dirty="0" smtClean="0"/>
              <a:t>you should </a:t>
            </a:r>
            <a:r>
              <a:rPr dirty="0" smtClean="0"/>
              <a:t>specify </a:t>
            </a:r>
            <a:r>
              <a:rPr dirty="0"/>
              <a:t>one additional piece of information, the </a:t>
            </a:r>
            <a:r>
              <a:rPr b="1" dirty="0"/>
              <a:t>tolerance</a:t>
            </a:r>
            <a:r>
              <a:rPr dirty="0"/>
              <a:t>.</a:t>
            </a:r>
          </a:p>
          <a:p>
            <a:r>
              <a:rPr dirty="0" err="1"/>
              <a:t>assertEquals</a:t>
            </a:r>
            <a:r>
              <a:rPr dirty="0"/>
              <a:t>([String message], expected, actual, </a:t>
            </a:r>
            <a:r>
              <a:rPr b="1" dirty="0"/>
              <a:t>tolerance</a:t>
            </a:r>
            <a:r>
              <a:rPr dirty="0"/>
              <a:t>)</a:t>
            </a:r>
          </a:p>
          <a:p>
            <a:pPr lvl="1"/>
            <a:r>
              <a:rPr lang="en-IE" dirty="0"/>
              <a:t>e</a:t>
            </a:r>
            <a:r>
              <a:rPr lang="en-IE" dirty="0" smtClean="0"/>
              <a:t>.</a:t>
            </a:r>
            <a:r>
              <a:rPr dirty="0" smtClean="0"/>
              <a:t>g</a:t>
            </a:r>
            <a:r>
              <a:rPr lang="en-IE" dirty="0" smtClean="0"/>
              <a:t>.</a:t>
            </a:r>
            <a:endParaRPr dirty="0"/>
          </a:p>
          <a:p>
            <a:pPr lvl="2"/>
            <a:r>
              <a:rPr dirty="0" err="1"/>
              <a:t>assertEquals</a:t>
            </a:r>
            <a:r>
              <a:rPr dirty="0"/>
              <a:t>("Should be 3 1/3", 3.33, 10.0/3.0, </a:t>
            </a:r>
            <a:r>
              <a:rPr b="1" dirty="0"/>
              <a:t>0.01</a:t>
            </a:r>
            <a:r>
              <a:rPr dirty="0"/>
              <a:t>);</a:t>
            </a:r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assertNull / assertNotNull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r>
              <a:rPr dirty="0" err="1" smtClean="0"/>
              <a:t>assertNull</a:t>
            </a:r>
            <a:r>
              <a:rPr dirty="0"/>
              <a:t>([String message], </a:t>
            </a:r>
            <a:r>
              <a:rPr dirty="0" err="1"/>
              <a:t>java.lang.Object</a:t>
            </a:r>
            <a:r>
              <a:rPr dirty="0"/>
              <a:t> object)</a:t>
            </a:r>
          </a:p>
          <a:p>
            <a:r>
              <a:rPr dirty="0" err="1"/>
              <a:t>assertNotNull</a:t>
            </a:r>
            <a:r>
              <a:rPr dirty="0"/>
              <a:t>([String message], </a:t>
            </a:r>
            <a:r>
              <a:rPr dirty="0" err="1"/>
              <a:t>java.lang.Object</a:t>
            </a:r>
            <a:r>
              <a:rPr dirty="0"/>
              <a:t> object)</a:t>
            </a:r>
          </a:p>
          <a:p>
            <a:r>
              <a:rPr dirty="0"/>
              <a:t>Asserts that the given object is null (or not null), failing otherwise.</a:t>
            </a:r>
          </a:p>
        </p:txBody>
      </p:sp>
      <p:sp>
        <p:nvSpPr>
          <p:cNvPr id="278" name="Shape 27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assertTrue / assertFalse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</a:pPr>
            <a:r>
              <a:rPr dirty="0" err="1"/>
              <a:t>assertTrue</a:t>
            </a:r>
            <a:r>
              <a:rPr dirty="0"/>
              <a:t>([String message], </a:t>
            </a:r>
            <a:r>
              <a:rPr dirty="0" err="1"/>
              <a:t>boolean</a:t>
            </a:r>
            <a:r>
              <a:rPr dirty="0"/>
              <a:t> condition)</a:t>
            </a:r>
          </a:p>
          <a:p>
            <a:pPr>
              <a:spcBef>
                <a:spcPts val="2800"/>
              </a:spcBef>
            </a:pPr>
            <a:r>
              <a:rPr dirty="0"/>
              <a:t>Asserts that the given </a:t>
            </a:r>
            <a:r>
              <a:rPr dirty="0" err="1"/>
              <a:t>boolean</a:t>
            </a:r>
            <a:r>
              <a:rPr dirty="0"/>
              <a:t> condition is true, otherwise the test fails. </a:t>
            </a:r>
          </a:p>
          <a:p>
            <a:pPr>
              <a:spcBef>
                <a:spcPts val="2800"/>
              </a:spcBef>
            </a:pPr>
            <a:r>
              <a:rPr dirty="0"/>
              <a:t>If test code is littered with the following:</a:t>
            </a:r>
          </a:p>
          <a:p>
            <a:pPr lvl="1">
              <a:spcBef>
                <a:spcPts val="2800"/>
              </a:spcBef>
            </a:pPr>
            <a:r>
              <a:rPr dirty="0" err="1"/>
              <a:t>assertTrue</a:t>
            </a:r>
            <a:r>
              <a:rPr dirty="0"/>
              <a:t>(true);</a:t>
            </a:r>
          </a:p>
          <a:p>
            <a:pPr>
              <a:spcBef>
                <a:spcPts val="2800"/>
              </a:spcBef>
            </a:pPr>
            <a:r>
              <a:rPr dirty="0"/>
              <a:t>it suggests that the construct is used to verify some sort of branching or exception logic, it's probably a bad idea and may indicate unnecessarily complex test logic.</a:t>
            </a:r>
          </a:p>
          <a:p>
            <a:pPr>
              <a:spcBef>
                <a:spcPts val="2800"/>
              </a:spcBef>
            </a:pPr>
            <a:r>
              <a:rPr dirty="0" err="1"/>
              <a:t>assertFalse</a:t>
            </a:r>
            <a:r>
              <a:rPr dirty="0"/>
              <a:t>([String message], </a:t>
            </a:r>
            <a:r>
              <a:rPr dirty="0" err="1"/>
              <a:t>boolean</a:t>
            </a:r>
            <a:r>
              <a:rPr dirty="0"/>
              <a:t> condition)</a:t>
            </a:r>
          </a:p>
          <a:p>
            <a:pPr>
              <a:spcBef>
                <a:spcPts val="2800"/>
              </a:spcBef>
            </a:pPr>
            <a:r>
              <a:rPr dirty="0"/>
              <a:t>Asserts that the given </a:t>
            </a:r>
            <a:r>
              <a:rPr dirty="0" err="1"/>
              <a:t>boolean</a:t>
            </a:r>
            <a:r>
              <a:rPr dirty="0"/>
              <a:t> condition is false, otherwise the test fails.</a:t>
            </a:r>
          </a:p>
        </p:txBody>
      </p:sp>
      <p:sp>
        <p:nvSpPr>
          <p:cNvPr id="282" name="Shape 28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1959</Words>
  <Application>Microsoft Office PowerPoint</Application>
  <PresentationFormat>Custom</PresentationFormat>
  <Paragraphs>364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ModernPortfolio</vt:lpstr>
      <vt:lpstr>Agile Software Development</vt:lpstr>
      <vt:lpstr>Writing JUnit Tests</vt:lpstr>
      <vt:lpstr>Structuring Tests</vt:lpstr>
      <vt:lpstr>Test Code Responsibilities</vt:lpstr>
      <vt:lpstr>JUnit Asserts</vt:lpstr>
      <vt:lpstr>assertEquals</vt:lpstr>
      <vt:lpstr>assertEquals (with Tolerance)</vt:lpstr>
      <vt:lpstr>assertNull / assertNotNull</vt:lpstr>
      <vt:lpstr>assertTrue / assertFalse</vt:lpstr>
      <vt:lpstr>assertSame / assertNotSame</vt:lpstr>
      <vt:lpstr>fail</vt:lpstr>
      <vt:lpstr>Using asserts</vt:lpstr>
      <vt:lpstr>JUnit Framework</vt:lpstr>
      <vt:lpstr>@Before / @After</vt:lpstr>
      <vt:lpstr>@Before / @After Example</vt:lpstr>
      <vt:lpstr>@BeforeClass / @AfterClass</vt:lpstr>
      <vt:lpstr>JUnit Test Composition</vt:lpstr>
      <vt:lpstr>Composed Tests</vt:lpstr>
      <vt:lpstr>Composed Tests</vt:lpstr>
      <vt:lpstr>Composed Tests: @BeforeClass / @AfterClass</vt:lpstr>
      <vt:lpstr>JUnit Custom Asserts</vt:lpstr>
      <vt:lpstr>JUnit &amp; Exceptions</vt:lpstr>
      <vt:lpstr>Expected Exceptions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Siobhan Drohan</cp:lastModifiedBy>
  <cp:revision>9</cp:revision>
  <dcterms:modified xsi:type="dcterms:W3CDTF">2015-11-16T11:07:45Z</dcterms:modified>
</cp:coreProperties>
</file>