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7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xxxxxxxxx.com" TargetMode="External"/><Relationship Id="rId2" Type="http://schemas.openxmlformats.org/officeDocument/2006/relationships/hyperlink" Target="http://www.clarkware.com/software/JUnitPer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4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C. </a:t>
            </a:r>
            <a:r>
              <a:rPr dirty="0" smtClean="0"/>
              <a:t>Cross-check </a:t>
            </a:r>
            <a:r>
              <a:rPr dirty="0"/>
              <a:t>Using Other Means (2)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Another </a:t>
            </a:r>
            <a:r>
              <a:rPr dirty="0" smtClean="0"/>
              <a:t>example</a:t>
            </a:r>
            <a:r>
              <a:rPr lang="en-IE" dirty="0"/>
              <a:t> </a:t>
            </a:r>
            <a:r>
              <a:rPr lang="en-IE" dirty="0" smtClean="0"/>
              <a:t>- </a:t>
            </a:r>
            <a:r>
              <a:rPr dirty="0" smtClean="0"/>
              <a:t>a </a:t>
            </a:r>
            <a:r>
              <a:rPr dirty="0"/>
              <a:t>library database system:</a:t>
            </a:r>
          </a:p>
          <a:p>
            <a:pPr lvl="1"/>
            <a:r>
              <a:rPr dirty="0"/>
              <a:t>The number of copies of a particular book should always </a:t>
            </a:r>
            <a:r>
              <a:rPr dirty="0" smtClean="0"/>
              <a:t>balance</a:t>
            </a:r>
            <a:r>
              <a:rPr lang="en-IE" dirty="0" smtClean="0"/>
              <a:t>:</a:t>
            </a:r>
            <a:r>
              <a:rPr dirty="0" smtClean="0"/>
              <a:t> </a:t>
            </a:r>
            <a:endParaRPr lang="en-IE" dirty="0" smtClean="0"/>
          </a:p>
          <a:p>
            <a:pPr marL="889000" lvl="2" indent="0">
              <a:buNone/>
            </a:pPr>
            <a:r>
              <a:rPr lang="en-IE" dirty="0" smtClean="0"/>
              <a:t>	e.g. </a:t>
            </a:r>
            <a:r>
              <a:rPr dirty="0" smtClean="0"/>
              <a:t>number </a:t>
            </a:r>
            <a:r>
              <a:rPr dirty="0"/>
              <a:t>of copies that are checked out </a:t>
            </a:r>
            <a:r>
              <a:rPr lang="en-IE" dirty="0" smtClean="0"/>
              <a:t>+ </a:t>
            </a:r>
            <a:r>
              <a:rPr dirty="0" smtClean="0"/>
              <a:t>number </a:t>
            </a:r>
            <a:r>
              <a:rPr dirty="0"/>
              <a:t>of copies sitting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	</a:t>
            </a:r>
            <a:r>
              <a:rPr dirty="0" smtClean="0"/>
              <a:t>on </a:t>
            </a:r>
            <a:r>
              <a:rPr dirty="0"/>
              <a:t>the shelves </a:t>
            </a:r>
            <a:r>
              <a:rPr dirty="0" smtClean="0"/>
              <a:t>should </a:t>
            </a:r>
            <a:r>
              <a:rPr dirty="0"/>
              <a:t>always </a:t>
            </a:r>
            <a:r>
              <a:rPr dirty="0" smtClean="0"/>
              <a:t>equal</a:t>
            </a:r>
            <a:r>
              <a:rPr lang="en-IE" dirty="0" smtClean="0"/>
              <a:t> </a:t>
            </a:r>
            <a:r>
              <a:rPr dirty="0" smtClean="0"/>
              <a:t>the </a:t>
            </a:r>
            <a:r>
              <a:rPr dirty="0"/>
              <a:t>total number of </a:t>
            </a:r>
            <a:r>
              <a:rPr dirty="0" smtClean="0"/>
              <a:t>copies.</a:t>
            </a:r>
            <a:endParaRPr dirty="0"/>
          </a:p>
          <a:p>
            <a:pPr lvl="1"/>
            <a:r>
              <a:rPr lang="en-IE" dirty="0" smtClean="0"/>
              <a:t>These are separate </a:t>
            </a:r>
            <a:r>
              <a:rPr dirty="0" smtClean="0"/>
              <a:t>pieces </a:t>
            </a:r>
            <a:r>
              <a:rPr dirty="0"/>
              <a:t>of data, and </a:t>
            </a:r>
            <a:r>
              <a:rPr lang="en-IE" dirty="0" smtClean="0"/>
              <a:t>they </a:t>
            </a:r>
            <a:r>
              <a:rPr dirty="0" smtClean="0"/>
              <a:t>may </a:t>
            </a:r>
            <a:r>
              <a:rPr dirty="0"/>
              <a:t>even be reported by objects of different classes, but they still have to agree, and so can be used to cross-check one another.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E. Force Error Conditions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>
              <a:spcBef>
                <a:spcPts val="1100"/>
              </a:spcBef>
            </a:pPr>
            <a:r>
              <a:rPr dirty="0"/>
              <a:t>In the real world, errors happen: disks fill up, network lines drop, e-mail goes down, and programs crash. Developer should test that code handles many of these real world problems by forcing errors to occur.</a:t>
            </a:r>
          </a:p>
          <a:p>
            <a:pPr marL="444500">
              <a:spcBef>
                <a:spcPts val="1100"/>
              </a:spcBef>
            </a:pPr>
            <a:r>
              <a:rPr dirty="0"/>
              <a:t>That's easy enough to do with invalid parameters and the like, but to simulate specific network errors without unplugging any cables takes some special techniques.</a:t>
            </a:r>
          </a:p>
          <a:p>
            <a:pPr marL="444500">
              <a:spcBef>
                <a:spcPts val="1100"/>
              </a:spcBef>
            </a:pPr>
            <a:r>
              <a:rPr dirty="0"/>
              <a:t>For instance:</a:t>
            </a:r>
          </a:p>
          <a:p>
            <a:pPr lvl="1">
              <a:spcBef>
                <a:spcPts val="1100"/>
              </a:spcBef>
            </a:pPr>
            <a:r>
              <a:rPr dirty="0"/>
              <a:t>Running out of </a:t>
            </a:r>
            <a:r>
              <a:rPr dirty="0" smtClean="0"/>
              <a:t>memory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1100"/>
              </a:spcBef>
            </a:pPr>
            <a:r>
              <a:rPr dirty="0"/>
              <a:t>Running out of disk </a:t>
            </a:r>
            <a:r>
              <a:rPr dirty="0" smtClean="0"/>
              <a:t>space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1100"/>
              </a:spcBef>
            </a:pPr>
            <a:r>
              <a:rPr dirty="0"/>
              <a:t>Network availability and </a:t>
            </a:r>
            <a:r>
              <a:rPr dirty="0" smtClean="0"/>
              <a:t>errors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1100"/>
              </a:spcBef>
            </a:pPr>
            <a:r>
              <a:rPr dirty="0"/>
              <a:t>System </a:t>
            </a:r>
            <a:r>
              <a:rPr dirty="0" err="1" smtClean="0"/>
              <a:t>loa</a:t>
            </a:r>
            <a:r>
              <a:rPr lang="en-IE" dirty="0" smtClean="0"/>
              <a:t>d.</a:t>
            </a:r>
            <a:endParaRPr dirty="0"/>
          </a:p>
          <a:p>
            <a:pPr lvl="1">
              <a:spcBef>
                <a:spcPts val="1100"/>
              </a:spcBef>
            </a:pPr>
            <a:r>
              <a:rPr dirty="0"/>
              <a:t>Limited color </a:t>
            </a:r>
            <a:r>
              <a:rPr dirty="0" smtClean="0"/>
              <a:t>palette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1100"/>
              </a:spcBef>
            </a:pPr>
            <a:r>
              <a:rPr dirty="0"/>
              <a:t>Very high or very low video </a:t>
            </a:r>
            <a:r>
              <a:rPr dirty="0" smtClean="0"/>
              <a:t>resolution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P. Performance Characteristics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Performance characteristics - does not necessarily mean measuring performance itself - but rather </a:t>
            </a:r>
            <a:r>
              <a:rPr lang="en-IE" dirty="0" smtClean="0"/>
              <a:t>performance </a:t>
            </a:r>
            <a:r>
              <a:rPr dirty="0" smtClean="0"/>
              <a:t>trends </a:t>
            </a:r>
            <a:r>
              <a:rPr dirty="0"/>
              <a:t>as input sizes grow, as problems become more complex.</a:t>
            </a:r>
          </a:p>
          <a:p>
            <a:r>
              <a:rPr dirty="0"/>
              <a:t>The </a:t>
            </a:r>
            <a:r>
              <a:rPr lang="en-IE" dirty="0" smtClean="0"/>
              <a:t>approach is </a:t>
            </a:r>
            <a:r>
              <a:rPr dirty="0" smtClean="0"/>
              <a:t>not </a:t>
            </a:r>
            <a:r>
              <a:rPr dirty="0"/>
              <a:t>to objectively measure performance, but to incorporate general tests just to make sure that the performance curve remains </a:t>
            </a:r>
            <a:r>
              <a:rPr dirty="0" smtClean="0"/>
              <a:t>stable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571500" y="330200"/>
            <a:ext cx="4051300" cy="1397000"/>
          </a:xfrm>
          <a:prstGeom prst="rect">
            <a:avLst/>
          </a:prstGeom>
        </p:spPr>
        <p:txBody>
          <a:bodyPr/>
          <a:lstStyle/>
          <a:p>
            <a:r>
              <a:t>Performance example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sz="half" idx="1"/>
          </p:nvPr>
        </p:nvSpPr>
        <p:spPr>
          <a:xfrm>
            <a:off x="317500" y="2108200"/>
            <a:ext cx="48006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A filter that identifies web sites to block.</a:t>
            </a:r>
          </a:p>
          <a:p>
            <a:r>
              <a:rPr dirty="0"/>
              <a:t>The code may works well with a few dozen sample sites, but will it work as well with 10,000? 100,000.</a:t>
            </a:r>
          </a:p>
          <a:p>
            <a:r>
              <a:rPr dirty="0"/>
              <a:t>This test may take 6-7 seconds to run, so may run only nightly.</a:t>
            </a:r>
          </a:p>
          <a:p>
            <a:r>
              <a:rPr dirty="0"/>
              <a:t>See </a:t>
            </a:r>
            <a:r>
              <a:rPr dirty="0">
                <a:hlinkClick r:id="rId2"/>
              </a:rPr>
              <a:t>JUnitPerf</a:t>
            </a:r>
            <a:r>
              <a:rPr dirty="0"/>
              <a:t> for tools to simplify such tests.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283200" y="1128117"/>
            <a:ext cx="7480300" cy="81047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public void </a:t>
            </a:r>
            <a:r>
              <a:rPr sz="2000" dirty="0" err="1"/>
              <a:t>testURLFilter</a:t>
            </a:r>
            <a:r>
              <a:rPr sz="2000" dirty="0"/>
              <a:t>()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Timer </a:t>
            </a:r>
            <a:r>
              <a:rPr sz="2000" dirty="0" err="1"/>
              <a:t>timer</a:t>
            </a:r>
            <a:r>
              <a:rPr sz="2000" dirty="0"/>
              <a:t> = new Timer();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String </a:t>
            </a:r>
            <a:r>
              <a:rPr sz="2000" dirty="0" err="1"/>
              <a:t>naughty_url</a:t>
            </a:r>
            <a:r>
              <a:rPr sz="2000" dirty="0"/>
              <a:t> = "</a:t>
            </a:r>
            <a:r>
              <a:rPr sz="2000" dirty="0">
                <a:hlinkClick r:id="rId3"/>
              </a:rPr>
              <a:t>http://www.xxxxxxxxxxx.com</a:t>
            </a:r>
            <a:r>
              <a:rPr sz="2000" dirty="0"/>
              <a:t>";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// First, check a bad URL against a small list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URLFilter</a:t>
            </a:r>
            <a:r>
              <a:rPr sz="2000" dirty="0"/>
              <a:t> filter = new </a:t>
            </a:r>
            <a:r>
              <a:rPr sz="2000" dirty="0" err="1"/>
              <a:t>URLFilter</a:t>
            </a:r>
            <a:r>
              <a:rPr sz="2000" dirty="0"/>
              <a:t>(</a:t>
            </a:r>
            <a:r>
              <a:rPr sz="2000" dirty="0" err="1"/>
              <a:t>small_list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timer.start</a:t>
            </a:r>
            <a:r>
              <a:rPr sz="20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filter.check</a:t>
            </a:r>
            <a:r>
              <a:rPr sz="2000" dirty="0"/>
              <a:t>(</a:t>
            </a:r>
            <a:r>
              <a:rPr sz="2000" dirty="0" err="1"/>
              <a:t>naughty_url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timer.end</a:t>
            </a:r>
            <a:r>
              <a:rPr sz="2000" dirty="0"/>
              <a:t>();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assertTrue</a:t>
            </a:r>
            <a:r>
              <a:rPr sz="2000" dirty="0"/>
              <a:t>(</a:t>
            </a:r>
            <a:r>
              <a:rPr sz="2000" dirty="0" err="1"/>
              <a:t>timer.elapsedTime</a:t>
            </a:r>
            <a:r>
              <a:rPr sz="2000" dirty="0"/>
              <a:t>() &lt; 1.0);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// Next, check a bad URL against a big list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URLFilter</a:t>
            </a:r>
            <a:r>
              <a:rPr sz="2000" dirty="0"/>
              <a:t> f = new </a:t>
            </a:r>
            <a:r>
              <a:rPr sz="2000" dirty="0" err="1"/>
              <a:t>URLFilter</a:t>
            </a:r>
            <a:r>
              <a:rPr sz="2000" dirty="0"/>
              <a:t>(</a:t>
            </a:r>
            <a:r>
              <a:rPr sz="2000" dirty="0" err="1"/>
              <a:t>big_list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timer.start</a:t>
            </a:r>
            <a:r>
              <a:rPr sz="20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filter.check</a:t>
            </a:r>
            <a:r>
              <a:rPr sz="2000" dirty="0"/>
              <a:t>(</a:t>
            </a:r>
            <a:r>
              <a:rPr sz="2000" dirty="0" err="1"/>
              <a:t>naughty_url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timer.end</a:t>
            </a:r>
            <a:r>
              <a:rPr sz="20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assertTrue</a:t>
            </a:r>
            <a:r>
              <a:rPr sz="2000" dirty="0"/>
              <a:t>(</a:t>
            </a:r>
            <a:r>
              <a:rPr sz="2000" dirty="0" err="1"/>
              <a:t>timer.elapsedTime</a:t>
            </a:r>
            <a:r>
              <a:rPr sz="2000" dirty="0"/>
              <a:t>() &lt; 2.0);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// Finally, check a bad URL against a huge list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URLFilter</a:t>
            </a:r>
            <a:r>
              <a:rPr sz="2000" dirty="0"/>
              <a:t> f = new </a:t>
            </a:r>
            <a:r>
              <a:rPr sz="2000" dirty="0" err="1"/>
              <a:t>URLFilter</a:t>
            </a:r>
            <a:r>
              <a:rPr sz="2000" dirty="0"/>
              <a:t>(</a:t>
            </a:r>
            <a:r>
              <a:rPr sz="2000" dirty="0" err="1"/>
              <a:t>huge_list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timer.start</a:t>
            </a:r>
            <a:r>
              <a:rPr sz="20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filter.check</a:t>
            </a:r>
            <a:r>
              <a:rPr sz="2000" dirty="0"/>
              <a:t>(</a:t>
            </a:r>
            <a:r>
              <a:rPr sz="2000" dirty="0" err="1"/>
              <a:t>naughty_url</a:t>
            </a:r>
            <a:r>
              <a:rPr sz="20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timer.end</a:t>
            </a:r>
            <a:r>
              <a:rPr sz="20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assertTrue</a:t>
            </a:r>
            <a:r>
              <a:rPr sz="2000" dirty="0"/>
              <a:t>(</a:t>
            </a:r>
            <a:r>
              <a:rPr sz="2000" dirty="0" err="1"/>
              <a:t>timer.elapsedTime</a:t>
            </a:r>
            <a:r>
              <a:rPr sz="2000" dirty="0"/>
              <a:t>() &lt; 3.0);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“The Right-BICEP”</a:t>
            </a:r>
          </a:p>
        </p:txBody>
      </p:sp>
      <p:pic>
        <p:nvPicPr>
          <p:cNvPr id="25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1320800"/>
            <a:ext cx="5499100" cy="71007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rPr dirty="0"/>
              <a:t>Guidelines of some areas that might be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Right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dirty="0"/>
              <a:t>Key question : </a:t>
            </a:r>
            <a:r>
              <a:rPr i="1" dirty="0"/>
              <a:t>If the code ran correctly, how would  the developer know?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dirty="0"/>
              <a:t>If this question cannot be answered satisfactorily, then writing the code or the test may be a complete waste of time.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dirty="0"/>
              <a:t>Does that mean code cannot be written until all the requirements are in?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dirty="0"/>
              <a:t>No. If the requirements are truly not yet known, or complete, you </a:t>
            </a:r>
            <a:r>
              <a:rPr lang="en-IE" dirty="0" smtClean="0"/>
              <a:t>the </a:t>
            </a:r>
            <a:r>
              <a:rPr dirty="0" smtClean="0"/>
              <a:t>developer </a:t>
            </a:r>
            <a:r>
              <a:rPr dirty="0"/>
              <a:t>will extrapolate as a stake in the ground.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dirty="0"/>
              <a:t>They may not be correct from the user's point of view, but the developer now knows what he/she thinks the code should do, and so you can answer the question.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dirty="0"/>
              <a:t>The definition of correct may change over the lifetime of the code in question, but at any point, developer should be able to prove that it's doing what he/she thinks it should be doing.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342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t>B. Boundary Conditions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half" idx="1"/>
          </p:nvPr>
        </p:nvSpPr>
        <p:spPr>
          <a:xfrm>
            <a:off x="546100" y="2324100"/>
            <a:ext cx="4699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Identifying boundary conditions is one of the most valuable parts of unit testing, because this is where most bugs generally live - at the </a:t>
            </a:r>
            <a:r>
              <a:rPr dirty="0" smtClean="0"/>
              <a:t>edges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430392" y="268288"/>
            <a:ext cx="6248028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testOrder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testDups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testOne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assertEquals(1,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testNegative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negList =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assertEquals(-7, Largest.largest(negList));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(RuntimeException e)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assertTrue(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  <a:p>
            <a:pPr>
              <a:spcBef>
                <a:spcPts val="1600"/>
              </a:spcBef>
            </a:pPr>
            <a:r>
              <a:rPr dirty="0"/>
              <a:t>Values far in excess of reasonable expectations, such as a person's age of 10,000 years.</a:t>
            </a:r>
          </a:p>
          <a:p>
            <a:pPr>
              <a:spcBef>
                <a:spcPts val="1600"/>
              </a:spcBef>
            </a:pPr>
            <a:r>
              <a:rPr dirty="0"/>
              <a:t>Duplicates in lists that shouldn't have duplicates.</a:t>
            </a:r>
          </a:p>
          <a:p>
            <a:pPr>
              <a:spcBef>
                <a:spcPts val="1600"/>
              </a:spcBef>
            </a:pPr>
            <a:r>
              <a:rPr dirty="0"/>
              <a:t>Ordered lists that aren't, and vice-versa. Try handing a pre-sorted list to a sort algorithm, for instance, or even a reverse-sorted list.</a:t>
            </a:r>
          </a:p>
          <a:p>
            <a:pPr>
              <a:spcBef>
                <a:spcPts val="1600"/>
              </a:spcBef>
            </a:pPr>
            <a:r>
              <a:rPr dirty="0"/>
              <a:t>Things that arrive out of order, or happen out of expected order, such as trying to print a document before logging in.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Boundary Conditions C.O.R.R.E.C.T.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rPr b="1"/>
              <a:t>C</a:t>
            </a:r>
            <a:r>
              <a:t>onformance - Does the value conform to an expected format?</a:t>
            </a:r>
          </a:p>
          <a:p>
            <a:pPr>
              <a:spcBef>
                <a:spcPts val="2200"/>
              </a:spcBef>
            </a:pPr>
            <a:r>
              <a:rPr b="1"/>
              <a:t>O</a:t>
            </a:r>
            <a:r>
              <a:t>rdering - Is the set of values ordered or unordered as appropriate?</a:t>
            </a:r>
          </a:p>
          <a:p>
            <a:pPr>
              <a:spcBef>
                <a:spcPts val="2200"/>
              </a:spcBef>
            </a:pPr>
            <a:r>
              <a:rPr b="1"/>
              <a:t>R</a:t>
            </a:r>
            <a:r>
              <a:t>ange - Is the value within reasonable minimum and maximum values?</a:t>
            </a:r>
          </a:p>
          <a:p>
            <a:pPr>
              <a:spcBef>
                <a:spcPts val="2200"/>
              </a:spcBef>
            </a:pPr>
            <a:r>
              <a:rPr b="1"/>
              <a:t>R</a:t>
            </a:r>
            <a:r>
              <a:t>eference - Does the code reference anything external that isn't under direct control of the code itself?</a:t>
            </a:r>
          </a:p>
          <a:p>
            <a:pPr>
              <a:spcBef>
                <a:spcPts val="2200"/>
              </a:spcBef>
            </a:pPr>
            <a:r>
              <a:rPr b="1"/>
              <a:t>E</a:t>
            </a:r>
            <a:r>
              <a:t>xistence - Does the value exist (e.g., is non-null, nonzero, present in a set, etc.)?</a:t>
            </a:r>
          </a:p>
          <a:p>
            <a:pPr>
              <a:spcBef>
                <a:spcPts val="2200"/>
              </a:spcBef>
            </a:pPr>
            <a:r>
              <a:rPr b="1"/>
              <a:t>C</a:t>
            </a:r>
            <a:r>
              <a:t>ardinality - Are there exactly enough values?</a:t>
            </a:r>
          </a:p>
          <a:p>
            <a:pPr>
              <a:spcBef>
                <a:spcPts val="2200"/>
              </a:spcBef>
            </a:pPr>
            <a:r>
              <a:rPr b="1"/>
              <a:t>T</a:t>
            </a:r>
            <a:r>
              <a:t>ime (absolute and relative) - Is everything happening in order? At the right time? In time?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I. Check Inverse Relationships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68199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800"/>
              </a:spcBef>
            </a:pPr>
            <a:r>
              <a:rPr dirty="0"/>
              <a:t>Some methods can be checked by applying their logical inverse. </a:t>
            </a:r>
          </a:p>
          <a:p>
            <a:pPr>
              <a:spcBef>
                <a:spcPts val="3800"/>
              </a:spcBef>
            </a:pPr>
            <a:r>
              <a:rPr lang="en-IE" dirty="0" smtClean="0"/>
              <a:t>e</a:t>
            </a:r>
            <a:r>
              <a:rPr dirty="0" smtClean="0"/>
              <a:t>.g</a:t>
            </a:r>
            <a:r>
              <a:rPr lang="en-IE" dirty="0" smtClean="0"/>
              <a:t>.</a:t>
            </a:r>
            <a:r>
              <a:rPr dirty="0" smtClean="0"/>
              <a:t> </a:t>
            </a:r>
            <a:r>
              <a:rPr dirty="0"/>
              <a:t>check a method that calculates a square root by squaring the result, and testing that it is tolerably close to the original number:</a:t>
            </a:r>
          </a:p>
          <a:p>
            <a:pPr>
              <a:spcBef>
                <a:spcPts val="3800"/>
              </a:spcBef>
            </a:pPr>
            <a:r>
              <a:rPr lang="en-IE" dirty="0"/>
              <a:t>o</a:t>
            </a:r>
            <a:r>
              <a:rPr dirty="0" smtClean="0"/>
              <a:t>r</a:t>
            </a:r>
            <a:r>
              <a:rPr lang="en-IE" dirty="0" smtClean="0"/>
              <a:t> - </a:t>
            </a:r>
            <a:r>
              <a:rPr dirty="0" smtClean="0"/>
              <a:t>check </a:t>
            </a:r>
            <a:r>
              <a:rPr dirty="0"/>
              <a:t>that some data was successfully inserted into a database by then searching for it.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081936" y="3580656"/>
            <a:ext cx="5109096" cy="16414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void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testSquareRootUsingInverse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() 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double 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x =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mySquareRoot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(4.0);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assertEquals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(4.0, x * x, 0.0001);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C. Cross-check Using Other Means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615256" y="2127324"/>
            <a:ext cx="6895256" cy="6565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dirty="0"/>
              <a:t>Where possible, use a different source for the inverse test (bug could be in original and in inverse</a:t>
            </a:r>
            <a:r>
              <a:rPr dirty="0" smtClean="0"/>
              <a:t>)</a:t>
            </a:r>
            <a:r>
              <a:rPr lang="en-IE" dirty="0" smtClean="0"/>
              <a:t>.</a:t>
            </a:r>
            <a:br>
              <a:rPr lang="en-IE" dirty="0" smtClean="0"/>
            </a:br>
            <a:endParaRPr dirty="0"/>
          </a:p>
          <a:p>
            <a:pPr>
              <a:spcBef>
                <a:spcPts val="500"/>
              </a:spcBef>
            </a:pPr>
            <a:r>
              <a:rPr dirty="0"/>
              <a:t>Usually there is more than one way to calculate some quantity; </a:t>
            </a:r>
          </a:p>
          <a:p>
            <a:pPr lvl="1">
              <a:spcBef>
                <a:spcPts val="500"/>
              </a:spcBef>
            </a:pPr>
            <a:r>
              <a:rPr lang="en-IE" dirty="0" smtClean="0"/>
              <a:t>p</a:t>
            </a:r>
            <a:r>
              <a:rPr dirty="0" smtClean="0"/>
              <a:t>ick </a:t>
            </a:r>
            <a:r>
              <a:rPr dirty="0"/>
              <a:t>one algorithm over the others because it performs better, or has other desirable characteristics - use that one in production.</a:t>
            </a:r>
          </a:p>
          <a:p>
            <a:pPr lvl="1">
              <a:spcBef>
                <a:spcPts val="500"/>
              </a:spcBef>
            </a:pPr>
            <a:r>
              <a:rPr lang="en-IE" dirty="0" smtClean="0"/>
              <a:t>u</a:t>
            </a:r>
            <a:r>
              <a:rPr dirty="0" smtClean="0"/>
              <a:t>se </a:t>
            </a:r>
            <a:r>
              <a:rPr dirty="0"/>
              <a:t>one of the other versions to cross-check our results in the test system.</a:t>
            </a:r>
          </a:p>
          <a:p>
            <a:pPr marL="0" indent="0">
              <a:spcBef>
                <a:spcPts val="500"/>
              </a:spcBef>
              <a:buNone/>
            </a:pPr>
            <a:endParaRPr lang="en-IE" dirty="0" smtClean="0"/>
          </a:p>
          <a:p>
            <a:pPr>
              <a:spcBef>
                <a:spcPts val="500"/>
              </a:spcBef>
            </a:pPr>
            <a:r>
              <a:rPr dirty="0" smtClean="0"/>
              <a:t>Especially </a:t>
            </a:r>
            <a:r>
              <a:rPr dirty="0"/>
              <a:t>helpful when there's a proven, known way of accomplishing the task that happens to be too slow or too complex to use in production code.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7708676" y="3771900"/>
            <a:ext cx="5058420" cy="22570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void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testSquareRootUsingStd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() 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double 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number = 3880900.0;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double 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root1 =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mySquareRoot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(number);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double 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root2 =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Math.sqrt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(number);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err="1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assertEquals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(root2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, root1, 0.0001);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1223</Words>
  <Application>Microsoft Office PowerPoint</Application>
  <PresentationFormat>Custom</PresentationFormat>
  <Paragraphs>166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ModernPortfolio</vt:lpstr>
      <vt:lpstr>Agile Software Development</vt:lpstr>
      <vt:lpstr>“The Right-BICEP”</vt:lpstr>
      <vt:lpstr>Right B.I.C.E.P.</vt:lpstr>
      <vt:lpstr>Right</vt:lpstr>
      <vt:lpstr>B. Boundary Conditions</vt:lpstr>
      <vt:lpstr>Example Boundaries:</vt:lpstr>
      <vt:lpstr>Boundary Conditions C.O.R.R.E.C.T.</vt:lpstr>
      <vt:lpstr>I. Check Inverse Relationships</vt:lpstr>
      <vt:lpstr>C. Cross-check Using Other Means</vt:lpstr>
      <vt:lpstr>C. Cross-check Using Other Means (2)</vt:lpstr>
      <vt:lpstr>E. Force Error Conditions</vt:lpstr>
      <vt:lpstr>P. Performance Characteristics</vt:lpstr>
      <vt:lpstr>Performance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4</cp:revision>
  <dcterms:modified xsi:type="dcterms:W3CDTF">2015-11-16T13:12:22Z</dcterms:modified>
</cp:coreProperties>
</file>