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3BE"/>
    <a:srgbClr val="061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16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0165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210" name="Shape 210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14" name="Shape 214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8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226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Shape 227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Off-by-one_err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concurrency/" TargetMode="External"/><Relationship Id="rId2" Type="http://schemas.openxmlformats.org/officeDocument/2006/relationships/hyperlink" Target="https://docs.oracle.com/javase/tutorial/rmi/over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programwithjava.com/java-multithread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somewhere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4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50" name="Group 250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 anchor="ctr"/>
          <a:lstStyle/>
          <a:p>
            <a:r>
              <a:rPr dirty="0"/>
              <a:t>Agile Software Development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pPr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 (2)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half" idx="1"/>
          </p:nvPr>
        </p:nvSpPr>
        <p:spPr>
          <a:xfrm>
            <a:off x="444500" y="2284512"/>
            <a:ext cx="50419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If assumptions are made </a:t>
            </a:r>
            <a:r>
              <a:rPr dirty="0" smtClean="0"/>
              <a:t>about</a:t>
            </a:r>
            <a:r>
              <a:rPr lang="en-IE" dirty="0" smtClean="0"/>
              <a:t>:</a:t>
            </a:r>
            <a:endParaRPr dirty="0"/>
          </a:p>
          <a:p>
            <a:pPr lvl="1"/>
            <a:r>
              <a:rPr dirty="0"/>
              <a:t>the state of the </a:t>
            </a:r>
            <a:r>
              <a:rPr dirty="0" smtClean="0"/>
              <a:t>class</a:t>
            </a:r>
            <a:r>
              <a:rPr lang="en-IE" dirty="0" smtClean="0"/>
              <a:t>.</a:t>
            </a:r>
            <a:endParaRPr dirty="0"/>
          </a:p>
          <a:p>
            <a:pPr lvl="1"/>
            <a:r>
              <a:rPr dirty="0"/>
              <a:t>the state of other </a:t>
            </a:r>
            <a:r>
              <a:rPr dirty="0" smtClean="0"/>
              <a:t>objects</a:t>
            </a:r>
            <a:r>
              <a:rPr lang="en-IE" dirty="0" smtClean="0"/>
              <a:t>.</a:t>
            </a:r>
            <a:endParaRPr dirty="0"/>
          </a:p>
          <a:p>
            <a:pPr lvl="1"/>
            <a:r>
              <a:rPr dirty="0"/>
              <a:t>the global </a:t>
            </a:r>
            <a:r>
              <a:rPr dirty="0" smtClean="0"/>
              <a:t>application</a:t>
            </a:r>
            <a:r>
              <a:rPr lang="en-IE" dirty="0" smtClean="0"/>
              <a:t>.</a:t>
            </a:r>
            <a:r>
              <a:rPr dirty="0" smtClean="0"/>
              <a:t> </a:t>
            </a:r>
            <a:endParaRPr dirty="0"/>
          </a:p>
          <a:p>
            <a:r>
              <a:rPr dirty="0"/>
              <a:t>then need to test your code to make sure that it is well-behaved if these assumptions are not met.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5621188" y="2321282"/>
            <a:ext cx="7073900" cy="6011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</a:rPr>
              <a:t>public void </a:t>
            </a:r>
            <a:r>
              <a:rPr sz="2400" dirty="0" err="1"/>
              <a:t>testJamItIntoPark</a:t>
            </a:r>
            <a:r>
              <a:rPr sz="2400" dirty="0"/>
              <a:t>()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transmission.select</a:t>
            </a:r>
            <a:r>
              <a:rPr sz="2400" dirty="0"/>
              <a:t>(</a:t>
            </a:r>
            <a:r>
              <a:rPr sz="2400" dirty="0">
                <a:solidFill>
                  <a:srgbClr val="0233BE"/>
                </a:solidFill>
                <a:latin typeface="Monaco"/>
                <a:ea typeface="Monaco"/>
                <a:cs typeface="Monaco"/>
              </a:rPr>
              <a:t>DRIVE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car.accelerateTo</a:t>
            </a:r>
            <a:r>
              <a:rPr sz="2400" dirty="0"/>
              <a:t>(</a:t>
            </a:r>
            <a:r>
              <a:rPr sz="2400" dirty="0">
                <a:solidFill>
                  <a:srgbClr val="0233BE"/>
                </a:solidFill>
              </a:rPr>
              <a:t>35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assertEquals</a:t>
            </a:r>
            <a:r>
              <a:rPr sz="2400" dirty="0"/>
              <a:t>(</a:t>
            </a:r>
            <a:r>
              <a:rPr sz="2400" dirty="0">
                <a:solidFill>
                  <a:srgbClr val="0233BE"/>
                </a:solidFill>
                <a:latin typeface="Monaco"/>
                <a:ea typeface="Monaco"/>
                <a:cs typeface="Monaco"/>
              </a:rPr>
              <a:t>DRIVE</a:t>
            </a:r>
            <a:r>
              <a:rPr sz="2400" dirty="0"/>
              <a:t>, </a:t>
            </a:r>
            <a:r>
              <a:rPr sz="2400" dirty="0" err="1"/>
              <a:t>transmission.getSelect</a:t>
            </a:r>
            <a:r>
              <a:rPr sz="2400" dirty="0"/>
              <a:t>());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endParaRPr lang="en-IE" sz="2400" dirty="0" smtClean="0"/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E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24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sz="2400" dirty="0">
                <a:solidFill>
                  <a:schemeClr val="bg1">
                    <a:lumMod val="50000"/>
                  </a:schemeClr>
                </a:solidFill>
              </a:rPr>
              <a:t>should silently ignore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transmission.select</a:t>
            </a:r>
            <a:r>
              <a:rPr sz="2400" dirty="0"/>
              <a:t>(</a:t>
            </a:r>
            <a:r>
              <a:rPr sz="2400" dirty="0">
                <a:solidFill>
                  <a:srgbClr val="0233BE"/>
                </a:solidFill>
                <a:latin typeface="Monaco"/>
                <a:ea typeface="Monaco"/>
                <a:cs typeface="Monaco"/>
              </a:rPr>
              <a:t>PARK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assertEquals</a:t>
            </a:r>
            <a:r>
              <a:rPr sz="2400" dirty="0"/>
              <a:t>(</a:t>
            </a:r>
            <a:r>
              <a:rPr sz="2400" dirty="0">
                <a:solidFill>
                  <a:srgbClr val="0233BE"/>
                </a:solidFill>
                <a:latin typeface="Monaco"/>
                <a:ea typeface="Monaco"/>
                <a:cs typeface="Monaco"/>
              </a:rPr>
              <a:t>DRIVE</a:t>
            </a:r>
            <a:r>
              <a:rPr sz="2400" dirty="0"/>
              <a:t>,  </a:t>
            </a:r>
            <a:r>
              <a:rPr sz="2400" dirty="0" err="1"/>
              <a:t>transmission.getSelect</a:t>
            </a:r>
            <a:r>
              <a:rPr sz="2400" dirty="0"/>
              <a:t>());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car.accelerateTo</a:t>
            </a:r>
            <a:r>
              <a:rPr sz="2400" dirty="0"/>
              <a:t>(</a:t>
            </a:r>
            <a:r>
              <a:rPr sz="2400" dirty="0">
                <a:solidFill>
                  <a:srgbClr val="0233BE"/>
                </a:solidFill>
                <a:latin typeface="Monaco"/>
                <a:ea typeface="Monaco"/>
                <a:cs typeface="Monaco"/>
              </a:rPr>
              <a:t>0</a:t>
            </a:r>
            <a:r>
              <a:rPr sz="2400" dirty="0"/>
              <a:t>); </a:t>
            </a:r>
            <a:r>
              <a:rPr sz="2400" dirty="0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// i.e., stop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car.brakeToStop</a:t>
            </a:r>
            <a:r>
              <a:rPr sz="24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  </a:t>
            </a:r>
            <a:endParaRPr lang="en-IE" sz="2400" dirty="0" smtClean="0">
              <a:solidFill>
                <a:schemeClr val="bg1">
                  <a:lumMod val="50000"/>
                </a:schemeClr>
              </a:solidFill>
              <a:latin typeface="Monaco"/>
              <a:ea typeface="Monaco"/>
              <a:cs typeface="Monaco"/>
            </a:endParaRP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 </a:t>
            </a:r>
            <a:r>
              <a:rPr lang="en-IE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 </a:t>
            </a:r>
            <a:r>
              <a:rPr sz="2400" dirty="0" smtClean="0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// </a:t>
            </a:r>
            <a:r>
              <a:rPr sz="2400" dirty="0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should work now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transmission.select</a:t>
            </a:r>
            <a:r>
              <a:rPr sz="2400" dirty="0"/>
              <a:t>(</a:t>
            </a:r>
            <a:r>
              <a:rPr sz="2400" dirty="0">
                <a:solidFill>
                  <a:srgbClr val="0233BE"/>
                </a:solidFill>
                <a:latin typeface="Monaco"/>
                <a:ea typeface="Monaco"/>
                <a:cs typeface="Monaco"/>
              </a:rPr>
              <a:t>PARK</a:t>
            </a:r>
            <a:r>
              <a:rPr sz="2400" dirty="0"/>
              <a:t>);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assertEquals</a:t>
            </a:r>
            <a:r>
              <a:rPr sz="2400" dirty="0"/>
              <a:t>(</a:t>
            </a:r>
            <a:r>
              <a:rPr sz="2400" dirty="0">
                <a:solidFill>
                  <a:srgbClr val="0233BE"/>
                </a:solidFill>
                <a:latin typeface="Monaco"/>
                <a:ea typeface="Monaco"/>
                <a:cs typeface="Monaco"/>
              </a:rPr>
              <a:t>PARK</a:t>
            </a:r>
            <a:r>
              <a:rPr sz="2400" dirty="0"/>
              <a:t>, </a:t>
            </a:r>
            <a:r>
              <a:rPr sz="2400" dirty="0" err="1"/>
              <a:t>transmission.getSelect</a:t>
            </a:r>
            <a:r>
              <a:rPr sz="2400" dirty="0"/>
              <a:t>());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Existence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2100"/>
              </a:spcBef>
            </a:pPr>
            <a:r>
              <a:rPr dirty="0"/>
              <a:t>Make sure the method under test can stand up to nothing!</a:t>
            </a:r>
          </a:p>
          <a:p>
            <a:pPr marL="889000" lvl="2" indent="0">
              <a:spcBef>
                <a:spcPts val="2100"/>
              </a:spcBef>
              <a:buNone/>
            </a:pPr>
            <a:r>
              <a:rPr dirty="0"/>
              <a:t>Network </a:t>
            </a:r>
            <a:r>
              <a:rPr dirty="0" smtClean="0"/>
              <a:t>resource</a:t>
            </a:r>
            <a:r>
              <a:rPr lang="en-IE" dirty="0"/>
              <a:t/>
            </a:r>
            <a:br>
              <a:rPr lang="en-IE" dirty="0"/>
            </a:br>
            <a:r>
              <a:rPr dirty="0" smtClean="0"/>
              <a:t>files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URLs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license keys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users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dirty="0" smtClean="0"/>
              <a:t>printers</a:t>
            </a:r>
            <a:r>
              <a:rPr lang="en-IE" dirty="0" smtClean="0"/>
              <a:t>…</a:t>
            </a:r>
          </a:p>
          <a:p>
            <a:pPr lvl="1">
              <a:spcBef>
                <a:spcPts val="2100"/>
              </a:spcBef>
            </a:pPr>
            <a:r>
              <a:rPr dirty="0" smtClean="0"/>
              <a:t>may </a:t>
            </a:r>
            <a:r>
              <a:rPr dirty="0"/>
              <a:t>all disappear without </a:t>
            </a:r>
            <a:r>
              <a:rPr dirty="0" smtClean="0"/>
              <a:t>notice</a:t>
            </a:r>
            <a:r>
              <a:rPr lang="en-IE" dirty="0" smtClean="0"/>
              <a:t>.</a:t>
            </a:r>
            <a:endParaRPr dirty="0"/>
          </a:p>
          <a:p>
            <a:pPr>
              <a:spcBef>
                <a:spcPts val="2100"/>
              </a:spcBef>
            </a:pPr>
            <a:r>
              <a:rPr dirty="0"/>
              <a:t>Many Java library methods will throw an exception of some sort when faced with non-existent data. </a:t>
            </a:r>
          </a:p>
          <a:p>
            <a:pPr lvl="1">
              <a:spcBef>
                <a:spcPts val="2100"/>
              </a:spcBef>
            </a:pPr>
            <a:r>
              <a:rPr dirty="0"/>
              <a:t>Difficulty: hard to debug a generic runtime </a:t>
            </a:r>
            <a:r>
              <a:rPr dirty="0" smtClean="0"/>
              <a:t>exception</a:t>
            </a:r>
            <a:r>
              <a:rPr lang="en-IE" dirty="0" smtClean="0"/>
              <a:t>.</a:t>
            </a:r>
            <a:r>
              <a:rPr dirty="0" smtClean="0"/>
              <a:t> </a:t>
            </a:r>
            <a:endParaRPr dirty="0"/>
          </a:p>
          <a:p>
            <a:pPr>
              <a:spcBef>
                <a:spcPts val="2100"/>
              </a:spcBef>
            </a:pPr>
            <a:r>
              <a:rPr lang="en-IE" dirty="0" smtClean="0"/>
              <a:t>Should u</a:t>
            </a:r>
            <a:r>
              <a:rPr dirty="0" smtClean="0"/>
              <a:t>nit </a:t>
            </a:r>
            <a:r>
              <a:rPr dirty="0"/>
              <a:t>test with plenty of nulls, zeros, empty strings etc...</a:t>
            </a:r>
          </a:p>
        </p:txBody>
      </p:sp>
      <p:sp>
        <p:nvSpPr>
          <p:cNvPr id="295" name="Shape 29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Cardinality (1)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1389832" y="2428528"/>
            <a:ext cx="10009112" cy="51125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dirty="0" smtClean="0"/>
          </a:p>
          <a:p>
            <a:r>
              <a:rPr sz="3200" dirty="0" smtClean="0"/>
              <a:t>If </a:t>
            </a:r>
            <a:r>
              <a:rPr sz="3200" dirty="0"/>
              <a:t>you've got 12 feet of lawn that you want to </a:t>
            </a:r>
            <a:r>
              <a:rPr sz="3200" dirty="0" smtClean="0"/>
              <a:t>fence</a:t>
            </a:r>
            <a:r>
              <a:rPr lang="en-IE" sz="3200" dirty="0" smtClean="0"/>
              <a:t>…</a:t>
            </a:r>
          </a:p>
          <a:p>
            <a:r>
              <a:rPr sz="3200" dirty="0" smtClean="0"/>
              <a:t>and </a:t>
            </a:r>
            <a:r>
              <a:rPr sz="3200" dirty="0"/>
              <a:t>each section of fencing is 3 feet </a:t>
            </a:r>
            <a:r>
              <a:rPr sz="3200" dirty="0" smtClean="0"/>
              <a:t>wide</a:t>
            </a:r>
            <a:r>
              <a:rPr lang="en-IE" sz="3200" dirty="0" smtClean="0"/>
              <a:t>…</a:t>
            </a:r>
          </a:p>
          <a:p>
            <a:r>
              <a:rPr sz="3200" dirty="0" smtClean="0"/>
              <a:t>how </a:t>
            </a:r>
            <a:r>
              <a:rPr sz="3200" dirty="0"/>
              <a:t>many fence posts do you need?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Cardinality (2)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sz="half" idx="1"/>
          </p:nvPr>
        </p:nvSpPr>
        <p:spPr>
          <a:xfrm>
            <a:off x="1484462" y="6559996"/>
            <a:ext cx="9793088" cy="2781300"/>
          </a:xfrm>
          <a:prstGeom prst="rect">
            <a:avLst/>
          </a:prstGeom>
        </p:spPr>
        <p:txBody>
          <a:bodyPr/>
          <a:lstStyle/>
          <a:p>
            <a:r>
              <a:rPr dirty="0"/>
              <a:t>This problem, and the related common errors, come up so often that they are graced with the name “fencepost errors” or “</a:t>
            </a:r>
            <a:r>
              <a:rPr dirty="0">
                <a:hlinkClick r:id="rId2"/>
              </a:rPr>
              <a:t>off-by-one errors</a:t>
            </a:r>
            <a:r>
              <a:rPr dirty="0" smtClean="0"/>
              <a:t>”</a:t>
            </a:r>
            <a:endParaRPr dirty="0"/>
          </a:p>
        </p:txBody>
      </p:sp>
      <p:sp>
        <p:nvSpPr>
          <p:cNvPr id="303" name="Shape 3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04" name="Picture 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8024" y="2487144"/>
            <a:ext cx="6525964" cy="3757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Cardinality (3)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571500" y="2451100"/>
            <a:ext cx="118618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rPr dirty="0"/>
              <a:t>Related to </a:t>
            </a:r>
            <a:r>
              <a:rPr b="1" i="1" dirty="0"/>
              <a:t>Existence</a:t>
            </a:r>
            <a:r>
              <a:rPr b="1" dirty="0"/>
              <a:t> &amp; </a:t>
            </a:r>
            <a:r>
              <a:rPr b="1" i="1" dirty="0"/>
              <a:t>Boundary</a:t>
            </a:r>
            <a:r>
              <a:rPr b="1" dirty="0"/>
              <a:t> </a:t>
            </a:r>
            <a:r>
              <a:rPr dirty="0"/>
              <a:t>- how to make sure there are exactly as many items as needed</a:t>
            </a:r>
          </a:p>
          <a:p>
            <a:pPr>
              <a:spcBef>
                <a:spcPts val="1700"/>
              </a:spcBef>
            </a:pPr>
            <a:r>
              <a:rPr dirty="0"/>
              <a:t>The count of some set of values is most interesting in these three cases: </a:t>
            </a:r>
          </a:p>
          <a:p>
            <a:pPr lvl="1">
              <a:spcBef>
                <a:spcPts val="1700"/>
              </a:spcBef>
            </a:pPr>
            <a:r>
              <a:rPr dirty="0"/>
              <a:t>1. Zero</a:t>
            </a:r>
          </a:p>
          <a:p>
            <a:pPr lvl="1">
              <a:spcBef>
                <a:spcPts val="1700"/>
              </a:spcBef>
            </a:pPr>
            <a:r>
              <a:rPr dirty="0"/>
              <a:t>2. One</a:t>
            </a:r>
          </a:p>
          <a:p>
            <a:pPr lvl="1">
              <a:spcBef>
                <a:spcPts val="1700"/>
              </a:spcBef>
            </a:pPr>
            <a:r>
              <a:rPr dirty="0"/>
              <a:t>3. More than one</a:t>
            </a:r>
          </a:p>
          <a:p>
            <a:pPr>
              <a:spcBef>
                <a:spcPts val="1700"/>
              </a:spcBef>
            </a:pPr>
            <a:r>
              <a:rPr dirty="0"/>
              <a:t>It's called the “0-1-n-Rule” and it's based on the premise that if method can handle more than one of something, it can probably handle 10, 20, or 1,000.</a:t>
            </a:r>
          </a:p>
          <a:p>
            <a:pPr>
              <a:spcBef>
                <a:spcPts val="1700"/>
              </a:spcBef>
            </a:pPr>
            <a:r>
              <a:rPr dirty="0"/>
              <a:t>Sometimes n may be significant - </a:t>
            </a:r>
          </a:p>
          <a:p>
            <a:pPr lvl="1">
              <a:spcBef>
                <a:spcPts val="1700"/>
              </a:spcBef>
            </a:pPr>
            <a:r>
              <a:rPr dirty="0"/>
              <a:t>top 10 results</a:t>
            </a:r>
          </a:p>
          <a:p>
            <a:pPr lvl="1">
              <a:spcBef>
                <a:spcPts val="1700"/>
              </a:spcBef>
            </a:pPr>
            <a:r>
              <a:rPr dirty="0"/>
              <a:t>leading 100 users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IE" dirty="0" smtClean="0"/>
          </a:p>
          <a:p>
            <a:r>
              <a:rPr dirty="0" smtClean="0"/>
              <a:t>Relative </a:t>
            </a:r>
            <a:r>
              <a:rPr dirty="0"/>
              <a:t>time (ordering in time)</a:t>
            </a:r>
          </a:p>
          <a:p>
            <a:r>
              <a:rPr dirty="0"/>
              <a:t>Absolute time</a:t>
            </a:r>
          </a:p>
          <a:p>
            <a:r>
              <a:rPr dirty="0"/>
              <a:t>Concurrency issues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Time - Relative</a:t>
            </a:r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</a:pPr>
            <a:r>
              <a:rPr dirty="0"/>
              <a:t>Some interfaces are inherently </a:t>
            </a:r>
            <a:r>
              <a:rPr dirty="0" err="1" smtClean="0"/>
              <a:t>stateful</a:t>
            </a:r>
            <a:r>
              <a:rPr dirty="0"/>
              <a:t>:</a:t>
            </a:r>
          </a:p>
          <a:p>
            <a:pPr lvl="1">
              <a:spcBef>
                <a:spcPts val="2000"/>
              </a:spcBef>
            </a:pPr>
            <a:r>
              <a:rPr dirty="0"/>
              <a:t>login() will be called before logout</a:t>
            </a:r>
            <a:r>
              <a:rPr dirty="0" smtClean="0"/>
              <a:t>()</a:t>
            </a:r>
            <a:r>
              <a:rPr lang="en-IE" dirty="0" smtClean="0"/>
              <a:t>.</a:t>
            </a:r>
            <a:endParaRPr dirty="0"/>
          </a:p>
          <a:p>
            <a:pPr lvl="1">
              <a:spcBef>
                <a:spcPts val="2000"/>
              </a:spcBef>
            </a:pPr>
            <a:r>
              <a:rPr dirty="0" err="1"/>
              <a:t>prepareStatement</a:t>
            </a:r>
            <a:r>
              <a:rPr dirty="0"/>
              <a:t>() is called before </a:t>
            </a:r>
            <a:r>
              <a:rPr dirty="0" err="1"/>
              <a:t>executeStatement</a:t>
            </a:r>
            <a:r>
              <a:rPr dirty="0" smtClean="0"/>
              <a:t>()</a:t>
            </a:r>
            <a:r>
              <a:rPr lang="en-IE" dirty="0" smtClean="0"/>
              <a:t>.</a:t>
            </a:r>
            <a:endParaRPr dirty="0"/>
          </a:p>
          <a:p>
            <a:pPr lvl="1">
              <a:spcBef>
                <a:spcPts val="2000"/>
              </a:spcBef>
            </a:pPr>
            <a:r>
              <a:rPr dirty="0"/>
              <a:t>connect() before read() which is before close</a:t>
            </a:r>
            <a:r>
              <a:rPr dirty="0" smtClean="0"/>
              <a:t>()</a:t>
            </a:r>
            <a:r>
              <a:rPr lang="en-IE" dirty="0" smtClean="0"/>
              <a:t>.</a:t>
            </a:r>
            <a:endParaRPr dirty="0"/>
          </a:p>
          <a:p>
            <a:pPr marL="0" indent="0">
              <a:spcBef>
                <a:spcPts val="2000"/>
              </a:spcBef>
              <a:buNone/>
            </a:pPr>
            <a:endParaRPr lang="en-IE" dirty="0" smtClean="0"/>
          </a:p>
          <a:p>
            <a:pPr>
              <a:spcBef>
                <a:spcPts val="2000"/>
              </a:spcBef>
            </a:pPr>
            <a:r>
              <a:rPr dirty="0" smtClean="0"/>
              <a:t>Test </a:t>
            </a:r>
            <a:r>
              <a:rPr dirty="0"/>
              <a:t>calling methods out of the expected order try skipping the first, last and middle of a </a:t>
            </a:r>
            <a:r>
              <a:rPr dirty="0" smtClean="0"/>
              <a:t>sequence</a:t>
            </a:r>
            <a:r>
              <a:rPr lang="en-IE" dirty="0" smtClean="0"/>
              <a:t>.</a:t>
            </a:r>
          </a:p>
          <a:p>
            <a:pPr>
              <a:spcBef>
                <a:spcPts val="2000"/>
              </a:spcBef>
            </a:pPr>
            <a:endParaRPr dirty="0"/>
          </a:p>
          <a:p>
            <a:pPr>
              <a:spcBef>
                <a:spcPts val="2000"/>
              </a:spcBef>
            </a:pPr>
            <a:r>
              <a:rPr dirty="0"/>
              <a:t>Relative time might also include issues of timeouts in the code: how long your method is willing </a:t>
            </a:r>
            <a:r>
              <a:rPr dirty="0" smtClean="0"/>
              <a:t>to </a:t>
            </a:r>
            <a:r>
              <a:rPr dirty="0"/>
              <a:t>wait for some resource to become </a:t>
            </a:r>
            <a:r>
              <a:rPr dirty="0" smtClean="0"/>
              <a:t>available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- Absolute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571500" y="2171700"/>
            <a:ext cx="11861800" cy="6565900"/>
          </a:xfrm>
          <a:prstGeom prst="rect">
            <a:avLst/>
          </a:prstGeom>
        </p:spPr>
        <p:txBody>
          <a:bodyPr/>
          <a:lstStyle/>
          <a:p>
            <a:endParaRPr lang="en-IE" dirty="0" smtClean="0"/>
          </a:p>
          <a:p>
            <a:r>
              <a:rPr dirty="0" smtClean="0"/>
              <a:t>The </a:t>
            </a:r>
            <a:r>
              <a:rPr dirty="0"/>
              <a:t>actual “wall clock” time.</a:t>
            </a:r>
          </a:p>
          <a:p>
            <a:r>
              <a:rPr dirty="0"/>
              <a:t>Most of the time, this makes no difference. However, occasionally, the actual time of day will matter.</a:t>
            </a:r>
          </a:p>
          <a:p>
            <a:r>
              <a:rPr dirty="0" err="1"/>
              <a:t>e.g</a:t>
            </a:r>
            <a:r>
              <a:rPr dirty="0"/>
              <a:t>: Question: every day of the year is 24 hours long? - true or false?</a:t>
            </a:r>
          </a:p>
        </p:txBody>
      </p:sp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- Absolute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xfrm>
            <a:off x="469900" y="2171700"/>
            <a:ext cx="118618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600"/>
              </a:spcBef>
            </a:pPr>
            <a:r>
              <a:rPr dirty="0"/>
              <a:t>Answer: It Depends!</a:t>
            </a:r>
          </a:p>
          <a:p>
            <a:pPr>
              <a:spcBef>
                <a:spcPts val="2600"/>
              </a:spcBef>
            </a:pPr>
            <a:r>
              <a:rPr dirty="0"/>
              <a:t>In UTC (Universal Coordinated Time, the modern version of Greenwich Mean Time, or GMT), the answer is YES. </a:t>
            </a:r>
          </a:p>
          <a:p>
            <a:pPr>
              <a:spcBef>
                <a:spcPts val="2600"/>
              </a:spcBef>
            </a:pPr>
            <a:r>
              <a:rPr dirty="0"/>
              <a:t>In areas of the world that do not observe Daylight Savings Time (DST), the answer is YES. </a:t>
            </a:r>
          </a:p>
          <a:p>
            <a:pPr>
              <a:spcBef>
                <a:spcPts val="2600"/>
              </a:spcBef>
            </a:pPr>
            <a:r>
              <a:rPr dirty="0"/>
              <a:t>In most of the U.S. (which does observe DST), the answer is NO. </a:t>
            </a:r>
          </a:p>
          <a:p>
            <a:pPr lvl="1">
              <a:spcBef>
                <a:spcPts val="2600"/>
              </a:spcBef>
            </a:pPr>
            <a:r>
              <a:rPr dirty="0"/>
              <a:t>In April, you'll have a day with 23 hours (spring forward) and in October you'll have a day with 25 (fall back). </a:t>
            </a:r>
          </a:p>
          <a:p>
            <a:pPr lvl="1">
              <a:spcBef>
                <a:spcPts val="2600"/>
              </a:spcBef>
            </a:pPr>
            <a:r>
              <a:rPr dirty="0"/>
              <a:t>This means that arithmetic won't always work as you expect; 1:45AM plus 30 minutes might equal </a:t>
            </a:r>
            <a:r>
              <a:rPr dirty="0" smtClean="0"/>
              <a:t>1:15</a:t>
            </a:r>
            <a:r>
              <a:rPr lang="en-IE" dirty="0" smtClean="0"/>
              <a:t>AM</a:t>
            </a:r>
            <a:r>
              <a:rPr dirty="0" smtClean="0"/>
              <a:t>, </a:t>
            </a:r>
            <a:r>
              <a:rPr dirty="0"/>
              <a:t>for instance.</a:t>
            </a:r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- Concurrency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  <a:defRPr i="1"/>
            </a:pPr>
            <a:r>
              <a:rPr dirty="0"/>
              <a:t>“Most code you write in Java will be run in a multi-threaded environment”</a:t>
            </a:r>
          </a:p>
          <a:p>
            <a:pPr>
              <a:spcBef>
                <a:spcPts val="1200"/>
              </a:spcBef>
            </a:pPr>
            <a:r>
              <a:rPr dirty="0"/>
              <a:t>Is this true?</a:t>
            </a:r>
          </a:p>
          <a:p>
            <a:pPr lvl="1">
              <a:spcBef>
                <a:spcPts val="1200"/>
              </a:spcBef>
              <a:defRPr sz="2400"/>
            </a:pPr>
            <a:r>
              <a:rPr dirty="0"/>
              <a:t>Simple Console Application?</a:t>
            </a:r>
          </a:p>
          <a:p>
            <a:pPr lvl="1">
              <a:spcBef>
                <a:spcPts val="1200"/>
              </a:spcBef>
              <a:defRPr sz="2400"/>
            </a:pPr>
            <a:r>
              <a:rPr dirty="0">
                <a:hlinkClick r:id="rId2"/>
              </a:rPr>
              <a:t>RMI </a:t>
            </a:r>
            <a:r>
              <a:rPr dirty="0"/>
              <a:t>application?</a:t>
            </a:r>
          </a:p>
          <a:p>
            <a:pPr lvl="1">
              <a:spcBef>
                <a:spcPts val="1200"/>
              </a:spcBef>
              <a:defRPr sz="2400"/>
            </a:pPr>
            <a:r>
              <a:rPr dirty="0">
                <a:hlinkClick r:id="rId3"/>
              </a:rPr>
              <a:t>Swing </a:t>
            </a:r>
            <a:r>
              <a:rPr dirty="0"/>
              <a:t>GUI Application?</a:t>
            </a:r>
          </a:p>
          <a:p>
            <a:pPr>
              <a:spcBef>
                <a:spcPts val="1200"/>
              </a:spcBef>
            </a:pPr>
            <a:endParaRPr lang="en-IE" dirty="0" smtClean="0"/>
          </a:p>
          <a:p>
            <a:pPr>
              <a:spcBef>
                <a:spcPts val="1200"/>
              </a:spcBef>
            </a:pPr>
            <a:r>
              <a:rPr dirty="0" smtClean="0"/>
              <a:t>What </a:t>
            </a:r>
            <a:r>
              <a:rPr dirty="0"/>
              <a:t>will happen if </a:t>
            </a:r>
            <a:r>
              <a:rPr dirty="0">
                <a:hlinkClick r:id="rId4"/>
              </a:rPr>
              <a:t>multiple threads </a:t>
            </a:r>
            <a:r>
              <a:rPr dirty="0"/>
              <a:t>use this same object at the same time? Are there global or instance level data or methods that need to be synchronized? </a:t>
            </a:r>
            <a:endParaRPr lang="en-IE" dirty="0" smtClean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>
              <a:spcBef>
                <a:spcPts val="1200"/>
              </a:spcBef>
            </a:pPr>
            <a:r>
              <a:rPr dirty="0"/>
              <a:t>How about external access to files or hardware?</a:t>
            </a:r>
          </a:p>
        </p:txBody>
      </p:sp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ctrTitle"/>
          </p:nvPr>
        </p:nvSpPr>
        <p:spPr>
          <a:xfrm>
            <a:off x="571500" y="1219200"/>
            <a:ext cx="6337300" cy="3175000"/>
          </a:xfrm>
          <a:prstGeom prst="rect">
            <a:avLst/>
          </a:prstGeom>
        </p:spPr>
        <p:txBody>
          <a:bodyPr/>
          <a:lstStyle/>
          <a:p>
            <a:r>
              <a:t>CORRECT Boundary Conditions</a:t>
            </a:r>
          </a:p>
        </p:txBody>
      </p:sp>
      <p:pic>
        <p:nvPicPr>
          <p:cNvPr id="25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1800" y="1320800"/>
            <a:ext cx="5499100" cy="710078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Correct Thinking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underlying question to be constantly considered is:</a:t>
            </a:r>
          </a:p>
          <a:p>
            <a:pPr lvl="1"/>
            <a:r>
              <a:rPr i="1"/>
              <a:t>What can go wrong?</a:t>
            </a:r>
          </a:p>
          <a:p>
            <a:r>
              <a:t>Once you think of something that could go wrong, write a test for it. Once that test passes, again ask </a:t>
            </a:r>
          </a:p>
          <a:p>
            <a:pPr lvl="1"/>
            <a:r>
              <a:rPr i="1"/>
              <a:t>What else can go wrong?</a:t>
            </a:r>
          </a:p>
          <a:p>
            <a:r>
              <a:t>and so on.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C.O.R.R.E.C.T.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</a:pPr>
            <a:r>
              <a:rPr b="1"/>
              <a:t>C</a:t>
            </a:r>
            <a:r>
              <a:t>onformance - Does the value conform to an expected format?</a:t>
            </a:r>
          </a:p>
          <a:p>
            <a:pPr>
              <a:spcBef>
                <a:spcPts val="2200"/>
              </a:spcBef>
            </a:pPr>
            <a:r>
              <a:rPr b="1"/>
              <a:t>O</a:t>
            </a:r>
            <a:r>
              <a:t>rdering - Is the set of values ordered or unordered as appropriate?</a:t>
            </a:r>
          </a:p>
          <a:p>
            <a:pPr>
              <a:spcBef>
                <a:spcPts val="2200"/>
              </a:spcBef>
            </a:pPr>
            <a:r>
              <a:rPr b="1"/>
              <a:t>R</a:t>
            </a:r>
            <a:r>
              <a:t>ange - Is the value within reasonable minimum and maximum values?</a:t>
            </a:r>
          </a:p>
          <a:p>
            <a:pPr>
              <a:spcBef>
                <a:spcPts val="2200"/>
              </a:spcBef>
            </a:pPr>
            <a:r>
              <a:rPr b="1"/>
              <a:t>R</a:t>
            </a:r>
            <a:r>
              <a:t>eference - Does the code reference anything external that isn't under direct control of the code itself?</a:t>
            </a:r>
          </a:p>
          <a:p>
            <a:pPr>
              <a:spcBef>
                <a:spcPts val="2200"/>
              </a:spcBef>
            </a:pPr>
            <a:r>
              <a:rPr b="1"/>
              <a:t>E</a:t>
            </a:r>
            <a:r>
              <a:t>xistence - Does the value exist (e.g., is non-null, nonzero, present in a set, etc.)?</a:t>
            </a:r>
          </a:p>
          <a:p>
            <a:pPr>
              <a:spcBef>
                <a:spcPts val="2200"/>
              </a:spcBef>
            </a:pPr>
            <a:r>
              <a:rPr b="1"/>
              <a:t>C</a:t>
            </a:r>
            <a:r>
              <a:t>ardinality - Are there exactly enough values?</a:t>
            </a:r>
          </a:p>
          <a:p>
            <a:pPr>
              <a:spcBef>
                <a:spcPts val="2200"/>
              </a:spcBef>
            </a:pPr>
            <a:r>
              <a:rPr b="1"/>
              <a:t>T</a:t>
            </a:r>
            <a:r>
              <a:t>ime (absolute and relative) - Is everything happening in order? At the right time? In time?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Conformance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500"/>
              </a:spcBef>
            </a:pPr>
            <a:r>
              <a:rPr dirty="0"/>
              <a:t>When data in a specific format is expected -consider what will happen if the data does not conform to the structure.</a:t>
            </a:r>
          </a:p>
          <a:p>
            <a:pPr>
              <a:lnSpc>
                <a:spcPct val="80000"/>
              </a:lnSpc>
              <a:spcBef>
                <a:spcPts val="3500"/>
              </a:spcBef>
            </a:pPr>
            <a:r>
              <a:rPr lang="en-IE" dirty="0"/>
              <a:t>e</a:t>
            </a:r>
            <a:r>
              <a:rPr lang="en-IE" dirty="0" smtClean="0"/>
              <a:t>.</a:t>
            </a:r>
            <a:r>
              <a:rPr dirty="0" smtClean="0"/>
              <a:t>g</a:t>
            </a:r>
            <a:r>
              <a:rPr lang="en-IE" dirty="0" smtClean="0"/>
              <a:t>.</a:t>
            </a:r>
            <a:r>
              <a:rPr dirty="0" smtClean="0"/>
              <a:t> an </a:t>
            </a:r>
            <a:r>
              <a:rPr dirty="0"/>
              <a:t>email address :</a:t>
            </a:r>
          </a:p>
          <a:p>
            <a:pPr marL="0" lvl="3" indent="1333500">
              <a:lnSpc>
                <a:spcPct val="20000"/>
              </a:lnSpc>
              <a:spcBef>
                <a:spcPts val="3500"/>
              </a:spcBef>
              <a:buSzTx/>
              <a:buNone/>
            </a:pPr>
            <a:r>
              <a:rPr u="sng" dirty="0">
                <a:hlinkClick r:id="rId2"/>
              </a:rPr>
              <a:t>name@somewhere.com</a:t>
            </a:r>
          </a:p>
          <a:p>
            <a:pPr marL="0" lvl="3" indent="1333500">
              <a:lnSpc>
                <a:spcPct val="20000"/>
              </a:lnSpc>
              <a:spcBef>
                <a:spcPts val="3500"/>
              </a:spcBef>
              <a:buSzTx/>
              <a:buNone/>
            </a:pPr>
            <a:r>
              <a:rPr dirty="0"/>
              <a:t>firstname.lastname@subdomain.somewhere.com</a:t>
            </a:r>
          </a:p>
          <a:p>
            <a:pPr marL="0" lvl="3" indent="1333500">
              <a:lnSpc>
                <a:spcPct val="20000"/>
              </a:lnSpc>
              <a:spcBef>
                <a:spcPts val="3500"/>
              </a:spcBef>
              <a:buSzTx/>
              <a:buNone/>
            </a:pPr>
            <a:r>
              <a:rPr dirty="0"/>
              <a:t>firstname.lastname%somewhere@subdomain.somewhere.com</a:t>
            </a:r>
          </a:p>
          <a:p>
            <a:pPr marL="0" lvl="3" indent="1333500">
              <a:lnSpc>
                <a:spcPct val="20000"/>
              </a:lnSpc>
              <a:spcBef>
                <a:spcPts val="3500"/>
              </a:spcBef>
              <a:buSzTx/>
              <a:buNone/>
            </a:pPr>
            <a:r>
              <a:rPr dirty="0" err="1"/>
              <a:t>firstname</a:t>
            </a:r>
            <a:endParaRPr dirty="0"/>
          </a:p>
          <a:p>
            <a:pPr>
              <a:lnSpc>
                <a:spcPct val="80000"/>
              </a:lnSpc>
              <a:spcBef>
                <a:spcPts val="3500"/>
              </a:spcBef>
            </a:pPr>
            <a:r>
              <a:rPr dirty="0"/>
              <a:t>How will code react to each of these?</a:t>
            </a:r>
          </a:p>
          <a:p>
            <a:pPr>
              <a:lnSpc>
                <a:spcPct val="80000"/>
              </a:lnSpc>
              <a:spcBef>
                <a:spcPts val="3500"/>
              </a:spcBef>
            </a:pPr>
            <a:r>
              <a:rPr dirty="0"/>
              <a:t>Similarly, if code is producing data to a specific format, test must verify that the generated data conforms to desired format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Ordering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49276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Position of one piece of data within a larger collection.</a:t>
            </a:r>
          </a:p>
          <a:p>
            <a:pPr>
              <a:spcBef>
                <a:spcPts val="3300"/>
              </a:spcBef>
            </a:pPr>
            <a:r>
              <a:t>A search routine should be tested for conditions where the search target is first or last</a:t>
            </a:r>
          </a:p>
          <a:p>
            <a:pPr>
              <a:spcBef>
                <a:spcPts val="3300"/>
              </a:spcBef>
            </a:pPr>
            <a:r>
              <a:t>For a sort routine, what might happen if the set of data is already ordered? Or sorted in precisely reverse order?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798988" y="-24210"/>
            <a:ext cx="689610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testOrder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[] { 9, 8, 7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[] { 8, 9, 7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[] { 7, 8, 9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8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testDups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[] { 9, 7, 9, 8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8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testOne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assertEquals(1, Largest.largest(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[] { 1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8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testNegative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[] negList =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[] { -9, -8, -7 };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assertEquals(-7, Largest.largest(negList));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8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testEmpty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180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  Largest.largest(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  fail(</a:t>
            </a:r>
            <a:r>
              <a: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 (RuntimeException e)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  assertTrue(</a:t>
            </a:r>
            <a:r>
              <a: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180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80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Range (1)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half" idx="1"/>
          </p:nvPr>
        </p:nvSpPr>
        <p:spPr>
          <a:xfrm>
            <a:off x="584200" y="2324100"/>
            <a:ext cx="5130800" cy="7150100"/>
          </a:xfrm>
          <a:prstGeom prst="rect">
            <a:avLst/>
          </a:prstGeom>
        </p:spPr>
        <p:txBody>
          <a:bodyPr/>
          <a:lstStyle/>
          <a:p>
            <a:r>
              <a:rPr dirty="0"/>
              <a:t>A variable's type may allow it to take on a wider range of values. e.g. </a:t>
            </a:r>
            <a:r>
              <a:rPr dirty="0" smtClean="0"/>
              <a:t>age</a:t>
            </a:r>
            <a:r>
              <a:rPr lang="en-IE" dirty="0" smtClean="0"/>
              <a:t>.</a:t>
            </a:r>
            <a:endParaRPr dirty="0"/>
          </a:p>
          <a:p>
            <a:r>
              <a:rPr dirty="0"/>
              <a:t>Typically do not use a raw native types  to store a bounded-integer values </a:t>
            </a:r>
            <a:r>
              <a:rPr dirty="0" err="1" smtClean="0"/>
              <a:t>e.g</a:t>
            </a:r>
            <a:r>
              <a:rPr lang="en-IE" dirty="0" smtClean="0"/>
              <a:t>.</a:t>
            </a:r>
            <a:r>
              <a:rPr dirty="0" smtClean="0"/>
              <a:t> </a:t>
            </a:r>
            <a:r>
              <a:rPr dirty="0"/>
              <a:t>Bearing.</a:t>
            </a:r>
          </a:p>
          <a:p>
            <a:r>
              <a:rPr dirty="0"/>
              <a:t>Encapsulating a bearing within a class yields one point in the system that can filter out bad </a:t>
            </a:r>
            <a:r>
              <a:rPr dirty="0" smtClean="0"/>
              <a:t>data</a:t>
            </a:r>
            <a:r>
              <a:rPr lang="en-IE" dirty="0" smtClean="0"/>
              <a:t>.</a:t>
            </a:r>
            <a:endParaRPr dirty="0"/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867400" y="2478107"/>
            <a:ext cx="6858000" cy="561179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Bearing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bearing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 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0..359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Bearing(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num_degrees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num_degrees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&lt; 0 ||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num_degrees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&gt; 359)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RuntimeException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"Bad bearing"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bearing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num_degrees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angleBetween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(Bearing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an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o</a:t>
            </a:r>
            <a:r>
              <a:rPr sz="2000" dirty="0" err="1" smtClean="0">
                <a:latin typeface="Monaco"/>
                <a:ea typeface="Monaco"/>
                <a:cs typeface="Monaco"/>
                <a:sym typeface="Monaco"/>
              </a:rPr>
              <a:t>ther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bearing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- </a:t>
            </a:r>
            <a:r>
              <a:rPr sz="2000" dirty="0" smtClean="0">
                <a:latin typeface="Monaco"/>
                <a:ea typeface="Monaco"/>
                <a:cs typeface="Monaco"/>
                <a:sym typeface="Monaco"/>
              </a:rPr>
              <a:t>an</a:t>
            </a:r>
            <a:r>
              <a:rPr lang="en-IE" sz="2000" dirty="0" smtClean="0">
                <a:latin typeface="Monaco"/>
                <a:ea typeface="Monaco"/>
                <a:cs typeface="Monaco"/>
                <a:sym typeface="Monaco"/>
              </a:rPr>
              <a:t>o</a:t>
            </a:r>
            <a:r>
              <a:rPr sz="2000" dirty="0" err="1" smtClean="0">
                <a:latin typeface="Monaco"/>
                <a:ea typeface="Monaco"/>
                <a:cs typeface="Monaco"/>
                <a:sym typeface="Monaco"/>
              </a:rPr>
              <a:t>ther.</a:t>
            </a:r>
            <a:r>
              <a:rPr sz="2000" dirty="0" err="1" smtClean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bearing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Range (2)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11468100" cy="3606800"/>
          </a:xfrm>
          <a:prstGeom prst="rect">
            <a:avLst/>
          </a:prstGeom>
        </p:spPr>
        <p:txBody>
          <a:bodyPr/>
          <a:lstStyle/>
          <a:p>
            <a:r>
              <a:rPr dirty="0"/>
              <a:t>Two sets of x, y co-ordinates. </a:t>
            </a:r>
          </a:p>
          <a:p>
            <a:r>
              <a:rPr dirty="0"/>
              <a:t>Integers, with arbitrary values, with the constraint that the two points must describe a rectangle with no side greater than 100 units.</a:t>
            </a:r>
          </a:p>
          <a:p>
            <a:r>
              <a:rPr dirty="0"/>
              <a:t>Custom assert might be an option: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475706" y="5750719"/>
            <a:ext cx="8707214" cy="2872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public 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static final </a:t>
            </a:r>
            <a:r>
              <a:rPr sz="2000" b="1" dirty="0" err="1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int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MAX_DIST = 100;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solidFill>
                <a:srgbClr val="021EA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b="1" dirty="0" smtClean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public </a:t>
            </a:r>
            <a:r>
              <a:rPr sz="20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void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assertPairRange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(String message, Point one, Point two)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{</a:t>
            </a:r>
            <a:endParaRPr sz="2000" dirty="0">
              <a:solidFill>
                <a:srgbClr val="021EAB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assertTrue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(message,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Math.abs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one.x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-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two.x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) &lt;= MAX_DIST);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assertTrue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(message,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Math.abs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one.y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- </a:t>
            </a:r>
            <a:r>
              <a:rPr sz="20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two.y</a:t>
            </a:r>
            <a:r>
              <a:rPr sz="20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) &lt;= MAX_DIST);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000" dirty="0" smtClean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}</a:t>
            </a:r>
            <a:endParaRPr sz="2000" dirty="0">
              <a:solidFill>
                <a:srgbClr val="021EA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 (1)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rPr dirty="0"/>
              <a:t>What things does the method under test reference that are outside the scope of the method itself? </a:t>
            </a:r>
          </a:p>
          <a:p>
            <a:pPr lvl="1">
              <a:spcBef>
                <a:spcPts val="1700"/>
              </a:spcBef>
            </a:pPr>
            <a:r>
              <a:rPr dirty="0"/>
              <a:t>external dependencies </a:t>
            </a:r>
          </a:p>
          <a:p>
            <a:pPr lvl="1">
              <a:spcBef>
                <a:spcPts val="1700"/>
              </a:spcBef>
            </a:pPr>
            <a:r>
              <a:rPr dirty="0"/>
              <a:t>state </a:t>
            </a:r>
          </a:p>
          <a:p>
            <a:pPr lvl="1">
              <a:spcBef>
                <a:spcPts val="1700"/>
              </a:spcBef>
            </a:pPr>
            <a:r>
              <a:rPr dirty="0"/>
              <a:t>other conditions</a:t>
            </a:r>
          </a:p>
          <a:p>
            <a:pPr>
              <a:spcBef>
                <a:spcPts val="1700"/>
              </a:spcBef>
            </a:pPr>
            <a:r>
              <a:rPr lang="en-IE" dirty="0"/>
              <a:t>e</a:t>
            </a:r>
            <a:r>
              <a:rPr lang="en-IE" dirty="0" smtClean="0"/>
              <a:t>.</a:t>
            </a:r>
            <a:r>
              <a:rPr dirty="0" smtClean="0"/>
              <a:t>g</a:t>
            </a:r>
            <a:r>
              <a:rPr dirty="0"/>
              <a:t>.</a:t>
            </a:r>
          </a:p>
          <a:p>
            <a:pPr lvl="1">
              <a:spcBef>
                <a:spcPts val="1700"/>
              </a:spcBef>
            </a:pPr>
            <a:r>
              <a:rPr dirty="0"/>
              <a:t>a method in a web application to display a customer's account history might require that the customer is first logged on. </a:t>
            </a:r>
          </a:p>
          <a:p>
            <a:pPr lvl="1">
              <a:spcBef>
                <a:spcPts val="1700"/>
              </a:spcBef>
            </a:pPr>
            <a:r>
              <a:rPr dirty="0"/>
              <a:t>the method pop() for a stack requires a nonempty stack. </a:t>
            </a:r>
          </a:p>
          <a:p>
            <a:pPr lvl="1">
              <a:spcBef>
                <a:spcPts val="1700"/>
              </a:spcBef>
            </a:pPr>
            <a:r>
              <a:rPr dirty="0"/>
              <a:t>shifting the transmission in a car to Park from Drive requires that the car is stopped.</a:t>
            </a: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1409</Words>
  <Application>Microsoft Office PowerPoint</Application>
  <PresentationFormat>Custom</PresentationFormat>
  <Paragraphs>214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ModernPortfolio</vt:lpstr>
      <vt:lpstr>Agile Software Development</vt:lpstr>
      <vt:lpstr>CORRECT Boundary Conditions</vt:lpstr>
      <vt:lpstr>Correct Thinking</vt:lpstr>
      <vt:lpstr>C.O.R.R.E.C.T.</vt:lpstr>
      <vt:lpstr>Conformance</vt:lpstr>
      <vt:lpstr>Ordering</vt:lpstr>
      <vt:lpstr>Range (1)</vt:lpstr>
      <vt:lpstr>Range (2)</vt:lpstr>
      <vt:lpstr>Reference (1)</vt:lpstr>
      <vt:lpstr>Reference (2)</vt:lpstr>
      <vt:lpstr>Existence</vt:lpstr>
      <vt:lpstr>Cardinality (1)</vt:lpstr>
      <vt:lpstr>Cardinality (2)</vt:lpstr>
      <vt:lpstr>Cardinality (3)</vt:lpstr>
      <vt:lpstr>Time</vt:lpstr>
      <vt:lpstr>Time - Relative</vt:lpstr>
      <vt:lpstr>Time - Absolute</vt:lpstr>
      <vt:lpstr>Time - Absolute</vt:lpstr>
      <vt:lpstr>Time - Concurrency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7</cp:revision>
  <dcterms:modified xsi:type="dcterms:W3CDTF">2015-11-16T15:52:59Z</dcterms:modified>
</cp:coreProperties>
</file>