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70" r:id="rId6"/>
    <p:sldId id="260" r:id="rId7"/>
    <p:sldId id="261" r:id="rId8"/>
    <p:sldId id="262" r:id="rId9"/>
    <p:sldId id="263" r:id="rId10"/>
    <p:sldId id="264" r:id="rId11"/>
    <p:sldId id="265" r:id="rId12"/>
    <p:sldId id="267" r:id="rId13"/>
    <p:sldId id="271" r:id="rId14"/>
    <p:sldId id="272" r:id="rId15"/>
    <p:sldId id="268" r:id="rId16"/>
    <p:sldId id="269"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476" y="-120"/>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4" name="Shape 124"/>
          <p:cNvSpPr>
            <a:spLocks noGrp="1" noRot="1" noChangeAspect="1"/>
          </p:cNvSpPr>
          <p:nvPr>
            <p:ph type="sldImg"/>
          </p:nvPr>
        </p:nvSpPr>
        <p:spPr>
          <a:xfrm>
            <a:off x="1143000" y="685800"/>
            <a:ext cx="4572000" cy="3429000"/>
          </a:xfrm>
          <a:prstGeom prst="rect">
            <a:avLst/>
          </a:prstGeom>
        </p:spPr>
        <p:txBody>
          <a:bodyPr/>
          <a:lstStyle/>
          <a:p>
            <a:endParaRPr/>
          </a:p>
        </p:txBody>
      </p:sp>
      <p:sp>
        <p:nvSpPr>
          <p:cNvPr id="125" name="Shape 12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262494168"/>
      </p:ext>
    </p:extLst>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http://stackoverflow.com/questions/13027214/jpa-manytoone-with-cascadetype-all</a:t>
            </a:r>
            <a:endParaRPr lang="en-IE" dirty="0"/>
          </a:p>
        </p:txBody>
      </p:sp>
    </p:spTree>
    <p:extLst>
      <p:ext uri="{BB962C8B-B14F-4D97-AF65-F5344CB8AC3E}">
        <p14:creationId xmlns:p14="http://schemas.microsoft.com/office/powerpoint/2010/main" val="1999090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Shape 12"/>
          <p:cNvSpPr/>
          <p:nvPr/>
        </p:nvSpPr>
        <p:spPr>
          <a:xfrm>
            <a:off x="571500" y="4749800"/>
            <a:ext cx="11868094" cy="129"/>
          </a:xfrm>
          <a:prstGeom prst="rect">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3" name="Shape 13"/>
          <p:cNvSpPr>
            <a:spLocks noGrp="1"/>
          </p:cNvSpPr>
          <p:nvPr>
            <p:ph type="title"/>
          </p:nvPr>
        </p:nvSpPr>
        <p:spPr>
          <a:xfrm>
            <a:off x="571500" y="1320800"/>
            <a:ext cx="11861800" cy="3175000"/>
          </a:xfrm>
          <a:prstGeom prst="rect">
            <a:avLst/>
          </a:prstGeom>
        </p:spPr>
        <p:txBody>
          <a:bodyPr/>
          <a:lstStyle/>
          <a:p>
            <a:r>
              <a:t>Title Text</a:t>
            </a:r>
          </a:p>
        </p:txBody>
      </p:sp>
      <p:sp>
        <p:nvSpPr>
          <p:cNvPr id="14" name="Shape 14"/>
          <p:cNvSpPr>
            <a:spLocks noGrp="1"/>
          </p:cNvSpPr>
          <p:nvPr>
            <p:ph type="body" sz="quarter" idx="1"/>
          </p:nvPr>
        </p:nvSpPr>
        <p:spPr>
          <a:xfrm>
            <a:off x="571500" y="5016500"/>
            <a:ext cx="11861800" cy="1016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15" name="Shape 1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1" name="Shape 101"/>
          <p:cNvSpPr>
            <a:spLocks noGrp="1"/>
          </p:cNvSpPr>
          <p:nvPr>
            <p:ph type="body" sz="quarter" idx="13"/>
          </p:nvPr>
        </p:nvSpPr>
        <p:spPr>
          <a:xfrm>
            <a:off x="1270000" y="6362700"/>
            <a:ext cx="10464800" cy="498422"/>
          </a:xfrm>
          <a:prstGeom prst="rect">
            <a:avLst/>
          </a:prstGeom>
        </p:spPr>
        <p:txBody>
          <a:bodyPr>
            <a:spAutoFit/>
          </a:bodyPr>
          <a:lstStyle>
            <a:lvl1pPr marL="0" indent="0" algn="ctr" defTabSz="457200">
              <a:spcBef>
                <a:spcPts val="0"/>
              </a:spcBef>
              <a:buSzTx/>
              <a:buFontTx/>
              <a:buNone/>
              <a:defRPr sz="2600">
                <a:solidFill>
                  <a:srgbClr val="000000"/>
                </a:solidFill>
                <a:latin typeface="Helvetica Neue Medium"/>
                <a:ea typeface="Helvetica Neue Medium"/>
                <a:cs typeface="Helvetica Neue Medium"/>
                <a:sym typeface="Helvetica Neue Medium"/>
              </a:defRPr>
            </a:lvl1pPr>
          </a:lstStyle>
          <a:p>
            <a:r>
              <a:t>–Johnny Appleseed</a:t>
            </a:r>
          </a:p>
        </p:txBody>
      </p:sp>
      <p:sp>
        <p:nvSpPr>
          <p:cNvPr id="102" name="Shape 102"/>
          <p:cNvSpPr>
            <a:spLocks noGrp="1"/>
          </p:cNvSpPr>
          <p:nvPr>
            <p:ph type="body" sz="quarter" idx="14"/>
          </p:nvPr>
        </p:nvSpPr>
        <p:spPr>
          <a:xfrm>
            <a:off x="1270000" y="4292600"/>
            <a:ext cx="10464800" cy="711200"/>
          </a:xfrm>
          <a:prstGeom prst="rect">
            <a:avLst/>
          </a:prstGeom>
        </p:spPr>
        <p:txBody>
          <a:bodyPr anchor="ctr">
            <a:spAutoFit/>
          </a:bodyPr>
          <a:lstStyle>
            <a:lvl1pPr marL="0" indent="0" algn="ctr" defTabSz="457200">
              <a:spcBef>
                <a:spcPts val="2400"/>
              </a:spcBef>
              <a:buSzTx/>
              <a:buFontTx/>
              <a:buNone/>
              <a:defRPr sz="4000"/>
            </a:lvl1pPr>
          </a:lstStyle>
          <a:p>
            <a:r>
              <a:t>“Type a quote here.”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0" name="Shape 110"/>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111" name="Shape 1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hape 11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Shape 22"/>
          <p:cNvSpPr/>
          <p:nvPr/>
        </p:nvSpPr>
        <p:spPr>
          <a:xfrm rot="5400000">
            <a:off x="6832536" y="8686863"/>
            <a:ext cx="142252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23" name="Shape 23"/>
          <p:cNvSpPr>
            <a:spLocks noGrp="1"/>
          </p:cNvSpPr>
          <p:nvPr>
            <p:ph type="pic" idx="13"/>
          </p:nvPr>
        </p:nvSpPr>
        <p:spPr>
          <a:xfrm>
            <a:off x="0" y="0"/>
            <a:ext cx="13004800" cy="7594600"/>
          </a:xfrm>
          <a:prstGeom prst="rect">
            <a:avLst/>
          </a:prstGeom>
        </p:spPr>
        <p:txBody>
          <a:bodyPr lIns="91439" tIns="45719" rIns="91439" bIns="45719">
            <a:noAutofit/>
          </a:bodyPr>
          <a:lstStyle/>
          <a:p>
            <a:endParaRPr/>
          </a:p>
        </p:txBody>
      </p:sp>
      <p:sp>
        <p:nvSpPr>
          <p:cNvPr id="24" name="Shape 24"/>
          <p:cNvSpPr>
            <a:spLocks noGrp="1"/>
          </p:cNvSpPr>
          <p:nvPr>
            <p:ph type="title"/>
          </p:nvPr>
        </p:nvSpPr>
        <p:spPr>
          <a:xfrm>
            <a:off x="1409700" y="7785100"/>
            <a:ext cx="5791200" cy="1701800"/>
          </a:xfrm>
          <a:prstGeom prst="rect">
            <a:avLst/>
          </a:prstGeom>
        </p:spPr>
        <p:txBody>
          <a:bodyPr anchor="ctr"/>
          <a:lstStyle>
            <a:lvl1pPr algn="r"/>
          </a:lstStyle>
          <a:p>
            <a:r>
              <a:t>Title Text</a:t>
            </a:r>
          </a:p>
        </p:txBody>
      </p:sp>
      <p:sp>
        <p:nvSpPr>
          <p:cNvPr id="25" name="Shape 25"/>
          <p:cNvSpPr>
            <a:spLocks noGrp="1"/>
          </p:cNvSpPr>
          <p:nvPr>
            <p:ph type="body" sz="quarter" idx="1"/>
          </p:nvPr>
        </p:nvSpPr>
        <p:spPr>
          <a:xfrm>
            <a:off x="7848600" y="8470900"/>
            <a:ext cx="4953000" cy="508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26" name="Shape 2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3" name="Shape 33"/>
          <p:cNvSpPr>
            <a:spLocks noGrp="1"/>
          </p:cNvSpPr>
          <p:nvPr>
            <p:ph type="title"/>
          </p:nvPr>
        </p:nvSpPr>
        <p:spPr>
          <a:xfrm>
            <a:off x="571500" y="3289300"/>
            <a:ext cx="11861800" cy="3175000"/>
          </a:xfrm>
          <a:prstGeom prst="rect">
            <a:avLst/>
          </a:prstGeom>
        </p:spPr>
        <p:txBody>
          <a:bodyPr anchor="ctr"/>
          <a:lstStyle/>
          <a:p>
            <a:r>
              <a:t>Title Text</a:t>
            </a:r>
          </a:p>
        </p:txBody>
      </p:sp>
      <p:sp>
        <p:nvSpPr>
          <p:cNvPr id="34" name="Shape 3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1" name="Shape 41"/>
          <p:cNvSpPr/>
          <p:nvPr/>
        </p:nvSpPr>
        <p:spPr>
          <a:xfrm>
            <a:off x="571500" y="4864100"/>
            <a:ext cx="5334476" cy="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42" name="Shape 42"/>
          <p:cNvSpPr>
            <a:spLocks noGrp="1"/>
          </p:cNvSpPr>
          <p:nvPr>
            <p:ph type="pic" idx="13"/>
          </p:nvPr>
        </p:nvSpPr>
        <p:spPr>
          <a:xfrm>
            <a:off x="6502400" y="0"/>
            <a:ext cx="6502400" cy="9753600"/>
          </a:xfrm>
          <a:prstGeom prst="rect">
            <a:avLst/>
          </a:prstGeom>
        </p:spPr>
        <p:txBody>
          <a:bodyPr lIns="91439" tIns="45719" rIns="91439" bIns="45719">
            <a:noAutofit/>
          </a:bodyPr>
          <a:lstStyle/>
          <a:p>
            <a:endParaRPr/>
          </a:p>
        </p:txBody>
      </p:sp>
      <p:sp>
        <p:nvSpPr>
          <p:cNvPr id="43" name="Shape 43"/>
          <p:cNvSpPr>
            <a:spLocks noGrp="1"/>
          </p:cNvSpPr>
          <p:nvPr>
            <p:ph type="title"/>
          </p:nvPr>
        </p:nvSpPr>
        <p:spPr>
          <a:xfrm>
            <a:off x="571500" y="1435100"/>
            <a:ext cx="5334000" cy="3175000"/>
          </a:xfrm>
          <a:prstGeom prst="rect">
            <a:avLst/>
          </a:prstGeom>
        </p:spPr>
        <p:txBody>
          <a:bodyPr/>
          <a:lstStyle/>
          <a:p>
            <a:r>
              <a:t>Title Text</a:t>
            </a:r>
          </a:p>
        </p:txBody>
      </p:sp>
      <p:sp>
        <p:nvSpPr>
          <p:cNvPr id="44" name="Shape 44"/>
          <p:cNvSpPr>
            <a:spLocks noGrp="1"/>
          </p:cNvSpPr>
          <p:nvPr>
            <p:ph type="body" sz="quarter" idx="1"/>
          </p:nvPr>
        </p:nvSpPr>
        <p:spPr>
          <a:xfrm>
            <a:off x="571500" y="5130800"/>
            <a:ext cx="5334000" cy="3175000"/>
          </a:xfrm>
          <a:prstGeom prst="rect">
            <a:avLst/>
          </a:prstGeom>
        </p:spPr>
        <p:txBody>
          <a:bodyPr/>
          <a:lstStyle>
            <a:lvl1pPr marL="0" indent="0">
              <a:spcBef>
                <a:spcPts val="0"/>
              </a:spcBef>
              <a:buSzTx/>
              <a:buFontTx/>
              <a:buNone/>
              <a:defRPr sz="2600">
                <a:solidFill>
                  <a:srgbClr val="000000"/>
                </a:solidFill>
                <a:latin typeface="Helvetica Neue"/>
                <a:ea typeface="Helvetica Neue"/>
                <a:cs typeface="Helvetica Neue"/>
                <a:sym typeface="Helvetica Neue"/>
              </a:defRPr>
            </a:lvl1pPr>
            <a:lvl2pPr marL="0" indent="228600">
              <a:spcBef>
                <a:spcPts val="0"/>
              </a:spcBef>
              <a:buSzTx/>
              <a:buFontTx/>
              <a:buNone/>
              <a:defRPr sz="2600">
                <a:solidFill>
                  <a:srgbClr val="000000"/>
                </a:solidFill>
                <a:latin typeface="Helvetica Neue"/>
                <a:ea typeface="Helvetica Neue"/>
                <a:cs typeface="Helvetica Neue"/>
                <a:sym typeface="Helvetica Neue"/>
              </a:defRPr>
            </a:lvl2pPr>
            <a:lvl3pPr marL="0" indent="457200">
              <a:spcBef>
                <a:spcPts val="0"/>
              </a:spcBef>
              <a:buSzTx/>
              <a:buFontTx/>
              <a:buNone/>
              <a:defRPr sz="2600">
                <a:solidFill>
                  <a:srgbClr val="000000"/>
                </a:solidFill>
                <a:latin typeface="Helvetica Neue"/>
                <a:ea typeface="Helvetica Neue"/>
                <a:cs typeface="Helvetica Neue"/>
                <a:sym typeface="Helvetica Neue"/>
              </a:defRPr>
            </a:lvl3pPr>
            <a:lvl4pPr marL="0" indent="685800">
              <a:spcBef>
                <a:spcPts val="0"/>
              </a:spcBef>
              <a:buSzTx/>
              <a:buFontTx/>
              <a:buNone/>
              <a:defRPr sz="2600">
                <a:solidFill>
                  <a:srgbClr val="000000"/>
                </a:solidFill>
                <a:latin typeface="Helvetica Neue"/>
                <a:ea typeface="Helvetica Neue"/>
                <a:cs typeface="Helvetica Neue"/>
                <a:sym typeface="Helvetica Neue"/>
              </a:defRPr>
            </a:lvl4pPr>
            <a:lvl5pPr marL="0" indent="914400">
              <a:spcBef>
                <a:spcPts val="0"/>
              </a:spcBef>
              <a:buSzTx/>
              <a:buFontTx/>
              <a:buNone/>
              <a:defRPr sz="2600">
                <a:solidFill>
                  <a:srgbClr val="000000"/>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45" name="Shape 4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Shape 52"/>
          <p:cNvSpPr>
            <a:spLocks noGrp="1"/>
          </p:cNvSpPr>
          <p:nvPr>
            <p:ph type="title"/>
          </p:nvPr>
        </p:nvSpPr>
        <p:spPr>
          <a:prstGeom prst="rect">
            <a:avLst/>
          </a:prstGeom>
        </p:spPr>
        <p:txBody>
          <a:bodyPr/>
          <a:lstStyle/>
          <a:p>
            <a:r>
              <a:t>Title Text</a:t>
            </a:r>
          </a:p>
        </p:txBody>
      </p:sp>
      <p:sp>
        <p:nvSpPr>
          <p:cNvPr id="53" name="Shape 5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Shape 60"/>
          <p:cNvSpPr>
            <a:spLocks noGrp="1"/>
          </p:cNvSpPr>
          <p:nvPr>
            <p:ph type="title"/>
          </p:nvPr>
        </p:nvSpPr>
        <p:spPr>
          <a:prstGeom prst="rect">
            <a:avLst/>
          </a:prstGeom>
        </p:spPr>
        <p:txBody>
          <a:bodyPr/>
          <a:lstStyle/>
          <a:p>
            <a:r>
              <a:t>Title Text</a:t>
            </a:r>
          </a:p>
        </p:txBody>
      </p:sp>
      <p:sp>
        <p:nvSpPr>
          <p:cNvPr id="61" name="Shape 61"/>
          <p:cNvSpPr>
            <a:spLocks noGrp="1"/>
          </p:cNvSpPr>
          <p:nvPr>
            <p:ph type="body" idx="1"/>
          </p:nvPr>
        </p:nvSpPr>
        <p:spPr>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2" name="Shape 6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Shape 69"/>
          <p:cNvSpPr/>
          <p:nvPr/>
        </p:nvSpPr>
        <p:spPr>
          <a:xfrm>
            <a:off x="571500" y="1968500"/>
            <a:ext cx="5073394" cy="133"/>
          </a:xfrm>
          <a:prstGeom prst="rect">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70" name="Shape 70"/>
          <p:cNvSpPr>
            <a:spLocks noGrp="1"/>
          </p:cNvSpPr>
          <p:nvPr>
            <p:ph type="pic" idx="13"/>
          </p:nvPr>
        </p:nvSpPr>
        <p:spPr>
          <a:xfrm>
            <a:off x="6502400" y="0"/>
            <a:ext cx="6502400" cy="9753600"/>
          </a:xfrm>
          <a:prstGeom prst="rect">
            <a:avLst/>
          </a:prstGeom>
        </p:spPr>
        <p:txBody>
          <a:bodyPr lIns="91439" tIns="45719" rIns="91439" bIns="45719">
            <a:noAutofit/>
          </a:bodyPr>
          <a:lstStyle/>
          <a:p>
            <a:endParaRPr/>
          </a:p>
        </p:txBody>
      </p:sp>
      <p:sp>
        <p:nvSpPr>
          <p:cNvPr id="71" name="Shape 71"/>
          <p:cNvSpPr>
            <a:spLocks noGrp="1"/>
          </p:cNvSpPr>
          <p:nvPr>
            <p:ph type="title"/>
          </p:nvPr>
        </p:nvSpPr>
        <p:spPr>
          <a:xfrm>
            <a:off x="571500" y="330200"/>
            <a:ext cx="5080000" cy="1397000"/>
          </a:xfrm>
          <a:prstGeom prst="rect">
            <a:avLst/>
          </a:prstGeom>
        </p:spPr>
        <p:txBody>
          <a:bodyPr/>
          <a:lstStyle/>
          <a:p>
            <a:r>
              <a:t>Title Text</a:t>
            </a:r>
          </a:p>
        </p:txBody>
      </p:sp>
      <p:sp>
        <p:nvSpPr>
          <p:cNvPr id="72" name="Shape 72"/>
          <p:cNvSpPr>
            <a:spLocks noGrp="1"/>
          </p:cNvSpPr>
          <p:nvPr>
            <p:ph type="body" sz="half" idx="1"/>
          </p:nvPr>
        </p:nvSpPr>
        <p:spPr>
          <a:xfrm>
            <a:off x="571500" y="2222500"/>
            <a:ext cx="5080000" cy="6667500"/>
          </a:xfrm>
          <a:prstGeom prst="rect">
            <a:avLst/>
          </a:prstGeom>
        </p:spPr>
        <p:txBody>
          <a:bodyPr/>
          <a:lstStyle>
            <a:lvl1pPr marL="330200" indent="-330200">
              <a:spcBef>
                <a:spcPts val="3000"/>
              </a:spcBef>
              <a:buSzPct val="125000"/>
              <a:buFontTx/>
              <a:defRPr sz="2600">
                <a:solidFill>
                  <a:srgbClr val="000000"/>
                </a:solidFill>
                <a:latin typeface="Helvetica Neue"/>
                <a:ea typeface="Helvetica Neue"/>
                <a:cs typeface="Helvetica Neue"/>
                <a:sym typeface="Helvetica Neue"/>
              </a:defRPr>
            </a:lvl1pPr>
            <a:lvl2pPr marL="660400" indent="-330200">
              <a:spcBef>
                <a:spcPts val="3000"/>
              </a:spcBef>
              <a:buSzPct val="125000"/>
              <a:buFontTx/>
              <a:defRPr sz="2600">
                <a:solidFill>
                  <a:srgbClr val="000000"/>
                </a:solidFill>
                <a:latin typeface="Helvetica Neue"/>
                <a:ea typeface="Helvetica Neue"/>
                <a:cs typeface="Helvetica Neue"/>
                <a:sym typeface="Helvetica Neue"/>
              </a:defRPr>
            </a:lvl2pPr>
            <a:lvl3pPr marL="990600" indent="-330200">
              <a:spcBef>
                <a:spcPts val="3000"/>
              </a:spcBef>
              <a:buSzPct val="125000"/>
              <a:buFontTx/>
              <a:defRPr sz="2600">
                <a:solidFill>
                  <a:srgbClr val="000000"/>
                </a:solidFill>
                <a:latin typeface="Helvetica Neue"/>
                <a:ea typeface="Helvetica Neue"/>
                <a:cs typeface="Helvetica Neue"/>
                <a:sym typeface="Helvetica Neue"/>
              </a:defRPr>
            </a:lvl3pPr>
            <a:lvl4pPr marL="1320800" indent="-330200">
              <a:spcBef>
                <a:spcPts val="3000"/>
              </a:spcBef>
              <a:buSzPct val="125000"/>
              <a:buFontTx/>
              <a:defRPr sz="2600">
                <a:solidFill>
                  <a:srgbClr val="000000"/>
                </a:solidFill>
                <a:latin typeface="Helvetica Neue"/>
                <a:ea typeface="Helvetica Neue"/>
                <a:cs typeface="Helvetica Neue"/>
                <a:sym typeface="Helvetica Neue"/>
              </a:defRPr>
            </a:lvl4pPr>
            <a:lvl5pPr marL="1651000" indent="-330200">
              <a:spcBef>
                <a:spcPts val="3000"/>
              </a:spcBef>
              <a:buSzPct val="125000"/>
              <a:buFontTx/>
              <a:defRPr sz="2600">
                <a:solidFill>
                  <a:srgbClr val="000000"/>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3" name="Shape 73"/>
          <p:cNvSpPr>
            <a:spLocks noGrp="1"/>
          </p:cNvSpPr>
          <p:nvPr>
            <p:ph type="sldNum" sz="quarter" idx="2"/>
          </p:nvPr>
        </p:nvSpPr>
        <p:spPr>
          <a:xfrm>
            <a:off x="510743" y="9194800"/>
            <a:ext cx="312014" cy="299822"/>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Shape 80"/>
          <p:cNvSpPr>
            <a:spLocks noGrp="1"/>
          </p:cNvSpPr>
          <p:nvPr>
            <p:ph type="body" idx="1"/>
          </p:nvPr>
        </p:nvSpPr>
        <p:spPr>
          <a:xfrm>
            <a:off x="889000" y="889000"/>
            <a:ext cx="11214100" cy="7962900"/>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81" name="Shape 8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8" name="Shape 88"/>
          <p:cNvSpPr/>
          <p:nvPr/>
        </p:nvSpPr>
        <p:spPr>
          <a:xfrm>
            <a:off x="9055098" y="508000"/>
            <a:ext cx="128" cy="7975631"/>
          </a:xfrm>
          <a:prstGeom prst="rect">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89" name="Shape 89"/>
          <p:cNvSpPr/>
          <p:nvPr/>
        </p:nvSpPr>
        <p:spPr>
          <a:xfrm>
            <a:off x="9055096" y="4464050"/>
            <a:ext cx="3448503" cy="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90" name="Shape 90"/>
          <p:cNvSpPr>
            <a:spLocks noGrp="1"/>
          </p:cNvSpPr>
          <p:nvPr>
            <p:ph type="pic" idx="13"/>
          </p:nvPr>
        </p:nvSpPr>
        <p:spPr>
          <a:xfrm>
            <a:off x="520700" y="508000"/>
            <a:ext cx="8369300" cy="7975600"/>
          </a:xfrm>
          <a:prstGeom prst="rect">
            <a:avLst/>
          </a:prstGeom>
        </p:spPr>
        <p:txBody>
          <a:bodyPr lIns="91439" tIns="45719" rIns="91439" bIns="45719">
            <a:noAutofit/>
          </a:bodyPr>
          <a:lstStyle/>
          <a:p>
            <a:endParaRPr/>
          </a:p>
        </p:txBody>
      </p:sp>
      <p:sp>
        <p:nvSpPr>
          <p:cNvPr id="91" name="Shape 91"/>
          <p:cNvSpPr>
            <a:spLocks noGrp="1"/>
          </p:cNvSpPr>
          <p:nvPr>
            <p:ph type="pic" sz="quarter" idx="14"/>
          </p:nvPr>
        </p:nvSpPr>
        <p:spPr>
          <a:xfrm>
            <a:off x="9220200" y="4622800"/>
            <a:ext cx="3276600" cy="3860800"/>
          </a:xfrm>
          <a:prstGeom prst="rect">
            <a:avLst/>
          </a:prstGeom>
        </p:spPr>
        <p:txBody>
          <a:bodyPr lIns="91439" tIns="45719" rIns="91439" bIns="45719">
            <a:noAutofit/>
          </a:bodyPr>
          <a:lstStyle/>
          <a:p>
            <a:endParaRPr/>
          </a:p>
        </p:txBody>
      </p:sp>
      <p:sp>
        <p:nvSpPr>
          <p:cNvPr id="92" name="Shape 92"/>
          <p:cNvSpPr>
            <a:spLocks noGrp="1"/>
          </p:cNvSpPr>
          <p:nvPr>
            <p:ph type="pic" sz="quarter" idx="15"/>
          </p:nvPr>
        </p:nvSpPr>
        <p:spPr>
          <a:xfrm>
            <a:off x="9220200" y="508000"/>
            <a:ext cx="3276600" cy="3797300"/>
          </a:xfrm>
          <a:prstGeom prst="rect">
            <a:avLst/>
          </a:prstGeom>
        </p:spPr>
        <p:txBody>
          <a:bodyPr lIns="91439" tIns="45719" rIns="91439" bIns="45719">
            <a:noAutofit/>
          </a:bodyPr>
          <a:lstStyle/>
          <a:p>
            <a:endParaRPr/>
          </a:p>
        </p:txBody>
      </p:sp>
      <p:sp>
        <p:nvSpPr>
          <p:cNvPr id="93" name="Shape 93"/>
          <p:cNvSpPr>
            <a:spLocks noGrp="1"/>
          </p:cNvSpPr>
          <p:nvPr>
            <p:ph type="body" sz="quarter" idx="1"/>
          </p:nvPr>
        </p:nvSpPr>
        <p:spPr>
          <a:xfrm>
            <a:off x="520700" y="8661400"/>
            <a:ext cx="8369300" cy="9398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571500" y="1968500"/>
            <a:ext cx="11868106" cy="129"/>
          </a:xfrm>
          <a:prstGeom prst="rect">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3" name="Shape 3"/>
          <p:cNvSpPr>
            <a:spLocks noGrp="1"/>
          </p:cNvSpPr>
          <p:nvPr>
            <p:ph type="title"/>
          </p:nvPr>
        </p:nvSpPr>
        <p:spPr>
          <a:xfrm>
            <a:off x="571500" y="330200"/>
            <a:ext cx="11861800" cy="1397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a:bodyPr>
          <a:lstStyle/>
          <a:p>
            <a:r>
              <a:t>Title Text</a:t>
            </a:r>
          </a:p>
        </p:txBody>
      </p:sp>
      <p:sp>
        <p:nvSpPr>
          <p:cNvPr id="4" name="Shape 4"/>
          <p:cNvSpPr>
            <a:spLocks noGrp="1"/>
          </p:cNvSpPr>
          <p:nvPr>
            <p:ph type="body" idx="1"/>
          </p:nvPr>
        </p:nvSpPr>
        <p:spPr>
          <a:xfrm>
            <a:off x="571500" y="2222500"/>
            <a:ext cx="11861800" cy="6667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hape 5"/>
          <p:cNvSpPr>
            <a:spLocks noGrp="1"/>
          </p:cNvSpPr>
          <p:nvPr>
            <p:ph type="sldNum" sz="quarter" idx="2"/>
          </p:nvPr>
        </p:nvSpPr>
        <p:spPr>
          <a:xfrm>
            <a:off x="12268199" y="9194800"/>
            <a:ext cx="312015" cy="299822"/>
          </a:xfrm>
          <a:prstGeom prst="rect">
            <a:avLst/>
          </a:prstGeom>
          <a:ln w="12700">
            <a:miter lim="400000"/>
          </a:ln>
        </p:spPr>
        <p:txBody>
          <a:bodyPr wrap="none" lIns="50800" tIns="50800" rIns="50800" bIns="50800">
            <a:normAutofit/>
          </a:bodyPr>
          <a:lstStyle>
            <a:lvl1pPr algn="r">
              <a:defRPr sz="1400">
                <a:latin typeface="Helvetica Neue"/>
                <a:ea typeface="Helvetica Neue"/>
                <a:cs typeface="Helvetica Neue"/>
                <a:sym typeface="Helvetica Neu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9pPr>
    </p:titleStyle>
    <p:bodyStyle>
      <a:lvl1pPr marL="4572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1pPr>
      <a:lvl2pPr marL="9144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2pPr>
      <a:lvl3pPr marL="13716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3pPr>
      <a:lvl4pPr marL="18288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4pPr>
      <a:lvl5pPr marL="22860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5pPr>
      <a:lvl6pPr marL="27432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6pPr>
      <a:lvl7pPr marL="32004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7pPr>
      <a:lvl8pPr marL="36576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8pPr>
      <a:lvl9pPr marL="41148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9pPr>
    </p:bodyStyle>
    <p:otherStyle>
      <a:lvl1pPr marL="0" marR="0" indent="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hyperlink" Target="mailto:edleastar@wit.ie" TargetMode="External"/><Relationship Id="rId4" Type="http://schemas.openxmlformats.org/officeDocument/2006/relationships/hyperlink" Target="http://www.wit.i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www.playframework.com/documentation/2.0.x/ScalaDatabase"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hyperlink" Target="http://creativecommons.org/licenses/by-nc/3.0/" TargetMode="Externa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p:nvPr/>
        </p:nvSpPr>
        <p:spPr>
          <a:xfrm>
            <a:off x="0" y="0"/>
            <a:ext cx="13004800" cy="9753600"/>
          </a:xfrm>
          <a:prstGeom prst="roundRect">
            <a:avLst>
              <a:gd name="adj" fmla="val 0"/>
            </a:avLst>
          </a:prstGeom>
          <a:solidFill>
            <a:srgbClr val="FFFFFF"/>
          </a:solidFill>
          <a:ln w="12700">
            <a:solidFill>
              <a:srgbClr val="000000"/>
            </a:solidFill>
            <a:miter lim="400000"/>
          </a:ln>
        </p:spPr>
        <p:txBody>
          <a:bodyPr lIns="50800" tIns="50800" rIns="50800" bIns="50800" anchor="ctr"/>
          <a:lstStyle/>
          <a:p>
            <a:pPr>
              <a:defRPr>
                <a:solidFill>
                  <a:srgbClr val="FFFFFF"/>
                </a:solidFill>
              </a:defRPr>
            </a:pPr>
            <a:endParaRPr/>
          </a:p>
        </p:txBody>
      </p:sp>
      <p:sp>
        <p:nvSpPr>
          <p:cNvPr id="128" name="Shape 128"/>
          <p:cNvSpPr/>
          <p:nvPr/>
        </p:nvSpPr>
        <p:spPr>
          <a:xfrm flipV="1">
            <a:off x="908290" y="4366805"/>
            <a:ext cx="11220733" cy="2"/>
          </a:xfrm>
          <a:prstGeom prst="line">
            <a:avLst/>
          </a:prstGeom>
          <a:ln w="12700">
            <a:solidFill>
              <a:srgbClr val="919191"/>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29" name="WIT_logo.png"/>
          <p:cNvPicPr>
            <a:picLocks noChangeAspect="1"/>
          </p:cNvPicPr>
          <p:nvPr/>
        </p:nvPicPr>
        <p:blipFill>
          <a:blip r:embed="rId2">
            <a:extLst/>
          </a:blip>
          <a:stretch>
            <a:fillRect/>
          </a:stretch>
        </p:blipFill>
        <p:spPr>
          <a:xfrm>
            <a:off x="927100" y="8724900"/>
            <a:ext cx="3175000" cy="660400"/>
          </a:xfrm>
          <a:prstGeom prst="rect">
            <a:avLst/>
          </a:prstGeom>
          <a:ln w="12700">
            <a:miter lim="400000"/>
          </a:ln>
        </p:spPr>
      </p:pic>
      <p:pic>
        <p:nvPicPr>
          <p:cNvPr id="130" name="esu-logo.png"/>
          <p:cNvPicPr>
            <a:picLocks noChangeAspect="1"/>
          </p:cNvPicPr>
          <p:nvPr/>
        </p:nvPicPr>
        <p:blipFill>
          <a:blip r:embed="rId3">
            <a:extLst/>
          </a:blip>
          <a:stretch>
            <a:fillRect/>
          </a:stretch>
        </p:blipFill>
        <p:spPr>
          <a:xfrm>
            <a:off x="10198100" y="8826500"/>
            <a:ext cx="1879600" cy="444500"/>
          </a:xfrm>
          <a:prstGeom prst="rect">
            <a:avLst/>
          </a:prstGeom>
          <a:ln w="12700">
            <a:miter lim="400000"/>
          </a:ln>
        </p:spPr>
      </p:pic>
      <p:sp>
        <p:nvSpPr>
          <p:cNvPr id="131" name="Shape 131"/>
          <p:cNvSpPr/>
          <p:nvPr/>
        </p:nvSpPr>
        <p:spPr>
          <a:xfrm>
            <a:off x="507045" y="4584700"/>
            <a:ext cx="2846528" cy="13716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r">
              <a:lnSpc>
                <a:spcPct val="80000"/>
              </a:lnSpc>
              <a:defRPr sz="4800">
                <a:solidFill>
                  <a:srgbClr val="AAAAAA"/>
                </a:solidFill>
                <a:latin typeface="Helvetica Neue UltraLight"/>
                <a:ea typeface="Helvetica Neue UltraLight"/>
                <a:cs typeface="Helvetica Neue UltraLight"/>
                <a:sym typeface="Helvetica Neue UltraLight"/>
              </a:defRPr>
            </a:pPr>
            <a:r>
              <a:t>Produced </a:t>
            </a:r>
          </a:p>
          <a:p>
            <a:pPr algn="r">
              <a:lnSpc>
                <a:spcPct val="80000"/>
              </a:lnSpc>
              <a:defRPr sz="4800">
                <a:solidFill>
                  <a:srgbClr val="AAAAAA"/>
                </a:solidFill>
                <a:latin typeface="Helvetica Neue UltraLight"/>
                <a:ea typeface="Helvetica Neue UltraLight"/>
                <a:cs typeface="Helvetica Neue UltraLight"/>
                <a:sym typeface="Helvetica Neue UltraLight"/>
              </a:defRPr>
            </a:pPr>
            <a:r>
              <a:t>by</a:t>
            </a:r>
          </a:p>
        </p:txBody>
      </p:sp>
      <p:grpSp>
        <p:nvGrpSpPr>
          <p:cNvPr id="135" name="Group 135"/>
          <p:cNvGrpSpPr/>
          <p:nvPr/>
        </p:nvGrpSpPr>
        <p:grpSpPr>
          <a:xfrm>
            <a:off x="3707033" y="6616700"/>
            <a:ext cx="4610101" cy="1371601"/>
            <a:chOff x="0" y="0"/>
            <a:chExt cx="4610100" cy="1371600"/>
          </a:xfrm>
        </p:grpSpPr>
        <p:sp>
          <p:nvSpPr>
            <p:cNvPr id="132" name="Shape 132"/>
            <p:cNvSpPr/>
            <p:nvPr/>
          </p:nvSpPr>
          <p:spPr>
            <a:xfrm>
              <a:off x="0" y="0"/>
              <a:ext cx="4610101" cy="7350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p>
              <a:pPr algn="l">
                <a:lnSpc>
                  <a:spcPct val="120000"/>
                </a:lnSpc>
                <a:defRPr sz="1800">
                  <a:solidFill>
                    <a:srgbClr val="133455"/>
                  </a:solidFill>
                  <a:latin typeface="Helvetica Neue"/>
                  <a:ea typeface="Helvetica Neue"/>
                  <a:cs typeface="Helvetica Neue"/>
                  <a:sym typeface="Helvetica Neue"/>
                </a:defRPr>
              </a:pPr>
              <a:r>
                <a:t>Department of Computing, Maths &amp; Physics</a:t>
              </a:r>
            </a:p>
            <a:p>
              <a:pPr algn="l">
                <a:lnSpc>
                  <a:spcPct val="120000"/>
                </a:lnSpc>
                <a:defRPr sz="1800">
                  <a:solidFill>
                    <a:srgbClr val="133455"/>
                  </a:solidFill>
                  <a:latin typeface="Helvetica Neue"/>
                  <a:ea typeface="Helvetica Neue"/>
                  <a:cs typeface="Helvetica Neue"/>
                  <a:sym typeface="Helvetica Neue"/>
                </a:defRPr>
              </a:pPr>
              <a:r>
                <a:t>Waterford Institute of Technology</a:t>
              </a:r>
            </a:p>
          </p:txBody>
        </p:sp>
        <p:sp>
          <p:nvSpPr>
            <p:cNvPr id="133" name="Shape 133"/>
            <p:cNvSpPr/>
            <p:nvPr/>
          </p:nvSpPr>
          <p:spPr>
            <a:xfrm>
              <a:off x="0" y="754707"/>
              <a:ext cx="1361922" cy="30188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a:defRPr sz="1300">
                  <a:latin typeface="Helvetica Neue"/>
                  <a:ea typeface="Helvetica Neue"/>
                  <a:cs typeface="Helvetica Neue"/>
                  <a:sym typeface="Helvetica Neue"/>
                  <a:hlinkClick r:id="rId4"/>
                </a:defRPr>
              </a:lvl1pPr>
            </a:lstStyle>
            <a:p>
              <a:r>
                <a:rPr>
                  <a:hlinkClick r:id="rId4"/>
                </a:rPr>
                <a:t>http://www.wit.ie</a:t>
              </a:r>
            </a:p>
          </p:txBody>
        </p:sp>
        <p:sp>
          <p:nvSpPr>
            <p:cNvPr id="134" name="Shape 134"/>
            <p:cNvSpPr/>
            <p:nvPr/>
          </p:nvSpPr>
          <p:spPr>
            <a:xfrm>
              <a:off x="0" y="1069716"/>
              <a:ext cx="1671326" cy="3018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a:defRPr sz="1300">
                  <a:latin typeface="Helvetica Neue"/>
                  <a:ea typeface="Helvetica Neue"/>
                  <a:cs typeface="Helvetica Neue"/>
                  <a:sym typeface="Helvetica Neue"/>
                  <a:hlinkClick r:id="rId4"/>
                </a:defRPr>
              </a:lvl1pPr>
            </a:lstStyle>
            <a:p>
              <a:r>
                <a:rPr>
                  <a:hlinkClick r:id="rId4"/>
                </a:rPr>
                <a:t>http://elearning.wit.ie</a:t>
              </a:r>
            </a:p>
          </p:txBody>
        </p:sp>
      </p:grpSp>
      <p:sp>
        <p:nvSpPr>
          <p:cNvPr id="136" name="Shape 136"/>
          <p:cNvSpPr>
            <a:spLocks noGrp="1"/>
          </p:cNvSpPr>
          <p:nvPr>
            <p:ph type="title"/>
          </p:nvPr>
        </p:nvSpPr>
        <p:spPr>
          <a:xfrm>
            <a:off x="901700" y="2533650"/>
            <a:ext cx="11226800" cy="1092200"/>
          </a:xfrm>
          <a:prstGeom prst="rect">
            <a:avLst/>
          </a:prstGeom>
        </p:spPr>
        <p:txBody>
          <a:bodyPr anchor="ctr"/>
          <a:lstStyle/>
          <a:p>
            <a:r>
              <a:t>Agile Software Development</a:t>
            </a:r>
          </a:p>
        </p:txBody>
      </p:sp>
      <p:sp>
        <p:nvSpPr>
          <p:cNvPr id="137" name="Shape 137"/>
          <p:cNvSpPr>
            <a:spLocks noGrp="1"/>
          </p:cNvSpPr>
          <p:nvPr>
            <p:ph type="body" sz="quarter" idx="1"/>
          </p:nvPr>
        </p:nvSpPr>
        <p:spPr>
          <a:xfrm>
            <a:off x="3727450" y="4800600"/>
            <a:ext cx="5778500" cy="1981200"/>
          </a:xfrm>
          <a:prstGeom prst="rect">
            <a:avLst/>
          </a:prstGeom>
        </p:spPr>
        <p:txBody>
          <a:bodyPr/>
          <a:lstStyle/>
          <a:p>
            <a:pPr marL="0" indent="0">
              <a:lnSpc>
                <a:spcPct val="120000"/>
              </a:lnSpc>
              <a:spcBef>
                <a:spcPts val="0"/>
              </a:spcBef>
              <a:buSzTx/>
              <a:buFontTx/>
              <a:buNone/>
              <a:defRPr sz="2000">
                <a:latin typeface="Helvetica Neue"/>
                <a:ea typeface="Helvetica Neue"/>
                <a:cs typeface="Helvetica Neue"/>
                <a:sym typeface="Helvetica Neue"/>
              </a:defRPr>
            </a:pPr>
            <a:r>
              <a:t>Eamonn de Leastar (</a:t>
            </a:r>
            <a:r>
              <a:rPr>
                <a:hlinkClick r:id="rId5"/>
              </a:rPr>
              <a:t>edeleastar@wit.ie</a:t>
            </a:r>
            <a:r>
              <a: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p:nvPr/>
        </p:nvSpPr>
        <p:spPr>
          <a:xfrm>
            <a:off x="7014937" y="1348408"/>
            <a:ext cx="5379972" cy="7212231"/>
          </a:xfrm>
          <a:prstGeom prst="rect">
            <a:avLst/>
          </a:prstGeom>
          <a:solidFill>
            <a:srgbClr val="FFFFFF"/>
          </a:solidFill>
          <a:ln w="12700">
            <a:solidFill>
              <a:srgbClr val="000000"/>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1200">
                <a:latin typeface="Monaco"/>
                <a:ea typeface="Monaco"/>
                <a:cs typeface="Monaco"/>
                <a:sym typeface="Monaco"/>
              </a:defRPr>
            </a:pPr>
            <a:r>
              <a:rPr sz="1400" dirty="0"/>
              <a:t>create table activity (</a:t>
            </a:r>
          </a:p>
          <a:p>
            <a:pPr algn="l" defTabSz="457200">
              <a:defRPr sz="1200">
                <a:latin typeface="Monaco"/>
                <a:ea typeface="Monaco"/>
                <a:cs typeface="Monaco"/>
                <a:sym typeface="Monaco"/>
              </a:defRPr>
            </a:pPr>
            <a:r>
              <a:rPr sz="1400" dirty="0"/>
              <a:t>  id                        </a:t>
            </a:r>
            <a:r>
              <a:rPr lang="en-IE" sz="1400" dirty="0" smtClean="0"/>
              <a:t>	</a:t>
            </a:r>
            <a:r>
              <a:rPr sz="1400" dirty="0" err="1" smtClean="0"/>
              <a:t>bigint</a:t>
            </a:r>
            <a:r>
              <a:rPr sz="1400" dirty="0" smtClean="0"/>
              <a:t> </a:t>
            </a:r>
            <a:r>
              <a:rPr sz="1400" dirty="0"/>
              <a:t>not null,</a:t>
            </a:r>
          </a:p>
          <a:p>
            <a:pPr algn="l" defTabSz="457200">
              <a:defRPr sz="1200">
                <a:latin typeface="Monaco"/>
                <a:ea typeface="Monaco"/>
                <a:cs typeface="Monaco"/>
                <a:sym typeface="Monaco"/>
              </a:defRPr>
            </a:pPr>
            <a:r>
              <a:rPr sz="1400" dirty="0"/>
              <a:t>  </a:t>
            </a:r>
            <a:r>
              <a:rPr sz="1400" dirty="0" err="1"/>
              <a:t>user_id</a:t>
            </a:r>
            <a:r>
              <a:rPr sz="1400" dirty="0"/>
              <a:t>                   </a:t>
            </a:r>
            <a:r>
              <a:rPr lang="en-IE" sz="1400" dirty="0" smtClean="0"/>
              <a:t>	</a:t>
            </a:r>
            <a:r>
              <a:rPr sz="1400" dirty="0" err="1" smtClean="0"/>
              <a:t>bigint</a:t>
            </a:r>
            <a:r>
              <a:rPr sz="1400" dirty="0" smtClean="0"/>
              <a:t> </a:t>
            </a:r>
            <a:r>
              <a:rPr sz="1400" dirty="0"/>
              <a:t>not null,</a:t>
            </a:r>
          </a:p>
          <a:p>
            <a:pPr algn="l" defTabSz="457200">
              <a:defRPr sz="1200">
                <a:latin typeface="Monaco"/>
                <a:ea typeface="Monaco"/>
                <a:cs typeface="Monaco"/>
                <a:sym typeface="Monaco"/>
              </a:defRPr>
            </a:pPr>
            <a:r>
              <a:rPr sz="1400" dirty="0"/>
              <a:t>  type                      </a:t>
            </a:r>
            <a:r>
              <a:rPr lang="en-IE" sz="1400" dirty="0" smtClean="0"/>
              <a:t>	</a:t>
            </a:r>
            <a:r>
              <a:rPr sz="1400" dirty="0" smtClean="0"/>
              <a:t>varchar(255</a:t>
            </a:r>
            <a:r>
              <a:rPr sz="1400" dirty="0"/>
              <a:t>),</a:t>
            </a:r>
          </a:p>
          <a:p>
            <a:pPr algn="l" defTabSz="457200">
              <a:defRPr sz="1200">
                <a:latin typeface="Monaco"/>
                <a:ea typeface="Monaco"/>
                <a:cs typeface="Monaco"/>
                <a:sym typeface="Monaco"/>
              </a:defRPr>
            </a:pPr>
            <a:r>
              <a:rPr sz="1400" dirty="0"/>
              <a:t>  location                  </a:t>
            </a:r>
            <a:r>
              <a:rPr lang="en-IE" sz="1400" dirty="0" smtClean="0"/>
              <a:t>	</a:t>
            </a:r>
            <a:r>
              <a:rPr sz="1400" dirty="0" smtClean="0"/>
              <a:t>varchar(255</a:t>
            </a:r>
            <a:r>
              <a:rPr sz="1400" dirty="0"/>
              <a:t>),</a:t>
            </a:r>
          </a:p>
          <a:p>
            <a:pPr algn="l" defTabSz="457200">
              <a:defRPr sz="1200">
                <a:latin typeface="Monaco"/>
                <a:ea typeface="Monaco"/>
                <a:cs typeface="Monaco"/>
                <a:sym typeface="Monaco"/>
              </a:defRPr>
            </a:pPr>
            <a:r>
              <a:rPr sz="1400" dirty="0"/>
              <a:t>  distance                  </a:t>
            </a:r>
            <a:r>
              <a:rPr lang="en-IE" sz="1400" dirty="0" smtClean="0"/>
              <a:t>	</a:t>
            </a:r>
            <a:r>
              <a:rPr sz="1400" dirty="0" smtClean="0"/>
              <a:t>double</a:t>
            </a:r>
            <a:r>
              <a:rPr sz="1400" dirty="0"/>
              <a:t>,</a:t>
            </a:r>
          </a:p>
          <a:p>
            <a:pPr algn="l" defTabSz="457200">
              <a:defRPr sz="1200">
                <a:latin typeface="Monaco"/>
                <a:ea typeface="Monaco"/>
                <a:cs typeface="Monaco"/>
                <a:sym typeface="Monaco"/>
              </a:defRPr>
            </a:pPr>
            <a:r>
              <a:rPr sz="1400" dirty="0"/>
              <a:t>  constraint </a:t>
            </a:r>
            <a:r>
              <a:rPr sz="1400" dirty="0" err="1"/>
              <a:t>pk_activity</a:t>
            </a:r>
            <a:r>
              <a:rPr sz="1400" dirty="0"/>
              <a:t> primary key (id))</a:t>
            </a:r>
          </a:p>
          <a:p>
            <a:pPr algn="l" defTabSz="457200">
              <a:defRPr sz="1200">
                <a:latin typeface="Monaco"/>
                <a:ea typeface="Monaco"/>
                <a:cs typeface="Monaco"/>
                <a:sym typeface="Monaco"/>
              </a:defRPr>
            </a:pPr>
            <a:r>
              <a:rPr sz="1400" dirty="0"/>
              <a:t>;</a:t>
            </a:r>
          </a:p>
          <a:p>
            <a:pPr algn="l" defTabSz="457200">
              <a:defRPr sz="1200">
                <a:latin typeface="Monaco"/>
                <a:ea typeface="Monaco"/>
                <a:cs typeface="Monaco"/>
                <a:sym typeface="Monaco"/>
              </a:defRPr>
            </a:pPr>
            <a:endParaRPr sz="1400" dirty="0"/>
          </a:p>
          <a:p>
            <a:pPr algn="l" defTabSz="457200">
              <a:defRPr sz="1200">
                <a:latin typeface="Monaco"/>
                <a:ea typeface="Monaco"/>
                <a:cs typeface="Monaco"/>
                <a:sym typeface="Monaco"/>
              </a:defRPr>
            </a:pPr>
            <a:r>
              <a:rPr sz="1400" dirty="0"/>
              <a:t>create table </a:t>
            </a:r>
            <a:r>
              <a:rPr sz="1400" dirty="0" err="1"/>
              <a:t>my_user</a:t>
            </a:r>
            <a:r>
              <a:rPr sz="1400" dirty="0"/>
              <a:t> (</a:t>
            </a:r>
          </a:p>
          <a:p>
            <a:pPr algn="l" defTabSz="457200">
              <a:defRPr sz="1200">
                <a:latin typeface="Monaco"/>
                <a:ea typeface="Monaco"/>
                <a:cs typeface="Monaco"/>
                <a:sym typeface="Monaco"/>
              </a:defRPr>
            </a:pPr>
            <a:r>
              <a:rPr sz="1400" dirty="0"/>
              <a:t>  id                        </a:t>
            </a:r>
            <a:r>
              <a:rPr lang="en-IE" sz="1400" dirty="0" smtClean="0"/>
              <a:t>	</a:t>
            </a:r>
            <a:r>
              <a:rPr sz="1400" dirty="0" err="1" smtClean="0"/>
              <a:t>bigint</a:t>
            </a:r>
            <a:r>
              <a:rPr sz="1400" dirty="0" smtClean="0"/>
              <a:t> </a:t>
            </a:r>
            <a:r>
              <a:rPr sz="1400" dirty="0"/>
              <a:t>not null,</a:t>
            </a:r>
          </a:p>
          <a:p>
            <a:pPr algn="l" defTabSz="457200">
              <a:defRPr sz="1200">
                <a:latin typeface="Monaco"/>
                <a:ea typeface="Monaco"/>
                <a:cs typeface="Monaco"/>
                <a:sym typeface="Monaco"/>
              </a:defRPr>
            </a:pPr>
            <a:r>
              <a:rPr sz="1400" dirty="0"/>
              <a:t>  </a:t>
            </a:r>
            <a:r>
              <a:rPr sz="1400" dirty="0" err="1"/>
              <a:t>firstname</a:t>
            </a:r>
            <a:r>
              <a:rPr sz="1400" dirty="0"/>
              <a:t>                 </a:t>
            </a:r>
            <a:r>
              <a:rPr lang="en-IE" sz="1400" dirty="0" smtClean="0"/>
              <a:t>	</a:t>
            </a:r>
            <a:r>
              <a:rPr sz="1400" dirty="0" smtClean="0"/>
              <a:t>varchar(255</a:t>
            </a:r>
            <a:r>
              <a:rPr sz="1400" dirty="0"/>
              <a:t>),</a:t>
            </a:r>
          </a:p>
          <a:p>
            <a:pPr algn="l" defTabSz="457200">
              <a:defRPr sz="1200">
                <a:latin typeface="Monaco"/>
                <a:ea typeface="Monaco"/>
                <a:cs typeface="Monaco"/>
                <a:sym typeface="Monaco"/>
              </a:defRPr>
            </a:pPr>
            <a:r>
              <a:rPr sz="1400" dirty="0"/>
              <a:t>  </a:t>
            </a:r>
            <a:r>
              <a:rPr sz="1400" dirty="0" err="1"/>
              <a:t>lastname</a:t>
            </a:r>
            <a:r>
              <a:rPr sz="1400" dirty="0"/>
              <a:t>                  </a:t>
            </a:r>
            <a:r>
              <a:rPr lang="en-IE" sz="1400" dirty="0" smtClean="0"/>
              <a:t>	</a:t>
            </a:r>
            <a:r>
              <a:rPr sz="1400" dirty="0" smtClean="0"/>
              <a:t>varchar(255</a:t>
            </a:r>
            <a:r>
              <a:rPr sz="1400" dirty="0"/>
              <a:t>),</a:t>
            </a:r>
          </a:p>
          <a:p>
            <a:pPr algn="l" defTabSz="457200">
              <a:defRPr sz="1200">
                <a:latin typeface="Monaco"/>
                <a:ea typeface="Monaco"/>
                <a:cs typeface="Monaco"/>
                <a:sym typeface="Monaco"/>
              </a:defRPr>
            </a:pPr>
            <a:r>
              <a:rPr sz="1400" dirty="0"/>
              <a:t>  email                     </a:t>
            </a:r>
            <a:r>
              <a:rPr lang="en-IE" sz="1400" dirty="0" smtClean="0"/>
              <a:t>	</a:t>
            </a:r>
            <a:r>
              <a:rPr sz="1400" dirty="0" smtClean="0"/>
              <a:t>varchar(255</a:t>
            </a:r>
            <a:r>
              <a:rPr sz="1400" dirty="0"/>
              <a:t>),</a:t>
            </a:r>
          </a:p>
          <a:p>
            <a:pPr algn="l" defTabSz="457200">
              <a:defRPr sz="1200">
                <a:latin typeface="Monaco"/>
                <a:ea typeface="Monaco"/>
                <a:cs typeface="Monaco"/>
                <a:sym typeface="Monaco"/>
              </a:defRPr>
            </a:pPr>
            <a:r>
              <a:rPr sz="1400" dirty="0"/>
              <a:t>  password                  </a:t>
            </a:r>
            <a:r>
              <a:rPr lang="en-IE" sz="1400" dirty="0" smtClean="0"/>
              <a:t>	</a:t>
            </a:r>
            <a:r>
              <a:rPr sz="1400" dirty="0" smtClean="0"/>
              <a:t>varchar(255</a:t>
            </a:r>
            <a:r>
              <a:rPr sz="1400" dirty="0"/>
              <a:t>),</a:t>
            </a:r>
          </a:p>
          <a:p>
            <a:pPr algn="l" defTabSz="457200">
              <a:defRPr sz="1200">
                <a:latin typeface="Monaco"/>
                <a:ea typeface="Monaco"/>
                <a:cs typeface="Monaco"/>
                <a:sym typeface="Monaco"/>
              </a:defRPr>
            </a:pPr>
            <a:r>
              <a:rPr sz="1400" dirty="0"/>
              <a:t>  constraint </a:t>
            </a:r>
            <a:r>
              <a:rPr sz="1400" dirty="0" err="1"/>
              <a:t>pk_my_user</a:t>
            </a:r>
            <a:r>
              <a:rPr sz="1400" dirty="0"/>
              <a:t> primary key (id))</a:t>
            </a:r>
          </a:p>
          <a:p>
            <a:pPr algn="l" defTabSz="457200">
              <a:defRPr sz="1200">
                <a:latin typeface="Monaco"/>
                <a:ea typeface="Monaco"/>
                <a:cs typeface="Monaco"/>
                <a:sym typeface="Monaco"/>
              </a:defRPr>
            </a:pPr>
            <a:r>
              <a:rPr sz="1400" dirty="0"/>
              <a:t>;</a:t>
            </a:r>
          </a:p>
          <a:p>
            <a:pPr algn="l" defTabSz="457200">
              <a:defRPr sz="1200">
                <a:latin typeface="Monaco"/>
                <a:ea typeface="Monaco"/>
                <a:cs typeface="Monaco"/>
                <a:sym typeface="Monaco"/>
              </a:defRPr>
            </a:pPr>
            <a:endParaRPr sz="1400" dirty="0"/>
          </a:p>
          <a:p>
            <a:pPr algn="l" defTabSz="457200">
              <a:defRPr sz="1200">
                <a:latin typeface="Monaco"/>
                <a:ea typeface="Monaco"/>
                <a:cs typeface="Monaco"/>
                <a:sym typeface="Monaco"/>
              </a:defRPr>
            </a:pPr>
            <a:r>
              <a:rPr sz="1400" dirty="0"/>
              <a:t>create sequence </a:t>
            </a:r>
            <a:r>
              <a:rPr sz="1400" dirty="0" err="1"/>
              <a:t>activity_seq</a:t>
            </a:r>
            <a:r>
              <a:rPr sz="1400" dirty="0"/>
              <a:t>;</a:t>
            </a:r>
          </a:p>
          <a:p>
            <a:pPr algn="l" defTabSz="457200">
              <a:defRPr sz="1200">
                <a:latin typeface="Monaco"/>
                <a:ea typeface="Monaco"/>
                <a:cs typeface="Monaco"/>
                <a:sym typeface="Monaco"/>
              </a:defRPr>
            </a:pPr>
            <a:r>
              <a:rPr sz="1400" dirty="0"/>
              <a:t>create sequence </a:t>
            </a:r>
            <a:r>
              <a:rPr sz="1400" dirty="0" err="1"/>
              <a:t>my_user_seq</a:t>
            </a:r>
            <a:r>
              <a:rPr sz="1400" dirty="0"/>
              <a:t>;</a:t>
            </a:r>
          </a:p>
          <a:p>
            <a:pPr algn="l" defTabSz="457200">
              <a:defRPr sz="1200">
                <a:latin typeface="Monaco"/>
                <a:ea typeface="Monaco"/>
                <a:cs typeface="Monaco"/>
                <a:sym typeface="Monaco"/>
              </a:defRPr>
            </a:pPr>
            <a:endParaRPr sz="1400" dirty="0"/>
          </a:p>
          <a:p>
            <a:pPr algn="l" defTabSz="457200">
              <a:defRPr sz="1200">
                <a:latin typeface="Monaco"/>
                <a:ea typeface="Monaco"/>
                <a:cs typeface="Monaco"/>
                <a:sym typeface="Monaco"/>
              </a:defRPr>
            </a:pPr>
            <a:r>
              <a:rPr sz="1400" dirty="0"/>
              <a:t>alter table activity add constraint fk_activity_my_user_1 foreign key (</a:t>
            </a:r>
            <a:r>
              <a:rPr sz="1400" dirty="0" err="1"/>
              <a:t>user_id</a:t>
            </a:r>
            <a:r>
              <a:rPr sz="1400" dirty="0"/>
              <a:t>) references </a:t>
            </a:r>
            <a:r>
              <a:rPr sz="1400" dirty="0" err="1"/>
              <a:t>my_user</a:t>
            </a:r>
            <a:r>
              <a:rPr sz="1400" dirty="0"/>
              <a:t> (id) on delete restrict on update restrict;</a:t>
            </a:r>
          </a:p>
          <a:p>
            <a:pPr algn="l" defTabSz="457200">
              <a:defRPr sz="1200">
                <a:latin typeface="Monaco"/>
                <a:ea typeface="Monaco"/>
                <a:cs typeface="Monaco"/>
                <a:sym typeface="Monaco"/>
              </a:defRPr>
            </a:pPr>
            <a:r>
              <a:rPr sz="1400" dirty="0"/>
              <a:t>create index ix_activity_my_user_1 on activity (</a:t>
            </a:r>
            <a:r>
              <a:rPr sz="1400" dirty="0" err="1"/>
              <a:t>user_id</a:t>
            </a:r>
            <a:r>
              <a:rPr sz="1400" dirty="0"/>
              <a:t>);</a:t>
            </a:r>
          </a:p>
          <a:p>
            <a:pPr algn="l" defTabSz="457200">
              <a:defRPr sz="1200">
                <a:latin typeface="Monaco"/>
                <a:ea typeface="Monaco"/>
                <a:cs typeface="Monaco"/>
                <a:sym typeface="Monaco"/>
              </a:defRPr>
            </a:pPr>
            <a:endParaRPr sz="1400" dirty="0"/>
          </a:p>
          <a:p>
            <a:pPr algn="l" defTabSz="457200">
              <a:defRPr sz="1200">
                <a:latin typeface="Monaco"/>
                <a:ea typeface="Monaco"/>
                <a:cs typeface="Monaco"/>
                <a:sym typeface="Monaco"/>
              </a:defRPr>
            </a:pPr>
            <a:endParaRPr sz="1400" dirty="0"/>
          </a:p>
          <a:p>
            <a:pPr algn="l" defTabSz="457200">
              <a:defRPr sz="1200">
                <a:latin typeface="Monaco"/>
                <a:ea typeface="Monaco"/>
                <a:cs typeface="Monaco"/>
                <a:sym typeface="Monaco"/>
              </a:defRPr>
            </a:pPr>
            <a:r>
              <a:rPr sz="1400" dirty="0"/>
              <a:t>SET REFERENTIAL_INTEGRITY FALSE;</a:t>
            </a:r>
          </a:p>
          <a:p>
            <a:pPr algn="l" defTabSz="457200">
              <a:defRPr sz="1200">
                <a:latin typeface="Monaco"/>
                <a:ea typeface="Monaco"/>
                <a:cs typeface="Monaco"/>
                <a:sym typeface="Monaco"/>
              </a:defRPr>
            </a:pPr>
            <a:r>
              <a:rPr sz="1400" dirty="0"/>
              <a:t>drop table if exists activity;</a:t>
            </a:r>
          </a:p>
          <a:p>
            <a:pPr algn="l" defTabSz="457200">
              <a:defRPr sz="1200">
                <a:latin typeface="Monaco"/>
                <a:ea typeface="Monaco"/>
                <a:cs typeface="Monaco"/>
                <a:sym typeface="Monaco"/>
              </a:defRPr>
            </a:pPr>
            <a:r>
              <a:rPr sz="1400" dirty="0"/>
              <a:t>drop table if exists </a:t>
            </a:r>
            <a:r>
              <a:rPr sz="1400" dirty="0" err="1"/>
              <a:t>my_user</a:t>
            </a:r>
            <a:r>
              <a:rPr sz="1400" dirty="0"/>
              <a:t>;</a:t>
            </a:r>
          </a:p>
          <a:p>
            <a:pPr algn="l" defTabSz="457200">
              <a:defRPr sz="1200">
                <a:latin typeface="Monaco"/>
                <a:ea typeface="Monaco"/>
                <a:cs typeface="Monaco"/>
                <a:sym typeface="Monaco"/>
              </a:defRPr>
            </a:pPr>
            <a:r>
              <a:rPr sz="1400" dirty="0"/>
              <a:t>SET REFERENTIAL_INTEGRITY TRUE;</a:t>
            </a:r>
          </a:p>
          <a:p>
            <a:pPr algn="l" defTabSz="457200">
              <a:defRPr sz="1200">
                <a:latin typeface="Monaco"/>
                <a:ea typeface="Monaco"/>
                <a:cs typeface="Monaco"/>
                <a:sym typeface="Monaco"/>
              </a:defRPr>
            </a:pPr>
            <a:r>
              <a:rPr sz="1400" dirty="0"/>
              <a:t>drop sequence if exists </a:t>
            </a:r>
            <a:r>
              <a:rPr sz="1400" dirty="0" err="1"/>
              <a:t>activity_seq</a:t>
            </a:r>
            <a:r>
              <a:rPr sz="1400" dirty="0"/>
              <a:t>;</a:t>
            </a:r>
          </a:p>
          <a:p>
            <a:pPr algn="l" defTabSz="457200">
              <a:defRPr sz="1200">
                <a:latin typeface="Monaco"/>
                <a:ea typeface="Monaco"/>
                <a:cs typeface="Monaco"/>
                <a:sym typeface="Monaco"/>
              </a:defRPr>
            </a:pPr>
            <a:r>
              <a:rPr sz="1400" dirty="0"/>
              <a:t>drop sequence if exists </a:t>
            </a:r>
            <a:r>
              <a:rPr sz="1400" dirty="0" err="1"/>
              <a:t>my_user_seq</a:t>
            </a:r>
            <a:r>
              <a:rPr sz="1400" dirty="0"/>
              <a:t>;</a:t>
            </a:r>
          </a:p>
        </p:txBody>
      </p:sp>
      <p:sp>
        <p:nvSpPr>
          <p:cNvPr id="174" name="Shape 174"/>
          <p:cNvSpPr/>
          <p:nvPr/>
        </p:nvSpPr>
        <p:spPr>
          <a:xfrm>
            <a:off x="525736" y="1780456"/>
            <a:ext cx="5379972" cy="6719788"/>
          </a:xfrm>
          <a:prstGeom prst="rect">
            <a:avLst/>
          </a:prstGeom>
          <a:solidFill>
            <a:srgbClr val="FFFFFF"/>
          </a:solidFill>
          <a:ln w="12700">
            <a:solidFill>
              <a:srgbClr val="000000"/>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1200">
                <a:latin typeface="Monaco"/>
                <a:ea typeface="Monaco"/>
                <a:cs typeface="Monaco"/>
                <a:sym typeface="Monaco"/>
              </a:defRPr>
            </a:pPr>
            <a:r>
              <a:rPr sz="1400" dirty="0"/>
              <a:t>create table activity (</a:t>
            </a:r>
          </a:p>
          <a:p>
            <a:pPr algn="l" defTabSz="457200">
              <a:defRPr sz="1200">
                <a:latin typeface="Monaco"/>
                <a:ea typeface="Monaco"/>
                <a:cs typeface="Monaco"/>
                <a:sym typeface="Monaco"/>
              </a:defRPr>
            </a:pPr>
            <a:r>
              <a:rPr sz="1400" dirty="0"/>
              <a:t>  id                        </a:t>
            </a:r>
            <a:r>
              <a:rPr lang="en-IE" sz="1400" dirty="0" smtClean="0"/>
              <a:t>	</a:t>
            </a:r>
            <a:r>
              <a:rPr sz="1400" u="sng" dirty="0" err="1" smtClean="0"/>
              <a:t>bigint</a:t>
            </a:r>
            <a:r>
              <a:rPr sz="1400" dirty="0" smtClean="0"/>
              <a:t> </a:t>
            </a:r>
            <a:r>
              <a:rPr sz="1400" dirty="0"/>
              <a:t>not null,</a:t>
            </a:r>
          </a:p>
          <a:p>
            <a:pPr algn="l" defTabSz="457200">
              <a:defRPr sz="1200">
                <a:latin typeface="Monaco"/>
                <a:ea typeface="Monaco"/>
                <a:cs typeface="Monaco"/>
                <a:sym typeface="Monaco"/>
              </a:defRPr>
            </a:pPr>
            <a:r>
              <a:rPr sz="1400" dirty="0"/>
              <a:t>  </a:t>
            </a:r>
            <a:r>
              <a:rPr sz="1400" dirty="0" err="1"/>
              <a:t>user_id</a:t>
            </a:r>
            <a:r>
              <a:rPr sz="1400" dirty="0"/>
              <a:t>                   </a:t>
            </a:r>
            <a:r>
              <a:rPr lang="en-IE" sz="1400" dirty="0" smtClean="0"/>
              <a:t>	</a:t>
            </a:r>
            <a:r>
              <a:rPr sz="1400" u="sng" dirty="0" err="1" smtClean="0"/>
              <a:t>bigint</a:t>
            </a:r>
            <a:r>
              <a:rPr sz="1400" dirty="0" smtClean="0"/>
              <a:t> </a:t>
            </a:r>
            <a:r>
              <a:rPr sz="1400" dirty="0"/>
              <a:t>not null,</a:t>
            </a:r>
          </a:p>
          <a:p>
            <a:pPr algn="l" defTabSz="457200">
              <a:defRPr sz="1200">
                <a:latin typeface="Monaco"/>
                <a:ea typeface="Monaco"/>
                <a:cs typeface="Monaco"/>
                <a:sym typeface="Monaco"/>
              </a:defRPr>
            </a:pPr>
            <a:r>
              <a:rPr sz="1400" dirty="0"/>
              <a:t>  type                      </a:t>
            </a:r>
            <a:r>
              <a:rPr lang="en-IE" sz="1400" dirty="0" smtClean="0"/>
              <a:t>	</a:t>
            </a:r>
            <a:r>
              <a:rPr sz="1400" u="sng" dirty="0" smtClean="0"/>
              <a:t>varchar</a:t>
            </a:r>
            <a:r>
              <a:rPr sz="1400" dirty="0" smtClean="0"/>
              <a:t>(255</a:t>
            </a:r>
            <a:r>
              <a:rPr sz="1400" dirty="0"/>
              <a:t>),</a:t>
            </a:r>
          </a:p>
          <a:p>
            <a:pPr algn="l" defTabSz="457200">
              <a:defRPr sz="1200">
                <a:latin typeface="Monaco"/>
                <a:ea typeface="Monaco"/>
                <a:cs typeface="Monaco"/>
                <a:sym typeface="Monaco"/>
              </a:defRPr>
            </a:pPr>
            <a:r>
              <a:rPr sz="1400" dirty="0"/>
              <a:t>  location                  </a:t>
            </a:r>
            <a:r>
              <a:rPr lang="en-IE" sz="1400" dirty="0" smtClean="0"/>
              <a:t>	</a:t>
            </a:r>
            <a:r>
              <a:rPr sz="1400" u="sng" dirty="0" smtClean="0"/>
              <a:t>varchar</a:t>
            </a:r>
            <a:r>
              <a:rPr sz="1400" dirty="0" smtClean="0"/>
              <a:t>(255</a:t>
            </a:r>
            <a:r>
              <a:rPr sz="1400" dirty="0"/>
              <a:t>),</a:t>
            </a:r>
          </a:p>
          <a:p>
            <a:pPr algn="l" defTabSz="457200">
              <a:defRPr sz="1200">
                <a:latin typeface="Monaco"/>
                <a:ea typeface="Monaco"/>
                <a:cs typeface="Monaco"/>
                <a:sym typeface="Monaco"/>
              </a:defRPr>
            </a:pPr>
            <a:r>
              <a:rPr sz="1400" dirty="0"/>
              <a:t>  distance                  </a:t>
            </a:r>
            <a:r>
              <a:rPr lang="en-IE" sz="1400" dirty="0" smtClean="0"/>
              <a:t>	</a:t>
            </a:r>
            <a:r>
              <a:rPr sz="1400" dirty="0" smtClean="0"/>
              <a:t>float</a:t>
            </a:r>
            <a:r>
              <a:rPr sz="1400" dirty="0"/>
              <a:t>,</a:t>
            </a:r>
          </a:p>
          <a:p>
            <a:pPr algn="l" defTabSz="457200">
              <a:defRPr sz="1200">
                <a:latin typeface="Monaco"/>
                <a:ea typeface="Monaco"/>
                <a:cs typeface="Monaco"/>
                <a:sym typeface="Monaco"/>
              </a:defRPr>
            </a:pPr>
            <a:r>
              <a:rPr sz="1400" dirty="0"/>
              <a:t>  constraint </a:t>
            </a:r>
            <a:r>
              <a:rPr sz="1400" dirty="0" err="1"/>
              <a:t>pk_activity</a:t>
            </a:r>
            <a:r>
              <a:rPr sz="1400" dirty="0"/>
              <a:t> primary key (id))</a:t>
            </a:r>
          </a:p>
          <a:p>
            <a:pPr algn="l" defTabSz="457200">
              <a:defRPr sz="1200">
                <a:latin typeface="Monaco"/>
                <a:ea typeface="Monaco"/>
                <a:cs typeface="Monaco"/>
                <a:sym typeface="Monaco"/>
              </a:defRPr>
            </a:pPr>
            <a:r>
              <a:rPr sz="1400" dirty="0"/>
              <a:t>;</a:t>
            </a:r>
          </a:p>
          <a:p>
            <a:pPr algn="l" defTabSz="457200">
              <a:defRPr sz="1200">
                <a:latin typeface="Monaco"/>
                <a:ea typeface="Monaco"/>
                <a:cs typeface="Monaco"/>
                <a:sym typeface="Monaco"/>
              </a:defRPr>
            </a:pPr>
            <a:endParaRPr sz="1400" dirty="0"/>
          </a:p>
          <a:p>
            <a:pPr algn="l" defTabSz="457200">
              <a:defRPr sz="1200">
                <a:latin typeface="Monaco"/>
                <a:ea typeface="Monaco"/>
                <a:cs typeface="Monaco"/>
                <a:sym typeface="Monaco"/>
              </a:defRPr>
            </a:pPr>
            <a:r>
              <a:rPr sz="1400" dirty="0"/>
              <a:t>create table </a:t>
            </a:r>
            <a:r>
              <a:rPr sz="1400" dirty="0" err="1"/>
              <a:t>my_user</a:t>
            </a:r>
            <a:r>
              <a:rPr sz="1400" dirty="0"/>
              <a:t> (</a:t>
            </a:r>
          </a:p>
          <a:p>
            <a:pPr algn="l" defTabSz="457200">
              <a:defRPr sz="1200">
                <a:latin typeface="Monaco"/>
                <a:ea typeface="Monaco"/>
                <a:cs typeface="Monaco"/>
                <a:sym typeface="Monaco"/>
              </a:defRPr>
            </a:pPr>
            <a:r>
              <a:rPr sz="1400" dirty="0"/>
              <a:t>  id                        </a:t>
            </a:r>
            <a:r>
              <a:rPr lang="en-IE" sz="1400" dirty="0" smtClean="0"/>
              <a:t>	</a:t>
            </a:r>
            <a:r>
              <a:rPr sz="1400" u="sng" dirty="0" err="1" smtClean="0"/>
              <a:t>bigint</a:t>
            </a:r>
            <a:r>
              <a:rPr sz="1400" dirty="0" smtClean="0"/>
              <a:t> </a:t>
            </a:r>
            <a:r>
              <a:rPr sz="1400" dirty="0"/>
              <a:t>not null,</a:t>
            </a:r>
          </a:p>
          <a:p>
            <a:pPr algn="l" defTabSz="457200">
              <a:defRPr sz="1200">
                <a:latin typeface="Monaco"/>
                <a:ea typeface="Monaco"/>
                <a:cs typeface="Monaco"/>
                <a:sym typeface="Monaco"/>
              </a:defRPr>
            </a:pPr>
            <a:r>
              <a:rPr sz="1400" dirty="0"/>
              <a:t>  </a:t>
            </a:r>
            <a:r>
              <a:rPr sz="1400" u="sng" dirty="0" err="1"/>
              <a:t>firstname</a:t>
            </a:r>
            <a:r>
              <a:rPr sz="1400" dirty="0"/>
              <a:t>                 </a:t>
            </a:r>
            <a:r>
              <a:rPr lang="en-IE" sz="1400" dirty="0" smtClean="0"/>
              <a:t>	</a:t>
            </a:r>
            <a:r>
              <a:rPr sz="1400" u="sng" dirty="0" smtClean="0"/>
              <a:t>varchar</a:t>
            </a:r>
            <a:r>
              <a:rPr sz="1400" dirty="0" smtClean="0"/>
              <a:t>(255</a:t>
            </a:r>
            <a:r>
              <a:rPr sz="1400" dirty="0"/>
              <a:t>),</a:t>
            </a:r>
          </a:p>
          <a:p>
            <a:pPr algn="l" defTabSz="457200">
              <a:defRPr sz="1200">
                <a:latin typeface="Monaco"/>
                <a:ea typeface="Monaco"/>
                <a:cs typeface="Monaco"/>
                <a:sym typeface="Monaco"/>
              </a:defRPr>
            </a:pPr>
            <a:r>
              <a:rPr sz="1400" dirty="0"/>
              <a:t>  </a:t>
            </a:r>
            <a:r>
              <a:rPr sz="1400" u="sng" dirty="0" err="1"/>
              <a:t>lastname</a:t>
            </a:r>
            <a:r>
              <a:rPr sz="1400" dirty="0"/>
              <a:t>                  </a:t>
            </a:r>
            <a:r>
              <a:rPr lang="en-IE" sz="1400" dirty="0" smtClean="0"/>
              <a:t>	</a:t>
            </a:r>
            <a:r>
              <a:rPr sz="1400" u="sng" dirty="0" smtClean="0"/>
              <a:t>varchar</a:t>
            </a:r>
            <a:r>
              <a:rPr sz="1400" dirty="0" smtClean="0"/>
              <a:t>(255</a:t>
            </a:r>
            <a:r>
              <a:rPr sz="1400" dirty="0"/>
              <a:t>),</a:t>
            </a:r>
          </a:p>
          <a:p>
            <a:pPr algn="l" defTabSz="457200">
              <a:defRPr sz="1200">
                <a:latin typeface="Monaco"/>
                <a:ea typeface="Monaco"/>
                <a:cs typeface="Monaco"/>
                <a:sym typeface="Monaco"/>
              </a:defRPr>
            </a:pPr>
            <a:r>
              <a:rPr sz="1400" dirty="0"/>
              <a:t>  email                     </a:t>
            </a:r>
            <a:r>
              <a:rPr lang="en-IE" sz="1400" dirty="0" smtClean="0"/>
              <a:t>	</a:t>
            </a:r>
            <a:r>
              <a:rPr sz="1400" u="sng" dirty="0" smtClean="0"/>
              <a:t>varchar</a:t>
            </a:r>
            <a:r>
              <a:rPr sz="1400" dirty="0" smtClean="0"/>
              <a:t>(255</a:t>
            </a:r>
            <a:r>
              <a:rPr sz="1400" dirty="0"/>
              <a:t>),</a:t>
            </a:r>
          </a:p>
          <a:p>
            <a:pPr algn="l" defTabSz="457200">
              <a:defRPr sz="1200">
                <a:latin typeface="Monaco"/>
                <a:ea typeface="Monaco"/>
                <a:cs typeface="Monaco"/>
                <a:sym typeface="Monaco"/>
              </a:defRPr>
            </a:pPr>
            <a:r>
              <a:rPr sz="1400" dirty="0"/>
              <a:t>  password                  </a:t>
            </a:r>
            <a:r>
              <a:rPr lang="en-IE" sz="1400" dirty="0" smtClean="0"/>
              <a:t>	</a:t>
            </a:r>
            <a:r>
              <a:rPr sz="1400" u="sng" dirty="0" smtClean="0"/>
              <a:t>varchar</a:t>
            </a:r>
            <a:r>
              <a:rPr sz="1400" dirty="0" smtClean="0"/>
              <a:t>(255</a:t>
            </a:r>
            <a:r>
              <a:rPr sz="1400" dirty="0"/>
              <a:t>),</a:t>
            </a:r>
          </a:p>
          <a:p>
            <a:pPr algn="l" defTabSz="457200">
              <a:defRPr sz="1200">
                <a:latin typeface="Monaco"/>
                <a:ea typeface="Monaco"/>
                <a:cs typeface="Monaco"/>
                <a:sym typeface="Monaco"/>
              </a:defRPr>
            </a:pPr>
            <a:r>
              <a:rPr sz="1400" dirty="0"/>
              <a:t>  constraint </a:t>
            </a:r>
            <a:r>
              <a:rPr sz="1400" dirty="0" err="1"/>
              <a:t>pk_my_user</a:t>
            </a:r>
            <a:r>
              <a:rPr sz="1400" dirty="0"/>
              <a:t> primary key (id))</a:t>
            </a:r>
          </a:p>
          <a:p>
            <a:pPr algn="l" defTabSz="457200">
              <a:defRPr sz="1200">
                <a:latin typeface="Monaco"/>
                <a:ea typeface="Monaco"/>
                <a:cs typeface="Monaco"/>
                <a:sym typeface="Monaco"/>
              </a:defRPr>
            </a:pPr>
            <a:r>
              <a:rPr sz="1400" dirty="0"/>
              <a:t>;</a:t>
            </a:r>
          </a:p>
          <a:p>
            <a:pPr algn="l" defTabSz="457200">
              <a:defRPr sz="1200">
                <a:latin typeface="Monaco"/>
                <a:ea typeface="Monaco"/>
                <a:cs typeface="Monaco"/>
                <a:sym typeface="Monaco"/>
              </a:defRPr>
            </a:pPr>
            <a:endParaRPr sz="1400" dirty="0"/>
          </a:p>
          <a:p>
            <a:pPr algn="l" defTabSz="457200">
              <a:defRPr sz="1200">
                <a:latin typeface="Monaco"/>
                <a:ea typeface="Monaco"/>
                <a:cs typeface="Monaco"/>
                <a:sym typeface="Monaco"/>
              </a:defRPr>
            </a:pPr>
            <a:r>
              <a:rPr sz="1400" dirty="0"/>
              <a:t>create sequence </a:t>
            </a:r>
            <a:r>
              <a:rPr sz="1400" dirty="0" err="1"/>
              <a:t>activity_seq</a:t>
            </a:r>
            <a:r>
              <a:rPr sz="1400" dirty="0"/>
              <a:t>;</a:t>
            </a:r>
          </a:p>
          <a:p>
            <a:pPr algn="l" defTabSz="457200">
              <a:defRPr sz="1200">
                <a:latin typeface="Monaco"/>
                <a:ea typeface="Monaco"/>
                <a:cs typeface="Monaco"/>
                <a:sym typeface="Monaco"/>
              </a:defRPr>
            </a:pPr>
            <a:r>
              <a:rPr sz="1400" dirty="0"/>
              <a:t>create sequence </a:t>
            </a:r>
            <a:r>
              <a:rPr sz="1400" dirty="0" err="1"/>
              <a:t>my_user_seq</a:t>
            </a:r>
            <a:r>
              <a:rPr sz="1400" dirty="0"/>
              <a:t>;</a:t>
            </a:r>
          </a:p>
          <a:p>
            <a:pPr algn="l" defTabSz="457200">
              <a:defRPr sz="1200">
                <a:latin typeface="Monaco"/>
                <a:ea typeface="Monaco"/>
                <a:cs typeface="Monaco"/>
                <a:sym typeface="Monaco"/>
              </a:defRPr>
            </a:pPr>
            <a:endParaRPr sz="1400" dirty="0"/>
          </a:p>
          <a:p>
            <a:pPr algn="l" defTabSz="457200">
              <a:defRPr sz="1200">
                <a:latin typeface="Monaco"/>
                <a:ea typeface="Monaco"/>
                <a:cs typeface="Monaco"/>
                <a:sym typeface="Monaco"/>
              </a:defRPr>
            </a:pPr>
            <a:r>
              <a:rPr sz="1400" dirty="0"/>
              <a:t>alter table activity add constraint fk_activity_my_user_1 foreign key (</a:t>
            </a:r>
            <a:r>
              <a:rPr sz="1400" dirty="0" err="1"/>
              <a:t>user_id</a:t>
            </a:r>
            <a:r>
              <a:rPr sz="1400" dirty="0"/>
              <a:t>) references </a:t>
            </a:r>
            <a:r>
              <a:rPr sz="1400" dirty="0" err="1"/>
              <a:t>my_user</a:t>
            </a:r>
            <a:r>
              <a:rPr sz="1400" dirty="0"/>
              <a:t> (id);</a:t>
            </a:r>
          </a:p>
          <a:p>
            <a:pPr algn="l" defTabSz="457200">
              <a:defRPr sz="1200">
                <a:latin typeface="Monaco"/>
                <a:ea typeface="Monaco"/>
                <a:cs typeface="Monaco"/>
                <a:sym typeface="Monaco"/>
              </a:defRPr>
            </a:pPr>
            <a:r>
              <a:rPr sz="1400" dirty="0"/>
              <a:t>create index ix_activity_my_user_1 on activity (</a:t>
            </a:r>
            <a:r>
              <a:rPr sz="1400" dirty="0" err="1"/>
              <a:t>user_id</a:t>
            </a:r>
            <a:r>
              <a:rPr sz="1400" dirty="0"/>
              <a:t>);</a:t>
            </a:r>
          </a:p>
          <a:p>
            <a:pPr algn="l" defTabSz="457200">
              <a:defRPr sz="1200">
                <a:latin typeface="Monaco"/>
                <a:ea typeface="Monaco"/>
                <a:cs typeface="Monaco"/>
                <a:sym typeface="Monaco"/>
              </a:defRPr>
            </a:pPr>
            <a:endParaRPr sz="1400" dirty="0"/>
          </a:p>
          <a:p>
            <a:pPr algn="l" defTabSz="457200">
              <a:defRPr sz="1200">
                <a:latin typeface="Monaco"/>
                <a:ea typeface="Monaco"/>
                <a:cs typeface="Monaco"/>
                <a:sym typeface="Monaco"/>
              </a:defRPr>
            </a:pPr>
            <a:endParaRPr sz="1400" dirty="0"/>
          </a:p>
          <a:p>
            <a:pPr algn="l" defTabSz="457200">
              <a:defRPr sz="1200">
                <a:latin typeface="Monaco"/>
                <a:ea typeface="Monaco"/>
                <a:cs typeface="Monaco"/>
                <a:sym typeface="Monaco"/>
              </a:defRPr>
            </a:pPr>
            <a:endParaRPr sz="1400" dirty="0"/>
          </a:p>
          <a:p>
            <a:pPr algn="l" defTabSz="457200">
              <a:defRPr sz="1200">
                <a:latin typeface="Monaco"/>
                <a:ea typeface="Monaco"/>
                <a:cs typeface="Monaco"/>
                <a:sym typeface="Monaco"/>
              </a:defRPr>
            </a:pPr>
            <a:r>
              <a:rPr sz="1400" dirty="0"/>
              <a:t>drop table if exists activity cascade;</a:t>
            </a:r>
          </a:p>
          <a:p>
            <a:pPr algn="l" defTabSz="457200">
              <a:defRPr sz="1200">
                <a:latin typeface="Monaco"/>
                <a:ea typeface="Monaco"/>
                <a:cs typeface="Monaco"/>
                <a:sym typeface="Monaco"/>
              </a:defRPr>
            </a:pPr>
            <a:r>
              <a:rPr sz="1400" dirty="0"/>
              <a:t>drop table if exists </a:t>
            </a:r>
            <a:r>
              <a:rPr sz="1400" dirty="0" err="1"/>
              <a:t>my_user</a:t>
            </a:r>
            <a:r>
              <a:rPr sz="1400" dirty="0"/>
              <a:t> cascade;</a:t>
            </a:r>
          </a:p>
          <a:p>
            <a:pPr algn="l" defTabSz="457200">
              <a:defRPr sz="1200">
                <a:latin typeface="Monaco"/>
                <a:ea typeface="Monaco"/>
                <a:cs typeface="Monaco"/>
                <a:sym typeface="Monaco"/>
              </a:defRPr>
            </a:pPr>
            <a:r>
              <a:rPr sz="1400" dirty="0"/>
              <a:t>drop sequence if exists </a:t>
            </a:r>
            <a:r>
              <a:rPr sz="1400" dirty="0" err="1"/>
              <a:t>activity_seq</a:t>
            </a:r>
            <a:r>
              <a:rPr sz="1400" dirty="0"/>
              <a:t>;</a:t>
            </a:r>
          </a:p>
          <a:p>
            <a:pPr algn="l" defTabSz="457200">
              <a:defRPr sz="1200">
                <a:latin typeface="Monaco"/>
                <a:ea typeface="Monaco"/>
                <a:cs typeface="Monaco"/>
                <a:sym typeface="Monaco"/>
              </a:defRPr>
            </a:pPr>
            <a:r>
              <a:rPr sz="1400" dirty="0"/>
              <a:t>drop sequence if exists </a:t>
            </a:r>
            <a:r>
              <a:rPr sz="1400" dirty="0" err="1"/>
              <a:t>my_user_seq</a:t>
            </a:r>
            <a:r>
              <a:rPr sz="1400" dirty="0"/>
              <a:t>;</a:t>
            </a:r>
          </a:p>
        </p:txBody>
      </p:sp>
      <p:sp>
        <p:nvSpPr>
          <p:cNvPr id="175" name="Shape 175"/>
          <p:cNvSpPr/>
          <p:nvPr/>
        </p:nvSpPr>
        <p:spPr>
          <a:xfrm>
            <a:off x="1795710" y="8656702"/>
            <a:ext cx="1858976" cy="64713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Postgres</a:t>
            </a:r>
          </a:p>
        </p:txBody>
      </p:sp>
      <p:sp>
        <p:nvSpPr>
          <p:cNvPr id="176" name="Shape 176"/>
          <p:cNvSpPr/>
          <p:nvPr/>
        </p:nvSpPr>
        <p:spPr>
          <a:xfrm>
            <a:off x="8786203" y="8546785"/>
            <a:ext cx="1336397" cy="64713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dirty="0" err="1"/>
              <a:t>MySql</a:t>
            </a:r>
            <a:endParaRPr dirty="0"/>
          </a:p>
        </p:txBody>
      </p:sp>
      <p:sp>
        <p:nvSpPr>
          <p:cNvPr id="177" name="Shape 177"/>
          <p:cNvSpPr/>
          <p:nvPr/>
        </p:nvSpPr>
        <p:spPr>
          <a:xfrm>
            <a:off x="571499" y="-297243"/>
            <a:ext cx="11861801" cy="1397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a:bodyPr>
          <a:lstStyle>
            <a:lvl1pPr algn="l">
              <a:defRPr sz="4200"/>
            </a:lvl1pPr>
          </a:lstStyle>
          <a:p>
            <a:r>
              <a:t>Different Evolutions!</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p:cNvSpPr>
          <p:nvPr>
            <p:ph type="title"/>
          </p:nvPr>
        </p:nvSpPr>
        <p:spPr>
          <a:prstGeom prst="rect">
            <a:avLst/>
          </a:prstGeom>
        </p:spPr>
        <p:txBody>
          <a:bodyPr/>
          <a:lstStyle/>
          <a:p>
            <a:r>
              <a:t>Switching Drivers</a:t>
            </a:r>
          </a:p>
        </p:txBody>
      </p:sp>
      <p:sp>
        <p:nvSpPr>
          <p:cNvPr id="180" name="Shape 180"/>
          <p:cNvSpPr>
            <a:spLocks noGrp="1"/>
          </p:cNvSpPr>
          <p:nvPr>
            <p:ph type="body" sz="half" idx="1"/>
          </p:nvPr>
        </p:nvSpPr>
        <p:spPr>
          <a:xfrm>
            <a:off x="597744" y="2500536"/>
            <a:ext cx="6628061" cy="5918796"/>
          </a:xfrm>
          <a:prstGeom prst="rect">
            <a:avLst/>
          </a:prstGeom>
        </p:spPr>
        <p:txBody>
          <a:bodyPr>
            <a:normAutofit fontScale="85000" lnSpcReduction="10000"/>
          </a:bodyPr>
          <a:lstStyle/>
          <a:p>
            <a:pPr marL="393192" indent="-393192" defTabSz="502412">
              <a:spcBef>
                <a:spcPts val="3600"/>
              </a:spcBef>
              <a:defRPr sz="3096"/>
            </a:pPr>
            <a:r>
              <a:rPr dirty="0"/>
              <a:t>This will not run </a:t>
            </a:r>
            <a:r>
              <a:rPr dirty="0" smtClean="0"/>
              <a:t>locally</a:t>
            </a:r>
            <a:r>
              <a:rPr lang="en-IE" dirty="0" smtClean="0"/>
              <a:t>.</a:t>
            </a:r>
            <a:endParaRPr dirty="0"/>
          </a:p>
          <a:p>
            <a:pPr marL="393192" indent="-393192" defTabSz="502412">
              <a:spcBef>
                <a:spcPts val="3600"/>
              </a:spcBef>
              <a:defRPr sz="3096"/>
            </a:pPr>
            <a:r>
              <a:rPr dirty="0"/>
              <a:t>${DATABASE_URL} is only valid inside the </a:t>
            </a:r>
            <a:r>
              <a:rPr dirty="0" err="1"/>
              <a:t>Heroku</a:t>
            </a:r>
            <a:r>
              <a:rPr dirty="0"/>
              <a:t> </a:t>
            </a:r>
            <a:r>
              <a:rPr dirty="0" smtClean="0"/>
              <a:t>environment</a:t>
            </a:r>
            <a:r>
              <a:rPr lang="en-IE" dirty="0" smtClean="0"/>
              <a:t>:</a:t>
            </a:r>
          </a:p>
          <a:p>
            <a:pPr marL="914400" lvl="2" indent="0" defTabSz="502412">
              <a:spcBef>
                <a:spcPts val="3600"/>
              </a:spcBef>
              <a:buNone/>
              <a:defRPr sz="3096"/>
            </a:pPr>
            <a:r>
              <a:rPr lang="en-IE" sz="3100" dirty="0" smtClean="0"/>
              <a:t>i.e</a:t>
            </a:r>
            <a:r>
              <a:rPr lang="en-IE" sz="3100" dirty="0"/>
              <a:t>. it indicates the database connection string is to come from the environment variable on </a:t>
            </a:r>
            <a:r>
              <a:rPr lang="en-IE" sz="3100" dirty="0" err="1" smtClean="0"/>
              <a:t>Heroku</a:t>
            </a:r>
            <a:r>
              <a:rPr lang="en-IE" sz="3100" dirty="0" smtClean="0"/>
              <a:t>.</a:t>
            </a:r>
            <a:endParaRPr sz="3100" dirty="0"/>
          </a:p>
          <a:p>
            <a:pPr marL="393192" indent="-393192" defTabSz="502412">
              <a:spcBef>
                <a:spcPts val="3600"/>
              </a:spcBef>
              <a:defRPr sz="3096"/>
            </a:pPr>
            <a:r>
              <a:rPr lang="en-IE" dirty="0" smtClean="0">
                <a:sym typeface="Wingdings" panose="05000000000000000000" pitchFamily="2" charset="2"/>
              </a:rPr>
              <a:t></a:t>
            </a:r>
            <a:r>
              <a:rPr dirty="0" smtClean="0"/>
              <a:t> Evolution will not be generated unless:</a:t>
            </a:r>
          </a:p>
          <a:p>
            <a:pPr marL="1179576" lvl="2" indent="-393192" defTabSz="502412">
              <a:spcBef>
                <a:spcPts val="3600"/>
              </a:spcBef>
              <a:defRPr sz="3096"/>
            </a:pPr>
            <a:r>
              <a:rPr lang="en-IE" dirty="0" smtClean="0"/>
              <a:t>U</a:t>
            </a:r>
            <a:r>
              <a:rPr dirty="0" smtClean="0"/>
              <a:t>se </a:t>
            </a:r>
            <a:r>
              <a:rPr lang="en-IE" dirty="0" err="1"/>
              <a:t>P</a:t>
            </a:r>
            <a:r>
              <a:rPr dirty="0" err="1" smtClean="0"/>
              <a:t>ostgres</a:t>
            </a:r>
            <a:r>
              <a:rPr dirty="0" smtClean="0"/>
              <a:t> </a:t>
            </a:r>
            <a:r>
              <a:rPr dirty="0"/>
              <a:t>database </a:t>
            </a:r>
            <a:r>
              <a:rPr dirty="0">
                <a:hlinkClick r:id="rId2"/>
              </a:rPr>
              <a:t>locally</a:t>
            </a:r>
            <a:endParaRPr dirty="0"/>
          </a:p>
          <a:p>
            <a:pPr marL="1179576" lvl="2" indent="-393192" defTabSz="502412">
              <a:spcBef>
                <a:spcPts val="3600"/>
              </a:spcBef>
              <a:defRPr sz="3096"/>
            </a:pPr>
            <a:r>
              <a:rPr lang="en-IE" dirty="0" smtClean="0"/>
              <a:t>C</a:t>
            </a:r>
            <a:r>
              <a:rPr dirty="0" err="1" smtClean="0"/>
              <a:t>onnect</a:t>
            </a:r>
            <a:r>
              <a:rPr dirty="0" smtClean="0"/>
              <a:t> </a:t>
            </a:r>
            <a:r>
              <a:rPr dirty="0"/>
              <a:t>to </a:t>
            </a:r>
            <a:r>
              <a:rPr lang="en-IE" dirty="0" err="1"/>
              <a:t>P</a:t>
            </a:r>
            <a:r>
              <a:rPr dirty="0" err="1" smtClean="0"/>
              <a:t>ostgres</a:t>
            </a:r>
            <a:r>
              <a:rPr dirty="0" smtClean="0"/>
              <a:t> </a:t>
            </a:r>
            <a:r>
              <a:rPr dirty="0"/>
              <a:t>in </a:t>
            </a:r>
            <a:r>
              <a:rPr lang="en-IE" dirty="0" err="1" smtClean="0"/>
              <a:t>H</a:t>
            </a:r>
            <a:r>
              <a:rPr dirty="0" err="1" smtClean="0"/>
              <a:t>eroku</a:t>
            </a:r>
            <a:endParaRPr dirty="0"/>
          </a:p>
        </p:txBody>
      </p:sp>
      <p:sp>
        <p:nvSpPr>
          <p:cNvPr id="181" name="Shape 181"/>
          <p:cNvSpPr/>
          <p:nvPr/>
        </p:nvSpPr>
        <p:spPr>
          <a:xfrm>
            <a:off x="7438504" y="3818791"/>
            <a:ext cx="4922192" cy="2149306"/>
          </a:xfrm>
          <a:prstGeom prst="rect">
            <a:avLst/>
          </a:prstGeom>
          <a:solidFill>
            <a:srgbClr val="FFFFFF"/>
          </a:solidFill>
          <a:ln w="12700">
            <a:solidFill>
              <a:srgbClr val="000000"/>
            </a:solidFill>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l" defTabSz="457200">
              <a:defRPr sz="1900">
                <a:latin typeface="Monaco"/>
                <a:ea typeface="Monaco"/>
                <a:cs typeface="Monaco"/>
                <a:sym typeface="Monaco"/>
              </a:defRPr>
            </a:pPr>
            <a:r>
              <a:rPr dirty="0" err="1"/>
              <a:t>db.default.driver</a:t>
            </a:r>
            <a:r>
              <a:rPr dirty="0"/>
              <a:t>=</a:t>
            </a:r>
            <a:r>
              <a:rPr dirty="0" err="1"/>
              <a:t>org.postgresql.Driver</a:t>
            </a:r>
            <a:endParaRPr dirty="0"/>
          </a:p>
          <a:p>
            <a:pPr algn="l" defTabSz="457200">
              <a:defRPr sz="1900">
                <a:latin typeface="Monaco"/>
                <a:ea typeface="Monaco"/>
                <a:cs typeface="Monaco"/>
                <a:sym typeface="Monaco"/>
              </a:defRPr>
            </a:pPr>
            <a:r>
              <a:rPr dirty="0"/>
              <a:t>db.default.url=${DATABASE_URL}</a:t>
            </a:r>
          </a:p>
          <a:p>
            <a:pPr algn="l" defTabSz="457200">
              <a:defRPr sz="1900">
                <a:latin typeface="Monaco"/>
                <a:ea typeface="Monaco"/>
                <a:cs typeface="Monaco"/>
                <a:sym typeface="Monaco"/>
              </a:defRPr>
            </a:pPr>
            <a:endParaRPr dirty="0"/>
          </a:p>
          <a:p>
            <a:pPr algn="l" defTabSz="457200">
              <a:defRPr sz="1900">
                <a:latin typeface="Monaco"/>
                <a:ea typeface="Monaco"/>
                <a:cs typeface="Monaco"/>
                <a:sym typeface="Monaco"/>
              </a:defRPr>
            </a:pPr>
            <a:r>
              <a:rPr dirty="0"/>
              <a:t>#</a:t>
            </a:r>
            <a:r>
              <a:rPr dirty="0" err="1"/>
              <a:t>db.default.driver</a:t>
            </a:r>
            <a:r>
              <a:rPr dirty="0"/>
              <a:t>=org.h2.Driver</a:t>
            </a:r>
          </a:p>
          <a:p>
            <a:pPr algn="l" defTabSz="457200">
              <a:defRPr sz="1900">
                <a:latin typeface="Monaco"/>
                <a:ea typeface="Monaco"/>
                <a:cs typeface="Monaco"/>
                <a:sym typeface="Monaco"/>
              </a:defRPr>
            </a:pPr>
            <a:r>
              <a:rPr dirty="0"/>
              <a:t>#db.default.url=“jdbc:h2:mem:play"</a:t>
            </a:r>
          </a:p>
          <a:p>
            <a:pPr algn="l" defTabSz="457200">
              <a:defRPr sz="1900">
                <a:latin typeface="Monaco"/>
                <a:ea typeface="Monaco"/>
                <a:cs typeface="Monaco"/>
                <a:sym typeface="Monaco"/>
              </a:defRPr>
            </a:pPr>
            <a:r>
              <a:rPr dirty="0"/>
              <a:t>#</a:t>
            </a:r>
            <a:r>
              <a:rPr dirty="0" err="1"/>
              <a:t>db.default.user</a:t>
            </a:r>
            <a:r>
              <a:rPr dirty="0"/>
              <a:t>=</a:t>
            </a:r>
            <a:r>
              <a:rPr dirty="0" err="1"/>
              <a:t>sa</a:t>
            </a:r>
            <a:endParaRPr dirty="0"/>
          </a:p>
          <a:p>
            <a:pPr algn="l" defTabSz="457200">
              <a:defRPr sz="1900">
                <a:latin typeface="Monaco"/>
                <a:ea typeface="Monaco"/>
                <a:cs typeface="Monaco"/>
                <a:sym typeface="Monaco"/>
              </a:defRPr>
            </a:pPr>
            <a:r>
              <a:rPr dirty="0"/>
              <a:t>#</a:t>
            </a:r>
            <a:r>
              <a:rPr dirty="0" err="1"/>
              <a:t>db.default.password</a:t>
            </a:r>
            <a:r>
              <a:rPr dirty="0"/>
              <a:t>=“"</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title"/>
          </p:nvPr>
        </p:nvSpPr>
        <p:spPr>
          <a:prstGeom prst="rect">
            <a:avLst/>
          </a:prstGeom>
        </p:spPr>
        <p:txBody>
          <a:bodyPr/>
          <a:lstStyle/>
          <a:p>
            <a:r>
              <a:rPr lang="en-IE" dirty="0"/>
              <a:t>Connecting </a:t>
            </a:r>
            <a:r>
              <a:rPr lang="en-IE" dirty="0" smtClean="0"/>
              <a:t>Local App to Postgres </a:t>
            </a:r>
            <a:r>
              <a:rPr lang="en-IE" dirty="0"/>
              <a:t>on </a:t>
            </a:r>
            <a:r>
              <a:rPr lang="en-IE" dirty="0" err="1" smtClean="0"/>
              <a:t>Heroku</a:t>
            </a:r>
            <a:r>
              <a:rPr lang="en-IE" dirty="0" smtClean="0"/>
              <a:t> (1)</a:t>
            </a:r>
            <a:endParaRPr dirty="0"/>
          </a:p>
        </p:txBody>
      </p:sp>
      <p:sp>
        <p:nvSpPr>
          <p:cNvPr id="189" name="Shape 189"/>
          <p:cNvSpPr>
            <a:spLocks noGrp="1"/>
          </p:cNvSpPr>
          <p:nvPr>
            <p:ph type="body" idx="1"/>
          </p:nvPr>
        </p:nvSpPr>
        <p:spPr>
          <a:xfrm>
            <a:off x="571500" y="2222500"/>
            <a:ext cx="11861800" cy="7118796"/>
          </a:xfrm>
          <a:prstGeom prst="rect">
            <a:avLst/>
          </a:prstGeom>
        </p:spPr>
        <p:txBody>
          <a:bodyPr>
            <a:normAutofit/>
          </a:bodyPr>
          <a:lstStyle/>
          <a:p>
            <a:r>
              <a:rPr lang="en-IE" dirty="0"/>
              <a:t>Locate the JDBC connection string for your database on </a:t>
            </a:r>
            <a:r>
              <a:rPr lang="en-IE" dirty="0" err="1"/>
              <a:t>H</a:t>
            </a:r>
            <a:r>
              <a:rPr lang="en-IE" dirty="0" err="1" smtClean="0"/>
              <a:t>eroku</a:t>
            </a:r>
            <a:r>
              <a:rPr lang="en-IE" dirty="0" smtClean="0"/>
              <a:t> </a:t>
            </a:r>
            <a:r>
              <a:rPr lang="en-IE" dirty="0"/>
              <a:t>by entering the following command in your Git shell</a:t>
            </a:r>
            <a:r>
              <a:rPr lang="en-IE" dirty="0" smtClean="0"/>
              <a:t>:</a:t>
            </a:r>
          </a:p>
          <a:p>
            <a:endParaRPr lang="en-IE" dirty="0"/>
          </a:p>
          <a:p>
            <a:r>
              <a:rPr lang="en-IE" dirty="0"/>
              <a:t>Your connection info string similar to the one below will be </a:t>
            </a:r>
            <a:r>
              <a:rPr lang="en-IE" dirty="0" smtClean="0"/>
              <a:t>returned:</a:t>
            </a:r>
          </a:p>
          <a:p>
            <a:endParaRPr lang="en-IE" dirty="0"/>
          </a:p>
          <a:p>
            <a:endParaRPr lang="en-IE" dirty="0"/>
          </a:p>
          <a:p>
            <a:pPr marL="0" indent="0">
              <a:buNone/>
            </a:pPr>
            <a:endParaRPr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021" t="61257" r="67102" b="32865"/>
          <a:stretch/>
        </p:blipFill>
        <p:spPr bwMode="auto">
          <a:xfrm>
            <a:off x="2757984" y="3786814"/>
            <a:ext cx="7056784" cy="1450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5397" t="72095" r="25079" b="18508"/>
          <a:stretch/>
        </p:blipFill>
        <p:spPr bwMode="auto">
          <a:xfrm>
            <a:off x="957784" y="7016877"/>
            <a:ext cx="11881320" cy="1172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title"/>
          </p:nvPr>
        </p:nvSpPr>
        <p:spPr>
          <a:prstGeom prst="rect">
            <a:avLst/>
          </a:prstGeom>
        </p:spPr>
        <p:txBody>
          <a:bodyPr/>
          <a:lstStyle/>
          <a:p>
            <a:r>
              <a:rPr lang="en-IE" dirty="0"/>
              <a:t>Connecting Local App to Postgres on </a:t>
            </a:r>
            <a:r>
              <a:rPr lang="en-IE" dirty="0" err="1" smtClean="0"/>
              <a:t>Heroku</a:t>
            </a:r>
            <a:r>
              <a:rPr lang="en-IE" dirty="0" smtClean="0"/>
              <a:t> (2)</a:t>
            </a:r>
            <a:endParaRPr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612" t="55249" r="38857" b="33127"/>
          <a:stretch/>
        </p:blipFill>
        <p:spPr bwMode="auto">
          <a:xfrm>
            <a:off x="237704" y="2356520"/>
            <a:ext cx="12451715"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5000" t="70063" r="16666" b="11651"/>
          <a:stretch/>
        </p:blipFill>
        <p:spPr bwMode="auto">
          <a:xfrm>
            <a:off x="405527" y="6062710"/>
            <a:ext cx="12283892" cy="205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25736" y="4900607"/>
            <a:ext cx="12091675" cy="1200329"/>
          </a:xfrm>
          <a:prstGeom prst="rect">
            <a:avLst/>
          </a:prstGeom>
        </p:spPr>
        <p:txBody>
          <a:bodyPr wrap="square">
            <a:spAutoFit/>
          </a:bodyPr>
          <a:lstStyle/>
          <a:p>
            <a:pPr algn="l"/>
            <a:r>
              <a:rPr lang="en-IE" dirty="0"/>
              <a:t>F</a:t>
            </a:r>
            <a:r>
              <a:rPr lang="en-IE" dirty="0" smtClean="0"/>
              <a:t>ormat </a:t>
            </a:r>
            <a:r>
              <a:rPr lang="en-IE" dirty="0"/>
              <a:t>your connection string accordingly, and place it in your </a:t>
            </a:r>
            <a:r>
              <a:rPr lang="en-IE" dirty="0" err="1"/>
              <a:t>application.conf</a:t>
            </a:r>
            <a:r>
              <a:rPr lang="en-IE" dirty="0"/>
              <a:t> as your default </a:t>
            </a:r>
            <a:r>
              <a:rPr lang="en-IE" dirty="0" smtClean="0"/>
              <a:t>url:</a:t>
            </a:r>
            <a:endParaRPr lang="en-IE" dirty="0"/>
          </a:p>
        </p:txBody>
      </p:sp>
    </p:spTree>
    <p:extLst>
      <p:ext uri="{BB962C8B-B14F-4D97-AF65-F5344CB8AC3E}">
        <p14:creationId xmlns:p14="http://schemas.microsoft.com/office/powerpoint/2010/main" val="323106751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title"/>
          </p:nvPr>
        </p:nvSpPr>
        <p:spPr>
          <a:prstGeom prst="rect">
            <a:avLst/>
          </a:prstGeom>
        </p:spPr>
        <p:txBody>
          <a:bodyPr/>
          <a:lstStyle/>
          <a:p>
            <a:r>
              <a:rPr lang="en-IE" dirty="0"/>
              <a:t>Connecting Local App to Postgres on </a:t>
            </a:r>
            <a:r>
              <a:rPr lang="en-IE" dirty="0" err="1"/>
              <a:t>Heroku</a:t>
            </a:r>
            <a:r>
              <a:rPr lang="en-IE" dirty="0" smtClean="0"/>
              <a:t> (3)</a:t>
            </a:r>
            <a:endParaRPr dirty="0"/>
          </a:p>
        </p:txBody>
      </p:sp>
      <p:sp>
        <p:nvSpPr>
          <p:cNvPr id="3" name="Text Placeholder 2"/>
          <p:cNvSpPr>
            <a:spLocks noGrp="1"/>
          </p:cNvSpPr>
          <p:nvPr>
            <p:ph type="body" idx="1"/>
          </p:nvPr>
        </p:nvSpPr>
        <p:spPr/>
        <p:txBody>
          <a:bodyPr/>
          <a:lstStyle/>
          <a:p>
            <a:r>
              <a:rPr lang="en-IE" dirty="0"/>
              <a:t>The connection string will need one more fragment before it can work - append the following directly to the end of the string</a:t>
            </a:r>
            <a:r>
              <a:rPr lang="en-IE" dirty="0" smtClean="0"/>
              <a:t>:</a:t>
            </a:r>
          </a:p>
          <a:p>
            <a:endParaRPr lang="en-IE" dirty="0"/>
          </a:p>
          <a:p>
            <a:r>
              <a:rPr lang="en-IE" dirty="0" smtClean="0"/>
              <a:t>Restart </a:t>
            </a:r>
            <a:r>
              <a:rPr lang="en-IE" dirty="0"/>
              <a:t>the local app, it should be using the P</a:t>
            </a:r>
            <a:r>
              <a:rPr lang="en-IE" dirty="0" smtClean="0"/>
              <a:t>ostgres </a:t>
            </a:r>
            <a:r>
              <a:rPr lang="en-IE" dirty="0"/>
              <a:t>database on </a:t>
            </a:r>
            <a:r>
              <a:rPr lang="en-IE" dirty="0" err="1" smtClean="0"/>
              <a:t>Heroku</a:t>
            </a:r>
            <a:r>
              <a:rPr lang="en-IE" dirty="0" smtClean="0"/>
              <a:t>.</a:t>
            </a:r>
            <a:endParaRPr lang="en-IE" dirty="0"/>
          </a:p>
          <a:p>
            <a:endParaRPr lang="en-IE"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184" t="80065" r="61714" b="13796"/>
          <a:stretch/>
        </p:blipFill>
        <p:spPr bwMode="auto">
          <a:xfrm>
            <a:off x="2902000" y="4012704"/>
            <a:ext cx="6336704" cy="1052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021876"/>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p:cNvSpPr>
          <p:nvPr>
            <p:ph type="title"/>
          </p:nvPr>
        </p:nvSpPr>
        <p:spPr>
          <a:prstGeom prst="rect">
            <a:avLst/>
          </a:prstGeom>
        </p:spPr>
        <p:txBody>
          <a:bodyPr/>
          <a:lstStyle/>
          <a:p>
            <a:r>
              <a:rPr lang="en-IE" dirty="0" smtClean="0"/>
              <a:t>Approach:  </a:t>
            </a:r>
            <a:r>
              <a:rPr dirty="0" smtClean="0"/>
              <a:t>Evolve </a:t>
            </a:r>
            <a:r>
              <a:rPr dirty="0"/>
              <a:t>Locally - Deploy Remotely</a:t>
            </a:r>
          </a:p>
        </p:txBody>
      </p:sp>
      <p:sp>
        <p:nvSpPr>
          <p:cNvPr id="194" name="Shape 194"/>
          <p:cNvSpPr>
            <a:spLocks noGrp="1"/>
          </p:cNvSpPr>
          <p:nvPr>
            <p:ph type="body" sz="half" idx="1"/>
          </p:nvPr>
        </p:nvSpPr>
        <p:spPr>
          <a:xfrm>
            <a:off x="727849" y="2284512"/>
            <a:ext cx="11549102" cy="5976664"/>
          </a:xfrm>
          <a:prstGeom prst="rect">
            <a:avLst/>
          </a:prstGeom>
        </p:spPr>
        <p:txBody>
          <a:bodyPr>
            <a:normAutofit/>
          </a:bodyPr>
          <a:lstStyle/>
          <a:p>
            <a:endParaRPr lang="en-IE" dirty="0" smtClean="0"/>
          </a:p>
          <a:p>
            <a:r>
              <a:rPr dirty="0" smtClean="0"/>
              <a:t>Evolve </a:t>
            </a:r>
            <a:r>
              <a:rPr dirty="0"/>
              <a:t>the database </a:t>
            </a:r>
            <a:r>
              <a:rPr dirty="0" smtClean="0"/>
              <a:t>locally</a:t>
            </a:r>
            <a:r>
              <a:rPr lang="en-IE" dirty="0" smtClean="0"/>
              <a:t>.</a:t>
            </a:r>
            <a:endParaRPr dirty="0"/>
          </a:p>
          <a:p>
            <a:r>
              <a:rPr dirty="0"/>
              <a:t>Commit the generated </a:t>
            </a:r>
            <a:r>
              <a:rPr lang="en-IE" dirty="0" smtClean="0"/>
              <a:t>SQL </a:t>
            </a:r>
            <a:r>
              <a:rPr dirty="0" smtClean="0"/>
              <a:t>script </a:t>
            </a:r>
            <a:r>
              <a:rPr dirty="0"/>
              <a:t>to </a:t>
            </a:r>
            <a:r>
              <a:rPr lang="en-IE" dirty="0" smtClean="0"/>
              <a:t>Git.</a:t>
            </a:r>
            <a:endParaRPr dirty="0"/>
          </a:p>
          <a:p>
            <a:r>
              <a:rPr lang="en-IE" dirty="0" smtClean="0"/>
              <a:t>P</a:t>
            </a:r>
            <a:r>
              <a:rPr dirty="0" err="1" smtClean="0"/>
              <a:t>ush</a:t>
            </a:r>
            <a:r>
              <a:rPr dirty="0" smtClean="0"/>
              <a:t> </a:t>
            </a:r>
            <a:r>
              <a:rPr dirty="0"/>
              <a:t>to </a:t>
            </a:r>
            <a:r>
              <a:rPr lang="en-IE" dirty="0" err="1"/>
              <a:t>H</a:t>
            </a:r>
            <a:r>
              <a:rPr dirty="0" err="1" smtClean="0"/>
              <a:t>eroku</a:t>
            </a:r>
            <a:r>
              <a:rPr lang="en-IE" dirty="0" smtClean="0"/>
              <a:t>.</a:t>
            </a:r>
            <a:endParaRPr dirty="0"/>
          </a:p>
          <a:p>
            <a:r>
              <a:rPr dirty="0"/>
              <a:t>This will trigger </a:t>
            </a:r>
            <a:r>
              <a:rPr lang="en-IE" dirty="0" smtClean="0"/>
              <a:t>a </a:t>
            </a:r>
            <a:r>
              <a:rPr dirty="0" smtClean="0"/>
              <a:t>remote evolution</a:t>
            </a:r>
            <a:r>
              <a:rPr lang="en-IE" dirty="0" smtClean="0"/>
              <a:t>.</a:t>
            </a:r>
            <a:r>
              <a:rPr dirty="0" smtClean="0"/>
              <a:t> </a:t>
            </a:r>
            <a:endParaRPr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 name="WIT_logo.png"/>
          <p:cNvPicPr>
            <a:picLocks noChangeAspect="1"/>
          </p:cNvPicPr>
          <p:nvPr/>
        </p:nvPicPr>
        <p:blipFill>
          <a:blip r:embed="rId2">
            <a:extLst/>
          </a:blip>
          <a:stretch>
            <a:fillRect/>
          </a:stretch>
        </p:blipFill>
        <p:spPr>
          <a:xfrm>
            <a:off x="927100" y="8724900"/>
            <a:ext cx="3175000" cy="660400"/>
          </a:xfrm>
          <a:prstGeom prst="rect">
            <a:avLst/>
          </a:prstGeom>
          <a:ln w="12700">
            <a:miter lim="400000"/>
          </a:ln>
        </p:spPr>
      </p:pic>
      <p:pic>
        <p:nvPicPr>
          <p:cNvPr id="198" name="esu-logo.png"/>
          <p:cNvPicPr>
            <a:picLocks noChangeAspect="1"/>
          </p:cNvPicPr>
          <p:nvPr/>
        </p:nvPicPr>
        <p:blipFill>
          <a:blip r:embed="rId3">
            <a:extLst/>
          </a:blip>
          <a:stretch>
            <a:fillRect/>
          </a:stretch>
        </p:blipFill>
        <p:spPr>
          <a:xfrm>
            <a:off x="10198100" y="8826500"/>
            <a:ext cx="1879600" cy="444500"/>
          </a:xfrm>
          <a:prstGeom prst="rect">
            <a:avLst/>
          </a:prstGeom>
          <a:ln w="12700">
            <a:miter lim="400000"/>
          </a:ln>
        </p:spPr>
      </p:pic>
      <p:grpSp>
        <p:nvGrpSpPr>
          <p:cNvPr id="201" name="Group 201"/>
          <p:cNvGrpSpPr/>
          <p:nvPr/>
        </p:nvGrpSpPr>
        <p:grpSpPr>
          <a:xfrm>
            <a:off x="4419600" y="3209759"/>
            <a:ext cx="4267200" cy="2893252"/>
            <a:chOff x="0" y="0"/>
            <a:chExt cx="4267200" cy="2893250"/>
          </a:xfrm>
        </p:grpSpPr>
        <p:pic>
          <p:nvPicPr>
            <p:cNvPr id="199" name="by-nc.eu.png"/>
            <p:cNvPicPr>
              <a:picLocks noChangeAspect="1"/>
            </p:cNvPicPr>
            <p:nvPr/>
          </p:nvPicPr>
          <p:blipFill>
            <a:blip r:embed="rId4">
              <a:extLst/>
            </a:blip>
            <a:stretch>
              <a:fillRect/>
            </a:stretch>
          </p:blipFill>
          <p:spPr>
            <a:xfrm>
              <a:off x="50800" y="0"/>
              <a:ext cx="2959100" cy="1035318"/>
            </a:xfrm>
            <a:prstGeom prst="rect">
              <a:avLst/>
            </a:prstGeom>
            <a:ln w="12700" cap="flat">
              <a:noFill/>
              <a:miter lim="400000"/>
            </a:ln>
            <a:effectLst/>
          </p:spPr>
        </p:pic>
        <p:sp>
          <p:nvSpPr>
            <p:cNvPr id="200" name="Shape 200"/>
            <p:cNvSpPr/>
            <p:nvPr/>
          </p:nvSpPr>
          <p:spPr>
            <a:xfrm>
              <a:off x="0" y="1202830"/>
              <a:ext cx="4267200" cy="16904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p>
              <a:pPr algn="l">
                <a:lnSpc>
                  <a:spcPct val="120000"/>
                </a:lnSpc>
                <a:defRPr sz="1600">
                  <a:latin typeface="Helvetica Neue"/>
                  <a:ea typeface="Helvetica Neue"/>
                  <a:cs typeface="Helvetica Neue"/>
                  <a:sym typeface="Helvetica Neue"/>
                </a:defRPr>
              </a:pPr>
              <a:r>
                <a:t>Except where otherwise noted, this content is licensed under a </a:t>
              </a:r>
              <a:r>
                <a:rPr>
                  <a:hlinkClick r:id="rId5"/>
                </a:rPr>
                <a:t>Creative Commons Attribution-NonCommercial 3.0 License</a:t>
              </a:r>
              <a:r>
                <a:t>. </a:t>
              </a:r>
            </a:p>
            <a:p>
              <a:pPr algn="l">
                <a:lnSpc>
                  <a:spcPct val="120000"/>
                </a:lnSpc>
                <a:defRPr sz="1600">
                  <a:latin typeface="Helvetica Neue"/>
                  <a:ea typeface="Helvetica Neue"/>
                  <a:cs typeface="Helvetica Neue"/>
                  <a:sym typeface="Helvetica Neue"/>
                </a:defRPr>
              </a:pPr>
              <a:endParaRPr/>
            </a:p>
            <a:p>
              <a:pPr algn="l">
                <a:lnSpc>
                  <a:spcPct val="120000"/>
                </a:lnSpc>
                <a:defRPr sz="1600">
                  <a:latin typeface="Helvetica Neue"/>
                  <a:ea typeface="Helvetica Neue"/>
                  <a:cs typeface="Helvetica Neue"/>
                  <a:sym typeface="Helvetica Neue"/>
                </a:defRPr>
              </a:pPr>
              <a:r>
                <a:t>For more information, please see </a:t>
              </a:r>
              <a:r>
                <a:rPr>
                  <a:hlinkClick r:id="rId5"/>
                </a:rPr>
                <a:t>http://creativecommons.org/licenses/by-nc/3.0/</a:t>
              </a:r>
            </a:p>
          </p:txBody>
        </p:sp>
      </p:gr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ctrTitle"/>
          </p:nvPr>
        </p:nvSpPr>
        <p:spPr>
          <a:prstGeom prst="rect">
            <a:avLst/>
          </a:prstGeom>
        </p:spPr>
        <p:txBody>
          <a:bodyPr/>
          <a:lstStyle/>
          <a:p>
            <a:r>
              <a:t>Database / Schema Evolution</a:t>
            </a:r>
          </a:p>
        </p:txBody>
      </p:sp>
      <p:sp>
        <p:nvSpPr>
          <p:cNvPr id="140" name="Shape 140"/>
          <p:cNvSpPr>
            <a:spLocks noGrp="1"/>
          </p:cNvSpPr>
          <p:nvPr>
            <p:ph type="subTitle" sz="quarter" idx="1"/>
          </p:nvPr>
        </p:nvSpPr>
        <p:spPr>
          <a:prstGeom prst="rect">
            <a:avLst/>
          </a:prstGeom>
        </p:spPr>
        <p:txBody>
          <a:bodyPr/>
          <a:lstStyle/>
          <a:p>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p:cNvSpPr>
          <p:nvPr>
            <p:ph type="title"/>
          </p:nvPr>
        </p:nvSpPr>
        <p:spPr>
          <a:prstGeom prst="rect">
            <a:avLst/>
          </a:prstGeom>
        </p:spPr>
        <p:txBody>
          <a:bodyPr/>
          <a:lstStyle/>
          <a:p>
            <a:r>
              <a:t>Database Evolution</a:t>
            </a:r>
          </a:p>
        </p:txBody>
      </p:sp>
      <p:sp>
        <p:nvSpPr>
          <p:cNvPr id="143" name="Shape 143"/>
          <p:cNvSpPr>
            <a:spLocks noGrp="1"/>
          </p:cNvSpPr>
          <p:nvPr>
            <p:ph type="body" sz="half" idx="1"/>
          </p:nvPr>
        </p:nvSpPr>
        <p:spPr>
          <a:xfrm>
            <a:off x="571500" y="2025650"/>
            <a:ext cx="11861800" cy="3082033"/>
          </a:xfrm>
          <a:prstGeom prst="rect">
            <a:avLst/>
          </a:prstGeom>
        </p:spPr>
        <p:txBody>
          <a:bodyPr/>
          <a:lstStyle/>
          <a:p>
            <a:pPr marL="411479" indent="-411479" defTabSz="525779">
              <a:spcBef>
                <a:spcPts val="3700"/>
              </a:spcBef>
              <a:defRPr sz="3239"/>
            </a:pPr>
            <a:r>
              <a:rPr dirty="0"/>
              <a:t>Database evolution (sometimes called schema evolution) refers to the problem of evolving a database schema to adapt it to a change in the modeled reality</a:t>
            </a:r>
            <a:r>
              <a:rPr dirty="0" smtClean="0"/>
              <a:t>.</a:t>
            </a:r>
            <a:endParaRPr dirty="0"/>
          </a:p>
          <a:p>
            <a:pPr marL="411479" indent="-411479" defTabSz="525779">
              <a:spcBef>
                <a:spcPts val="3700"/>
              </a:spcBef>
              <a:defRPr sz="3239"/>
            </a:pPr>
            <a:r>
              <a:rPr dirty="0"/>
              <a:t>The problem is not limited to the modification of the schema, also affecting the data stored under the given schema</a:t>
            </a:r>
          </a:p>
        </p:txBody>
      </p:sp>
      <p:sp>
        <p:nvSpPr>
          <p:cNvPr id="144" name="Shape 144"/>
          <p:cNvSpPr/>
          <p:nvPr/>
        </p:nvSpPr>
        <p:spPr>
          <a:xfrm>
            <a:off x="2438951" y="5412481"/>
            <a:ext cx="10044450" cy="3659989"/>
          </a:xfrm>
          <a:prstGeom prst="rect">
            <a:avLst/>
          </a:prstGeom>
          <a:ln w="12700">
            <a:solidFill>
              <a:srgbClr val="000000"/>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defRPr sz="2900" i="1"/>
            </a:lvl1pPr>
          </a:lstStyle>
          <a:p>
            <a:r>
              <a:t>“The problem has been recognized as a very pressing one by the database community for more than 12 years … support for Schema Evolution, is a difficult problem involving complex mapping among schema versions, the tool support has been so far very limited. The recent theoretical advances on mapping composition and mapping invertibility, which represent the core problems underlying the schema evolution remains almost inaccessible to the large public”</a:t>
            </a:r>
          </a:p>
        </p:txBody>
      </p:sp>
      <p:sp>
        <p:nvSpPr>
          <p:cNvPr id="145" name="Shape 145"/>
          <p:cNvSpPr/>
          <p:nvPr/>
        </p:nvSpPr>
        <p:spPr>
          <a:xfrm>
            <a:off x="4093260" y="9090902"/>
            <a:ext cx="5656480" cy="43639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200"/>
            </a:lvl1pPr>
          </a:lstStyle>
          <a:p>
            <a:r>
              <a:t>http://en.wikipedia.org/wiki/Schema_evolution</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p>
            <a:r>
              <a:rPr dirty="0"/>
              <a:t>Database Evolution in </a:t>
            </a:r>
            <a:r>
              <a:rPr dirty="0" smtClean="0"/>
              <a:t>Play</a:t>
            </a:r>
            <a:r>
              <a:rPr lang="en-IE" dirty="0" smtClean="0"/>
              <a:t> (1)</a:t>
            </a:r>
            <a:endParaRPr dirty="0"/>
          </a:p>
        </p:txBody>
      </p:sp>
      <p:sp>
        <p:nvSpPr>
          <p:cNvPr id="148" name="Shape 148"/>
          <p:cNvSpPr>
            <a:spLocks noGrp="1"/>
          </p:cNvSpPr>
          <p:nvPr>
            <p:ph type="body" sz="half" idx="1"/>
          </p:nvPr>
        </p:nvSpPr>
        <p:spPr>
          <a:xfrm>
            <a:off x="6646416" y="2356520"/>
            <a:ext cx="5393284" cy="1681919"/>
          </a:xfrm>
          <a:prstGeom prst="rect">
            <a:avLst/>
          </a:prstGeom>
        </p:spPr>
        <p:txBody>
          <a:bodyPr/>
          <a:lstStyle/>
          <a:p>
            <a:r>
              <a:rPr lang="en-IE" dirty="0" smtClean="0"/>
              <a:t>In the </a:t>
            </a:r>
            <a:r>
              <a:rPr lang="en-IE" dirty="0" err="1" smtClean="0"/>
              <a:t>application.conf</a:t>
            </a:r>
            <a:r>
              <a:rPr lang="en-IE" dirty="0" smtClean="0"/>
              <a:t> file, add the line: </a:t>
            </a:r>
            <a:endParaRPr dirty="0"/>
          </a:p>
        </p:txBody>
      </p:sp>
      <p:pic>
        <p:nvPicPr>
          <p:cNvPr id="149" name="Screen Shot 2013-11-13 at 12.52.20.png"/>
          <p:cNvPicPr>
            <a:picLocks noChangeAspect="1"/>
          </p:cNvPicPr>
          <p:nvPr/>
        </p:nvPicPr>
        <p:blipFill>
          <a:blip r:embed="rId2">
            <a:extLst/>
          </a:blip>
          <a:stretch>
            <a:fillRect/>
          </a:stretch>
        </p:blipFill>
        <p:spPr>
          <a:xfrm>
            <a:off x="271943" y="2209928"/>
            <a:ext cx="5709757" cy="7053230"/>
          </a:xfrm>
          <a:prstGeom prst="rect">
            <a:avLst/>
          </a:prstGeom>
          <a:ln w="12700">
            <a:miter lim="400000"/>
          </a:ln>
          <a:effectLst>
            <a:outerShdw blurRad="63500" dist="25400" dir="5400000" rotWithShape="0">
              <a:srgbClr val="000000">
                <a:alpha val="50000"/>
              </a:srgbClr>
            </a:outerShdw>
          </a:effectLst>
        </p:spPr>
      </p:pic>
      <p:sp>
        <p:nvSpPr>
          <p:cNvPr id="150" name="Shape 150"/>
          <p:cNvSpPr/>
          <p:nvPr/>
        </p:nvSpPr>
        <p:spPr>
          <a:xfrm>
            <a:off x="3230066" y="7061200"/>
            <a:ext cx="3602237" cy="931367"/>
          </a:xfrm>
          <a:custGeom>
            <a:avLst/>
            <a:gdLst/>
            <a:ahLst/>
            <a:cxnLst>
              <a:cxn ang="0">
                <a:pos x="wd2" y="hd2"/>
              </a:cxn>
              <a:cxn ang="5400000">
                <a:pos x="wd2" y="hd2"/>
              </a:cxn>
              <a:cxn ang="10800000">
                <a:pos x="wd2" y="hd2"/>
              </a:cxn>
              <a:cxn ang="16200000">
                <a:pos x="wd2" y="hd2"/>
              </a:cxn>
            </a:cxnLst>
            <a:rect l="0" t="0" r="r" b="b"/>
            <a:pathLst>
              <a:path w="21600" h="21600" extrusionOk="0">
                <a:moveTo>
                  <a:pt x="7311" y="14256"/>
                </a:moveTo>
                <a:lnTo>
                  <a:pt x="7311" y="21600"/>
                </a:lnTo>
                <a:lnTo>
                  <a:pt x="0" y="10800"/>
                </a:lnTo>
                <a:lnTo>
                  <a:pt x="7311" y="0"/>
                </a:lnTo>
                <a:lnTo>
                  <a:pt x="7311" y="7344"/>
                </a:lnTo>
                <a:lnTo>
                  <a:pt x="21600" y="7344"/>
                </a:lnTo>
                <a:lnTo>
                  <a:pt x="21600" y="14256"/>
                </a:lnTo>
                <a:close/>
              </a:path>
            </a:pathLst>
          </a:custGeom>
          <a:solidFill>
            <a:schemeClr val="accent1">
              <a:satOff val="12166"/>
              <a:lumOff val="-13042"/>
            </a:schemeClr>
          </a:solidFill>
          <a:ln w="12700">
            <a:miter lim="400000"/>
          </a:ln>
        </p:spPr>
        <p:txBody>
          <a:bodyPr lIns="50800" tIns="50800" rIns="50800" bIns="50800" anchor="ctr"/>
          <a:lstStyle/>
          <a:p>
            <a:pPr>
              <a:defRPr>
                <a:solidFill>
                  <a:srgbClr val="FFFFFF"/>
                </a:solidFill>
              </a:defRPr>
            </a:pPr>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163" t="53943" r="70531" b="41094"/>
          <a:stretch/>
        </p:blipFill>
        <p:spPr bwMode="auto">
          <a:xfrm>
            <a:off x="7180792" y="3819209"/>
            <a:ext cx="5154256" cy="1201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p>
            <a:r>
              <a:rPr dirty="0"/>
              <a:t>Database Evolution in </a:t>
            </a:r>
            <a:r>
              <a:rPr dirty="0" smtClean="0"/>
              <a:t>Play</a:t>
            </a:r>
            <a:r>
              <a:rPr lang="en-IE" dirty="0" smtClean="0"/>
              <a:t> (2)</a:t>
            </a:r>
            <a:endParaRPr dirty="0"/>
          </a:p>
        </p:txBody>
      </p:sp>
      <p:sp>
        <p:nvSpPr>
          <p:cNvPr id="148" name="Shape 148"/>
          <p:cNvSpPr>
            <a:spLocks noGrp="1"/>
          </p:cNvSpPr>
          <p:nvPr>
            <p:ph type="body" sz="half" idx="1"/>
          </p:nvPr>
        </p:nvSpPr>
        <p:spPr>
          <a:xfrm>
            <a:off x="7255916" y="2402793"/>
            <a:ext cx="5393284" cy="6667501"/>
          </a:xfrm>
          <a:prstGeom prst="rect">
            <a:avLst/>
          </a:prstGeom>
        </p:spPr>
        <p:txBody>
          <a:bodyPr/>
          <a:lstStyle/>
          <a:p>
            <a:r>
              <a:rPr dirty="0"/>
              <a:t>Play </a:t>
            </a:r>
            <a:r>
              <a:rPr dirty="0" smtClean="0"/>
              <a:t>monitor</a:t>
            </a:r>
            <a:r>
              <a:rPr lang="en-IE" dirty="0" smtClean="0"/>
              <a:t>s </a:t>
            </a:r>
            <a:r>
              <a:rPr dirty="0" smtClean="0"/>
              <a:t>model </a:t>
            </a:r>
            <a:r>
              <a:rPr dirty="0"/>
              <a:t>classes and </a:t>
            </a:r>
            <a:r>
              <a:rPr dirty="0" smtClean="0"/>
              <a:t>generate</a:t>
            </a:r>
            <a:r>
              <a:rPr lang="en-IE" dirty="0" smtClean="0"/>
              <a:t>s</a:t>
            </a:r>
            <a:r>
              <a:rPr dirty="0" smtClean="0"/>
              <a:t> </a:t>
            </a:r>
            <a:r>
              <a:rPr dirty="0"/>
              <a:t>a new </a:t>
            </a:r>
            <a:r>
              <a:rPr lang="en-IE" dirty="0" smtClean="0"/>
              <a:t>SQL </a:t>
            </a:r>
            <a:r>
              <a:rPr dirty="0" smtClean="0"/>
              <a:t>script </a:t>
            </a:r>
            <a:r>
              <a:rPr dirty="0"/>
              <a:t>if it detects a change in the model from the pre-existing </a:t>
            </a:r>
            <a:r>
              <a:rPr dirty="0" smtClean="0"/>
              <a:t>script</a:t>
            </a:r>
            <a:r>
              <a:rPr lang="en-IE" dirty="0"/>
              <a:t>.</a:t>
            </a:r>
            <a:endParaRPr dirty="0"/>
          </a:p>
          <a:p>
            <a:r>
              <a:rPr dirty="0"/>
              <a:t>This script can also </a:t>
            </a:r>
            <a:r>
              <a:rPr lang="en-IE" dirty="0" smtClean="0"/>
              <a:t>b</a:t>
            </a:r>
            <a:r>
              <a:rPr dirty="0" smtClean="0"/>
              <a:t>e </a:t>
            </a:r>
            <a:r>
              <a:rPr dirty="0"/>
              <a:t>manually updated and </a:t>
            </a:r>
            <a:r>
              <a:rPr dirty="0" smtClean="0"/>
              <a:t>maintained</a:t>
            </a:r>
            <a:r>
              <a:rPr lang="en-IE" dirty="0" smtClean="0"/>
              <a:t>.</a:t>
            </a:r>
            <a:endParaRPr dirty="0"/>
          </a:p>
        </p:txBody>
      </p:sp>
      <p:pic>
        <p:nvPicPr>
          <p:cNvPr id="149" name="Screen Shot 2013-11-13 at 12.52.20.png"/>
          <p:cNvPicPr>
            <a:picLocks noChangeAspect="1"/>
          </p:cNvPicPr>
          <p:nvPr/>
        </p:nvPicPr>
        <p:blipFill>
          <a:blip r:embed="rId2">
            <a:extLst/>
          </a:blip>
          <a:stretch>
            <a:fillRect/>
          </a:stretch>
        </p:blipFill>
        <p:spPr>
          <a:xfrm>
            <a:off x="271943" y="2209928"/>
            <a:ext cx="5709757" cy="7053230"/>
          </a:xfrm>
          <a:prstGeom prst="rect">
            <a:avLst/>
          </a:prstGeom>
          <a:ln w="12700">
            <a:miter lim="400000"/>
          </a:ln>
          <a:effectLst>
            <a:outerShdw blurRad="63500" dist="25400" dir="5400000" rotWithShape="0">
              <a:srgbClr val="000000">
                <a:alpha val="50000"/>
              </a:srgbClr>
            </a:outerShdw>
          </a:effectLst>
        </p:spPr>
      </p:pic>
      <p:sp>
        <p:nvSpPr>
          <p:cNvPr id="150" name="Shape 150"/>
          <p:cNvSpPr/>
          <p:nvPr/>
        </p:nvSpPr>
        <p:spPr>
          <a:xfrm>
            <a:off x="3230066" y="7061200"/>
            <a:ext cx="3602237" cy="931367"/>
          </a:xfrm>
          <a:custGeom>
            <a:avLst/>
            <a:gdLst/>
            <a:ahLst/>
            <a:cxnLst>
              <a:cxn ang="0">
                <a:pos x="wd2" y="hd2"/>
              </a:cxn>
              <a:cxn ang="5400000">
                <a:pos x="wd2" y="hd2"/>
              </a:cxn>
              <a:cxn ang="10800000">
                <a:pos x="wd2" y="hd2"/>
              </a:cxn>
              <a:cxn ang="16200000">
                <a:pos x="wd2" y="hd2"/>
              </a:cxn>
            </a:cxnLst>
            <a:rect l="0" t="0" r="r" b="b"/>
            <a:pathLst>
              <a:path w="21600" h="21600" extrusionOk="0">
                <a:moveTo>
                  <a:pt x="7311" y="14256"/>
                </a:moveTo>
                <a:lnTo>
                  <a:pt x="7311" y="21600"/>
                </a:lnTo>
                <a:lnTo>
                  <a:pt x="0" y="10800"/>
                </a:lnTo>
                <a:lnTo>
                  <a:pt x="7311" y="0"/>
                </a:lnTo>
                <a:lnTo>
                  <a:pt x="7311" y="7344"/>
                </a:lnTo>
                <a:lnTo>
                  <a:pt x="21600" y="7344"/>
                </a:lnTo>
                <a:lnTo>
                  <a:pt x="21600" y="14256"/>
                </a:lnTo>
                <a:close/>
              </a:path>
            </a:pathLst>
          </a:custGeom>
          <a:solidFill>
            <a:schemeClr val="accent1">
              <a:satOff val="12166"/>
              <a:lumOff val="-13042"/>
            </a:schemeClr>
          </a:solidFill>
          <a:ln w="12700">
            <a:miter lim="400000"/>
          </a:ln>
        </p:spPr>
        <p:txBody>
          <a:bodyPr lIns="50800" tIns="50800" rIns="50800" bIns="50800" anchor="ctr"/>
          <a:lstStyle/>
          <a:p>
            <a:pPr>
              <a:defRPr>
                <a:solidFill>
                  <a:srgbClr val="FFFFFF"/>
                </a:solidFill>
              </a:defRPr>
            </a:pPr>
            <a:endParaRPr/>
          </a:p>
        </p:txBody>
      </p:sp>
    </p:spTree>
    <p:extLst>
      <p:ext uri="{BB962C8B-B14F-4D97-AF65-F5344CB8AC3E}">
        <p14:creationId xmlns:p14="http://schemas.microsoft.com/office/powerpoint/2010/main" val="25520177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title"/>
          </p:nvPr>
        </p:nvSpPr>
        <p:spPr>
          <a:prstGeom prst="rect">
            <a:avLst/>
          </a:prstGeom>
        </p:spPr>
        <p:txBody>
          <a:bodyPr/>
          <a:lstStyle/>
          <a:p>
            <a:r>
              <a:t>Evolution Script (1)</a:t>
            </a:r>
          </a:p>
        </p:txBody>
      </p:sp>
      <p:sp>
        <p:nvSpPr>
          <p:cNvPr id="153" name="Shape 153"/>
          <p:cNvSpPr/>
          <p:nvPr/>
        </p:nvSpPr>
        <p:spPr>
          <a:xfrm>
            <a:off x="7042000" y="2262356"/>
            <a:ext cx="5437064" cy="6258123"/>
          </a:xfrm>
          <a:prstGeom prst="rect">
            <a:avLst/>
          </a:prstGeom>
          <a:ln w="12700">
            <a:solidFill>
              <a:srgbClr val="000000"/>
            </a:solidFill>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l" defTabSz="457200">
              <a:defRPr sz="1600">
                <a:latin typeface="Monaco"/>
                <a:ea typeface="Monaco"/>
                <a:cs typeface="Monaco"/>
                <a:sym typeface="Monaco"/>
              </a:defRPr>
            </a:pPr>
            <a:r>
              <a:rPr sz="2000" dirty="0"/>
              <a:t># --- Created by </a:t>
            </a:r>
            <a:r>
              <a:rPr sz="2000" dirty="0" err="1"/>
              <a:t>Ebean</a:t>
            </a:r>
            <a:r>
              <a:rPr sz="2000" dirty="0"/>
              <a:t> DDL</a:t>
            </a:r>
          </a:p>
          <a:p>
            <a:pPr algn="l" defTabSz="457200">
              <a:defRPr sz="1600">
                <a:latin typeface="Monaco"/>
                <a:ea typeface="Monaco"/>
                <a:cs typeface="Monaco"/>
                <a:sym typeface="Monaco"/>
              </a:defRPr>
            </a:pPr>
            <a:endParaRPr sz="2000" dirty="0"/>
          </a:p>
          <a:p>
            <a:pPr algn="l" defTabSz="457200">
              <a:defRPr sz="1600">
                <a:latin typeface="Monaco"/>
                <a:ea typeface="Monaco"/>
                <a:cs typeface="Monaco"/>
                <a:sym typeface="Monaco"/>
              </a:defRPr>
            </a:pPr>
            <a:r>
              <a:rPr sz="2000" dirty="0"/>
              <a:t># --- !Ups</a:t>
            </a:r>
          </a:p>
          <a:p>
            <a:pPr algn="l" defTabSz="457200">
              <a:defRPr sz="1600">
                <a:latin typeface="Monaco"/>
                <a:ea typeface="Monaco"/>
                <a:cs typeface="Monaco"/>
                <a:sym typeface="Monaco"/>
              </a:defRPr>
            </a:pPr>
            <a:endParaRPr sz="2000" dirty="0"/>
          </a:p>
          <a:p>
            <a:pPr algn="l" defTabSz="457200">
              <a:defRPr sz="1600">
                <a:latin typeface="Monaco"/>
                <a:ea typeface="Monaco"/>
                <a:cs typeface="Monaco"/>
                <a:sym typeface="Monaco"/>
              </a:defRPr>
            </a:pPr>
            <a:r>
              <a:rPr sz="2000" dirty="0"/>
              <a:t>create table </a:t>
            </a:r>
            <a:r>
              <a:rPr sz="2000" dirty="0" err="1"/>
              <a:t>my_user</a:t>
            </a:r>
            <a:r>
              <a:rPr sz="2000" dirty="0"/>
              <a:t> (</a:t>
            </a:r>
          </a:p>
          <a:p>
            <a:pPr algn="l" defTabSz="457200">
              <a:defRPr sz="1600">
                <a:latin typeface="Monaco"/>
                <a:ea typeface="Monaco"/>
                <a:cs typeface="Monaco"/>
                <a:sym typeface="Monaco"/>
              </a:defRPr>
            </a:pPr>
            <a:r>
              <a:rPr sz="2000" dirty="0"/>
              <a:t>  id                        </a:t>
            </a:r>
            <a:r>
              <a:rPr lang="en-IE" sz="2000" dirty="0" smtClean="0"/>
              <a:t>		</a:t>
            </a:r>
            <a:r>
              <a:rPr sz="2000" dirty="0" err="1" smtClean="0"/>
              <a:t>bigint</a:t>
            </a:r>
            <a:r>
              <a:rPr sz="2000" dirty="0" smtClean="0"/>
              <a:t> </a:t>
            </a:r>
            <a:r>
              <a:rPr sz="2000" dirty="0"/>
              <a:t>not null,</a:t>
            </a:r>
          </a:p>
          <a:p>
            <a:pPr algn="l" defTabSz="457200">
              <a:defRPr sz="1600">
                <a:latin typeface="Monaco"/>
                <a:ea typeface="Monaco"/>
                <a:cs typeface="Monaco"/>
                <a:sym typeface="Monaco"/>
              </a:defRPr>
            </a:pPr>
            <a:r>
              <a:rPr sz="2000" dirty="0"/>
              <a:t>  </a:t>
            </a:r>
            <a:r>
              <a:rPr sz="2000" dirty="0" err="1"/>
              <a:t>firstname</a:t>
            </a:r>
            <a:r>
              <a:rPr sz="2000" dirty="0"/>
              <a:t>                </a:t>
            </a:r>
            <a:r>
              <a:rPr lang="en-IE" sz="2000" dirty="0" smtClean="0"/>
              <a:t>	</a:t>
            </a:r>
            <a:r>
              <a:rPr sz="2000" dirty="0" smtClean="0"/>
              <a:t>varchar(255</a:t>
            </a:r>
            <a:r>
              <a:rPr sz="2000" dirty="0"/>
              <a:t>),</a:t>
            </a:r>
          </a:p>
          <a:p>
            <a:pPr algn="l" defTabSz="457200">
              <a:defRPr sz="1600">
                <a:latin typeface="Monaco"/>
                <a:ea typeface="Monaco"/>
                <a:cs typeface="Monaco"/>
                <a:sym typeface="Monaco"/>
              </a:defRPr>
            </a:pPr>
            <a:r>
              <a:rPr sz="2000" dirty="0"/>
              <a:t>  </a:t>
            </a:r>
            <a:r>
              <a:rPr sz="2000" dirty="0" err="1"/>
              <a:t>lastname</a:t>
            </a:r>
            <a:r>
              <a:rPr sz="2000" dirty="0"/>
              <a:t>                  </a:t>
            </a:r>
            <a:r>
              <a:rPr lang="en-IE" sz="2000" dirty="0" smtClean="0"/>
              <a:t>	</a:t>
            </a:r>
            <a:r>
              <a:rPr sz="2000" dirty="0" smtClean="0"/>
              <a:t>varchar(255</a:t>
            </a:r>
            <a:r>
              <a:rPr sz="2000" dirty="0"/>
              <a:t>),</a:t>
            </a:r>
          </a:p>
          <a:p>
            <a:pPr algn="l" defTabSz="457200">
              <a:defRPr sz="1600">
                <a:latin typeface="Monaco"/>
                <a:ea typeface="Monaco"/>
                <a:cs typeface="Monaco"/>
                <a:sym typeface="Monaco"/>
              </a:defRPr>
            </a:pPr>
            <a:r>
              <a:rPr sz="2000" dirty="0"/>
              <a:t>  email                     </a:t>
            </a:r>
            <a:r>
              <a:rPr lang="en-IE" sz="2000" dirty="0" smtClean="0"/>
              <a:t>		</a:t>
            </a:r>
            <a:r>
              <a:rPr sz="2000" dirty="0" smtClean="0"/>
              <a:t>varchar(255</a:t>
            </a:r>
            <a:r>
              <a:rPr sz="2000" dirty="0"/>
              <a:t>),</a:t>
            </a:r>
          </a:p>
          <a:p>
            <a:pPr algn="l" defTabSz="457200">
              <a:defRPr sz="1600">
                <a:latin typeface="Monaco"/>
                <a:ea typeface="Monaco"/>
                <a:cs typeface="Monaco"/>
                <a:sym typeface="Monaco"/>
              </a:defRPr>
            </a:pPr>
            <a:r>
              <a:rPr sz="2000" dirty="0"/>
              <a:t>  password                  </a:t>
            </a:r>
            <a:r>
              <a:rPr lang="en-IE" sz="2000" dirty="0" smtClean="0"/>
              <a:t>	</a:t>
            </a:r>
            <a:r>
              <a:rPr sz="2000" dirty="0" smtClean="0"/>
              <a:t>varchar(255</a:t>
            </a:r>
            <a:r>
              <a:rPr sz="2000" dirty="0"/>
              <a:t>),</a:t>
            </a:r>
          </a:p>
          <a:p>
            <a:pPr algn="l" defTabSz="457200">
              <a:defRPr sz="1600">
                <a:latin typeface="Monaco"/>
                <a:ea typeface="Monaco"/>
                <a:cs typeface="Monaco"/>
                <a:sym typeface="Monaco"/>
              </a:defRPr>
            </a:pPr>
            <a:r>
              <a:rPr sz="2000" dirty="0"/>
              <a:t>  constraint </a:t>
            </a:r>
            <a:r>
              <a:rPr sz="2000" dirty="0" err="1"/>
              <a:t>pk_my_user</a:t>
            </a:r>
            <a:r>
              <a:rPr sz="2000" dirty="0"/>
              <a:t> primary key (id))</a:t>
            </a:r>
          </a:p>
          <a:p>
            <a:pPr algn="l" defTabSz="457200">
              <a:defRPr sz="1600">
                <a:latin typeface="Monaco"/>
                <a:ea typeface="Monaco"/>
                <a:cs typeface="Monaco"/>
                <a:sym typeface="Monaco"/>
              </a:defRPr>
            </a:pPr>
            <a:r>
              <a:rPr sz="2000" dirty="0"/>
              <a:t>;</a:t>
            </a:r>
          </a:p>
          <a:p>
            <a:pPr algn="l" defTabSz="457200">
              <a:defRPr sz="1600">
                <a:latin typeface="Monaco"/>
                <a:ea typeface="Monaco"/>
                <a:cs typeface="Monaco"/>
                <a:sym typeface="Monaco"/>
              </a:defRPr>
            </a:pPr>
            <a:endParaRPr sz="2000" dirty="0"/>
          </a:p>
          <a:p>
            <a:pPr algn="l" defTabSz="457200">
              <a:defRPr sz="1600">
                <a:latin typeface="Monaco"/>
                <a:ea typeface="Monaco"/>
                <a:cs typeface="Monaco"/>
                <a:sym typeface="Monaco"/>
              </a:defRPr>
            </a:pPr>
            <a:r>
              <a:rPr sz="2000" dirty="0"/>
              <a:t>create sequence </a:t>
            </a:r>
            <a:r>
              <a:rPr sz="2000" dirty="0" err="1"/>
              <a:t>my_user_seq</a:t>
            </a:r>
            <a:r>
              <a:rPr sz="2000" dirty="0"/>
              <a:t>;</a:t>
            </a:r>
          </a:p>
          <a:p>
            <a:pPr algn="l" defTabSz="457200">
              <a:defRPr sz="1600">
                <a:latin typeface="Monaco"/>
                <a:ea typeface="Monaco"/>
                <a:cs typeface="Monaco"/>
                <a:sym typeface="Monaco"/>
              </a:defRPr>
            </a:pPr>
            <a:endParaRPr sz="2000" dirty="0"/>
          </a:p>
          <a:p>
            <a:pPr algn="l" defTabSz="457200">
              <a:defRPr sz="1600">
                <a:latin typeface="Monaco"/>
                <a:ea typeface="Monaco"/>
                <a:cs typeface="Monaco"/>
                <a:sym typeface="Monaco"/>
              </a:defRPr>
            </a:pPr>
            <a:r>
              <a:rPr sz="2000" dirty="0"/>
              <a:t># --- !Downs</a:t>
            </a:r>
          </a:p>
          <a:p>
            <a:pPr algn="l" defTabSz="457200">
              <a:defRPr sz="1600">
                <a:latin typeface="Monaco"/>
                <a:ea typeface="Monaco"/>
                <a:cs typeface="Monaco"/>
                <a:sym typeface="Monaco"/>
              </a:defRPr>
            </a:pPr>
            <a:endParaRPr sz="2000" dirty="0"/>
          </a:p>
          <a:p>
            <a:pPr algn="l" defTabSz="457200">
              <a:defRPr sz="1600">
                <a:latin typeface="Monaco"/>
                <a:ea typeface="Monaco"/>
                <a:cs typeface="Monaco"/>
                <a:sym typeface="Monaco"/>
              </a:defRPr>
            </a:pPr>
            <a:r>
              <a:rPr sz="2000" dirty="0"/>
              <a:t>drop table if exists </a:t>
            </a:r>
            <a:r>
              <a:rPr sz="2000" dirty="0" err="1"/>
              <a:t>my_user</a:t>
            </a:r>
            <a:r>
              <a:rPr sz="2000" dirty="0"/>
              <a:t> cascade;</a:t>
            </a:r>
          </a:p>
          <a:p>
            <a:pPr algn="l" defTabSz="457200">
              <a:defRPr sz="1600">
                <a:latin typeface="Monaco"/>
                <a:ea typeface="Monaco"/>
                <a:cs typeface="Monaco"/>
                <a:sym typeface="Monaco"/>
              </a:defRPr>
            </a:pPr>
            <a:endParaRPr sz="2000" dirty="0"/>
          </a:p>
          <a:p>
            <a:pPr algn="l" defTabSz="457200">
              <a:defRPr sz="1600">
                <a:latin typeface="Monaco"/>
                <a:ea typeface="Monaco"/>
                <a:cs typeface="Monaco"/>
                <a:sym typeface="Monaco"/>
              </a:defRPr>
            </a:pPr>
            <a:r>
              <a:rPr sz="2000" dirty="0"/>
              <a:t>drop sequence if exists </a:t>
            </a:r>
            <a:r>
              <a:rPr sz="2000" dirty="0" err="1"/>
              <a:t>my_user_seq</a:t>
            </a:r>
            <a:r>
              <a:rPr sz="2000" dirty="0"/>
              <a:t>;</a:t>
            </a:r>
          </a:p>
        </p:txBody>
      </p:sp>
      <p:sp>
        <p:nvSpPr>
          <p:cNvPr id="154" name="Shape 154"/>
          <p:cNvSpPr/>
          <p:nvPr/>
        </p:nvSpPr>
        <p:spPr>
          <a:xfrm>
            <a:off x="480603" y="2566729"/>
            <a:ext cx="4725653" cy="5478423"/>
          </a:xfrm>
          <a:prstGeom prst="rect">
            <a:avLst/>
          </a:prstGeom>
          <a:ln w="12700">
            <a:solidFill>
              <a:srgbClr val="000000"/>
            </a:solidFill>
            <a:miter lim="400000"/>
          </a:ln>
          <a:extLst>
            <a:ext uri="{C572A759-6A51-4108-AA02-DFA0A04FC94B}">
              <ma14:wrappingTextBoxFlag xmlns="" xmlns:ma14="http://schemas.microsoft.com/office/mac/drawingml/2011/main" val="1"/>
            </a:ext>
          </a:extLst>
        </p:spPr>
        <p:txBody>
          <a:bodyPr wrap="none" lIns="152400" tIns="152400" rIns="152400" bIns="152400" anchor="ctr">
            <a:spAutoFit/>
          </a:bodyPr>
          <a:lstStyle/>
          <a:p>
            <a:pPr algn="l" defTabSz="457200">
              <a:defRPr sz="1600">
                <a:latin typeface="Monaco"/>
                <a:ea typeface="Monaco"/>
                <a:cs typeface="Monaco"/>
                <a:sym typeface="Monaco"/>
              </a:defRPr>
            </a:pPr>
            <a:r>
              <a:rPr sz="2400"/>
              <a:t> </a:t>
            </a:r>
          </a:p>
          <a:p>
            <a:pPr algn="l" defTabSz="457200">
              <a:defRPr sz="1600">
                <a:solidFill>
                  <a:srgbClr val="777777"/>
                </a:solidFill>
                <a:latin typeface="Monaco"/>
                <a:ea typeface="Monaco"/>
                <a:cs typeface="Monaco"/>
                <a:sym typeface="Monaco"/>
              </a:defRPr>
            </a:pPr>
            <a:r>
              <a:rPr sz="2400"/>
              <a:t>@SuppressWarnings</a:t>
            </a:r>
            <a:r>
              <a:rPr sz="2400">
                <a:solidFill>
                  <a:srgbClr val="000000"/>
                </a:solidFill>
              </a:rPr>
              <a:t>(</a:t>
            </a:r>
            <a:r>
              <a:rPr sz="2400">
                <a:solidFill>
                  <a:srgbClr val="3933FF"/>
                </a:solidFill>
              </a:rPr>
              <a:t>"serial"</a:t>
            </a:r>
            <a:r>
              <a:rPr sz="2400">
                <a:solidFill>
                  <a:srgbClr val="000000"/>
                </a:solidFill>
              </a:rPr>
              <a:t>)</a:t>
            </a:r>
          </a:p>
          <a:p>
            <a:pPr algn="l" defTabSz="457200">
              <a:defRPr sz="1600">
                <a:solidFill>
                  <a:srgbClr val="777777"/>
                </a:solidFill>
                <a:latin typeface="Monaco"/>
                <a:ea typeface="Monaco"/>
                <a:cs typeface="Monaco"/>
                <a:sym typeface="Monaco"/>
              </a:defRPr>
            </a:pPr>
            <a:r>
              <a:rPr sz="2400"/>
              <a:t>@Entity</a:t>
            </a:r>
            <a:endParaRPr sz="2400">
              <a:solidFill>
                <a:srgbClr val="000000"/>
              </a:solidFill>
            </a:endParaRPr>
          </a:p>
          <a:p>
            <a:pPr algn="l" defTabSz="457200">
              <a:defRPr sz="1600">
                <a:solidFill>
                  <a:srgbClr val="3933FF"/>
                </a:solidFill>
                <a:latin typeface="Monaco"/>
                <a:ea typeface="Monaco"/>
                <a:cs typeface="Monaco"/>
                <a:sym typeface="Monaco"/>
              </a:defRPr>
            </a:pPr>
            <a:r>
              <a:rPr sz="2400">
                <a:solidFill>
                  <a:srgbClr val="777777"/>
                </a:solidFill>
              </a:rPr>
              <a:t>@Table</a:t>
            </a:r>
            <a:r>
              <a:rPr sz="2400">
                <a:solidFill>
                  <a:srgbClr val="000000"/>
                </a:solidFill>
              </a:rPr>
              <a:t>(name=</a:t>
            </a:r>
            <a:r>
              <a:rPr sz="2400"/>
              <a:t>"my_user"</a:t>
            </a:r>
            <a:r>
              <a:rPr sz="2400">
                <a:solidFill>
                  <a:srgbClr val="000000"/>
                </a:solidFill>
              </a:rPr>
              <a:t>)</a:t>
            </a:r>
          </a:p>
          <a:p>
            <a:pPr algn="l" defTabSz="457200">
              <a:defRPr sz="1600">
                <a:solidFill>
                  <a:srgbClr val="931A68"/>
                </a:solidFill>
                <a:latin typeface="Monaco"/>
                <a:ea typeface="Monaco"/>
                <a:cs typeface="Monaco"/>
                <a:sym typeface="Monaco"/>
              </a:defRPr>
            </a:pPr>
            <a:r>
              <a:rPr sz="2400"/>
              <a:t>public</a:t>
            </a:r>
            <a:r>
              <a:rPr sz="2400">
                <a:solidFill>
                  <a:srgbClr val="000000"/>
                </a:solidFill>
              </a:rPr>
              <a:t> </a:t>
            </a:r>
            <a:r>
              <a:rPr sz="2400"/>
              <a:t>class</a:t>
            </a:r>
            <a:r>
              <a:rPr sz="2400">
                <a:solidFill>
                  <a:srgbClr val="000000"/>
                </a:solidFill>
              </a:rPr>
              <a:t> User </a:t>
            </a:r>
            <a:r>
              <a:rPr sz="2400"/>
              <a:t>extends</a:t>
            </a:r>
            <a:r>
              <a:rPr sz="2400">
                <a:solidFill>
                  <a:srgbClr val="000000"/>
                </a:solidFill>
              </a:rPr>
              <a:t> Model</a:t>
            </a:r>
          </a:p>
          <a:p>
            <a:pPr algn="l" defTabSz="457200">
              <a:defRPr sz="1600">
                <a:latin typeface="Monaco"/>
                <a:ea typeface="Monaco"/>
                <a:cs typeface="Monaco"/>
                <a:sym typeface="Monaco"/>
              </a:defRPr>
            </a:pPr>
            <a:r>
              <a:rPr sz="2400"/>
              <a:t>{</a:t>
            </a:r>
          </a:p>
          <a:p>
            <a:pPr algn="l" defTabSz="457200">
              <a:defRPr sz="1600">
                <a:solidFill>
                  <a:srgbClr val="777777"/>
                </a:solidFill>
                <a:latin typeface="Monaco"/>
                <a:ea typeface="Monaco"/>
                <a:cs typeface="Monaco"/>
                <a:sym typeface="Monaco"/>
              </a:defRPr>
            </a:pPr>
            <a:r>
              <a:rPr sz="2400">
                <a:solidFill>
                  <a:srgbClr val="000000"/>
                </a:solidFill>
              </a:rPr>
              <a:t>  </a:t>
            </a:r>
            <a:r>
              <a:rPr sz="2400"/>
              <a:t>@Id</a:t>
            </a:r>
            <a:endParaRPr sz="2400">
              <a:solidFill>
                <a:srgbClr val="000000"/>
              </a:solidFill>
            </a:endParaRPr>
          </a:p>
          <a:p>
            <a:pPr algn="l" defTabSz="457200">
              <a:defRPr sz="1600">
                <a:solidFill>
                  <a:srgbClr val="777777"/>
                </a:solidFill>
                <a:latin typeface="Monaco"/>
                <a:ea typeface="Monaco"/>
                <a:cs typeface="Monaco"/>
                <a:sym typeface="Monaco"/>
              </a:defRPr>
            </a:pPr>
            <a:r>
              <a:rPr sz="2400">
                <a:solidFill>
                  <a:srgbClr val="000000"/>
                </a:solidFill>
              </a:rPr>
              <a:t>  </a:t>
            </a:r>
            <a:r>
              <a:rPr sz="2400"/>
              <a:t>@GeneratedValue</a:t>
            </a:r>
            <a:endParaRPr sz="2400">
              <a:solidFill>
                <a:srgbClr val="000000"/>
              </a:solidFill>
            </a:endParaRPr>
          </a:p>
          <a:p>
            <a:pPr algn="l" defTabSz="457200">
              <a:defRPr sz="1600">
                <a:latin typeface="Monaco"/>
                <a:ea typeface="Monaco"/>
                <a:cs typeface="Monaco"/>
                <a:sym typeface="Monaco"/>
              </a:defRPr>
            </a:pPr>
            <a:r>
              <a:rPr sz="2400"/>
              <a:t>  </a:t>
            </a:r>
            <a:r>
              <a:rPr sz="2400">
                <a:solidFill>
                  <a:srgbClr val="931A68"/>
                </a:solidFill>
              </a:rPr>
              <a:t>public</a:t>
            </a:r>
            <a:r>
              <a:rPr sz="2400"/>
              <a:t> Long   </a:t>
            </a:r>
            <a:r>
              <a:rPr sz="2400">
                <a:solidFill>
                  <a:srgbClr val="0326CC"/>
                </a:solidFill>
              </a:rPr>
              <a:t>id</a:t>
            </a:r>
            <a:r>
              <a:rPr sz="2400"/>
              <a:t>;</a:t>
            </a:r>
          </a:p>
          <a:p>
            <a:pPr algn="l" defTabSz="457200">
              <a:defRPr sz="1600">
                <a:solidFill>
                  <a:srgbClr val="0326CC"/>
                </a:solidFill>
                <a:latin typeface="Monaco"/>
                <a:ea typeface="Monaco"/>
                <a:cs typeface="Monaco"/>
                <a:sym typeface="Monaco"/>
              </a:defRPr>
            </a:pPr>
            <a:r>
              <a:rPr sz="2400">
                <a:solidFill>
                  <a:srgbClr val="000000"/>
                </a:solidFill>
              </a:rPr>
              <a:t>  </a:t>
            </a:r>
            <a:r>
              <a:rPr sz="2400">
                <a:solidFill>
                  <a:srgbClr val="931A68"/>
                </a:solidFill>
              </a:rPr>
              <a:t>public</a:t>
            </a:r>
            <a:r>
              <a:rPr sz="2400">
                <a:solidFill>
                  <a:srgbClr val="000000"/>
                </a:solidFill>
              </a:rPr>
              <a:t> String </a:t>
            </a:r>
            <a:r>
              <a:rPr sz="2400"/>
              <a:t>firstname</a:t>
            </a:r>
            <a:r>
              <a:rPr sz="2400">
                <a:solidFill>
                  <a:srgbClr val="000000"/>
                </a:solidFill>
              </a:rPr>
              <a:t>;</a:t>
            </a:r>
          </a:p>
          <a:p>
            <a:pPr algn="l" defTabSz="457200">
              <a:defRPr sz="1600">
                <a:latin typeface="Monaco"/>
                <a:ea typeface="Monaco"/>
                <a:cs typeface="Monaco"/>
                <a:sym typeface="Monaco"/>
              </a:defRPr>
            </a:pPr>
            <a:r>
              <a:rPr sz="2400"/>
              <a:t>  </a:t>
            </a:r>
            <a:r>
              <a:rPr sz="2400">
                <a:solidFill>
                  <a:srgbClr val="931A68"/>
                </a:solidFill>
              </a:rPr>
              <a:t>public</a:t>
            </a:r>
            <a:r>
              <a:rPr sz="2400"/>
              <a:t> String </a:t>
            </a:r>
            <a:r>
              <a:rPr sz="2400">
                <a:solidFill>
                  <a:srgbClr val="0326CC"/>
                </a:solidFill>
              </a:rPr>
              <a:t>lastname</a:t>
            </a:r>
            <a:r>
              <a:rPr sz="2400"/>
              <a:t>;</a:t>
            </a:r>
          </a:p>
          <a:p>
            <a:pPr algn="l" defTabSz="457200">
              <a:defRPr sz="1600">
                <a:latin typeface="Monaco"/>
                <a:ea typeface="Monaco"/>
                <a:cs typeface="Monaco"/>
                <a:sym typeface="Monaco"/>
              </a:defRPr>
            </a:pPr>
            <a:r>
              <a:rPr sz="2400"/>
              <a:t>  </a:t>
            </a:r>
            <a:r>
              <a:rPr sz="2400">
                <a:solidFill>
                  <a:srgbClr val="931A68"/>
                </a:solidFill>
              </a:rPr>
              <a:t>public</a:t>
            </a:r>
            <a:r>
              <a:rPr sz="2400"/>
              <a:t> String </a:t>
            </a:r>
            <a:r>
              <a:rPr sz="2400">
                <a:solidFill>
                  <a:srgbClr val="0326CC"/>
                </a:solidFill>
              </a:rPr>
              <a:t>email</a:t>
            </a:r>
            <a:r>
              <a:rPr sz="2400"/>
              <a:t>;</a:t>
            </a:r>
          </a:p>
          <a:p>
            <a:pPr algn="l" defTabSz="457200">
              <a:defRPr sz="1600">
                <a:latin typeface="Monaco"/>
                <a:ea typeface="Monaco"/>
                <a:cs typeface="Monaco"/>
                <a:sym typeface="Monaco"/>
              </a:defRPr>
            </a:pPr>
            <a:r>
              <a:rPr sz="2400"/>
              <a:t>  </a:t>
            </a:r>
            <a:r>
              <a:rPr sz="2400">
                <a:solidFill>
                  <a:srgbClr val="931A68"/>
                </a:solidFill>
              </a:rPr>
              <a:t>public</a:t>
            </a:r>
            <a:r>
              <a:rPr sz="2400"/>
              <a:t> String </a:t>
            </a:r>
            <a:r>
              <a:rPr sz="2400">
                <a:solidFill>
                  <a:srgbClr val="0326CC"/>
                </a:solidFill>
              </a:rPr>
              <a:t>password</a:t>
            </a:r>
            <a:r>
              <a:rPr sz="2400"/>
              <a:t>;</a:t>
            </a:r>
          </a:p>
          <a:p>
            <a:pPr algn="l" defTabSz="457200">
              <a:defRPr sz="1600">
                <a:latin typeface="Monaco"/>
                <a:ea typeface="Monaco"/>
                <a:cs typeface="Monaco"/>
                <a:sym typeface="Monaco"/>
              </a:defRPr>
            </a:pPr>
            <a:r>
              <a:rPr sz="2400"/>
              <a:t>  …</a:t>
            </a:r>
          </a:p>
        </p:txBody>
      </p:sp>
      <p:sp>
        <p:nvSpPr>
          <p:cNvPr id="155" name="Shape 155"/>
          <p:cNvSpPr/>
          <p:nvPr/>
        </p:nvSpPr>
        <p:spPr>
          <a:xfrm>
            <a:off x="5160885" y="3924300"/>
            <a:ext cx="1905001" cy="1905000"/>
          </a:xfrm>
          <a:prstGeom prst="rightArrow">
            <a:avLst>
              <a:gd name="adj1" fmla="val 32000"/>
              <a:gd name="adj2" fmla="val 64000"/>
            </a:avLst>
          </a:prstGeom>
          <a:solidFill>
            <a:schemeClr val="accent1">
              <a:satOff val="12166"/>
              <a:lumOff val="-13042"/>
            </a:schemeClr>
          </a:solidFill>
          <a:ln w="12700">
            <a:miter lim="400000"/>
          </a:ln>
        </p:spPr>
        <p:txBody>
          <a:bodyPr lIns="50800" tIns="50800" rIns="50800" bIns="50800" anchor="ctr"/>
          <a:lstStyle/>
          <a:p>
            <a:pPr>
              <a:defRPr>
                <a:solidFill>
                  <a:srgbClr val="FFFFFF"/>
                </a:solidFill>
              </a:defRPr>
            </a:pPr>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p:cNvSpPr>
          <p:nvPr>
            <p:ph type="title"/>
          </p:nvPr>
        </p:nvSpPr>
        <p:spPr>
          <a:prstGeom prst="rect">
            <a:avLst/>
          </a:prstGeom>
        </p:spPr>
        <p:txBody>
          <a:bodyPr/>
          <a:lstStyle/>
          <a:p>
            <a:r>
              <a:t>Evolution Script (2)</a:t>
            </a:r>
          </a:p>
        </p:txBody>
      </p:sp>
      <p:sp>
        <p:nvSpPr>
          <p:cNvPr id="158" name="Shape 158"/>
          <p:cNvSpPr/>
          <p:nvPr/>
        </p:nvSpPr>
        <p:spPr>
          <a:xfrm>
            <a:off x="7042000" y="2281213"/>
            <a:ext cx="5365056" cy="6565900"/>
          </a:xfrm>
          <a:prstGeom prst="rect">
            <a:avLst/>
          </a:prstGeom>
          <a:ln w="12700">
            <a:solidFill>
              <a:srgbClr val="000000"/>
            </a:solidFill>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l" defTabSz="457200">
              <a:defRPr sz="1600">
                <a:latin typeface="Monaco"/>
                <a:ea typeface="Monaco"/>
                <a:cs typeface="Monaco"/>
                <a:sym typeface="Monaco"/>
              </a:defRPr>
            </a:pPr>
            <a:r>
              <a:rPr sz="2000" dirty="0"/>
              <a:t># --- Created by </a:t>
            </a:r>
            <a:r>
              <a:rPr sz="2000" dirty="0" err="1"/>
              <a:t>Ebean</a:t>
            </a:r>
            <a:r>
              <a:rPr sz="2000" dirty="0"/>
              <a:t> DDL</a:t>
            </a:r>
          </a:p>
          <a:p>
            <a:pPr algn="l" defTabSz="457200">
              <a:defRPr sz="1600">
                <a:latin typeface="Monaco"/>
                <a:ea typeface="Monaco"/>
                <a:cs typeface="Monaco"/>
                <a:sym typeface="Monaco"/>
              </a:defRPr>
            </a:pPr>
            <a:endParaRPr sz="2000" dirty="0"/>
          </a:p>
          <a:p>
            <a:pPr algn="l" defTabSz="457200">
              <a:defRPr sz="1600">
                <a:latin typeface="Monaco"/>
                <a:ea typeface="Monaco"/>
                <a:cs typeface="Monaco"/>
                <a:sym typeface="Monaco"/>
              </a:defRPr>
            </a:pPr>
            <a:r>
              <a:rPr sz="2000" dirty="0"/>
              <a:t># --- !Ups</a:t>
            </a:r>
          </a:p>
          <a:p>
            <a:pPr algn="l" defTabSz="457200">
              <a:defRPr sz="1600">
                <a:latin typeface="Monaco"/>
                <a:ea typeface="Monaco"/>
                <a:cs typeface="Monaco"/>
                <a:sym typeface="Monaco"/>
              </a:defRPr>
            </a:pPr>
            <a:endParaRPr sz="2000" dirty="0"/>
          </a:p>
          <a:p>
            <a:pPr algn="l" defTabSz="457200">
              <a:defRPr sz="1600">
                <a:latin typeface="Monaco"/>
                <a:ea typeface="Monaco"/>
                <a:cs typeface="Monaco"/>
                <a:sym typeface="Monaco"/>
              </a:defRPr>
            </a:pPr>
            <a:r>
              <a:rPr sz="2000" dirty="0"/>
              <a:t>create table </a:t>
            </a:r>
            <a:r>
              <a:rPr sz="2000" dirty="0" err="1"/>
              <a:t>my_user</a:t>
            </a:r>
            <a:r>
              <a:rPr sz="2000" dirty="0"/>
              <a:t> </a:t>
            </a:r>
            <a:r>
              <a:rPr sz="2000" dirty="0" smtClean="0"/>
              <a:t>(</a:t>
            </a:r>
            <a:endParaRPr lang="en-IE" sz="2000" dirty="0" smtClean="0"/>
          </a:p>
          <a:p>
            <a:pPr algn="l" defTabSz="457200">
              <a:defRPr sz="1600">
                <a:latin typeface="Monaco"/>
                <a:ea typeface="Monaco"/>
                <a:cs typeface="Monaco"/>
                <a:sym typeface="Monaco"/>
              </a:defRPr>
            </a:pPr>
            <a:r>
              <a:rPr lang="en-IE" sz="2000" dirty="0"/>
              <a:t> </a:t>
            </a:r>
            <a:r>
              <a:rPr lang="en-IE" sz="2000" dirty="0" smtClean="0"/>
              <a:t> </a:t>
            </a:r>
            <a:r>
              <a:rPr sz="2000" dirty="0" smtClean="0"/>
              <a:t>id     </a:t>
            </a:r>
            <a:r>
              <a:rPr lang="en-IE" sz="2000" dirty="0" smtClean="0"/>
              <a:t>					</a:t>
            </a:r>
            <a:r>
              <a:rPr sz="2000" dirty="0" err="1" smtClean="0"/>
              <a:t>bigint</a:t>
            </a:r>
            <a:r>
              <a:rPr sz="2000" dirty="0" smtClean="0"/>
              <a:t> </a:t>
            </a:r>
            <a:r>
              <a:rPr sz="2000" dirty="0"/>
              <a:t>not null,</a:t>
            </a:r>
          </a:p>
          <a:p>
            <a:pPr algn="l" defTabSz="457200">
              <a:defRPr sz="1600">
                <a:latin typeface="Monaco"/>
                <a:ea typeface="Monaco"/>
                <a:cs typeface="Monaco"/>
                <a:sym typeface="Monaco"/>
              </a:defRPr>
            </a:pPr>
            <a:r>
              <a:rPr sz="2000" dirty="0"/>
              <a:t>  </a:t>
            </a:r>
            <a:r>
              <a:rPr sz="2000" dirty="0" err="1"/>
              <a:t>firstname</a:t>
            </a:r>
            <a:r>
              <a:rPr sz="2000" dirty="0"/>
              <a:t>                </a:t>
            </a:r>
            <a:r>
              <a:rPr lang="en-IE" sz="2000" dirty="0" smtClean="0"/>
              <a:t>	</a:t>
            </a:r>
            <a:r>
              <a:rPr sz="2000" dirty="0" smtClean="0"/>
              <a:t>varchar(255</a:t>
            </a:r>
            <a:r>
              <a:rPr sz="2000" dirty="0"/>
              <a:t>),</a:t>
            </a:r>
          </a:p>
          <a:p>
            <a:pPr algn="l" defTabSz="457200">
              <a:defRPr sz="1600">
                <a:latin typeface="Monaco"/>
                <a:ea typeface="Monaco"/>
                <a:cs typeface="Monaco"/>
                <a:sym typeface="Monaco"/>
              </a:defRPr>
            </a:pPr>
            <a:r>
              <a:rPr sz="2000" dirty="0"/>
              <a:t>  </a:t>
            </a:r>
            <a:r>
              <a:rPr sz="2000" dirty="0" err="1"/>
              <a:t>lastname</a:t>
            </a:r>
            <a:r>
              <a:rPr sz="2000" dirty="0"/>
              <a:t>                  </a:t>
            </a:r>
            <a:r>
              <a:rPr lang="en-IE" sz="2000" dirty="0" smtClean="0"/>
              <a:t>	</a:t>
            </a:r>
            <a:r>
              <a:rPr sz="2000" dirty="0" smtClean="0"/>
              <a:t>varchar(255</a:t>
            </a:r>
            <a:r>
              <a:rPr sz="2000" dirty="0"/>
              <a:t>),</a:t>
            </a:r>
          </a:p>
          <a:p>
            <a:pPr algn="l" defTabSz="457200">
              <a:defRPr sz="1600">
                <a:latin typeface="Monaco"/>
                <a:ea typeface="Monaco"/>
                <a:cs typeface="Monaco"/>
                <a:sym typeface="Monaco"/>
              </a:defRPr>
            </a:pPr>
            <a:r>
              <a:rPr sz="2000" dirty="0"/>
              <a:t>  email                     </a:t>
            </a:r>
            <a:r>
              <a:rPr lang="en-IE" sz="2000" dirty="0" smtClean="0"/>
              <a:t>		</a:t>
            </a:r>
            <a:r>
              <a:rPr sz="2000" dirty="0" smtClean="0"/>
              <a:t>varchar(255</a:t>
            </a:r>
            <a:r>
              <a:rPr sz="2000" dirty="0"/>
              <a:t>),</a:t>
            </a:r>
          </a:p>
          <a:p>
            <a:pPr algn="l" defTabSz="457200">
              <a:defRPr sz="1600">
                <a:latin typeface="Monaco"/>
                <a:ea typeface="Monaco"/>
                <a:cs typeface="Monaco"/>
                <a:sym typeface="Monaco"/>
              </a:defRPr>
            </a:pPr>
            <a:r>
              <a:rPr sz="2000" dirty="0"/>
              <a:t>  password                  </a:t>
            </a:r>
            <a:r>
              <a:rPr lang="en-IE" sz="2000" dirty="0" smtClean="0"/>
              <a:t>	</a:t>
            </a:r>
            <a:r>
              <a:rPr sz="2000" dirty="0" smtClean="0"/>
              <a:t>varchar(255</a:t>
            </a:r>
            <a:r>
              <a:rPr sz="2000" dirty="0"/>
              <a:t>),</a:t>
            </a:r>
          </a:p>
          <a:p>
            <a:pPr algn="l" defTabSz="457200">
              <a:defRPr sz="1600">
                <a:latin typeface="Monaco"/>
                <a:ea typeface="Monaco"/>
                <a:cs typeface="Monaco"/>
                <a:sym typeface="Monaco"/>
              </a:defRPr>
            </a:pPr>
            <a:r>
              <a:rPr sz="2000" dirty="0"/>
              <a:t>  nationality               </a:t>
            </a:r>
            <a:r>
              <a:rPr lang="en-IE" sz="2000" dirty="0" smtClean="0"/>
              <a:t>	</a:t>
            </a:r>
            <a:r>
              <a:rPr sz="2000" u="sng" dirty="0" smtClean="0"/>
              <a:t>varchar</a:t>
            </a:r>
            <a:r>
              <a:rPr sz="2000" dirty="0" smtClean="0"/>
              <a:t>(255</a:t>
            </a:r>
            <a:r>
              <a:rPr sz="2000" dirty="0"/>
              <a:t>),</a:t>
            </a:r>
          </a:p>
          <a:p>
            <a:pPr algn="l" defTabSz="457200">
              <a:defRPr sz="1600">
                <a:latin typeface="Monaco"/>
                <a:ea typeface="Monaco"/>
                <a:cs typeface="Monaco"/>
                <a:sym typeface="Monaco"/>
              </a:defRPr>
            </a:pPr>
            <a:r>
              <a:rPr sz="2000" dirty="0"/>
              <a:t>  constraint </a:t>
            </a:r>
            <a:r>
              <a:rPr sz="2000" dirty="0" err="1"/>
              <a:t>pk_my_user</a:t>
            </a:r>
            <a:r>
              <a:rPr sz="2000" dirty="0"/>
              <a:t> primary key (id))</a:t>
            </a:r>
          </a:p>
          <a:p>
            <a:pPr algn="l" defTabSz="457200">
              <a:defRPr sz="1600">
                <a:latin typeface="Monaco"/>
                <a:ea typeface="Monaco"/>
                <a:cs typeface="Monaco"/>
                <a:sym typeface="Monaco"/>
              </a:defRPr>
            </a:pPr>
            <a:r>
              <a:rPr sz="2000" dirty="0" smtClean="0"/>
              <a:t>;</a:t>
            </a:r>
            <a:endParaRPr sz="2000" dirty="0"/>
          </a:p>
          <a:p>
            <a:pPr algn="l" defTabSz="457200">
              <a:defRPr sz="1600">
                <a:latin typeface="Monaco"/>
                <a:ea typeface="Monaco"/>
                <a:cs typeface="Monaco"/>
                <a:sym typeface="Monaco"/>
              </a:defRPr>
            </a:pPr>
            <a:endParaRPr sz="2000" dirty="0"/>
          </a:p>
          <a:p>
            <a:pPr algn="l" defTabSz="457200">
              <a:defRPr sz="1600">
                <a:latin typeface="Monaco"/>
                <a:ea typeface="Monaco"/>
                <a:cs typeface="Monaco"/>
                <a:sym typeface="Monaco"/>
              </a:defRPr>
            </a:pPr>
            <a:r>
              <a:rPr sz="2000" dirty="0"/>
              <a:t>create sequence </a:t>
            </a:r>
            <a:r>
              <a:rPr sz="2000" dirty="0" err="1"/>
              <a:t>my_user_seq</a:t>
            </a:r>
            <a:r>
              <a:rPr sz="2000" dirty="0"/>
              <a:t>;</a:t>
            </a:r>
          </a:p>
          <a:p>
            <a:pPr algn="l" defTabSz="457200">
              <a:defRPr sz="1600">
                <a:latin typeface="Monaco"/>
                <a:ea typeface="Monaco"/>
                <a:cs typeface="Monaco"/>
                <a:sym typeface="Monaco"/>
              </a:defRPr>
            </a:pPr>
            <a:endParaRPr sz="2000" dirty="0"/>
          </a:p>
          <a:p>
            <a:pPr algn="l" defTabSz="457200">
              <a:defRPr sz="1600">
                <a:latin typeface="Monaco"/>
                <a:ea typeface="Monaco"/>
                <a:cs typeface="Monaco"/>
                <a:sym typeface="Monaco"/>
              </a:defRPr>
            </a:pPr>
            <a:r>
              <a:rPr sz="2000" dirty="0"/>
              <a:t># --- !Downs</a:t>
            </a:r>
          </a:p>
          <a:p>
            <a:pPr algn="l" defTabSz="457200">
              <a:defRPr sz="1600">
                <a:latin typeface="Monaco"/>
                <a:ea typeface="Monaco"/>
                <a:cs typeface="Monaco"/>
                <a:sym typeface="Monaco"/>
              </a:defRPr>
            </a:pPr>
            <a:endParaRPr sz="2000" dirty="0"/>
          </a:p>
          <a:p>
            <a:pPr algn="l" defTabSz="457200">
              <a:defRPr sz="1600">
                <a:latin typeface="Monaco"/>
                <a:ea typeface="Monaco"/>
                <a:cs typeface="Monaco"/>
                <a:sym typeface="Monaco"/>
              </a:defRPr>
            </a:pPr>
            <a:r>
              <a:rPr sz="2000" dirty="0"/>
              <a:t>drop table if exists </a:t>
            </a:r>
            <a:r>
              <a:rPr sz="2000" dirty="0" err="1"/>
              <a:t>my_user</a:t>
            </a:r>
            <a:r>
              <a:rPr sz="2000" dirty="0"/>
              <a:t> cascade;</a:t>
            </a:r>
          </a:p>
          <a:p>
            <a:pPr algn="l" defTabSz="457200">
              <a:defRPr sz="1600">
                <a:latin typeface="Monaco"/>
                <a:ea typeface="Monaco"/>
                <a:cs typeface="Monaco"/>
                <a:sym typeface="Monaco"/>
              </a:defRPr>
            </a:pPr>
            <a:endParaRPr sz="2000" dirty="0"/>
          </a:p>
          <a:p>
            <a:pPr algn="l" defTabSz="457200">
              <a:defRPr sz="1600">
                <a:latin typeface="Monaco"/>
                <a:ea typeface="Monaco"/>
                <a:cs typeface="Monaco"/>
                <a:sym typeface="Monaco"/>
              </a:defRPr>
            </a:pPr>
            <a:r>
              <a:rPr sz="2000" dirty="0"/>
              <a:t>drop sequence if exists </a:t>
            </a:r>
            <a:r>
              <a:rPr sz="2000" dirty="0" err="1"/>
              <a:t>my_user_seq</a:t>
            </a:r>
            <a:r>
              <a:rPr sz="2000" dirty="0"/>
              <a:t>;</a:t>
            </a:r>
          </a:p>
        </p:txBody>
      </p:sp>
      <p:sp>
        <p:nvSpPr>
          <p:cNvPr id="159" name="Shape 159"/>
          <p:cNvSpPr/>
          <p:nvPr/>
        </p:nvSpPr>
        <p:spPr>
          <a:xfrm>
            <a:off x="453728" y="2557437"/>
            <a:ext cx="4725653" cy="5847755"/>
          </a:xfrm>
          <a:prstGeom prst="rect">
            <a:avLst/>
          </a:prstGeom>
          <a:ln w="12700">
            <a:solidFill>
              <a:srgbClr val="000000"/>
            </a:solidFill>
            <a:miter lim="400000"/>
          </a:ln>
          <a:extLst>
            <a:ext uri="{C572A759-6A51-4108-AA02-DFA0A04FC94B}">
              <ma14:wrappingTextBoxFlag xmlns="" xmlns:ma14="http://schemas.microsoft.com/office/mac/drawingml/2011/main" val="1"/>
            </a:ext>
          </a:extLst>
        </p:spPr>
        <p:txBody>
          <a:bodyPr wrap="none" lIns="152400" tIns="152400" rIns="152400" bIns="152400" anchor="ctr">
            <a:spAutoFit/>
          </a:bodyPr>
          <a:lstStyle/>
          <a:p>
            <a:pPr algn="l" defTabSz="457200">
              <a:defRPr sz="1600">
                <a:latin typeface="Monaco"/>
                <a:ea typeface="Monaco"/>
                <a:cs typeface="Monaco"/>
                <a:sym typeface="Monaco"/>
              </a:defRPr>
            </a:pPr>
            <a:r>
              <a:rPr sz="2400" dirty="0"/>
              <a:t> </a:t>
            </a:r>
          </a:p>
          <a:p>
            <a:pPr algn="l" defTabSz="457200">
              <a:defRPr sz="1600">
                <a:solidFill>
                  <a:srgbClr val="777777"/>
                </a:solidFill>
                <a:latin typeface="Monaco"/>
                <a:ea typeface="Monaco"/>
                <a:cs typeface="Monaco"/>
                <a:sym typeface="Monaco"/>
              </a:defRPr>
            </a:pPr>
            <a:r>
              <a:rPr sz="2400" dirty="0"/>
              <a:t>@</a:t>
            </a:r>
            <a:r>
              <a:rPr sz="2400" dirty="0" err="1"/>
              <a:t>SuppressWarnings</a:t>
            </a:r>
            <a:r>
              <a:rPr sz="2400" dirty="0">
                <a:solidFill>
                  <a:srgbClr val="000000"/>
                </a:solidFill>
              </a:rPr>
              <a:t>(</a:t>
            </a:r>
            <a:r>
              <a:rPr sz="2400" dirty="0">
                <a:solidFill>
                  <a:srgbClr val="3933FF"/>
                </a:solidFill>
              </a:rPr>
              <a:t>"serial"</a:t>
            </a:r>
            <a:r>
              <a:rPr sz="2400" dirty="0">
                <a:solidFill>
                  <a:srgbClr val="000000"/>
                </a:solidFill>
              </a:rPr>
              <a:t>)</a:t>
            </a:r>
          </a:p>
          <a:p>
            <a:pPr algn="l" defTabSz="457200">
              <a:defRPr sz="1600">
                <a:solidFill>
                  <a:srgbClr val="777777"/>
                </a:solidFill>
                <a:latin typeface="Monaco"/>
                <a:ea typeface="Monaco"/>
                <a:cs typeface="Monaco"/>
                <a:sym typeface="Monaco"/>
              </a:defRPr>
            </a:pPr>
            <a:r>
              <a:rPr sz="2400" dirty="0"/>
              <a:t>@Entity</a:t>
            </a:r>
            <a:endParaRPr sz="2400" dirty="0">
              <a:solidFill>
                <a:srgbClr val="000000"/>
              </a:solidFill>
            </a:endParaRPr>
          </a:p>
          <a:p>
            <a:pPr algn="l" defTabSz="457200">
              <a:defRPr sz="1600">
                <a:solidFill>
                  <a:srgbClr val="3933FF"/>
                </a:solidFill>
                <a:latin typeface="Monaco"/>
                <a:ea typeface="Monaco"/>
                <a:cs typeface="Monaco"/>
                <a:sym typeface="Monaco"/>
              </a:defRPr>
            </a:pPr>
            <a:r>
              <a:rPr sz="2400" dirty="0">
                <a:solidFill>
                  <a:srgbClr val="777777"/>
                </a:solidFill>
              </a:rPr>
              <a:t>@Table</a:t>
            </a:r>
            <a:r>
              <a:rPr sz="2400" dirty="0">
                <a:solidFill>
                  <a:srgbClr val="000000"/>
                </a:solidFill>
              </a:rPr>
              <a:t>(name=</a:t>
            </a:r>
            <a:r>
              <a:rPr sz="2400" dirty="0"/>
              <a:t>"</a:t>
            </a:r>
            <a:r>
              <a:rPr sz="2400" dirty="0" err="1"/>
              <a:t>my_user</a:t>
            </a:r>
            <a:r>
              <a:rPr sz="2400" dirty="0"/>
              <a:t>"</a:t>
            </a:r>
            <a:r>
              <a:rPr sz="2400" dirty="0">
                <a:solidFill>
                  <a:srgbClr val="000000"/>
                </a:solidFill>
              </a:rPr>
              <a:t>)</a:t>
            </a:r>
          </a:p>
          <a:p>
            <a:pPr algn="l" defTabSz="457200">
              <a:defRPr sz="1600">
                <a:solidFill>
                  <a:srgbClr val="931A68"/>
                </a:solidFill>
                <a:latin typeface="Monaco"/>
                <a:ea typeface="Monaco"/>
                <a:cs typeface="Monaco"/>
                <a:sym typeface="Monaco"/>
              </a:defRPr>
            </a:pPr>
            <a:r>
              <a:rPr sz="2400" dirty="0"/>
              <a:t>public</a:t>
            </a:r>
            <a:r>
              <a:rPr sz="2400" dirty="0">
                <a:solidFill>
                  <a:srgbClr val="000000"/>
                </a:solidFill>
              </a:rPr>
              <a:t> </a:t>
            </a:r>
            <a:r>
              <a:rPr sz="2400" dirty="0"/>
              <a:t>class</a:t>
            </a:r>
            <a:r>
              <a:rPr sz="2400" dirty="0">
                <a:solidFill>
                  <a:srgbClr val="000000"/>
                </a:solidFill>
              </a:rPr>
              <a:t> User </a:t>
            </a:r>
            <a:r>
              <a:rPr sz="2400" dirty="0"/>
              <a:t>extends</a:t>
            </a:r>
            <a:r>
              <a:rPr sz="2400" dirty="0">
                <a:solidFill>
                  <a:srgbClr val="000000"/>
                </a:solidFill>
              </a:rPr>
              <a:t> Model</a:t>
            </a:r>
          </a:p>
          <a:p>
            <a:pPr algn="l" defTabSz="457200">
              <a:defRPr sz="1600">
                <a:latin typeface="Monaco"/>
                <a:ea typeface="Monaco"/>
                <a:cs typeface="Monaco"/>
                <a:sym typeface="Monaco"/>
              </a:defRPr>
            </a:pPr>
            <a:r>
              <a:rPr sz="2400" dirty="0"/>
              <a:t>{</a:t>
            </a:r>
          </a:p>
          <a:p>
            <a:pPr algn="l" defTabSz="457200">
              <a:defRPr sz="1600">
                <a:solidFill>
                  <a:srgbClr val="777777"/>
                </a:solidFill>
                <a:latin typeface="Monaco"/>
                <a:ea typeface="Monaco"/>
                <a:cs typeface="Monaco"/>
                <a:sym typeface="Monaco"/>
              </a:defRPr>
            </a:pPr>
            <a:r>
              <a:rPr sz="2400" dirty="0">
                <a:solidFill>
                  <a:srgbClr val="000000"/>
                </a:solidFill>
              </a:rPr>
              <a:t>  </a:t>
            </a:r>
            <a:r>
              <a:rPr sz="2400" dirty="0"/>
              <a:t>@Id</a:t>
            </a:r>
            <a:endParaRPr sz="2400" dirty="0">
              <a:solidFill>
                <a:srgbClr val="000000"/>
              </a:solidFill>
            </a:endParaRPr>
          </a:p>
          <a:p>
            <a:pPr algn="l" defTabSz="457200">
              <a:defRPr sz="1600">
                <a:solidFill>
                  <a:srgbClr val="777777"/>
                </a:solidFill>
                <a:latin typeface="Monaco"/>
                <a:ea typeface="Monaco"/>
                <a:cs typeface="Monaco"/>
                <a:sym typeface="Monaco"/>
              </a:defRPr>
            </a:pPr>
            <a:r>
              <a:rPr sz="2400" dirty="0">
                <a:solidFill>
                  <a:srgbClr val="000000"/>
                </a:solidFill>
              </a:rPr>
              <a:t>  </a:t>
            </a:r>
            <a:r>
              <a:rPr sz="2400" dirty="0"/>
              <a:t>@</a:t>
            </a:r>
            <a:r>
              <a:rPr sz="2400" dirty="0" err="1"/>
              <a:t>GeneratedValue</a:t>
            </a:r>
            <a:endParaRPr sz="2400" dirty="0">
              <a:solidFill>
                <a:srgbClr val="000000"/>
              </a:solidFill>
            </a:endParaRPr>
          </a:p>
          <a:p>
            <a:pPr algn="l" defTabSz="457200">
              <a:defRPr sz="1600">
                <a:latin typeface="Monaco"/>
                <a:ea typeface="Monaco"/>
                <a:cs typeface="Monaco"/>
                <a:sym typeface="Monaco"/>
              </a:defRPr>
            </a:pPr>
            <a:r>
              <a:rPr sz="2400" dirty="0"/>
              <a:t>  </a:t>
            </a:r>
            <a:r>
              <a:rPr sz="2400" dirty="0">
                <a:solidFill>
                  <a:srgbClr val="931A68"/>
                </a:solidFill>
              </a:rPr>
              <a:t>public</a:t>
            </a:r>
            <a:r>
              <a:rPr sz="2400" dirty="0"/>
              <a:t> Long   </a:t>
            </a:r>
            <a:r>
              <a:rPr sz="2400" dirty="0">
                <a:solidFill>
                  <a:srgbClr val="0326CC"/>
                </a:solidFill>
              </a:rPr>
              <a:t>id</a:t>
            </a:r>
            <a:r>
              <a:rPr sz="2400" dirty="0"/>
              <a:t>;</a:t>
            </a:r>
          </a:p>
          <a:p>
            <a:pPr algn="l" defTabSz="457200">
              <a:defRPr sz="1600">
                <a:solidFill>
                  <a:srgbClr val="0326CC"/>
                </a:solidFill>
                <a:latin typeface="Monaco"/>
                <a:ea typeface="Monaco"/>
                <a:cs typeface="Monaco"/>
                <a:sym typeface="Monaco"/>
              </a:defRPr>
            </a:pPr>
            <a:r>
              <a:rPr sz="2400" dirty="0">
                <a:solidFill>
                  <a:srgbClr val="000000"/>
                </a:solidFill>
              </a:rPr>
              <a:t>  </a:t>
            </a:r>
            <a:r>
              <a:rPr sz="2400" dirty="0">
                <a:solidFill>
                  <a:srgbClr val="931A68"/>
                </a:solidFill>
              </a:rPr>
              <a:t>public</a:t>
            </a:r>
            <a:r>
              <a:rPr sz="2400" dirty="0">
                <a:solidFill>
                  <a:srgbClr val="000000"/>
                </a:solidFill>
              </a:rPr>
              <a:t> String </a:t>
            </a:r>
            <a:r>
              <a:rPr sz="2400" dirty="0" err="1"/>
              <a:t>firstname</a:t>
            </a:r>
            <a:r>
              <a:rPr sz="2400" dirty="0">
                <a:solidFill>
                  <a:srgbClr val="000000"/>
                </a:solidFill>
              </a:rPr>
              <a:t>;</a:t>
            </a:r>
          </a:p>
          <a:p>
            <a:pPr algn="l" defTabSz="457200">
              <a:defRPr sz="1600">
                <a:latin typeface="Monaco"/>
                <a:ea typeface="Monaco"/>
                <a:cs typeface="Monaco"/>
                <a:sym typeface="Monaco"/>
              </a:defRPr>
            </a:pPr>
            <a:r>
              <a:rPr sz="2400" dirty="0"/>
              <a:t>  </a:t>
            </a:r>
            <a:r>
              <a:rPr sz="2400" dirty="0">
                <a:solidFill>
                  <a:srgbClr val="931A68"/>
                </a:solidFill>
              </a:rPr>
              <a:t>public</a:t>
            </a:r>
            <a:r>
              <a:rPr sz="2400" dirty="0"/>
              <a:t> String </a:t>
            </a:r>
            <a:r>
              <a:rPr sz="2400" dirty="0" err="1">
                <a:solidFill>
                  <a:srgbClr val="0326CC"/>
                </a:solidFill>
              </a:rPr>
              <a:t>lastname</a:t>
            </a:r>
            <a:r>
              <a:rPr sz="2400" dirty="0"/>
              <a:t>;</a:t>
            </a:r>
          </a:p>
          <a:p>
            <a:pPr algn="l" defTabSz="457200">
              <a:defRPr sz="1600">
                <a:latin typeface="Monaco"/>
                <a:ea typeface="Monaco"/>
                <a:cs typeface="Monaco"/>
                <a:sym typeface="Monaco"/>
              </a:defRPr>
            </a:pPr>
            <a:r>
              <a:rPr sz="2400" dirty="0"/>
              <a:t>  </a:t>
            </a:r>
            <a:r>
              <a:rPr sz="2400" dirty="0">
                <a:solidFill>
                  <a:srgbClr val="931A68"/>
                </a:solidFill>
              </a:rPr>
              <a:t>public</a:t>
            </a:r>
            <a:r>
              <a:rPr sz="2400" dirty="0"/>
              <a:t> String </a:t>
            </a:r>
            <a:r>
              <a:rPr sz="2400" dirty="0">
                <a:solidFill>
                  <a:srgbClr val="0326CC"/>
                </a:solidFill>
              </a:rPr>
              <a:t>email</a:t>
            </a:r>
            <a:r>
              <a:rPr sz="2400" dirty="0"/>
              <a:t>;</a:t>
            </a:r>
          </a:p>
          <a:p>
            <a:pPr algn="l" defTabSz="457200">
              <a:defRPr sz="1600">
                <a:latin typeface="Monaco"/>
                <a:ea typeface="Monaco"/>
                <a:cs typeface="Monaco"/>
                <a:sym typeface="Monaco"/>
              </a:defRPr>
            </a:pPr>
            <a:r>
              <a:rPr sz="2400" dirty="0"/>
              <a:t>  </a:t>
            </a:r>
            <a:r>
              <a:rPr sz="2400" dirty="0">
                <a:solidFill>
                  <a:srgbClr val="931A68"/>
                </a:solidFill>
              </a:rPr>
              <a:t>public</a:t>
            </a:r>
            <a:r>
              <a:rPr sz="2400" dirty="0"/>
              <a:t> String </a:t>
            </a:r>
            <a:r>
              <a:rPr sz="2400" dirty="0">
                <a:solidFill>
                  <a:srgbClr val="0326CC"/>
                </a:solidFill>
              </a:rPr>
              <a:t>password</a:t>
            </a:r>
            <a:r>
              <a:rPr sz="2400" dirty="0"/>
              <a:t>;</a:t>
            </a:r>
          </a:p>
          <a:p>
            <a:pPr algn="l" defTabSz="457200">
              <a:defRPr sz="1600">
                <a:solidFill>
                  <a:srgbClr val="0326CC"/>
                </a:solidFill>
                <a:latin typeface="Monaco"/>
                <a:ea typeface="Monaco"/>
                <a:cs typeface="Monaco"/>
                <a:sym typeface="Monaco"/>
              </a:defRPr>
            </a:pPr>
            <a:r>
              <a:rPr sz="2400" dirty="0">
                <a:solidFill>
                  <a:srgbClr val="000000"/>
                </a:solidFill>
              </a:rPr>
              <a:t>  </a:t>
            </a:r>
            <a:r>
              <a:rPr sz="2400" dirty="0">
                <a:solidFill>
                  <a:srgbClr val="931A68"/>
                </a:solidFill>
              </a:rPr>
              <a:t>public</a:t>
            </a:r>
            <a:r>
              <a:rPr sz="2400" dirty="0">
                <a:solidFill>
                  <a:srgbClr val="000000"/>
                </a:solidFill>
              </a:rPr>
              <a:t> String </a:t>
            </a:r>
            <a:r>
              <a:rPr sz="2400" dirty="0"/>
              <a:t>nationality</a:t>
            </a:r>
            <a:r>
              <a:rPr sz="2400" dirty="0">
                <a:solidFill>
                  <a:srgbClr val="000000"/>
                </a:solidFill>
              </a:rPr>
              <a:t>;</a:t>
            </a:r>
          </a:p>
          <a:p>
            <a:pPr algn="l" defTabSz="457200">
              <a:defRPr sz="1600">
                <a:latin typeface="Monaco"/>
                <a:ea typeface="Monaco"/>
                <a:cs typeface="Monaco"/>
                <a:sym typeface="Monaco"/>
              </a:defRPr>
            </a:pPr>
            <a:r>
              <a:rPr sz="2400" dirty="0"/>
              <a:t>  …</a:t>
            </a:r>
          </a:p>
        </p:txBody>
      </p:sp>
      <p:sp>
        <p:nvSpPr>
          <p:cNvPr id="160" name="Shape 160"/>
          <p:cNvSpPr/>
          <p:nvPr/>
        </p:nvSpPr>
        <p:spPr>
          <a:xfrm>
            <a:off x="5160885" y="3924300"/>
            <a:ext cx="1905001" cy="1905000"/>
          </a:xfrm>
          <a:prstGeom prst="rightArrow">
            <a:avLst>
              <a:gd name="adj1" fmla="val 32000"/>
              <a:gd name="adj2" fmla="val 64000"/>
            </a:avLst>
          </a:prstGeom>
          <a:solidFill>
            <a:schemeClr val="accent1">
              <a:satOff val="12166"/>
              <a:lumOff val="-13042"/>
            </a:schemeClr>
          </a:solidFill>
          <a:ln w="12700">
            <a:miter lim="400000"/>
          </a:ln>
        </p:spPr>
        <p:txBody>
          <a:bodyPr lIns="50800" tIns="50800" rIns="50800" bIns="50800" anchor="ctr"/>
          <a:lstStyle/>
          <a:p>
            <a:pPr>
              <a:defRPr>
                <a:solidFill>
                  <a:srgbClr val="FFFFFF"/>
                </a:solidFill>
              </a:defRPr>
            </a:pPr>
            <a:endParaRPr/>
          </a:p>
        </p:txBody>
      </p:sp>
      <p:sp>
        <p:nvSpPr>
          <p:cNvPr id="161" name="Shape 161"/>
          <p:cNvSpPr/>
          <p:nvPr/>
        </p:nvSpPr>
        <p:spPr>
          <a:xfrm>
            <a:off x="523934" y="7535819"/>
            <a:ext cx="4610314" cy="365317"/>
          </a:xfrm>
          <a:prstGeom prst="roundRect">
            <a:avLst>
              <a:gd name="adj" fmla="val 50000"/>
            </a:avLst>
          </a:prstGeom>
          <a:ln w="12700">
            <a:solidFill>
              <a:srgbClr val="000000"/>
            </a:solidFill>
            <a:miter lim="400000"/>
          </a:ln>
          <a:effectLst>
            <a:outerShdw blurRad="63500" dist="25400" dir="5400000" rotWithShape="0">
              <a:srgbClr val="000000">
                <a:alpha val="50000"/>
              </a:srgbClr>
            </a:outerShdw>
          </a:effectLst>
        </p:spPr>
        <p:txBody>
          <a:bodyPr lIns="50800" tIns="50800" rIns="50800" bIns="50800" anchor="ctr"/>
          <a:lstStyle/>
          <a:p>
            <a:pPr>
              <a:defRPr>
                <a:solidFill>
                  <a:srgbClr val="FFFFFF"/>
                </a:solidFill>
              </a:defRPr>
            </a:pPr>
            <a:endParaRPr/>
          </a:p>
        </p:txBody>
      </p:sp>
      <p:sp>
        <p:nvSpPr>
          <p:cNvPr id="162" name="Shape 162"/>
          <p:cNvSpPr/>
          <p:nvPr/>
        </p:nvSpPr>
        <p:spPr>
          <a:xfrm>
            <a:off x="6790432" y="5380856"/>
            <a:ext cx="5754415" cy="365317"/>
          </a:xfrm>
          <a:prstGeom prst="roundRect">
            <a:avLst>
              <a:gd name="adj" fmla="val 50000"/>
            </a:avLst>
          </a:prstGeom>
          <a:ln w="12700">
            <a:solidFill>
              <a:srgbClr val="000000"/>
            </a:solidFill>
            <a:miter lim="400000"/>
          </a:ln>
          <a:effectLst>
            <a:outerShdw blurRad="63500" dist="25400" dir="5400000" rotWithShape="0">
              <a:srgbClr val="000000">
                <a:alpha val="50000"/>
              </a:srgbClr>
            </a:outerShdw>
          </a:effectLst>
        </p:spPr>
        <p:txBody>
          <a:bodyPr lIns="50800" tIns="50800" rIns="50800" bIns="50800" anchor="ctr"/>
          <a:lstStyle/>
          <a:p>
            <a:pPr>
              <a:defRPr>
                <a:solidFill>
                  <a:srgbClr val="FFFFFF"/>
                </a:solidFill>
              </a:defRPr>
            </a:pPr>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title"/>
          </p:nvPr>
        </p:nvSpPr>
        <p:spPr>
          <a:prstGeom prst="rect">
            <a:avLst/>
          </a:prstGeom>
        </p:spPr>
        <p:txBody>
          <a:bodyPr/>
          <a:lstStyle/>
          <a:p>
            <a:r>
              <a:rPr dirty="0"/>
              <a:t>More interesting model</a:t>
            </a:r>
          </a:p>
        </p:txBody>
      </p:sp>
      <p:sp>
        <p:nvSpPr>
          <p:cNvPr id="166" name="Shape 166"/>
          <p:cNvSpPr/>
          <p:nvPr/>
        </p:nvSpPr>
        <p:spPr>
          <a:xfrm>
            <a:off x="597744" y="2212504"/>
            <a:ext cx="8082341" cy="6011902"/>
          </a:xfrm>
          <a:prstGeom prst="rect">
            <a:avLst/>
          </a:prstGeom>
          <a:ln w="12700">
            <a:solidFill>
              <a:srgbClr val="000000"/>
            </a:solidFill>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defTabSz="457200">
              <a:defRPr sz="1600">
                <a:solidFill>
                  <a:srgbClr val="777777"/>
                </a:solidFill>
                <a:latin typeface="Monaco"/>
                <a:ea typeface="Monaco"/>
                <a:cs typeface="Monaco"/>
                <a:sym typeface="Monaco"/>
              </a:defRPr>
            </a:pPr>
            <a:r>
              <a:rPr sz="2400" dirty="0"/>
              <a:t>@Entity</a:t>
            </a:r>
            <a:endParaRPr sz="2400" dirty="0">
              <a:solidFill>
                <a:srgbClr val="000000"/>
              </a:solidFill>
            </a:endParaRPr>
          </a:p>
          <a:p>
            <a:pPr algn="l" defTabSz="457200">
              <a:defRPr sz="1600">
                <a:solidFill>
                  <a:srgbClr val="3933FF"/>
                </a:solidFill>
                <a:latin typeface="Monaco"/>
                <a:ea typeface="Monaco"/>
                <a:cs typeface="Monaco"/>
                <a:sym typeface="Monaco"/>
              </a:defRPr>
            </a:pPr>
            <a:r>
              <a:rPr sz="2400" dirty="0">
                <a:solidFill>
                  <a:srgbClr val="777777"/>
                </a:solidFill>
              </a:rPr>
              <a:t>@Table</a:t>
            </a:r>
            <a:r>
              <a:rPr sz="2400" dirty="0">
                <a:solidFill>
                  <a:srgbClr val="000000"/>
                </a:solidFill>
              </a:rPr>
              <a:t>(name=</a:t>
            </a:r>
            <a:r>
              <a:rPr sz="2400" dirty="0"/>
              <a:t>"</a:t>
            </a:r>
            <a:r>
              <a:rPr sz="2400" dirty="0" err="1"/>
              <a:t>my_user</a:t>
            </a:r>
            <a:r>
              <a:rPr sz="2400" dirty="0"/>
              <a:t>"</a:t>
            </a:r>
            <a:r>
              <a:rPr sz="2400" dirty="0">
                <a:solidFill>
                  <a:srgbClr val="000000"/>
                </a:solidFill>
              </a:rPr>
              <a:t>)</a:t>
            </a:r>
          </a:p>
          <a:p>
            <a:pPr algn="l" defTabSz="457200">
              <a:defRPr sz="1600">
                <a:solidFill>
                  <a:srgbClr val="931A68"/>
                </a:solidFill>
                <a:latin typeface="Monaco"/>
                <a:ea typeface="Monaco"/>
                <a:cs typeface="Monaco"/>
                <a:sym typeface="Monaco"/>
              </a:defRPr>
            </a:pPr>
            <a:r>
              <a:rPr sz="2400" dirty="0"/>
              <a:t>public</a:t>
            </a:r>
            <a:r>
              <a:rPr sz="2400" dirty="0">
                <a:solidFill>
                  <a:srgbClr val="000000"/>
                </a:solidFill>
              </a:rPr>
              <a:t> </a:t>
            </a:r>
            <a:r>
              <a:rPr sz="2400" dirty="0"/>
              <a:t>class</a:t>
            </a:r>
            <a:r>
              <a:rPr sz="2400" dirty="0">
                <a:solidFill>
                  <a:srgbClr val="000000"/>
                </a:solidFill>
              </a:rPr>
              <a:t> User </a:t>
            </a:r>
            <a:r>
              <a:rPr sz="2400" dirty="0"/>
              <a:t>extends</a:t>
            </a:r>
            <a:r>
              <a:rPr sz="2400" dirty="0">
                <a:solidFill>
                  <a:srgbClr val="000000"/>
                </a:solidFill>
              </a:rPr>
              <a:t> Model</a:t>
            </a:r>
          </a:p>
          <a:p>
            <a:pPr algn="l" defTabSz="457200">
              <a:defRPr sz="1600">
                <a:latin typeface="Monaco"/>
                <a:ea typeface="Monaco"/>
                <a:cs typeface="Monaco"/>
                <a:sym typeface="Monaco"/>
              </a:defRPr>
            </a:pPr>
            <a:r>
              <a:rPr sz="2400" dirty="0"/>
              <a:t>{</a:t>
            </a:r>
          </a:p>
          <a:p>
            <a:pPr algn="l" defTabSz="457200">
              <a:defRPr sz="1600">
                <a:solidFill>
                  <a:srgbClr val="777777"/>
                </a:solidFill>
                <a:latin typeface="Monaco"/>
                <a:ea typeface="Monaco"/>
                <a:cs typeface="Monaco"/>
                <a:sym typeface="Monaco"/>
              </a:defRPr>
            </a:pPr>
            <a:r>
              <a:rPr sz="2400" dirty="0">
                <a:solidFill>
                  <a:srgbClr val="000000"/>
                </a:solidFill>
              </a:rPr>
              <a:t>  </a:t>
            </a:r>
            <a:r>
              <a:rPr sz="2400" dirty="0"/>
              <a:t>@Id</a:t>
            </a:r>
            <a:endParaRPr sz="2400" dirty="0">
              <a:solidFill>
                <a:srgbClr val="000000"/>
              </a:solidFill>
            </a:endParaRPr>
          </a:p>
          <a:p>
            <a:pPr algn="l" defTabSz="457200">
              <a:defRPr sz="1600">
                <a:solidFill>
                  <a:srgbClr val="777777"/>
                </a:solidFill>
                <a:latin typeface="Monaco"/>
                <a:ea typeface="Monaco"/>
                <a:cs typeface="Monaco"/>
                <a:sym typeface="Monaco"/>
              </a:defRPr>
            </a:pPr>
            <a:r>
              <a:rPr sz="2400" dirty="0">
                <a:solidFill>
                  <a:srgbClr val="000000"/>
                </a:solidFill>
              </a:rPr>
              <a:t>  </a:t>
            </a:r>
            <a:r>
              <a:rPr sz="2400" dirty="0"/>
              <a:t>@</a:t>
            </a:r>
            <a:r>
              <a:rPr sz="2400" dirty="0" err="1"/>
              <a:t>GeneratedValue</a:t>
            </a:r>
            <a:endParaRPr sz="2400" dirty="0">
              <a:solidFill>
                <a:srgbClr val="000000"/>
              </a:solidFill>
            </a:endParaRPr>
          </a:p>
          <a:p>
            <a:pPr algn="l" defTabSz="457200">
              <a:defRPr sz="1600">
                <a:latin typeface="Monaco"/>
                <a:ea typeface="Monaco"/>
                <a:cs typeface="Monaco"/>
                <a:sym typeface="Monaco"/>
              </a:defRPr>
            </a:pPr>
            <a:r>
              <a:rPr sz="2400" dirty="0"/>
              <a:t>  </a:t>
            </a:r>
            <a:r>
              <a:rPr sz="2400" dirty="0">
                <a:solidFill>
                  <a:srgbClr val="931A68"/>
                </a:solidFill>
              </a:rPr>
              <a:t>public</a:t>
            </a:r>
            <a:r>
              <a:rPr sz="2400" dirty="0"/>
              <a:t> Long   </a:t>
            </a:r>
            <a:r>
              <a:rPr sz="2400" dirty="0">
                <a:solidFill>
                  <a:srgbClr val="0326CC"/>
                </a:solidFill>
              </a:rPr>
              <a:t>id</a:t>
            </a:r>
            <a:r>
              <a:rPr sz="2400" dirty="0"/>
              <a:t>;</a:t>
            </a:r>
          </a:p>
          <a:p>
            <a:pPr algn="l" defTabSz="457200">
              <a:defRPr sz="1600">
                <a:solidFill>
                  <a:srgbClr val="0326CC"/>
                </a:solidFill>
                <a:latin typeface="Monaco"/>
                <a:ea typeface="Monaco"/>
                <a:cs typeface="Monaco"/>
                <a:sym typeface="Monaco"/>
              </a:defRPr>
            </a:pPr>
            <a:r>
              <a:rPr sz="2400" dirty="0">
                <a:solidFill>
                  <a:srgbClr val="000000"/>
                </a:solidFill>
              </a:rPr>
              <a:t>  </a:t>
            </a:r>
            <a:r>
              <a:rPr sz="2400" dirty="0">
                <a:solidFill>
                  <a:srgbClr val="931A68"/>
                </a:solidFill>
              </a:rPr>
              <a:t>public</a:t>
            </a:r>
            <a:r>
              <a:rPr sz="2400" dirty="0">
                <a:solidFill>
                  <a:srgbClr val="000000"/>
                </a:solidFill>
              </a:rPr>
              <a:t> String </a:t>
            </a:r>
            <a:r>
              <a:rPr sz="2400" dirty="0" err="1"/>
              <a:t>firstname</a:t>
            </a:r>
            <a:r>
              <a:rPr sz="2400" dirty="0">
                <a:solidFill>
                  <a:srgbClr val="000000"/>
                </a:solidFill>
              </a:rPr>
              <a:t>;</a:t>
            </a:r>
          </a:p>
          <a:p>
            <a:pPr algn="l" defTabSz="457200">
              <a:defRPr sz="1600">
                <a:latin typeface="Monaco"/>
                <a:ea typeface="Monaco"/>
                <a:cs typeface="Monaco"/>
                <a:sym typeface="Monaco"/>
              </a:defRPr>
            </a:pPr>
            <a:r>
              <a:rPr sz="2400" dirty="0"/>
              <a:t>  </a:t>
            </a:r>
            <a:r>
              <a:rPr sz="2400" dirty="0">
                <a:solidFill>
                  <a:srgbClr val="931A68"/>
                </a:solidFill>
              </a:rPr>
              <a:t>public</a:t>
            </a:r>
            <a:r>
              <a:rPr sz="2400" dirty="0"/>
              <a:t> String </a:t>
            </a:r>
            <a:r>
              <a:rPr sz="2400" dirty="0" err="1">
                <a:solidFill>
                  <a:srgbClr val="0326CC"/>
                </a:solidFill>
              </a:rPr>
              <a:t>lastname</a:t>
            </a:r>
            <a:r>
              <a:rPr sz="2400" dirty="0"/>
              <a:t>;</a:t>
            </a:r>
          </a:p>
          <a:p>
            <a:pPr algn="l" defTabSz="457200">
              <a:defRPr sz="1600">
                <a:latin typeface="Monaco"/>
                <a:ea typeface="Monaco"/>
                <a:cs typeface="Monaco"/>
                <a:sym typeface="Monaco"/>
              </a:defRPr>
            </a:pPr>
            <a:r>
              <a:rPr sz="2400" dirty="0"/>
              <a:t>  </a:t>
            </a:r>
            <a:r>
              <a:rPr sz="2400" dirty="0">
                <a:solidFill>
                  <a:srgbClr val="931A68"/>
                </a:solidFill>
              </a:rPr>
              <a:t>public</a:t>
            </a:r>
            <a:r>
              <a:rPr sz="2400" dirty="0"/>
              <a:t> String </a:t>
            </a:r>
            <a:r>
              <a:rPr sz="2400" dirty="0">
                <a:solidFill>
                  <a:srgbClr val="0326CC"/>
                </a:solidFill>
              </a:rPr>
              <a:t>email</a:t>
            </a:r>
            <a:r>
              <a:rPr sz="2400" dirty="0"/>
              <a:t>;</a:t>
            </a:r>
          </a:p>
          <a:p>
            <a:pPr algn="l" defTabSz="457200">
              <a:defRPr sz="1600">
                <a:latin typeface="Monaco"/>
                <a:ea typeface="Monaco"/>
                <a:cs typeface="Monaco"/>
                <a:sym typeface="Monaco"/>
              </a:defRPr>
            </a:pPr>
            <a:r>
              <a:rPr sz="2400" dirty="0"/>
              <a:t>  </a:t>
            </a:r>
            <a:r>
              <a:rPr sz="2400" dirty="0">
                <a:solidFill>
                  <a:srgbClr val="931A68"/>
                </a:solidFill>
              </a:rPr>
              <a:t>public</a:t>
            </a:r>
            <a:r>
              <a:rPr sz="2400" dirty="0"/>
              <a:t> String </a:t>
            </a:r>
            <a:r>
              <a:rPr sz="2400" dirty="0">
                <a:solidFill>
                  <a:srgbClr val="0326CC"/>
                </a:solidFill>
              </a:rPr>
              <a:t>password</a:t>
            </a:r>
            <a:r>
              <a:rPr sz="2400" dirty="0"/>
              <a:t>;</a:t>
            </a:r>
          </a:p>
          <a:p>
            <a:pPr algn="l" defTabSz="457200">
              <a:defRPr sz="1600">
                <a:latin typeface="Monaco"/>
                <a:ea typeface="Monaco"/>
                <a:cs typeface="Monaco"/>
                <a:sym typeface="Monaco"/>
              </a:defRPr>
            </a:pPr>
            <a:endParaRPr sz="2400" dirty="0"/>
          </a:p>
          <a:p>
            <a:pPr algn="l" defTabSz="457200">
              <a:defRPr sz="1100">
                <a:latin typeface="Monaco"/>
                <a:ea typeface="Monaco"/>
                <a:cs typeface="Monaco"/>
                <a:sym typeface="Monaco"/>
              </a:defRPr>
            </a:pPr>
            <a:r>
              <a:rPr sz="1600" dirty="0"/>
              <a:t> </a:t>
            </a:r>
            <a:r>
              <a:rPr sz="2400" dirty="0"/>
              <a:t> </a:t>
            </a:r>
            <a:r>
              <a:rPr sz="2400" dirty="0">
                <a:solidFill>
                  <a:srgbClr val="777777"/>
                </a:solidFill>
              </a:rPr>
              <a:t>@</a:t>
            </a:r>
            <a:r>
              <a:rPr sz="2400" dirty="0" err="1">
                <a:solidFill>
                  <a:srgbClr val="777777"/>
                </a:solidFill>
              </a:rPr>
              <a:t>OneToMany</a:t>
            </a:r>
            <a:r>
              <a:rPr sz="2400" dirty="0"/>
              <a:t>(cascade=</a:t>
            </a:r>
            <a:r>
              <a:rPr sz="2400" dirty="0" err="1"/>
              <a:t>CascadeType.</a:t>
            </a:r>
            <a:r>
              <a:rPr sz="2400" dirty="0" err="1">
                <a:solidFill>
                  <a:srgbClr val="0326CC"/>
                </a:solidFill>
              </a:rPr>
              <a:t>ALL</a:t>
            </a:r>
            <a:r>
              <a:rPr sz="2400" dirty="0"/>
              <a:t>)</a:t>
            </a:r>
          </a:p>
          <a:p>
            <a:pPr algn="l" defTabSz="457200">
              <a:defRPr sz="1600">
                <a:latin typeface="Monaco"/>
                <a:ea typeface="Monaco"/>
                <a:cs typeface="Monaco"/>
                <a:sym typeface="Monaco"/>
              </a:defRPr>
            </a:pPr>
            <a:r>
              <a:rPr sz="2400" dirty="0"/>
              <a:t>  </a:t>
            </a:r>
            <a:r>
              <a:rPr sz="2400" dirty="0">
                <a:solidFill>
                  <a:srgbClr val="931A68"/>
                </a:solidFill>
              </a:rPr>
              <a:t>public</a:t>
            </a:r>
            <a:r>
              <a:rPr sz="2400" dirty="0"/>
              <a:t> List&lt;Activity&gt; </a:t>
            </a:r>
            <a:r>
              <a:rPr sz="2400" dirty="0">
                <a:solidFill>
                  <a:srgbClr val="0326CC"/>
                </a:solidFill>
              </a:rPr>
              <a:t>activities</a:t>
            </a:r>
            <a:r>
              <a:rPr sz="2400" dirty="0"/>
              <a:t> = </a:t>
            </a:r>
            <a:r>
              <a:rPr sz="2400" dirty="0">
                <a:solidFill>
                  <a:srgbClr val="931A68"/>
                </a:solidFill>
              </a:rPr>
              <a:t>new</a:t>
            </a:r>
            <a:r>
              <a:rPr sz="2400" dirty="0"/>
              <a:t> </a:t>
            </a:r>
            <a:r>
              <a:rPr sz="2400" dirty="0" err="1"/>
              <a:t>ArrayList</a:t>
            </a:r>
            <a:r>
              <a:rPr sz="2400" dirty="0"/>
              <a:t>&lt;Activity&gt;();</a:t>
            </a:r>
          </a:p>
          <a:p>
            <a:pPr algn="l" defTabSz="457200">
              <a:defRPr sz="1600">
                <a:latin typeface="Monaco"/>
                <a:ea typeface="Monaco"/>
                <a:cs typeface="Monaco"/>
                <a:sym typeface="Monaco"/>
              </a:defRPr>
            </a:pPr>
            <a:r>
              <a:rPr sz="2400" dirty="0"/>
              <a:t>  //…</a:t>
            </a:r>
          </a:p>
          <a:p>
            <a:pPr algn="l" defTabSz="457200">
              <a:defRPr sz="1600">
                <a:latin typeface="Monaco"/>
                <a:ea typeface="Monaco"/>
                <a:cs typeface="Monaco"/>
                <a:sym typeface="Monaco"/>
              </a:defRPr>
            </a:pPr>
            <a:r>
              <a:rPr sz="2400" dirty="0"/>
              <a:t>}</a:t>
            </a:r>
          </a:p>
        </p:txBody>
      </p:sp>
      <p:sp>
        <p:nvSpPr>
          <p:cNvPr id="167" name="Shape 167"/>
          <p:cNvSpPr/>
          <p:nvPr/>
        </p:nvSpPr>
        <p:spPr>
          <a:xfrm>
            <a:off x="7634789" y="2068488"/>
            <a:ext cx="4844275" cy="4534575"/>
          </a:xfrm>
          <a:prstGeom prst="rect">
            <a:avLst/>
          </a:prstGeom>
          <a:solidFill>
            <a:srgbClr val="FFFFFF"/>
          </a:solidFill>
          <a:ln w="12700">
            <a:solidFill>
              <a:srgbClr val="000000"/>
            </a:solidFill>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defTabSz="457200">
              <a:defRPr sz="1600">
                <a:solidFill>
                  <a:srgbClr val="777777"/>
                </a:solidFill>
                <a:latin typeface="Monaco"/>
                <a:ea typeface="Monaco"/>
                <a:cs typeface="Monaco"/>
                <a:sym typeface="Monaco"/>
              </a:defRPr>
            </a:pPr>
            <a:r>
              <a:rPr sz="2400"/>
              <a:t>@Entity</a:t>
            </a:r>
            <a:endParaRPr sz="2400">
              <a:solidFill>
                <a:srgbClr val="000000"/>
              </a:solidFill>
            </a:endParaRPr>
          </a:p>
          <a:p>
            <a:pPr algn="l" defTabSz="457200">
              <a:defRPr sz="1600">
                <a:latin typeface="Monaco"/>
                <a:ea typeface="Monaco"/>
                <a:cs typeface="Monaco"/>
                <a:sym typeface="Monaco"/>
              </a:defRPr>
            </a:pPr>
            <a:r>
              <a:rPr sz="2400">
                <a:solidFill>
                  <a:srgbClr val="931A68"/>
                </a:solidFill>
              </a:rPr>
              <a:t>public</a:t>
            </a:r>
            <a:r>
              <a:rPr sz="2400"/>
              <a:t> </a:t>
            </a:r>
            <a:r>
              <a:rPr sz="2400">
                <a:solidFill>
                  <a:srgbClr val="931A68"/>
                </a:solidFill>
              </a:rPr>
              <a:t>class</a:t>
            </a:r>
            <a:r>
              <a:rPr sz="2400"/>
              <a:t> Activity </a:t>
            </a:r>
            <a:r>
              <a:rPr sz="2400">
                <a:solidFill>
                  <a:srgbClr val="931A68"/>
                </a:solidFill>
              </a:rPr>
              <a:t>extends</a:t>
            </a:r>
            <a:r>
              <a:rPr sz="2400"/>
              <a:t> Model</a:t>
            </a:r>
          </a:p>
          <a:p>
            <a:pPr algn="l" defTabSz="457200">
              <a:defRPr sz="1600">
                <a:latin typeface="Monaco"/>
                <a:ea typeface="Monaco"/>
                <a:cs typeface="Monaco"/>
                <a:sym typeface="Monaco"/>
              </a:defRPr>
            </a:pPr>
            <a:r>
              <a:rPr sz="2400"/>
              <a:t>{</a:t>
            </a:r>
          </a:p>
          <a:p>
            <a:pPr algn="l" defTabSz="457200">
              <a:defRPr sz="1600">
                <a:solidFill>
                  <a:srgbClr val="777777"/>
                </a:solidFill>
                <a:latin typeface="Monaco"/>
                <a:ea typeface="Monaco"/>
                <a:cs typeface="Monaco"/>
                <a:sym typeface="Monaco"/>
              </a:defRPr>
            </a:pPr>
            <a:r>
              <a:rPr sz="2400">
                <a:solidFill>
                  <a:srgbClr val="000000"/>
                </a:solidFill>
              </a:rPr>
              <a:t>  </a:t>
            </a:r>
            <a:r>
              <a:rPr sz="2400"/>
              <a:t>@Id</a:t>
            </a:r>
            <a:endParaRPr sz="2400">
              <a:solidFill>
                <a:srgbClr val="000000"/>
              </a:solidFill>
            </a:endParaRPr>
          </a:p>
          <a:p>
            <a:pPr algn="l" defTabSz="457200">
              <a:defRPr sz="1600">
                <a:solidFill>
                  <a:srgbClr val="777777"/>
                </a:solidFill>
                <a:latin typeface="Monaco"/>
                <a:ea typeface="Monaco"/>
                <a:cs typeface="Monaco"/>
                <a:sym typeface="Monaco"/>
              </a:defRPr>
            </a:pPr>
            <a:r>
              <a:rPr sz="2400">
                <a:solidFill>
                  <a:srgbClr val="000000"/>
                </a:solidFill>
              </a:rPr>
              <a:t>  </a:t>
            </a:r>
            <a:r>
              <a:rPr sz="2400"/>
              <a:t>@GeneratedValue</a:t>
            </a:r>
            <a:endParaRPr sz="2400">
              <a:solidFill>
                <a:srgbClr val="000000"/>
              </a:solidFill>
            </a:endParaRPr>
          </a:p>
          <a:p>
            <a:pPr algn="l" defTabSz="457200">
              <a:defRPr sz="1600">
                <a:latin typeface="Monaco"/>
                <a:ea typeface="Monaco"/>
                <a:cs typeface="Monaco"/>
                <a:sym typeface="Monaco"/>
              </a:defRPr>
            </a:pPr>
            <a:r>
              <a:rPr sz="2400"/>
              <a:t>  </a:t>
            </a:r>
            <a:r>
              <a:rPr sz="2400">
                <a:solidFill>
                  <a:srgbClr val="931A68"/>
                </a:solidFill>
              </a:rPr>
              <a:t>public</a:t>
            </a:r>
            <a:r>
              <a:rPr sz="2400"/>
              <a:t> Long   </a:t>
            </a:r>
            <a:r>
              <a:rPr sz="2400">
                <a:solidFill>
                  <a:srgbClr val="0326CC"/>
                </a:solidFill>
              </a:rPr>
              <a:t>id</a:t>
            </a:r>
            <a:r>
              <a:rPr sz="2400"/>
              <a:t>;</a:t>
            </a:r>
          </a:p>
          <a:p>
            <a:pPr algn="l" defTabSz="457200">
              <a:defRPr sz="1600">
                <a:latin typeface="Monaco"/>
                <a:ea typeface="Monaco"/>
                <a:cs typeface="Monaco"/>
                <a:sym typeface="Monaco"/>
              </a:defRPr>
            </a:pPr>
            <a:r>
              <a:rPr sz="2400"/>
              <a:t>  </a:t>
            </a:r>
            <a:r>
              <a:rPr sz="2400">
                <a:solidFill>
                  <a:srgbClr val="931A68"/>
                </a:solidFill>
              </a:rPr>
              <a:t>public</a:t>
            </a:r>
            <a:r>
              <a:rPr sz="2400"/>
              <a:t> String </a:t>
            </a:r>
            <a:r>
              <a:rPr sz="2400">
                <a:solidFill>
                  <a:srgbClr val="0326CC"/>
                </a:solidFill>
              </a:rPr>
              <a:t>type</a:t>
            </a:r>
            <a:r>
              <a:rPr sz="2400"/>
              <a:t>;</a:t>
            </a:r>
          </a:p>
          <a:p>
            <a:pPr algn="l" defTabSz="457200">
              <a:defRPr sz="1600">
                <a:latin typeface="Monaco"/>
                <a:ea typeface="Monaco"/>
                <a:cs typeface="Monaco"/>
                <a:sym typeface="Monaco"/>
              </a:defRPr>
            </a:pPr>
            <a:r>
              <a:rPr sz="2400"/>
              <a:t>  </a:t>
            </a:r>
            <a:r>
              <a:rPr sz="2400">
                <a:solidFill>
                  <a:srgbClr val="931A68"/>
                </a:solidFill>
              </a:rPr>
              <a:t>public</a:t>
            </a:r>
            <a:r>
              <a:rPr sz="2400"/>
              <a:t> String </a:t>
            </a:r>
            <a:r>
              <a:rPr sz="2400">
                <a:solidFill>
                  <a:srgbClr val="0326CC"/>
                </a:solidFill>
              </a:rPr>
              <a:t>location</a:t>
            </a:r>
            <a:r>
              <a:rPr sz="2400"/>
              <a:t>;</a:t>
            </a:r>
          </a:p>
          <a:p>
            <a:pPr algn="l" defTabSz="457200">
              <a:defRPr sz="1600">
                <a:solidFill>
                  <a:srgbClr val="0326CC"/>
                </a:solidFill>
                <a:latin typeface="Monaco"/>
                <a:ea typeface="Monaco"/>
                <a:cs typeface="Monaco"/>
                <a:sym typeface="Monaco"/>
              </a:defRPr>
            </a:pPr>
            <a:r>
              <a:rPr sz="2400">
                <a:solidFill>
                  <a:srgbClr val="000000"/>
                </a:solidFill>
              </a:rPr>
              <a:t>  </a:t>
            </a:r>
            <a:r>
              <a:rPr sz="2400">
                <a:solidFill>
                  <a:srgbClr val="931A68"/>
                </a:solidFill>
              </a:rPr>
              <a:t>public</a:t>
            </a:r>
            <a:r>
              <a:rPr sz="2400">
                <a:solidFill>
                  <a:srgbClr val="000000"/>
                </a:solidFill>
              </a:rPr>
              <a:t> </a:t>
            </a:r>
            <a:r>
              <a:rPr sz="2400">
                <a:solidFill>
                  <a:srgbClr val="931A68"/>
                </a:solidFill>
              </a:rPr>
              <a:t>double</a:t>
            </a:r>
            <a:r>
              <a:rPr sz="2400">
                <a:solidFill>
                  <a:srgbClr val="000000"/>
                </a:solidFill>
              </a:rPr>
              <a:t> </a:t>
            </a:r>
            <a:r>
              <a:rPr sz="2400"/>
              <a:t>distance</a:t>
            </a:r>
            <a:r>
              <a:rPr sz="2400">
                <a:solidFill>
                  <a:srgbClr val="000000"/>
                </a:solidFill>
              </a:rPr>
              <a:t>;</a:t>
            </a:r>
          </a:p>
          <a:p>
            <a:pPr algn="l" defTabSz="457200">
              <a:defRPr sz="1600">
                <a:solidFill>
                  <a:srgbClr val="0326CC"/>
                </a:solidFill>
                <a:latin typeface="Monaco"/>
                <a:ea typeface="Monaco"/>
                <a:cs typeface="Monaco"/>
                <a:sym typeface="Monaco"/>
              </a:defRPr>
            </a:pPr>
            <a:r>
              <a:rPr sz="2400">
                <a:solidFill>
                  <a:srgbClr val="000000"/>
                </a:solidFill>
              </a:rPr>
              <a:t>  //…</a:t>
            </a:r>
          </a:p>
          <a:p>
            <a:pPr algn="l" defTabSz="457200">
              <a:defRPr sz="1600">
                <a:solidFill>
                  <a:srgbClr val="0326CC"/>
                </a:solidFill>
                <a:latin typeface="Monaco"/>
                <a:ea typeface="Monaco"/>
                <a:cs typeface="Monaco"/>
                <a:sym typeface="Monaco"/>
              </a:defRPr>
            </a:pPr>
            <a:r>
              <a:rPr sz="2400">
                <a:solidFill>
                  <a:srgbClr val="000000"/>
                </a:solidFill>
              </a:rPr>
              <a:t>}</a:t>
            </a:r>
          </a:p>
          <a:p>
            <a:pPr algn="l" defTabSz="457200">
              <a:defRPr sz="1600">
                <a:latin typeface="Monaco"/>
                <a:ea typeface="Monaco"/>
                <a:cs typeface="Monaco"/>
                <a:sym typeface="Monaco"/>
              </a:defRPr>
            </a:pPr>
            <a:r>
              <a:rPr sz="2400"/>
              <a:t>  </a:t>
            </a:r>
          </a:p>
        </p:txBody>
      </p:sp>
      <p:sp>
        <p:nvSpPr>
          <p:cNvPr id="2" name="Rectangle 1"/>
          <p:cNvSpPr>
            <a:spLocks noChangeArrowheads="1"/>
          </p:cNvSpPr>
          <p:nvPr/>
        </p:nvSpPr>
        <p:spPr bwMode="auto">
          <a:xfrm>
            <a:off x="597743" y="8934146"/>
            <a:ext cx="11881321" cy="553998"/>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fontAlgn="base">
              <a:spcBef>
                <a:spcPct val="0"/>
              </a:spcBef>
              <a:spcAft>
                <a:spcPct val="0"/>
              </a:spcAft>
              <a:defRPr>
                <a:solidFill>
                  <a:schemeClr val="tx1"/>
                </a:solidFill>
                <a:latin typeface="Arial" pitchFamily="34" charset="0"/>
                <a:cs typeface="Arial" pitchFamily="34" charset="0"/>
              </a:defRPr>
            </a:lvl1pPr>
            <a:lvl2pPr marL="457200" algn="l" fontAlgn="base">
              <a:spcBef>
                <a:spcPct val="0"/>
              </a:spcBef>
              <a:spcAft>
                <a:spcPct val="0"/>
              </a:spcAft>
              <a:defRPr>
                <a:solidFill>
                  <a:schemeClr val="tx1"/>
                </a:solidFill>
                <a:latin typeface="Arial" pitchFamily="34" charset="0"/>
                <a:cs typeface="Arial" pitchFamily="34" charset="0"/>
              </a:defRPr>
            </a:lvl2pPr>
            <a:lvl3pPr marL="914400" algn="l" fontAlgn="base">
              <a:spcBef>
                <a:spcPct val="0"/>
              </a:spcBef>
              <a:spcAft>
                <a:spcPct val="0"/>
              </a:spcAft>
              <a:defRPr>
                <a:solidFill>
                  <a:schemeClr val="tx1"/>
                </a:solidFill>
                <a:latin typeface="Arial" pitchFamily="34" charset="0"/>
                <a:cs typeface="Arial" pitchFamily="34" charset="0"/>
              </a:defRPr>
            </a:lvl3pPr>
            <a:lvl4pPr marL="1371600" algn="l" fontAlgn="base">
              <a:spcBef>
                <a:spcPct val="0"/>
              </a:spcBef>
              <a:spcAft>
                <a:spcPct val="0"/>
              </a:spcAft>
              <a:defRPr>
                <a:solidFill>
                  <a:schemeClr val="tx1"/>
                </a:solidFill>
                <a:latin typeface="Arial" pitchFamily="34" charset="0"/>
                <a:cs typeface="Arial" pitchFamily="34" charset="0"/>
              </a:defRPr>
            </a:lvl4pPr>
            <a:lvl5pPr marL="1828800" algn="l" fontAlgn="base">
              <a:spcBef>
                <a:spcPct val="0"/>
              </a:spcBef>
              <a:spcAft>
                <a:spcPct val="0"/>
              </a:spcAft>
              <a:defRPr>
                <a:solidFill>
                  <a:schemeClr val="tx1"/>
                </a:solidFill>
                <a:latin typeface="Arial" pitchFamily="34" charset="0"/>
                <a:cs typeface="Arial" pitchFamily="34" charset="0"/>
              </a:defRPr>
            </a:lvl5pPr>
            <a:lvl6pPr marL="2286000" algn="l" fontAlgn="base">
              <a:spcBef>
                <a:spcPct val="0"/>
              </a:spcBef>
              <a:spcAft>
                <a:spcPct val="0"/>
              </a:spcAft>
              <a:defRPr>
                <a:solidFill>
                  <a:schemeClr val="tx1"/>
                </a:solidFill>
                <a:latin typeface="Arial" pitchFamily="34" charset="0"/>
                <a:cs typeface="Arial" pitchFamily="34" charset="0"/>
              </a:defRPr>
            </a:lvl6pPr>
            <a:lvl7pPr marL="2743200" algn="l" fontAlgn="base">
              <a:spcBef>
                <a:spcPct val="0"/>
              </a:spcBef>
              <a:spcAft>
                <a:spcPct val="0"/>
              </a:spcAft>
              <a:defRPr>
                <a:solidFill>
                  <a:schemeClr val="tx1"/>
                </a:solidFill>
                <a:latin typeface="Arial" pitchFamily="34" charset="0"/>
                <a:cs typeface="Arial" pitchFamily="34" charset="0"/>
              </a:defRPr>
            </a:lvl7pPr>
            <a:lvl8pPr marL="3200400" algn="l" fontAlgn="base">
              <a:spcBef>
                <a:spcPct val="0"/>
              </a:spcBef>
              <a:spcAft>
                <a:spcPct val="0"/>
              </a:spcAft>
              <a:defRPr>
                <a:solidFill>
                  <a:schemeClr val="tx1"/>
                </a:solidFill>
                <a:latin typeface="Arial" pitchFamily="34" charset="0"/>
                <a:cs typeface="Arial" pitchFamily="34" charset="0"/>
              </a:defRPr>
            </a:lvl8pPr>
            <a:lvl9pPr marL="3657600" algn="l"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22222"/>
                </a:solidFill>
                <a:effectLst/>
                <a:latin typeface="Consolas" pitchFamily="49" charset="0"/>
                <a:cs typeface="Consolas" pitchFamily="49" charset="0"/>
              </a:rPr>
              <a:t>  </a:t>
            </a:r>
            <a:r>
              <a:rPr kumimoji="0" lang="en-US" altLang="en-US" sz="1800" b="0" i="0" u="none" strike="noStrike" cap="none" normalizeH="0" baseline="0" dirty="0" err="1" smtClean="0">
                <a:ln>
                  <a:noFill/>
                </a:ln>
                <a:solidFill>
                  <a:srgbClr val="222222"/>
                </a:solidFill>
                <a:effectLst/>
                <a:latin typeface="Consolas" pitchFamily="49" charset="0"/>
                <a:cs typeface="Consolas" pitchFamily="49" charset="0"/>
              </a:rPr>
              <a:t>CascadeType.ALL</a:t>
            </a:r>
            <a:r>
              <a:rPr kumimoji="0" lang="en-US" altLang="en-US" sz="1800" b="0" i="0" u="none" strike="noStrike" cap="none" normalizeH="0" baseline="0" dirty="0" smtClean="0">
                <a:ln>
                  <a:noFill/>
                </a:ln>
                <a:solidFill>
                  <a:srgbClr val="222222"/>
                </a:solidFill>
                <a:effectLst/>
                <a:latin typeface="Consolas" pitchFamily="49" charset="0"/>
                <a:cs typeface="Consolas" pitchFamily="49" charset="0"/>
              </a:rPr>
              <a:t>: </a:t>
            </a:r>
            <a:r>
              <a:rPr kumimoji="0" lang="en-US" altLang="en-US" sz="1800" b="0" i="0" u="none" strike="noStrike" cap="none" normalizeH="0" baseline="0" dirty="0" smtClean="0">
                <a:ln>
                  <a:noFill/>
                </a:ln>
                <a:solidFill>
                  <a:srgbClr val="222222"/>
                </a:solidFill>
                <a:effectLst/>
              </a:rPr>
              <a:t>persistence will propagate (cascade) all </a:t>
            </a:r>
            <a:r>
              <a:rPr kumimoji="0" lang="en-US" altLang="en-US" sz="1800" b="0" i="0" u="none" strike="noStrike" cap="none" normalizeH="0" baseline="0" dirty="0" err="1" smtClean="0">
                <a:ln>
                  <a:noFill/>
                </a:ln>
                <a:solidFill>
                  <a:srgbClr val="222222"/>
                </a:solidFill>
                <a:effectLst/>
                <a:latin typeface="Consolas" pitchFamily="49" charset="0"/>
                <a:cs typeface="Consolas" pitchFamily="49" charset="0"/>
              </a:rPr>
              <a:t>EntityManager</a:t>
            </a:r>
            <a:r>
              <a:rPr kumimoji="0" lang="en-US" altLang="en-US" sz="1800" b="0" i="0" u="none" strike="noStrike" cap="none" normalizeH="0" baseline="0" dirty="0" smtClean="0">
                <a:ln>
                  <a:noFill/>
                </a:ln>
                <a:solidFill>
                  <a:srgbClr val="222222"/>
                </a:solidFill>
                <a:effectLst/>
                <a:latin typeface="Consolas" pitchFamily="49" charset="0"/>
                <a:cs typeface="Consolas" pitchFamily="49" charset="0"/>
              </a:rPr>
              <a:t> </a:t>
            </a:r>
            <a:r>
              <a:rPr kumimoji="0" lang="en-US" altLang="en-US" sz="1800" b="0" i="0" u="none" strike="noStrike" cap="none" normalizeH="0" baseline="0" dirty="0" smtClean="0">
                <a:ln>
                  <a:noFill/>
                </a:ln>
                <a:solidFill>
                  <a:srgbClr val="222222"/>
                </a:solidFill>
                <a:effectLst/>
              </a:rPr>
              <a:t>operations (</a:t>
            </a:r>
            <a:r>
              <a:rPr kumimoji="0" lang="en-US" altLang="en-US" sz="1800" b="0" i="0" u="none" strike="noStrike" cap="none" normalizeH="0" baseline="0" dirty="0" smtClean="0">
                <a:ln>
                  <a:noFill/>
                </a:ln>
                <a:solidFill>
                  <a:srgbClr val="222222"/>
                </a:solidFill>
                <a:effectLst/>
                <a:latin typeface="Consolas" pitchFamily="49" charset="0"/>
                <a:cs typeface="Consolas" pitchFamily="49" charset="0"/>
              </a:rPr>
              <a:t>PERSIST, REMOVE, </a:t>
            </a:r>
            <a:br>
              <a:rPr kumimoji="0" lang="en-US" altLang="en-US" sz="1800" b="0" i="0" u="none" strike="noStrike" cap="none" normalizeH="0" baseline="0" dirty="0" smtClean="0">
                <a:ln>
                  <a:noFill/>
                </a:ln>
                <a:solidFill>
                  <a:srgbClr val="222222"/>
                </a:solidFill>
                <a:effectLst/>
                <a:latin typeface="Consolas" pitchFamily="49" charset="0"/>
                <a:cs typeface="Consolas" pitchFamily="49" charset="0"/>
              </a:rPr>
            </a:br>
            <a:r>
              <a:rPr kumimoji="0" lang="en-US" altLang="en-US" sz="1800" b="0" i="0" u="none" strike="noStrike" cap="none" normalizeH="0" baseline="0" dirty="0" smtClean="0">
                <a:ln>
                  <a:noFill/>
                </a:ln>
                <a:solidFill>
                  <a:srgbClr val="222222"/>
                </a:solidFill>
                <a:effectLst/>
                <a:latin typeface="Consolas" pitchFamily="49" charset="0"/>
                <a:cs typeface="Consolas" pitchFamily="49" charset="0"/>
              </a:rPr>
              <a:t>  REFRESH, MERGE, DETACH</a:t>
            </a:r>
            <a:r>
              <a:rPr kumimoji="0" lang="en-US" altLang="en-US" sz="1800" b="0" i="0" u="none" strike="noStrike" cap="none" normalizeH="0" baseline="0" dirty="0" smtClean="0">
                <a:ln>
                  <a:noFill/>
                </a:ln>
                <a:solidFill>
                  <a:srgbClr val="222222"/>
                </a:solidFill>
                <a:effectLst/>
              </a:rPr>
              <a:t>) to the relating entities.</a:t>
            </a:r>
            <a:r>
              <a:rPr kumimoji="0" lang="en-US" altLang="en-US" sz="1800" b="0" i="0" u="none" strike="noStrike" cap="none" normalizeH="0" baseline="0" dirty="0" smtClean="0">
                <a:ln>
                  <a:noFill/>
                </a:ln>
                <a:solidFill>
                  <a:schemeClr val="tx1"/>
                </a:solidFill>
                <a:effectLst/>
              </a:rPr>
              <a:t> </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p:cNvSpPr>
          <p:nvPr>
            <p:ph type="title"/>
          </p:nvPr>
        </p:nvSpPr>
        <p:spPr>
          <a:prstGeom prst="rect">
            <a:avLst/>
          </a:prstGeom>
        </p:spPr>
        <p:txBody>
          <a:bodyPr/>
          <a:lstStyle/>
          <a:p>
            <a:r>
              <a:t>application.conf</a:t>
            </a:r>
          </a:p>
        </p:txBody>
      </p:sp>
      <p:sp>
        <p:nvSpPr>
          <p:cNvPr id="170" name="Shape 170"/>
          <p:cNvSpPr>
            <a:spLocks noGrp="1"/>
          </p:cNvSpPr>
          <p:nvPr>
            <p:ph type="body" sz="half" idx="1"/>
          </p:nvPr>
        </p:nvSpPr>
        <p:spPr>
          <a:xfrm>
            <a:off x="647700" y="2209928"/>
            <a:ext cx="4744095" cy="6667501"/>
          </a:xfrm>
          <a:prstGeom prst="rect">
            <a:avLst/>
          </a:prstGeom>
        </p:spPr>
        <p:txBody>
          <a:bodyPr>
            <a:normAutofit fontScale="92500"/>
          </a:bodyPr>
          <a:lstStyle/>
          <a:p>
            <a:pPr marL="448055" indent="-448055" defTabSz="572516">
              <a:spcBef>
                <a:spcPts val="4100"/>
              </a:spcBef>
              <a:defRPr sz="3528"/>
            </a:pPr>
            <a:r>
              <a:rPr dirty="0"/>
              <a:t>Database URL different for </a:t>
            </a:r>
            <a:r>
              <a:rPr dirty="0" smtClean="0"/>
              <a:t>local/</a:t>
            </a:r>
            <a:r>
              <a:rPr lang="en-IE" dirty="0" err="1" smtClean="0"/>
              <a:t>H</a:t>
            </a:r>
            <a:r>
              <a:rPr dirty="0" err="1" smtClean="0"/>
              <a:t>eroku</a:t>
            </a:r>
            <a:r>
              <a:rPr dirty="0" smtClean="0"/>
              <a:t> </a:t>
            </a:r>
            <a:r>
              <a:rPr dirty="0"/>
              <a:t>database </a:t>
            </a:r>
          </a:p>
          <a:p>
            <a:pPr marL="448055" indent="-448055" defTabSz="572516">
              <a:spcBef>
                <a:spcPts val="4100"/>
              </a:spcBef>
              <a:defRPr sz="3528"/>
            </a:pPr>
            <a:r>
              <a:rPr dirty="0"/>
              <a:t>Database Driver also different!</a:t>
            </a:r>
          </a:p>
          <a:p>
            <a:pPr marL="448055" indent="-448055" defTabSz="572516">
              <a:spcBef>
                <a:spcPts val="4100"/>
              </a:spcBef>
              <a:defRPr sz="3528"/>
            </a:pPr>
            <a:r>
              <a:rPr dirty="0"/>
              <a:t>This implies the syntax of the evolution script may differ depending on which driver is </a:t>
            </a:r>
            <a:r>
              <a:rPr dirty="0" smtClean="0"/>
              <a:t>loaded</a:t>
            </a:r>
            <a:r>
              <a:rPr lang="en-IE" dirty="0" smtClean="0"/>
              <a:t>.</a:t>
            </a:r>
            <a:endParaRPr dirty="0"/>
          </a:p>
        </p:txBody>
      </p:sp>
      <p:sp>
        <p:nvSpPr>
          <p:cNvPr id="171" name="Shape 171"/>
          <p:cNvSpPr/>
          <p:nvPr/>
        </p:nvSpPr>
        <p:spPr>
          <a:xfrm>
            <a:off x="6032500" y="3139599"/>
            <a:ext cx="6434454" cy="3118803"/>
          </a:xfrm>
          <a:prstGeom prst="rect">
            <a:avLst/>
          </a:prstGeom>
          <a:solidFill>
            <a:srgbClr val="FFFFFF"/>
          </a:solidFill>
          <a:ln w="12700">
            <a:solidFill>
              <a:srgbClr val="000000"/>
            </a:solidFill>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defTabSz="457200">
              <a:defRPr sz="1900">
                <a:latin typeface="Monaco"/>
                <a:ea typeface="Monaco"/>
                <a:cs typeface="Monaco"/>
                <a:sym typeface="Monaco"/>
              </a:defRPr>
            </a:pPr>
            <a:r>
              <a:rPr sz="2800" dirty="0"/>
              <a:t>#</a:t>
            </a:r>
            <a:r>
              <a:rPr sz="2800" dirty="0" err="1"/>
              <a:t>db.default.driver</a:t>
            </a:r>
            <a:r>
              <a:rPr sz="2800" dirty="0"/>
              <a:t>=</a:t>
            </a:r>
            <a:r>
              <a:rPr sz="2800" dirty="0" err="1"/>
              <a:t>org.postgresql.Driver</a:t>
            </a:r>
            <a:endParaRPr sz="2800" dirty="0"/>
          </a:p>
          <a:p>
            <a:pPr algn="l" defTabSz="457200">
              <a:defRPr sz="1900">
                <a:latin typeface="Monaco"/>
                <a:ea typeface="Monaco"/>
                <a:cs typeface="Monaco"/>
                <a:sym typeface="Monaco"/>
              </a:defRPr>
            </a:pPr>
            <a:r>
              <a:rPr sz="2800" dirty="0"/>
              <a:t>#db.default.url=${DATABASE_URL}</a:t>
            </a:r>
          </a:p>
          <a:p>
            <a:pPr algn="l" defTabSz="457200">
              <a:defRPr sz="1900">
                <a:latin typeface="Monaco"/>
                <a:ea typeface="Monaco"/>
                <a:cs typeface="Monaco"/>
                <a:sym typeface="Monaco"/>
              </a:defRPr>
            </a:pPr>
            <a:endParaRPr sz="2800" dirty="0"/>
          </a:p>
          <a:p>
            <a:pPr algn="l" defTabSz="457200">
              <a:defRPr sz="1900">
                <a:latin typeface="Monaco"/>
                <a:ea typeface="Monaco"/>
                <a:cs typeface="Monaco"/>
                <a:sym typeface="Monaco"/>
              </a:defRPr>
            </a:pPr>
            <a:r>
              <a:rPr sz="2800" dirty="0" err="1"/>
              <a:t>db.default.driver</a:t>
            </a:r>
            <a:r>
              <a:rPr sz="2800" dirty="0"/>
              <a:t>=org.h2.Driver</a:t>
            </a:r>
          </a:p>
          <a:p>
            <a:pPr algn="l" defTabSz="457200">
              <a:defRPr sz="1900">
                <a:latin typeface="Monaco"/>
                <a:ea typeface="Monaco"/>
                <a:cs typeface="Monaco"/>
                <a:sym typeface="Monaco"/>
              </a:defRPr>
            </a:pPr>
            <a:r>
              <a:rPr sz="2800" dirty="0"/>
              <a:t>db.default.url="jdbc:h2:mem:play"</a:t>
            </a:r>
          </a:p>
          <a:p>
            <a:pPr algn="l" defTabSz="457200">
              <a:defRPr sz="1900">
                <a:latin typeface="Monaco"/>
                <a:ea typeface="Monaco"/>
                <a:cs typeface="Monaco"/>
                <a:sym typeface="Monaco"/>
              </a:defRPr>
            </a:pPr>
            <a:r>
              <a:rPr sz="2800" dirty="0" err="1"/>
              <a:t>db.default.user</a:t>
            </a:r>
            <a:r>
              <a:rPr sz="2800" dirty="0"/>
              <a:t>=</a:t>
            </a:r>
            <a:r>
              <a:rPr sz="2800" dirty="0" err="1"/>
              <a:t>sa</a:t>
            </a:r>
            <a:endParaRPr sz="2800" dirty="0"/>
          </a:p>
          <a:p>
            <a:pPr algn="l" defTabSz="457200">
              <a:defRPr sz="1900">
                <a:latin typeface="Monaco"/>
                <a:ea typeface="Monaco"/>
                <a:cs typeface="Monaco"/>
                <a:sym typeface="Monaco"/>
              </a:defRPr>
            </a:pPr>
            <a:r>
              <a:rPr sz="2800" dirty="0" err="1"/>
              <a:t>db.default.password</a:t>
            </a:r>
            <a:r>
              <a:rPr sz="2800" dirty="0"/>
              <a:t>=""</a:t>
            </a:r>
          </a:p>
        </p:txBody>
      </p:sp>
    </p:spTree>
  </p:cSld>
  <p:clrMapOvr>
    <a:masterClrMapping/>
  </p:clrMapOvr>
  <p:transition spd="slow"/>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151</TotalTime>
  <Words>803</Words>
  <Application>Microsoft Office PowerPoint</Application>
  <PresentationFormat>Custom</PresentationFormat>
  <Paragraphs>231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ModernPortfolio</vt:lpstr>
      <vt:lpstr>Agile Software Development</vt:lpstr>
      <vt:lpstr>Database / Schema Evolution</vt:lpstr>
      <vt:lpstr>Database Evolution</vt:lpstr>
      <vt:lpstr>Database Evolution in Play (1)</vt:lpstr>
      <vt:lpstr>Database Evolution in Play (2)</vt:lpstr>
      <vt:lpstr>Evolution Script (1)</vt:lpstr>
      <vt:lpstr>Evolution Script (2)</vt:lpstr>
      <vt:lpstr>More interesting model</vt:lpstr>
      <vt:lpstr>application.conf</vt:lpstr>
      <vt:lpstr>PowerPoint Presentation</vt:lpstr>
      <vt:lpstr>Switching Drivers</vt:lpstr>
      <vt:lpstr>Connecting Local App to Postgres on Heroku (1)</vt:lpstr>
      <vt:lpstr>Connecting Local App to Postgres on Heroku (2)</vt:lpstr>
      <vt:lpstr>Connecting Local App to Postgres on Heroku (3)</vt:lpstr>
      <vt:lpstr>Approach:  Evolve Locally - Deploy Remotely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dc:title>
  <dc:creator>Siobhan</dc:creator>
  <cp:lastModifiedBy>Siobhan</cp:lastModifiedBy>
  <cp:revision>9</cp:revision>
  <dcterms:modified xsi:type="dcterms:W3CDTF">2015-11-16T17:42:49Z</dcterms:modified>
</cp:coreProperties>
</file>