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7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476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813059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- MOJO = Maven POJO = goals. For example when you call « mvn [plugin prefix]:[goal name] » it is mapped to a mojo at execution time.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- There are more phases than those represented: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&lt;phases&gt;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&lt;phase&gt;validate&lt;/phase&gt;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&lt;phase&gt;initialize&lt;/phase&gt;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&lt;phase&gt;generate-sources&lt;/phase&gt;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&lt;phase&gt;generate-resources&lt;/phase&gt;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&lt;phase&gt;process-resources&lt;/phase&gt;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&lt;phase&gt;compile&lt;/phase&gt;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&lt;phase&gt;process-classes&lt;/phase&gt;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&lt;phase&gt;generate-test-sources&lt;/phase&gt;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&lt;phase&gt;process-test-sources&lt;/phase&gt;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&lt;phase&gt;generate-test-resources&lt;/phase&gt;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&lt;phase&gt;process-test-resources&lt;/phase&gt;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&lt;phase&gt;test-compile&lt;/phase&gt;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&lt;phase&gt;test&lt;/phase&gt;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&lt;phase&gt;package&lt;/phase&gt;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&lt;phase&gt;integration-test&lt;/phase&gt;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&lt;phase&gt;verify&lt;/phase&gt;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&lt;phase&gt;install&lt;/phase&gt;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&lt;phase&gt;deploy&lt;/phase&gt;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&lt;/phases&gt;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1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Shape 8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86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/>
                </a:rPr>
                <a:t>http://www.wit.ie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/>
                </a:rPr>
                <a:t>http://elearning.wit.ie</a:t>
              </a:r>
            </a:p>
          </p:txBody>
        </p:sp>
      </p:grp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Agile Software Development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Eamonn de Leastar (</a:t>
            </a:r>
            <a:r>
              <a:rPr sz="2000">
                <a:hlinkClick r:id="rId2"/>
              </a:rPr>
              <a:t>edeleastar@wit.ie</a:t>
            </a:r>
            <a:r>
              <a:rPr sz="200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Declarative</a:t>
            </a:r>
            <a:r>
              <a:rPr sz="4200" dirty="0"/>
              <a:t> </a:t>
            </a:r>
            <a:r>
              <a:rPr sz="5000" dirty="0"/>
              <a:t>Execution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When user invokes a lifecycle phase, all its predecessors are also executed, if necessary, e.g. </a:t>
            </a:r>
            <a:r>
              <a:rPr sz="3600" i="1" dirty="0" err="1"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sz="3600" i="1" dirty="0">
                <a:latin typeface="Arial"/>
                <a:ea typeface="Arial"/>
                <a:cs typeface="Arial"/>
                <a:sym typeface="Arial"/>
              </a:rPr>
              <a:t> package</a:t>
            </a:r>
            <a:r>
              <a:rPr sz="3600" dirty="0"/>
              <a:t>.</a:t>
            </a:r>
          </a:p>
          <a:p>
            <a:pPr lvl="0">
              <a:defRPr sz="1800"/>
            </a:pPr>
            <a:r>
              <a:rPr sz="3600" dirty="0"/>
              <a:t>You can also invoke plugins directly.</a:t>
            </a:r>
          </a:p>
          <a:p>
            <a:pPr marL="1683398" lvl="2" indent="-325119">
              <a:buClr>
                <a:srgbClr val="000000"/>
              </a:buClr>
              <a:buSzTx/>
              <a:buFont typeface="Arial"/>
              <a:buNone/>
              <a:defRPr sz="1800"/>
            </a:pPr>
            <a:r>
              <a:rPr sz="3600" dirty="0"/>
              <a:t>Format: </a:t>
            </a:r>
            <a:r>
              <a:rPr sz="3600" i="1" dirty="0" err="1"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sz="36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600" i="1" dirty="0" err="1">
                <a:latin typeface="Arial"/>
                <a:ea typeface="Arial"/>
                <a:cs typeface="Arial"/>
                <a:sym typeface="Arial"/>
              </a:rPr>
              <a:t>plugin-name:goal</a:t>
            </a:r>
            <a:endParaRPr sz="3600" i="1" dirty="0">
              <a:latin typeface="Arial"/>
              <a:ea typeface="Arial"/>
              <a:cs typeface="Arial"/>
              <a:sym typeface="Arial"/>
            </a:endParaRPr>
          </a:p>
          <a:p>
            <a:pPr marL="1683398" lvl="2" indent="-325119">
              <a:buClr>
                <a:srgbClr val="000000"/>
              </a:buClr>
              <a:buSzTx/>
              <a:buFont typeface="Arial"/>
              <a:buNone/>
              <a:defRPr sz="1800"/>
            </a:pPr>
            <a:r>
              <a:rPr sz="3600" i="1" dirty="0"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sz="3600" i="1" dirty="0" err="1"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sz="36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600" i="1" dirty="0" err="1">
                <a:latin typeface="Arial"/>
                <a:ea typeface="Arial"/>
                <a:cs typeface="Arial"/>
                <a:sym typeface="Arial"/>
              </a:rPr>
              <a:t>jetty:run</a:t>
            </a:r>
            <a:endParaRPr sz="3600" i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Declarative</a:t>
            </a:r>
            <a:r>
              <a:rPr sz="4200" dirty="0"/>
              <a:t> </a:t>
            </a:r>
            <a:r>
              <a:rPr sz="5000" dirty="0"/>
              <a:t>Execution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2600"/>
              </a:spcBef>
              <a:defRPr sz="1800"/>
            </a:pPr>
            <a:r>
              <a:rPr sz="2600" dirty="0"/>
              <a:t>The </a:t>
            </a:r>
            <a:r>
              <a:rPr sz="2600" dirty="0">
                <a:uFill>
                  <a:solidFill>
                    <a:srgbClr val="FF7C00"/>
                  </a:solidFill>
                </a:uFill>
              </a:rPr>
              <a:t>POM file</a:t>
            </a:r>
            <a:r>
              <a:rPr sz="2600" dirty="0"/>
              <a:t> (pom.xml) is Maven's description of a single </a:t>
            </a:r>
            <a:r>
              <a:rPr sz="2600" dirty="0" smtClean="0"/>
              <a:t>project</a:t>
            </a:r>
            <a:r>
              <a:rPr lang="en-IE" sz="2600" dirty="0" smtClean="0"/>
              <a:t>.</a:t>
            </a:r>
            <a:endParaRPr sz="2600" dirty="0"/>
          </a:p>
          <a:p>
            <a:pPr lvl="0">
              <a:spcBef>
                <a:spcPts val="2600"/>
              </a:spcBef>
              <a:defRPr sz="1800"/>
            </a:pPr>
            <a:r>
              <a:rPr sz="2600" dirty="0"/>
              <a:t>It drives Maven’s execution for a </a:t>
            </a:r>
            <a:r>
              <a:rPr sz="2600" dirty="0" smtClean="0"/>
              <a:t>project</a:t>
            </a:r>
            <a:r>
              <a:rPr lang="en-IE" sz="2600" dirty="0" smtClean="0"/>
              <a:t>:</a:t>
            </a:r>
            <a:endParaRPr sz="2600" dirty="0"/>
          </a:p>
          <a:p>
            <a:pPr lvl="1">
              <a:spcBef>
                <a:spcPts val="2600"/>
              </a:spcBef>
              <a:defRPr sz="1800"/>
            </a:pPr>
            <a:r>
              <a:rPr sz="2600" dirty="0" err="1"/>
              <a:t>e.g</a:t>
            </a:r>
            <a:r>
              <a:rPr sz="2600" dirty="0"/>
              <a:t> configuring a plugin for a particular phase.</a:t>
            </a:r>
          </a:p>
          <a:p>
            <a:pPr lvl="0">
              <a:spcBef>
                <a:spcPts val="2600"/>
              </a:spcBef>
              <a:defRPr sz="1800"/>
            </a:pPr>
            <a:r>
              <a:rPr sz="2600" dirty="0"/>
              <a:t>Contains metadata about the project</a:t>
            </a:r>
          </a:p>
          <a:p>
            <a:pPr lvl="1">
              <a:spcBef>
                <a:spcPts val="2600"/>
              </a:spcBef>
              <a:defRPr sz="1800"/>
            </a:pPr>
            <a:r>
              <a:rPr sz="2600" dirty="0"/>
              <a:t>Location of directories, Developers/Contributors, Extra plugins required, Special plugin configuration, Jars required (3</a:t>
            </a:r>
            <a:r>
              <a:rPr sz="2600" baseline="30461" dirty="0"/>
              <a:t>rd</a:t>
            </a:r>
            <a:r>
              <a:rPr sz="2600" dirty="0"/>
              <a:t> party and in-house), Repositories to search for plugins/jars, etc.</a:t>
            </a:r>
          </a:p>
          <a:p>
            <a:pPr lvl="0">
              <a:spcBef>
                <a:spcPts val="2600"/>
              </a:spcBef>
              <a:defRPr sz="1800"/>
            </a:pPr>
            <a:r>
              <a:rPr sz="2600" dirty="0"/>
              <a:t>A project’s POM inherits from the </a:t>
            </a:r>
            <a:r>
              <a:rPr sz="2600" dirty="0">
                <a:uFill>
                  <a:solidFill>
                    <a:srgbClr val="FF7C00"/>
                  </a:solidFill>
                </a:uFill>
              </a:rPr>
              <a:t>Super POM</a:t>
            </a:r>
            <a:r>
              <a:rPr sz="2600" dirty="0"/>
              <a:t>. </a:t>
            </a:r>
          </a:p>
          <a:p>
            <a:pPr lvl="1">
              <a:spcBef>
                <a:spcPts val="2600"/>
              </a:spcBef>
              <a:defRPr sz="1800"/>
            </a:pPr>
            <a:r>
              <a:rPr sz="2600" dirty="0"/>
              <a:t>All standard project information (e.g. directory structure) is held in the Super POM (principle).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Minimalist</a:t>
            </a:r>
            <a:r>
              <a:rPr sz="4200" dirty="0"/>
              <a:t> </a:t>
            </a:r>
            <a:r>
              <a:rPr sz="5000" dirty="0"/>
              <a:t>POM</a:t>
            </a:r>
          </a:p>
        </p:txBody>
      </p:sp>
      <p:sp>
        <p:nvSpPr>
          <p:cNvPr id="190" name="Shape 190"/>
          <p:cNvSpPr/>
          <p:nvPr/>
        </p:nvSpPr>
        <p:spPr>
          <a:xfrm>
            <a:off x="1608102" y="2199827"/>
            <a:ext cx="9423401" cy="7429501"/>
          </a:xfrm>
          <a:prstGeom prst="rect">
            <a:avLst/>
          </a:prstGeom>
          <a:solidFill>
            <a:srgbClr val="FFFDA9"/>
          </a:solidFill>
          <a:ln w="127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&lt;project&gt;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&lt;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modelVersion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&gt;4.0.0&lt;/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modelVersion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com.mycompany.app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b="1" dirty="0">
                <a:latin typeface="Arial"/>
                <a:ea typeface="Arial"/>
                <a:cs typeface="Arial"/>
                <a:sym typeface="Arial"/>
              </a:rPr>
              <a:t>   &lt;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&gt;my-app&lt;/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b="1" dirty="0">
                <a:latin typeface="Arial"/>
                <a:ea typeface="Arial"/>
                <a:cs typeface="Arial"/>
                <a:sym typeface="Arial"/>
              </a:rPr>
              <a:t>   &lt;packaging&gt;jar&lt;/packaging&gt;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b="1" dirty="0">
                <a:latin typeface="Arial"/>
                <a:ea typeface="Arial"/>
                <a:cs typeface="Arial"/>
                <a:sym typeface="Arial"/>
              </a:rPr>
              <a:t>   &lt;version&gt;1.0&lt;/version&gt;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&lt;dependencies&gt;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&lt;dependency&gt;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groupId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com.thoughtworks.xstream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groupId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artifactId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xstream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artifactId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&lt;version&gt;1.3.1&lt;/version&gt;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&lt;/dependency&gt;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&lt;/dependencies&gt;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&lt;/project&gt;</a:t>
            </a:r>
          </a:p>
        </p:txBody>
      </p:sp>
      <p:sp>
        <p:nvSpPr>
          <p:cNvPr id="191" name="Shape 191"/>
          <p:cNvSpPr/>
          <p:nvPr/>
        </p:nvSpPr>
        <p:spPr>
          <a:xfrm>
            <a:off x="1893888" y="3827140"/>
            <a:ext cx="6616700" cy="140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9" y="0"/>
                </a:moveTo>
                <a:cubicBezTo>
                  <a:pt x="513" y="0"/>
                  <a:pt x="355" y="806"/>
                  <a:pt x="355" y="1800"/>
                </a:cubicBezTo>
                <a:lnTo>
                  <a:pt x="355" y="9000"/>
                </a:lnTo>
                <a:cubicBezTo>
                  <a:pt x="355" y="9994"/>
                  <a:pt x="196" y="10800"/>
                  <a:pt x="0" y="10800"/>
                </a:cubicBezTo>
                <a:cubicBezTo>
                  <a:pt x="196" y="10800"/>
                  <a:pt x="355" y="11606"/>
                  <a:pt x="355" y="12600"/>
                </a:cubicBezTo>
                <a:lnTo>
                  <a:pt x="355" y="19800"/>
                </a:lnTo>
                <a:cubicBezTo>
                  <a:pt x="355" y="20794"/>
                  <a:pt x="513" y="21600"/>
                  <a:pt x="709" y="21600"/>
                </a:cubicBezTo>
                <a:moveTo>
                  <a:pt x="20891" y="0"/>
                </a:moveTo>
                <a:cubicBezTo>
                  <a:pt x="21087" y="0"/>
                  <a:pt x="21245" y="806"/>
                  <a:pt x="21245" y="1800"/>
                </a:cubicBezTo>
                <a:lnTo>
                  <a:pt x="21245" y="9000"/>
                </a:lnTo>
                <a:cubicBezTo>
                  <a:pt x="21245" y="9994"/>
                  <a:pt x="21404" y="10800"/>
                  <a:pt x="21600" y="10800"/>
                </a:cubicBezTo>
                <a:cubicBezTo>
                  <a:pt x="21404" y="10800"/>
                  <a:pt x="21245" y="11606"/>
                  <a:pt x="21245" y="12600"/>
                </a:cubicBezTo>
                <a:lnTo>
                  <a:pt x="21245" y="19800"/>
                </a:lnTo>
                <a:cubicBezTo>
                  <a:pt x="21245" y="20794"/>
                  <a:pt x="21087" y="21600"/>
                  <a:pt x="20891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Maven</a:t>
            </a:r>
            <a:r>
              <a:rPr lang="en-IE" sz="4200" dirty="0" smtClean="0"/>
              <a:t> </a:t>
            </a:r>
            <a:r>
              <a:rPr lang="en-IE" sz="5000" dirty="0"/>
              <a:t>Principles</a:t>
            </a:r>
            <a:endParaRPr sz="5000" dirty="0"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endParaRPr lang="en-IE" sz="1400" dirty="0" smtClean="0"/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Convention </a:t>
            </a:r>
            <a:r>
              <a:rPr sz="3600" dirty="0"/>
              <a:t>over configuration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buChar char="•"/>
              <a:defRPr sz="1800"/>
            </a:pPr>
            <a:r>
              <a:rPr lang="en-IE" sz="3600" dirty="0"/>
              <a:t>Reuse of build logic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Declarative </a:t>
            </a:r>
            <a:r>
              <a:rPr sz="3600" dirty="0"/>
              <a:t>execution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Coherent </a:t>
            </a:r>
            <a:r>
              <a:rPr sz="3600" dirty="0"/>
              <a:t>organization of dependencies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7824" y="6460976"/>
            <a:ext cx="828092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27924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Coherent</a:t>
            </a:r>
            <a:r>
              <a:rPr sz="4200" dirty="0"/>
              <a:t> </a:t>
            </a:r>
            <a:r>
              <a:rPr sz="5000" dirty="0"/>
              <a:t>organization</a:t>
            </a:r>
            <a:r>
              <a:rPr sz="4200" dirty="0"/>
              <a:t> </a:t>
            </a:r>
            <a:r>
              <a:rPr sz="5000" dirty="0"/>
              <a:t>of</a:t>
            </a:r>
            <a:r>
              <a:rPr sz="4200" dirty="0"/>
              <a:t> </a:t>
            </a:r>
            <a:r>
              <a:rPr sz="5000" dirty="0"/>
              <a:t>dependencies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825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Three related concepts: Artifact; Dependencies; Repositories</a:t>
            </a:r>
          </a:p>
        </p:txBody>
      </p:sp>
      <p:sp>
        <p:nvSpPr>
          <p:cNvPr id="198" name="Shape 198"/>
          <p:cNvSpPr/>
          <p:nvPr/>
        </p:nvSpPr>
        <p:spPr>
          <a:xfrm>
            <a:off x="231092" y="3430983"/>
            <a:ext cx="7170625" cy="4902201"/>
          </a:xfrm>
          <a:prstGeom prst="rect">
            <a:avLst/>
          </a:prstGeom>
          <a:solidFill>
            <a:srgbClr val="FFFDA9"/>
          </a:solidFill>
          <a:ln w="127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&lt;project&gt;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	………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  &lt;dependencies&gt;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    &lt;dependency&gt;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      &lt;groupId&gt;com.thoughtworks.xstream&lt;/groupId&gt;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      &lt;artifactId&gt;xstream&lt;/artifactId&gt;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      &lt;version&gt;1.3.1&lt;/version&gt;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    &lt;/dependency&gt;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   &lt;/dependencies&gt;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 Light"/>
              </a:rPr>
              <a:t>&lt;/project&gt;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6871225" y="4804792"/>
            <a:ext cx="5956301" cy="2171700"/>
            <a:chOff x="0" y="0"/>
            <a:chExt cx="5956300" cy="2171700"/>
          </a:xfrm>
        </p:grpSpPr>
        <p:sp>
          <p:nvSpPr>
            <p:cNvPr id="199" name="Shape 199"/>
            <p:cNvSpPr/>
            <p:nvPr/>
          </p:nvSpPr>
          <p:spPr>
            <a:xfrm>
              <a:off x="561833" y="0"/>
              <a:ext cx="195518" cy="2171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216024"/>
              <a:ext cx="5956300" cy="153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7586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  This project has a dependency </a:t>
              </a:r>
            </a:p>
            <a:p>
              <a:pPr marL="7586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  on version 1.3.1 of the artifact </a:t>
              </a:r>
            </a:p>
            <a:p>
              <a:pPr marL="7586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  with id </a:t>
              </a:r>
              <a:r>
                <a:rPr sz="2400" dirty="0" err="1">
                  <a:latin typeface="+mn-lt"/>
                  <a:ea typeface="+mn-ea"/>
                  <a:cs typeface="+mn-cs"/>
                  <a:sym typeface="Helvetica Neue Light"/>
                </a:rPr>
                <a:t>xstream</a:t>
              </a: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, produced by the </a:t>
              </a:r>
            </a:p>
            <a:p>
              <a:pPr marL="7586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  </a:t>
              </a:r>
              <a:r>
                <a:rPr sz="2400" dirty="0" err="1">
                  <a:latin typeface="+mn-lt"/>
                  <a:ea typeface="+mn-ea"/>
                  <a:cs typeface="+mn-cs"/>
                  <a:sym typeface="Helvetica Neue Light"/>
                </a:rPr>
                <a:t>com.thoughtworks.xstream</a:t>
              </a: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group.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Coherent organization of dependencies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3300"/>
              </a:spcBef>
              <a:defRPr sz="1800"/>
            </a:pPr>
            <a:r>
              <a:rPr sz="2800" dirty="0"/>
              <a:t>All artifacts/dependencies are stored in </a:t>
            </a:r>
            <a:r>
              <a:rPr sz="2800" dirty="0">
                <a:uFill>
                  <a:solidFill>
                    <a:srgbClr val="FF7C00"/>
                  </a:solidFill>
                </a:uFill>
              </a:rPr>
              <a:t>repositories</a:t>
            </a:r>
            <a:endParaRPr sz="2800" dirty="0"/>
          </a:p>
          <a:p>
            <a:pPr lvl="1">
              <a:spcBef>
                <a:spcPts val="3300"/>
              </a:spcBef>
              <a:defRPr sz="1800"/>
            </a:pPr>
            <a:r>
              <a:rPr sz="2800" dirty="0"/>
              <a:t>Local and remote repositories</a:t>
            </a:r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The local repository is searched first, then remote ones</a:t>
            </a:r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Dependencies are automatically downloaded (from remote repositories) and installed (in local repository) for future use</a:t>
            </a:r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Maven knows about some remote repositories, e.g. </a:t>
            </a:r>
          </a:p>
          <a:p>
            <a:pPr marL="1683398" lvl="2" indent="-325119">
              <a:spcBef>
                <a:spcPts val="3300"/>
              </a:spcBef>
              <a:buClr>
                <a:srgbClr val="000000"/>
              </a:buClr>
              <a:buSzTx/>
              <a:buFont typeface="Arial"/>
              <a:buNone/>
              <a:defRPr sz="1800"/>
            </a:pPr>
            <a:r>
              <a:rPr sz="2800" i="1" dirty="0">
                <a:latin typeface="Arial"/>
                <a:ea typeface="Arial"/>
                <a:cs typeface="Arial"/>
                <a:sym typeface="Arial"/>
              </a:rPr>
              <a:t>http://ibiblio.org/maven2</a:t>
            </a:r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Other remote repositories can be listed in the project POM or in Maven’s configuration file (setting.xml)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Local</a:t>
            </a:r>
            <a:r>
              <a:rPr sz="4200" dirty="0"/>
              <a:t> </a:t>
            </a:r>
            <a:r>
              <a:rPr sz="5000" dirty="0" smtClean="0"/>
              <a:t>repositories</a:t>
            </a:r>
            <a:endParaRPr sz="4200" dirty="0"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647700" y="2273300"/>
            <a:ext cx="6934820" cy="6019800"/>
          </a:xfrm>
          <a:prstGeom prst="rect">
            <a:avLst/>
          </a:prstGeom>
        </p:spPr>
        <p:txBody>
          <a:bodyPr/>
          <a:lstStyle/>
          <a:p>
            <a:pPr marL="246184" lvl="0" indent="-246184">
              <a:defRPr sz="1800"/>
            </a:pPr>
            <a:r>
              <a:rPr sz="2800" dirty="0"/>
              <a:t>After installing and running Maven for the first time a local repository is automatically created and populated with some standard </a:t>
            </a:r>
            <a:r>
              <a:rPr sz="2800" dirty="0" smtClean="0"/>
              <a:t>artifacts</a:t>
            </a:r>
            <a:r>
              <a:rPr lang="en-IE" sz="2800" dirty="0" smtClean="0"/>
              <a:t>.</a:t>
            </a:r>
            <a:endParaRPr sz="2800" dirty="0"/>
          </a:p>
          <a:p>
            <a:pPr marL="246184" indent="-246184">
              <a:defRPr sz="1800"/>
            </a:pPr>
            <a:r>
              <a:rPr sz="2800" dirty="0"/>
              <a:t>Default Local repository location</a:t>
            </a:r>
            <a:r>
              <a:rPr sz="2800" dirty="0" smtClean="0"/>
              <a:t>: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     </a:t>
            </a:r>
            <a:r>
              <a:rPr sz="2800" dirty="0" smtClean="0"/>
              <a:t> </a:t>
            </a:r>
            <a:r>
              <a:rPr sz="2800" i="1" dirty="0">
                <a:latin typeface="Arial"/>
                <a:ea typeface="Arial"/>
                <a:cs typeface="Arial"/>
                <a:sym typeface="Arial"/>
              </a:rPr>
              <a:t>Home/.m2/repository</a:t>
            </a:r>
          </a:p>
          <a:p>
            <a:pPr marL="246184" lvl="0" indent="-246184">
              <a:defRPr sz="1800"/>
            </a:pPr>
            <a:r>
              <a:rPr sz="2800" dirty="0"/>
              <a:t>Plugins are also stored in repositories.</a:t>
            </a:r>
          </a:p>
          <a:p>
            <a:pPr marL="246184" lvl="0" indent="-246184">
              <a:defRPr sz="1800"/>
            </a:pPr>
            <a:r>
              <a:rPr sz="2800" dirty="0"/>
              <a:t>In theory a repository is an abstract storage mechanism, but in practice it is a directory structure in your file system</a:t>
            </a:r>
          </a:p>
        </p:txBody>
      </p:sp>
      <p:pic>
        <p:nvPicPr>
          <p:cNvPr id="208" name="Screen Shot 2012-10-25 at 06.52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2655" y="101600"/>
            <a:ext cx="4107245" cy="95377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617264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Repository</a:t>
            </a:r>
            <a:r>
              <a:rPr sz="4200" dirty="0"/>
              <a:t> </a:t>
            </a:r>
            <a:r>
              <a:rPr sz="5000" dirty="0" smtClean="0"/>
              <a:t>structure</a:t>
            </a:r>
            <a:endParaRPr sz="4200" dirty="0"/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647700" y="2273300"/>
            <a:ext cx="5926708" cy="6563940"/>
          </a:xfrm>
          <a:prstGeom prst="rect">
            <a:avLst/>
          </a:prstGeom>
        </p:spPr>
        <p:txBody>
          <a:bodyPr/>
          <a:lstStyle/>
          <a:p>
            <a:pPr marL="246184" lvl="0" indent="-246184">
              <a:defRPr sz="1800"/>
            </a:pPr>
            <a:r>
              <a:rPr sz="3200" dirty="0"/>
              <a:t>Repository structure centered around dependency coordinates schema.</a:t>
            </a:r>
          </a:p>
          <a:p>
            <a:pPr marL="246184" lvl="0" indent="-246184">
              <a:defRPr sz="1800"/>
            </a:pPr>
            <a:r>
              <a:rPr sz="3200" dirty="0"/>
              <a:t>Maven uses artifact’s id, group id. and version to navigate to the correct folder.</a:t>
            </a:r>
          </a:p>
          <a:p>
            <a:pPr marL="246184" lvl="0" indent="-246184">
              <a:defRPr sz="1800"/>
            </a:pPr>
            <a:r>
              <a:rPr sz="3200" dirty="0"/>
              <a:t>If the </a:t>
            </a:r>
            <a:r>
              <a:rPr sz="3200" dirty="0" err="1"/>
              <a:t>groupId</a:t>
            </a:r>
            <a:r>
              <a:rPr sz="3200" dirty="0"/>
              <a:t> is a fully qualified domain name such as </a:t>
            </a:r>
            <a:r>
              <a:rPr sz="3200" dirty="0" err="1"/>
              <a:t>x.y.z</a:t>
            </a:r>
            <a:r>
              <a:rPr sz="3200" dirty="0"/>
              <a:t> then it is fully expanded.</a:t>
            </a:r>
          </a:p>
        </p:txBody>
      </p:sp>
      <p:pic>
        <p:nvPicPr>
          <p:cNvPr id="21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7137" y="319085"/>
            <a:ext cx="5810192" cy="3851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12-10-25 at 06.54.0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7137" y="4170354"/>
            <a:ext cx="5668392" cy="5381104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The</a:t>
            </a:r>
            <a:r>
              <a:rPr sz="4200" dirty="0"/>
              <a:t> </a:t>
            </a:r>
            <a:r>
              <a:rPr sz="5000" dirty="0"/>
              <a:t>full</a:t>
            </a:r>
            <a:r>
              <a:rPr sz="4200" dirty="0"/>
              <a:t> </a:t>
            </a:r>
            <a:r>
              <a:rPr sz="5000" dirty="0" smtClean="0"/>
              <a:t>picture</a:t>
            </a:r>
            <a:endParaRPr sz="4200" dirty="0"/>
          </a:p>
        </p:txBody>
      </p:sp>
      <p:pic>
        <p:nvPicPr>
          <p:cNvPr id="21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944" y="2417316"/>
            <a:ext cx="8405613" cy="677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525736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 smtClean="0"/>
              <a:t>Archetypes</a:t>
            </a:r>
            <a:endParaRPr sz="4200" dirty="0"/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381720" y="2070100"/>
            <a:ext cx="12381780" cy="4660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2000"/>
              </a:spcBef>
              <a:defRPr sz="1800"/>
            </a:pPr>
            <a:r>
              <a:rPr sz="3200" dirty="0"/>
              <a:t>An </a:t>
            </a:r>
            <a:r>
              <a:rPr sz="3200" dirty="0">
                <a:uFill>
                  <a:solidFill>
                    <a:srgbClr val="FF7C00"/>
                  </a:solidFill>
                </a:uFill>
              </a:rPr>
              <a:t>archetype</a:t>
            </a:r>
            <a:r>
              <a:rPr sz="3200" dirty="0"/>
              <a:t> is a template project </a:t>
            </a:r>
            <a:r>
              <a:rPr sz="3200" dirty="0" smtClean="0"/>
              <a:t>structure</a:t>
            </a:r>
            <a:r>
              <a:rPr lang="en-IE" sz="3200" dirty="0"/>
              <a:t>.</a:t>
            </a:r>
            <a:endParaRPr sz="3200" dirty="0"/>
          </a:p>
          <a:p>
            <a:pPr lvl="0">
              <a:spcBef>
                <a:spcPts val="2000"/>
              </a:spcBef>
              <a:defRPr sz="1800"/>
            </a:pPr>
            <a:r>
              <a:rPr sz="3200" dirty="0"/>
              <a:t>Many archetype options:</a:t>
            </a:r>
          </a:p>
          <a:p>
            <a:pPr lvl="1">
              <a:spcBef>
                <a:spcPts val="2000"/>
              </a:spcBef>
              <a:defRPr sz="1800"/>
            </a:pPr>
            <a:r>
              <a:rPr sz="2800" dirty="0"/>
              <a:t>maven-archetype-</a:t>
            </a:r>
            <a:r>
              <a:rPr sz="2800" dirty="0" err="1"/>
              <a:t>webapp</a:t>
            </a:r>
            <a:r>
              <a:rPr sz="2800" dirty="0"/>
              <a:t> – Web application (WAR) project template</a:t>
            </a:r>
          </a:p>
          <a:p>
            <a:pPr lvl="1">
              <a:spcBef>
                <a:spcPts val="2000"/>
              </a:spcBef>
              <a:defRPr sz="1800"/>
            </a:pPr>
            <a:r>
              <a:rPr sz="2800" dirty="0"/>
              <a:t>maven-archetype-j2ee-simple – J2EE project (EAR) with directories and subprojects for the EJBs, servlets, etc. </a:t>
            </a:r>
          </a:p>
          <a:p>
            <a:pPr lvl="1">
              <a:spcBef>
                <a:spcPts val="2000"/>
              </a:spcBef>
              <a:defRPr sz="1800"/>
            </a:pPr>
            <a:r>
              <a:rPr sz="2800" dirty="0"/>
              <a:t>maven-archetype-</a:t>
            </a:r>
            <a:r>
              <a:rPr sz="2800" dirty="0" err="1"/>
              <a:t>quickstart</a:t>
            </a:r>
            <a:r>
              <a:rPr sz="2800" dirty="0"/>
              <a:t> (default) – simple Java project (JAR)</a:t>
            </a:r>
          </a:p>
          <a:p>
            <a:pPr lvl="0">
              <a:spcBef>
                <a:spcPts val="2000"/>
              </a:spcBef>
              <a:defRPr sz="1800"/>
            </a:pPr>
            <a:r>
              <a:rPr sz="3200" dirty="0"/>
              <a:t>Create a new project folder structure with the archetype plugin, invoking the create goal</a:t>
            </a:r>
          </a:p>
        </p:txBody>
      </p:sp>
      <p:sp>
        <p:nvSpPr>
          <p:cNvPr id="220" name="Shape 220"/>
          <p:cNvSpPr/>
          <p:nvPr/>
        </p:nvSpPr>
        <p:spPr>
          <a:xfrm>
            <a:off x="2253928" y="7125305"/>
            <a:ext cx="9122696" cy="2215991"/>
          </a:xfrm>
          <a:prstGeom prst="rect">
            <a:avLst/>
          </a:prstGeom>
          <a:solidFill>
            <a:srgbClr val="FFF6BA"/>
          </a:solidFill>
          <a:ln w="127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3600" dirty="0" err="1">
                <a:latin typeface="+mn-lt"/>
                <a:ea typeface="+mn-ea"/>
                <a:cs typeface="+mn-cs"/>
                <a:sym typeface="Helvetica Neue Light"/>
              </a:rPr>
              <a:t>mvn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sz="3600" dirty="0" err="1">
                <a:latin typeface="+mn-lt"/>
                <a:ea typeface="+mn-ea"/>
                <a:cs typeface="+mn-cs"/>
                <a:sym typeface="Helvetica Neue Light"/>
              </a:rPr>
              <a:t>archetype:create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	</a:t>
            </a:r>
            <a:r>
              <a:rPr lang="en-IE" sz="3600" dirty="0" smtClean="0">
                <a:latin typeface="+mn-lt"/>
                <a:ea typeface="+mn-ea"/>
                <a:cs typeface="+mn-cs"/>
                <a:sym typeface="Helvetica Neue Light"/>
              </a:rPr>
              <a:t>   </a:t>
            </a:r>
            <a:r>
              <a:rPr sz="3600" dirty="0" smtClean="0">
                <a:latin typeface="+mn-lt"/>
                <a:ea typeface="+mn-ea"/>
                <a:cs typeface="+mn-cs"/>
                <a:sym typeface="Helvetica Neue Light"/>
              </a:rPr>
              <a:t>-</a:t>
            </a:r>
            <a:r>
              <a:rPr sz="3600" dirty="0" err="1">
                <a:latin typeface="+mn-lt"/>
                <a:ea typeface="+mn-ea"/>
                <a:cs typeface="+mn-cs"/>
                <a:sym typeface="Helvetica Neue Light"/>
              </a:rPr>
              <a:t>DgroupId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=[your project's group id]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	</a:t>
            </a:r>
            <a:r>
              <a:rPr lang="en-IE" sz="3600" dirty="0" smtClean="0">
                <a:latin typeface="+mn-lt"/>
                <a:ea typeface="+mn-ea"/>
                <a:cs typeface="+mn-cs"/>
                <a:sym typeface="Helvetica Neue Light"/>
              </a:rPr>
              <a:t>   </a:t>
            </a:r>
            <a:r>
              <a:rPr sz="3600" dirty="0" smtClean="0">
                <a:latin typeface="+mn-lt"/>
                <a:ea typeface="+mn-ea"/>
                <a:cs typeface="+mn-cs"/>
                <a:sym typeface="Helvetica Neue Light"/>
              </a:rPr>
              <a:t>-</a:t>
            </a:r>
            <a:r>
              <a:rPr sz="3600" dirty="0" err="1">
                <a:latin typeface="+mn-lt"/>
                <a:ea typeface="+mn-ea"/>
                <a:cs typeface="+mn-cs"/>
                <a:sym typeface="Helvetica Neue Light"/>
              </a:rPr>
              <a:t>DartifactId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=[your project's artifact id]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 smtClean="0">
                <a:latin typeface="+mn-lt"/>
                <a:ea typeface="+mn-ea"/>
                <a:cs typeface="+mn-cs"/>
                <a:sym typeface="Helvetica Neue Light"/>
              </a:rPr>
              <a:t>   </a:t>
            </a:r>
            <a:r>
              <a:rPr lang="en-IE" sz="3600" dirty="0"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IE" sz="3600" dirty="0" smtClean="0">
                <a:latin typeface="+mn-lt"/>
                <a:ea typeface="+mn-ea"/>
                <a:cs typeface="+mn-cs"/>
                <a:sym typeface="Helvetica Neue Light"/>
              </a:rPr>
              <a:t>  </a:t>
            </a:r>
            <a:r>
              <a:rPr sz="3600" dirty="0" smtClean="0">
                <a:latin typeface="+mn-lt"/>
                <a:ea typeface="+mn-ea"/>
                <a:cs typeface="+mn-cs"/>
                <a:sym typeface="Helvetica Neue Light"/>
              </a:rPr>
              <a:t>-</a:t>
            </a:r>
            <a:r>
              <a:rPr sz="3600" dirty="0" err="1">
                <a:latin typeface="+mn-lt"/>
                <a:ea typeface="+mn-ea"/>
                <a:cs typeface="+mn-cs"/>
                <a:sym typeface="Helvetica Neue Light"/>
              </a:rPr>
              <a:t>DarchetypeArtifactId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=[artifact type]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Maven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5588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600"/>
              </a:spcBef>
              <a:defRPr sz="1800"/>
            </a:pPr>
            <a:r>
              <a:rPr sz="3200" dirty="0"/>
              <a:t>Objectives:</a:t>
            </a:r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Provide a standard development infrastructure across </a:t>
            </a:r>
            <a:r>
              <a:rPr sz="3200" dirty="0" smtClean="0"/>
              <a:t>projects</a:t>
            </a:r>
            <a:r>
              <a:rPr lang="en-IE" sz="3200" dirty="0" smtClean="0"/>
              <a:t>.</a:t>
            </a:r>
            <a:endParaRPr sz="3200" dirty="0"/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Make the development process </a:t>
            </a:r>
            <a:r>
              <a:rPr sz="3200" dirty="0" smtClean="0"/>
              <a:t>transparent</a:t>
            </a:r>
            <a:r>
              <a:rPr lang="en-IE" sz="3200" dirty="0" smtClean="0"/>
              <a:t>.</a:t>
            </a:r>
            <a:endParaRPr sz="3200" dirty="0"/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Decrease training for new developers.</a:t>
            </a:r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Bring together tools in a uniform </a:t>
            </a:r>
            <a:r>
              <a:rPr sz="3200" dirty="0" smtClean="0"/>
              <a:t>way</a:t>
            </a:r>
            <a:r>
              <a:rPr lang="en-IE" sz="3200" dirty="0" smtClean="0"/>
              <a:t>.</a:t>
            </a:r>
            <a:endParaRPr sz="3200" dirty="0"/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Prevent inconsistent </a:t>
            </a:r>
            <a:r>
              <a:rPr sz="3200" dirty="0" smtClean="0"/>
              <a:t>setups</a:t>
            </a:r>
            <a:r>
              <a:rPr lang="en-IE" sz="3200" dirty="0" smtClean="0"/>
              <a:t>.</a:t>
            </a:r>
            <a:endParaRPr sz="3200" dirty="0"/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Divert energy to application development </a:t>
            </a:r>
            <a:r>
              <a:rPr sz="3200" dirty="0" smtClean="0"/>
              <a:t>activities</a:t>
            </a:r>
            <a:r>
              <a:rPr lang="en-IE" sz="3200" dirty="0" smtClean="0"/>
              <a:t>.</a:t>
            </a:r>
            <a:endParaRPr sz="3200" dirty="0"/>
          </a:p>
          <a:p>
            <a:pPr lvl="0">
              <a:spcBef>
                <a:spcPts val="1600"/>
              </a:spcBef>
              <a:defRPr sz="1800"/>
            </a:pPr>
            <a:r>
              <a:rPr sz="3200" dirty="0"/>
              <a:t>Maven is a process of applying patterns to a build infrastructure in order to provide a coherent view of software </a:t>
            </a:r>
            <a:r>
              <a:rPr sz="3200" dirty="0" smtClean="0"/>
              <a:t>projects</a:t>
            </a:r>
            <a:r>
              <a:rPr lang="en-IE" sz="3200" smtClean="0"/>
              <a:t>.</a:t>
            </a:r>
            <a:endParaRPr sz="3200"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525736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 err="1"/>
              <a:t>Quickstart</a:t>
            </a:r>
            <a:r>
              <a:rPr sz="4200" dirty="0"/>
              <a:t> </a:t>
            </a:r>
            <a:r>
              <a:rPr sz="5000" dirty="0" smtClean="0"/>
              <a:t>archetype</a:t>
            </a:r>
            <a:endParaRPr sz="4200" dirty="0"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1500"/>
              </a:spcBef>
              <a:defRPr sz="1800"/>
            </a:pPr>
            <a:r>
              <a:rPr sz="3600" dirty="0"/>
              <a:t>Folder structure for ‘</a:t>
            </a:r>
            <a:r>
              <a:rPr sz="3600" dirty="0" err="1"/>
              <a:t>quickstart</a:t>
            </a:r>
            <a:r>
              <a:rPr sz="3600" dirty="0"/>
              <a:t>’ </a:t>
            </a:r>
            <a:r>
              <a:rPr sz="3600" dirty="0" smtClean="0"/>
              <a:t>archetype</a:t>
            </a:r>
            <a:r>
              <a:rPr lang="en-IE" sz="3600" dirty="0" smtClean="0"/>
              <a:t>.</a:t>
            </a:r>
            <a:endParaRPr sz="3600" dirty="0"/>
          </a:p>
          <a:p>
            <a:pPr lvl="0">
              <a:spcBef>
                <a:spcPts val="1500"/>
              </a:spcBef>
              <a:defRPr sz="1800"/>
            </a:pPr>
            <a:endParaRPr sz="3600" dirty="0"/>
          </a:p>
          <a:p>
            <a:pPr lvl="0">
              <a:spcBef>
                <a:spcPts val="1500"/>
              </a:spcBef>
              <a:defRPr sz="1800"/>
            </a:pPr>
            <a:endParaRPr sz="3600" dirty="0"/>
          </a:p>
          <a:p>
            <a:pPr lvl="0">
              <a:spcBef>
                <a:spcPts val="1500"/>
              </a:spcBef>
              <a:defRPr sz="1800"/>
            </a:pPr>
            <a:endParaRPr sz="3600" dirty="0"/>
          </a:p>
          <a:p>
            <a:pPr lvl="0">
              <a:spcBef>
                <a:spcPts val="1500"/>
              </a:spcBef>
              <a:defRPr sz="1800"/>
            </a:pPr>
            <a:endParaRPr sz="3600" dirty="0"/>
          </a:p>
          <a:p>
            <a:pPr lvl="0">
              <a:spcBef>
                <a:spcPts val="1500"/>
              </a:spcBef>
              <a:defRPr sz="1800"/>
            </a:pPr>
            <a:endParaRPr sz="3600" dirty="0"/>
          </a:p>
          <a:p>
            <a:pPr lvl="0">
              <a:spcBef>
                <a:spcPts val="1500"/>
              </a:spcBef>
              <a:defRPr sz="1800"/>
            </a:pPr>
            <a:endParaRPr sz="3600" dirty="0"/>
          </a:p>
          <a:p>
            <a:pPr lvl="0">
              <a:spcBef>
                <a:spcPts val="1500"/>
              </a:spcBef>
              <a:defRPr sz="1800"/>
            </a:pPr>
            <a:r>
              <a:rPr sz="3600" dirty="0"/>
              <a:t>The base directory name is taken from </a:t>
            </a:r>
            <a:r>
              <a:rPr sz="3600" dirty="0" err="1"/>
              <a:t>artifactid</a:t>
            </a:r>
            <a:r>
              <a:rPr sz="3600" dirty="0"/>
              <a:t>.</a:t>
            </a:r>
          </a:p>
          <a:p>
            <a:pPr lvl="0">
              <a:spcBef>
                <a:spcPts val="1500"/>
              </a:spcBef>
              <a:defRPr sz="1800"/>
            </a:pPr>
            <a:r>
              <a:rPr sz="3600" dirty="0"/>
              <a:t>A minimal POM </a:t>
            </a:r>
            <a:r>
              <a:rPr sz="3600" dirty="0" smtClean="0"/>
              <a:t>is </a:t>
            </a:r>
            <a:r>
              <a:rPr sz="3600" dirty="0"/>
              <a:t>included in base directory.</a:t>
            </a:r>
          </a:p>
        </p:txBody>
      </p:sp>
      <p:pic>
        <p:nvPicPr>
          <p:cNvPr id="22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708" y="3364632"/>
            <a:ext cx="7296100" cy="3248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Maven</a:t>
            </a:r>
            <a:r>
              <a:rPr lang="en-IE" sz="4200" dirty="0" smtClean="0"/>
              <a:t> </a:t>
            </a:r>
            <a:r>
              <a:rPr lang="en-IE" sz="5000" dirty="0"/>
              <a:t>Principles</a:t>
            </a:r>
            <a:endParaRPr sz="5000" dirty="0"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endParaRPr lang="en-IE" sz="1400" dirty="0" smtClean="0"/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Convention </a:t>
            </a:r>
            <a:r>
              <a:rPr sz="3600" dirty="0"/>
              <a:t>over configuration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buChar char="•"/>
              <a:defRPr sz="1800"/>
            </a:pPr>
            <a:r>
              <a:rPr lang="en-IE" sz="3600" dirty="0"/>
              <a:t>Reuse of build logic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Declarative </a:t>
            </a:r>
            <a:r>
              <a:rPr sz="3600" dirty="0"/>
              <a:t>execution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Coherent </a:t>
            </a:r>
            <a:r>
              <a:rPr sz="3600" dirty="0"/>
              <a:t>organization of dependencies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7824" y="3004592"/>
            <a:ext cx="6624736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924785" indent="-924785">
              <a:defRPr sz="5000"/>
            </a:lvl1pPr>
          </a:lstStyle>
          <a:p>
            <a:pPr lvl="0">
              <a:defRPr sz="1800"/>
            </a:pPr>
            <a:r>
              <a:rPr sz="5000" dirty="0"/>
              <a:t>Convention over configuration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571500" y="2267272"/>
            <a:ext cx="11861800" cy="6858000"/>
          </a:xfrm>
          <a:prstGeom prst="rect">
            <a:avLst/>
          </a:prstGeom>
        </p:spPr>
        <p:txBody>
          <a:bodyPr/>
          <a:lstStyle/>
          <a:p>
            <a:pPr marL="421640" lvl="0" indent="-381000">
              <a:spcBef>
                <a:spcPts val="2000"/>
              </a:spcBef>
              <a:buClr>
                <a:srgbClr val="000000"/>
              </a:buClr>
              <a:buFont typeface="Arial"/>
              <a:defRPr sz="1800"/>
            </a:pPr>
            <a:r>
              <a:rPr sz="2800" dirty="0"/>
              <a:t>Provide sensible default strategies for the most common build tasks</a:t>
            </a:r>
          </a:p>
          <a:p>
            <a:pPr marL="421640" lvl="0" indent="-381000">
              <a:spcBef>
                <a:spcPts val="2000"/>
              </a:spcBef>
              <a:buClr>
                <a:srgbClr val="000000"/>
              </a:buClr>
              <a:buFont typeface="Arial"/>
              <a:defRPr sz="1800"/>
            </a:pPr>
            <a:r>
              <a:rPr sz="2800" dirty="0"/>
              <a:t>The primary conventions to promote a familiar development environment are:</a:t>
            </a:r>
          </a:p>
          <a:p>
            <a:pPr marL="878839" lvl="1" indent="-380999">
              <a:spcBef>
                <a:spcPts val="2000"/>
              </a:spcBef>
              <a:buClr>
                <a:srgbClr val="000000"/>
              </a:buClr>
              <a:buFont typeface="Arial"/>
              <a:buAutoNum type="arabicPeriod"/>
              <a:defRPr sz="1800"/>
            </a:pPr>
            <a:r>
              <a:rPr sz="2800" dirty="0"/>
              <a:t>Standard directory layout for projects</a:t>
            </a:r>
          </a:p>
          <a:p>
            <a:pPr marL="878839" lvl="1" indent="-380999">
              <a:spcBef>
                <a:spcPts val="2000"/>
              </a:spcBef>
              <a:buClr>
                <a:srgbClr val="000000"/>
              </a:buClr>
              <a:buFont typeface="Arial"/>
              <a:buAutoNum type="arabicPeriod"/>
              <a:defRPr sz="1800"/>
            </a:pPr>
            <a:r>
              <a:rPr sz="2800" dirty="0" err="1"/>
              <a:t>Standardised</a:t>
            </a:r>
            <a:r>
              <a:rPr sz="2800" dirty="0"/>
              <a:t> set of build phases – lifecycle phases</a:t>
            </a:r>
          </a:p>
          <a:p>
            <a:pPr marL="878839" lvl="1" indent="-380999">
              <a:spcBef>
                <a:spcPts val="2000"/>
              </a:spcBef>
              <a:buClr>
                <a:srgbClr val="000000"/>
              </a:buClr>
              <a:buFont typeface="Arial"/>
              <a:buAutoNum type="arabicPeriod"/>
              <a:defRPr sz="1800"/>
            </a:pPr>
            <a:r>
              <a:rPr sz="2800" dirty="0"/>
              <a:t>A single Maven project produces a single output/</a:t>
            </a:r>
            <a:r>
              <a:rPr sz="2800" dirty="0">
                <a:latin typeface="Arial"/>
                <a:ea typeface="Arial"/>
                <a:cs typeface="Arial"/>
                <a:sym typeface="Arial"/>
              </a:rPr>
              <a:t>artifact</a:t>
            </a:r>
          </a:p>
          <a:p>
            <a:pPr marL="878839" lvl="1" indent="-380999">
              <a:spcBef>
                <a:spcPts val="2000"/>
              </a:spcBef>
              <a:buClr>
                <a:srgbClr val="000000"/>
              </a:buClr>
              <a:buFont typeface="Arial"/>
              <a:buAutoNum type="arabicPeriod"/>
              <a:defRPr sz="1800"/>
            </a:pPr>
            <a:r>
              <a:rPr sz="2800" dirty="0"/>
              <a:t>Standard naming conventions</a:t>
            </a:r>
          </a:p>
          <a:p>
            <a:pPr marL="421640" lvl="0" indent="-381000">
              <a:spcBef>
                <a:spcPts val="2000"/>
              </a:spcBef>
              <a:buClr>
                <a:srgbClr val="000000"/>
              </a:buClr>
              <a:buFont typeface="Arial"/>
              <a:defRPr sz="1800"/>
            </a:pPr>
            <a:r>
              <a:rPr sz="2800" dirty="0"/>
              <a:t>Conventions are Maven’s understanding</a:t>
            </a:r>
            <a:r>
              <a:rPr sz="2800" u="sng" dirty="0"/>
              <a:t> </a:t>
            </a:r>
            <a:r>
              <a:rPr sz="2800" dirty="0"/>
              <a:t>of how a project is typically built. This built-in project knowledge simplifies and facilitates project builds.</a:t>
            </a:r>
          </a:p>
          <a:p>
            <a:pPr marL="421640" lvl="0" indent="-381000">
              <a:spcBef>
                <a:spcPts val="2000"/>
              </a:spcBef>
              <a:buClr>
                <a:srgbClr val="000000"/>
              </a:buClr>
              <a:buFont typeface="Arial"/>
              <a:defRPr sz="1800"/>
            </a:pPr>
            <a:r>
              <a:rPr sz="2800" dirty="0"/>
              <a:t>Leverages its built-in project knowledge to help users understand a complex project's structure and potential variations in the build process.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Maven</a:t>
            </a:r>
            <a:r>
              <a:rPr lang="en-IE" sz="4200" dirty="0" smtClean="0"/>
              <a:t> </a:t>
            </a:r>
            <a:r>
              <a:rPr lang="en-IE" sz="5000" dirty="0"/>
              <a:t>Principles</a:t>
            </a:r>
            <a:endParaRPr sz="5000" dirty="0"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endParaRPr lang="en-IE" sz="1400" dirty="0" smtClean="0"/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Convention </a:t>
            </a:r>
            <a:r>
              <a:rPr sz="3600" dirty="0"/>
              <a:t>over configuration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buChar char="•"/>
              <a:defRPr sz="1800"/>
            </a:pPr>
            <a:r>
              <a:rPr lang="en-IE" sz="3600" dirty="0"/>
              <a:t>Reuse of build logic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Declarative </a:t>
            </a:r>
            <a:r>
              <a:rPr sz="3600" dirty="0"/>
              <a:t>execution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Coherent </a:t>
            </a:r>
            <a:r>
              <a:rPr sz="3600" dirty="0"/>
              <a:t>organization of dependencies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7824" y="4156720"/>
            <a:ext cx="6624736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24388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Reuse</a:t>
            </a:r>
            <a:r>
              <a:rPr sz="4200" dirty="0"/>
              <a:t> </a:t>
            </a:r>
            <a:r>
              <a:rPr sz="5000" dirty="0"/>
              <a:t>of</a:t>
            </a:r>
            <a:r>
              <a:rPr sz="4200" dirty="0"/>
              <a:t> </a:t>
            </a:r>
            <a:r>
              <a:rPr sz="5000" dirty="0"/>
              <a:t>build</a:t>
            </a:r>
            <a:r>
              <a:rPr sz="4200" dirty="0"/>
              <a:t> </a:t>
            </a:r>
            <a:r>
              <a:rPr sz="5000" dirty="0"/>
              <a:t>logic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200" dirty="0" smtClean="0"/>
              <a:t>Maven </a:t>
            </a:r>
            <a:r>
              <a:rPr sz="3200" dirty="0" err="1" smtClean="0"/>
              <a:t>encapsulat</a:t>
            </a:r>
            <a:r>
              <a:rPr lang="en-IE" sz="3200" dirty="0" err="1" smtClean="0"/>
              <a:t>es</a:t>
            </a:r>
            <a:r>
              <a:rPr sz="3200" dirty="0" smtClean="0"/>
              <a:t> </a:t>
            </a:r>
            <a:r>
              <a:rPr sz="3200" dirty="0"/>
              <a:t>build logic into modules called </a:t>
            </a:r>
            <a:r>
              <a:rPr sz="3200" dirty="0">
                <a:uFill>
                  <a:solidFill>
                    <a:srgbClr val="FF7C00"/>
                  </a:solidFill>
                </a:uFill>
              </a:rPr>
              <a:t>plugins</a:t>
            </a:r>
            <a:r>
              <a:rPr sz="3200" dirty="0"/>
              <a:t>. </a:t>
            </a:r>
          </a:p>
          <a:p>
            <a:pPr lvl="1">
              <a:defRPr sz="1800"/>
            </a:pPr>
            <a:r>
              <a:rPr sz="3200" dirty="0"/>
              <a:t>A plugin’s components,  called mojos, perform build tasks.</a:t>
            </a:r>
          </a:p>
          <a:p>
            <a:pPr lvl="2">
              <a:defRPr sz="1800"/>
            </a:pPr>
            <a:r>
              <a:rPr sz="3200" dirty="0"/>
              <a:t>MOJO - </a:t>
            </a:r>
            <a:r>
              <a:rPr sz="3200" b="1" dirty="0"/>
              <a:t>M</a:t>
            </a:r>
            <a:r>
              <a:rPr sz="3200" dirty="0"/>
              <a:t>aven plain </a:t>
            </a:r>
            <a:r>
              <a:rPr sz="3200" b="1" dirty="0"/>
              <a:t>O</a:t>
            </a:r>
            <a:r>
              <a:rPr sz="3200" dirty="0"/>
              <a:t>ld </a:t>
            </a:r>
            <a:r>
              <a:rPr sz="3200" b="1" dirty="0"/>
              <a:t>J</a:t>
            </a:r>
            <a:r>
              <a:rPr sz="3200" dirty="0"/>
              <a:t>ava </a:t>
            </a:r>
            <a:r>
              <a:rPr sz="3200" b="1" dirty="0"/>
              <a:t>O</a:t>
            </a:r>
            <a:r>
              <a:rPr sz="3200" dirty="0"/>
              <a:t>bjects</a:t>
            </a:r>
          </a:p>
          <a:p>
            <a:pPr lvl="1">
              <a:defRPr sz="1800"/>
            </a:pPr>
            <a:r>
              <a:rPr sz="3200" dirty="0"/>
              <a:t>Maven acts as a  framework which coordinates the execution of plugins in a well defined way.</a:t>
            </a:r>
          </a:p>
          <a:p>
            <a:pPr lvl="1">
              <a:defRPr sz="1800"/>
            </a:pPr>
            <a:r>
              <a:rPr sz="3200" dirty="0"/>
              <a:t>Some plugins are standard, others are downloaded on demand.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Maven</a:t>
            </a:r>
            <a:r>
              <a:rPr lang="en-IE" sz="4200" dirty="0" smtClean="0"/>
              <a:t> </a:t>
            </a:r>
            <a:r>
              <a:rPr lang="en-IE" sz="5000" dirty="0"/>
              <a:t>Principles</a:t>
            </a:r>
            <a:endParaRPr sz="5000" dirty="0"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endParaRPr lang="en-IE" sz="1400" dirty="0" smtClean="0"/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Convention </a:t>
            </a:r>
            <a:r>
              <a:rPr sz="3600" dirty="0"/>
              <a:t>over configuration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buChar char="•"/>
              <a:defRPr sz="1800"/>
            </a:pPr>
            <a:r>
              <a:rPr lang="en-IE" sz="3600" dirty="0"/>
              <a:t>Reuse of build logic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Declarative </a:t>
            </a:r>
            <a:r>
              <a:rPr sz="3600" dirty="0"/>
              <a:t>execution</a:t>
            </a:r>
          </a:p>
          <a:p>
            <a:pPr marL="840739" lvl="1" indent="-342899">
              <a:buClr>
                <a:srgbClr val="000000"/>
              </a:buClr>
              <a:buSzPct val="125000"/>
              <a:buFont typeface="Arial"/>
              <a:defRPr sz="1800"/>
            </a:pPr>
            <a:r>
              <a:rPr sz="3600" dirty="0" smtClean="0"/>
              <a:t>Coherent </a:t>
            </a:r>
            <a:r>
              <a:rPr sz="3600" dirty="0"/>
              <a:t>organization of dependencies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7824" y="5308848"/>
            <a:ext cx="6624736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24388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Declarative</a:t>
            </a:r>
            <a:r>
              <a:rPr sz="4200" dirty="0"/>
              <a:t> </a:t>
            </a:r>
            <a:r>
              <a:rPr sz="5000" dirty="0"/>
              <a:t>Execution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Ant’s typical target names are </a:t>
            </a:r>
            <a:r>
              <a:rPr sz="3200" dirty="0" err="1"/>
              <a:t>standardised</a:t>
            </a:r>
            <a:r>
              <a:rPr sz="3200" dirty="0"/>
              <a:t> into a set of well-defined and well-known build </a:t>
            </a:r>
            <a:r>
              <a:rPr sz="3200" dirty="0">
                <a:uFill>
                  <a:solidFill>
                    <a:srgbClr val="FF7C00"/>
                  </a:solidFill>
                </a:uFill>
              </a:rPr>
              <a:t>lifecycle phases</a:t>
            </a:r>
            <a:r>
              <a:rPr sz="3200" dirty="0"/>
              <a:t>.</a:t>
            </a:r>
            <a:endParaRPr sz="3200" u="sng" dirty="0"/>
          </a:p>
          <a:p>
            <a:pPr lvl="0">
              <a:defRPr sz="1800"/>
            </a:pPr>
            <a:r>
              <a:rPr sz="3200" dirty="0"/>
              <a:t>A lifecycle phase invokes the relevant plugins (the mojos) to do the work.</a:t>
            </a:r>
          </a:p>
          <a:p>
            <a:pPr lvl="0">
              <a:defRPr sz="1800"/>
            </a:pPr>
            <a:r>
              <a:rPr sz="3200" dirty="0"/>
              <a:t>The phase to plugin bindings are hardwired (for standard plugins).</a:t>
            </a:r>
          </a:p>
          <a:p>
            <a:pPr lvl="0">
              <a:defRPr sz="1800"/>
            </a:pPr>
            <a:r>
              <a:rPr sz="3200" dirty="0"/>
              <a:t>User configures a plugin declaratively in the POM (Project Object Model) file.</a:t>
            </a:r>
          </a:p>
          <a:p>
            <a:pPr lvl="0">
              <a:defRPr sz="1800"/>
            </a:pPr>
            <a:r>
              <a:rPr sz="3200" dirty="0"/>
              <a:t>Configuration only necessary for non-standard </a:t>
            </a:r>
            <a:r>
              <a:rPr sz="3200" dirty="0" smtClean="0"/>
              <a:t>cases</a:t>
            </a:r>
            <a:r>
              <a:rPr lang="en-IE" sz="3200" dirty="0" smtClean="0"/>
              <a:t>.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863253" y="2316480"/>
            <a:ext cx="5940214" cy="5633156"/>
          </a:xfrm>
          <a:prstGeom prst="roundRect">
            <a:avLst>
              <a:gd name="adj" fmla="val 11719"/>
            </a:avLst>
          </a:prstGeom>
          <a:ln w="12700">
            <a:solidFill/>
            <a:prstDash val="dash"/>
            <a:round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1290582" y="4914900"/>
            <a:ext cx="15367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400"/>
              </a:spcBef>
              <a:buClr>
                <a:srgbClr val="000000"/>
              </a:buClr>
              <a:buFont typeface="Arial"/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3600"/>
              <a:t>plugins</a:t>
            </a:r>
          </a:p>
        </p:txBody>
      </p:sp>
      <p:pic>
        <p:nvPicPr>
          <p:cNvPr id="120" name="j0223594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1688817" y="4671342"/>
            <a:ext cx="1206501" cy="123500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587217" y="5816600"/>
            <a:ext cx="15367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400"/>
              </a:spcBef>
              <a:buClr>
                <a:srgbClr val="000000"/>
              </a:buClr>
              <a:buFont typeface="Arial"/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user</a:t>
            </a:r>
          </a:p>
        </p:txBody>
      </p:sp>
      <p:sp>
        <p:nvSpPr>
          <p:cNvPr id="122" name="Shape 122"/>
          <p:cNvSpPr/>
          <p:nvPr/>
        </p:nvSpPr>
        <p:spPr>
          <a:xfrm>
            <a:off x="563315" y="6985000"/>
            <a:ext cx="3683001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300"/>
              </a:spcBef>
              <a:buClr>
                <a:srgbClr val="000000"/>
              </a:buClr>
              <a:buFont typeface="Courier New"/>
              <a:defRPr sz="2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200" b="1"/>
              <a:t>e.g. mvn install</a:t>
            </a:r>
          </a:p>
        </p:txBody>
      </p:sp>
      <p:sp>
        <p:nvSpPr>
          <p:cNvPr id="123" name="Shape 123"/>
          <p:cNvSpPr/>
          <p:nvPr/>
        </p:nvSpPr>
        <p:spPr>
          <a:xfrm>
            <a:off x="1691075" y="2471137"/>
            <a:ext cx="30734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r" defTabSz="584200">
              <a:spcBef>
                <a:spcPts val="1400"/>
              </a:spcBef>
              <a:buClr>
                <a:srgbClr val="000000"/>
              </a:buClr>
              <a:buFont typeface="Arial"/>
              <a:defRPr sz="4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4200" b="1" dirty="0"/>
              <a:t>Maven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5068711" y="2716600"/>
            <a:ext cx="1329832" cy="628370"/>
            <a:chOff x="0" y="0"/>
            <a:chExt cx="1329831" cy="628369"/>
          </a:xfrm>
        </p:grpSpPr>
        <p:sp>
          <p:nvSpPr>
            <p:cNvPr id="124" name="Shape 124"/>
            <p:cNvSpPr/>
            <p:nvPr/>
          </p:nvSpPr>
          <p:spPr>
            <a:xfrm>
              <a:off x="0" y="8537"/>
              <a:ext cx="1329832" cy="611859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09649" y="0"/>
              <a:ext cx="1110533" cy="628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marL="72941" marR="7294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>
                  <a:latin typeface="+mn-lt"/>
                  <a:ea typeface="+mn-ea"/>
                  <a:cs typeface="+mn-cs"/>
                  <a:sym typeface="Helvetica Neue Light"/>
                </a:rPr>
                <a:t>generate-</a:t>
              </a:r>
              <a:br>
                <a:rPr>
                  <a:latin typeface="+mn-lt"/>
                  <a:ea typeface="+mn-ea"/>
                  <a:cs typeface="+mn-cs"/>
                  <a:sym typeface="Helvetica Neue Light"/>
                </a:rPr>
              </a:br>
              <a:r>
                <a:rPr>
                  <a:latin typeface="+mn-lt"/>
                  <a:ea typeface="+mn-ea"/>
                  <a:cs typeface="+mn-cs"/>
                  <a:sym typeface="Helvetica Neue Light"/>
                </a:rPr>
                <a:t>sources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5068711" y="3438595"/>
            <a:ext cx="1329832" cy="611859"/>
            <a:chOff x="0" y="0"/>
            <a:chExt cx="1329831" cy="611857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98690" y="129610"/>
              <a:ext cx="932453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compile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5068711" y="4156569"/>
            <a:ext cx="1329832" cy="611858"/>
            <a:chOff x="0" y="0"/>
            <a:chExt cx="1329831" cy="611857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02029" y="129609"/>
              <a:ext cx="525774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test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5068711" y="6310489"/>
            <a:ext cx="1329832" cy="611859"/>
            <a:chOff x="0" y="0"/>
            <a:chExt cx="1329831" cy="611857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11046" y="129609"/>
              <a:ext cx="707740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install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5068711" y="7028462"/>
            <a:ext cx="1329832" cy="611859"/>
            <a:chOff x="0" y="0"/>
            <a:chExt cx="1329831" cy="611857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55839" y="129610"/>
              <a:ext cx="818154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deploy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5068711" y="4872284"/>
            <a:ext cx="1329832" cy="611859"/>
            <a:chOff x="0" y="0"/>
            <a:chExt cx="1329831" cy="611857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60398" y="129610"/>
              <a:ext cx="1009035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package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5068711" y="5586235"/>
            <a:ext cx="1329832" cy="628370"/>
            <a:chOff x="17201" y="0"/>
            <a:chExt cx="1329831" cy="628369"/>
          </a:xfrm>
        </p:grpSpPr>
        <p:sp>
          <p:nvSpPr>
            <p:cNvPr id="142" name="Shape 142"/>
            <p:cNvSpPr/>
            <p:nvPr/>
          </p:nvSpPr>
          <p:spPr>
            <a:xfrm>
              <a:off x="17201" y="8538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4441" y="0"/>
              <a:ext cx="1275353" cy="628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marL="72941" marR="7294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>
                  <a:latin typeface="+mn-lt"/>
                  <a:ea typeface="+mn-ea"/>
                  <a:cs typeface="+mn-cs"/>
                  <a:sym typeface="Helvetica Neue Light"/>
                </a:rPr>
                <a:t>integration-</a:t>
              </a:r>
              <a:br>
                <a:rPr>
                  <a:latin typeface="+mn-lt"/>
                  <a:ea typeface="+mn-ea"/>
                  <a:cs typeface="+mn-cs"/>
                  <a:sym typeface="Helvetica Neue Light"/>
                </a:rPr>
              </a:br>
              <a:r>
                <a:rPr>
                  <a:latin typeface="+mn-lt"/>
                  <a:ea typeface="+mn-ea"/>
                  <a:cs typeface="+mn-cs"/>
                  <a:sym typeface="Helvetica Neue Light"/>
                </a:rPr>
                <a:t>test</a:t>
              </a:r>
            </a:p>
          </p:txBody>
        </p:sp>
      </p:grpSp>
      <p:sp>
        <p:nvSpPr>
          <p:cNvPr id="145" name="Shape 145"/>
          <p:cNvSpPr/>
          <p:nvPr/>
        </p:nvSpPr>
        <p:spPr>
          <a:xfrm>
            <a:off x="3583093" y="8432235"/>
            <a:ext cx="4406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400"/>
              </a:spcBef>
              <a:buClr>
                <a:srgbClr val="000000"/>
              </a:buClr>
              <a:buFont typeface="Arial"/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3600"/>
              <a:t>Well-known phases</a:t>
            </a:r>
          </a:p>
        </p:txBody>
      </p:sp>
      <p:sp>
        <p:nvSpPr>
          <p:cNvPr id="146" name="Shape 146"/>
          <p:cNvSpPr/>
          <p:nvPr/>
        </p:nvSpPr>
        <p:spPr>
          <a:xfrm rot="16200000">
            <a:off x="5633155" y="7283591"/>
            <a:ext cx="304801" cy="1433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122506" y="5696373"/>
            <a:ext cx="1946206" cy="8173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150" name="Group 150"/>
          <p:cNvGrpSpPr/>
          <p:nvPr/>
        </p:nvGrpSpPr>
        <p:grpSpPr>
          <a:xfrm>
            <a:off x="8343900" y="2930595"/>
            <a:ext cx="2253263" cy="1433690"/>
            <a:chOff x="0" y="0"/>
            <a:chExt cx="2253262" cy="1433688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2253263" cy="1433689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E8ECF5"/>
                </a:gs>
                <a:gs pos="100000">
                  <a:srgbClr val="CDD2D9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080454" y="475544"/>
              <a:ext cx="889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71823" marR="71823" lvl="0" algn="ctr" defTabSz="584200">
                <a:buClr>
                  <a:srgbClr val="000000"/>
                </a:buClr>
                <a:buFont typeface="Arial Narrow"/>
                <a:defRPr sz="2800"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8343900" y="4468142"/>
            <a:ext cx="2253263" cy="1433690"/>
            <a:chOff x="0" y="0"/>
            <a:chExt cx="2253262" cy="1433688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2253263" cy="1433689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E8ECF5"/>
                </a:gs>
                <a:gs pos="100000">
                  <a:srgbClr val="CDD2D9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080454" y="475544"/>
              <a:ext cx="889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71823" marR="71823" lvl="0" algn="ctr" defTabSz="584200">
                <a:buClr>
                  <a:srgbClr val="000000"/>
                </a:buClr>
                <a:buFont typeface="Arial Narrow"/>
                <a:defRPr sz="2800"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8343900" y="6003431"/>
            <a:ext cx="2253263" cy="1433690"/>
            <a:chOff x="0" y="0"/>
            <a:chExt cx="2253262" cy="1433688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2253263" cy="1433689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E8ECF5"/>
                </a:gs>
                <a:gs pos="100000">
                  <a:srgbClr val="CDD2D9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080454" y="475544"/>
              <a:ext cx="889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71823" marR="71823" lvl="0" algn="ctr" defTabSz="584200">
                <a:buClr>
                  <a:srgbClr val="000000"/>
                </a:buClr>
                <a:buFont typeface="Arial Narrow"/>
                <a:defRPr sz="2800"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10905066" y="2930595"/>
            <a:ext cx="304801" cy="460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grpSp>
        <p:nvGrpSpPr>
          <p:cNvPr id="160" name="Group 160"/>
          <p:cNvGrpSpPr/>
          <p:nvPr/>
        </p:nvGrpSpPr>
        <p:grpSpPr>
          <a:xfrm>
            <a:off x="8448604" y="3032195"/>
            <a:ext cx="1126632" cy="512517"/>
            <a:chOff x="0" y="0"/>
            <a:chExt cx="1126631" cy="512515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8919" y="79938"/>
              <a:ext cx="648793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8755662" y="3646311"/>
            <a:ext cx="1126632" cy="512516"/>
            <a:chOff x="0" y="0"/>
            <a:chExt cx="1126631" cy="512515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38919" y="79938"/>
              <a:ext cx="648793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8550204" y="4671342"/>
            <a:ext cx="1126632" cy="512516"/>
            <a:chOff x="0" y="0"/>
            <a:chExt cx="1126631" cy="512515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38919" y="79938"/>
              <a:ext cx="648793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9164320" y="6108700"/>
            <a:ext cx="1126632" cy="512516"/>
            <a:chOff x="0" y="0"/>
            <a:chExt cx="1126631" cy="512515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8918" y="76269"/>
              <a:ext cx="648794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8654062" y="6718300"/>
            <a:ext cx="1126632" cy="512516"/>
            <a:chOff x="0" y="0"/>
            <a:chExt cx="1126631" cy="512515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38918" y="80785"/>
              <a:ext cx="648794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sp>
        <p:nvSpPr>
          <p:cNvPr id="173" name="Shape 173"/>
          <p:cNvSpPr/>
          <p:nvPr/>
        </p:nvSpPr>
        <p:spPr>
          <a:xfrm flipH="1">
            <a:off x="6400800" y="3237653"/>
            <a:ext cx="2047805" cy="512516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4" name="Shape 174"/>
          <p:cNvSpPr/>
          <p:nvPr/>
        </p:nvSpPr>
        <p:spPr>
          <a:xfrm flipH="1">
            <a:off x="6400800" y="3851769"/>
            <a:ext cx="2354862" cy="2661922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5" name="Shape 175"/>
          <p:cNvSpPr/>
          <p:nvPr/>
        </p:nvSpPr>
        <p:spPr>
          <a:xfrm flipH="1" flipV="1">
            <a:off x="6400800" y="3851768"/>
            <a:ext cx="2149405" cy="1025032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6" name="Shape 176"/>
          <p:cNvSpPr/>
          <p:nvPr/>
        </p:nvSpPr>
        <p:spPr>
          <a:xfrm flipH="1" flipV="1">
            <a:off x="6400800" y="4465883"/>
            <a:ext cx="2763521" cy="1844606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7" name="Shape 177"/>
          <p:cNvSpPr/>
          <p:nvPr/>
        </p:nvSpPr>
        <p:spPr>
          <a:xfrm flipH="1" flipV="1">
            <a:off x="6400800" y="6617546"/>
            <a:ext cx="2253263" cy="408659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807200" y="7004330"/>
            <a:ext cx="1435100" cy="374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100"/>
              </a:spcBef>
              <a:buClr>
                <a:srgbClr val="000000"/>
              </a:buClr>
              <a:buFont typeface="Arial"/>
              <a:defRPr sz="18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/>
            <a:r>
              <a:t>bindings</a:t>
            </a:r>
          </a:p>
        </p:txBody>
      </p:sp>
      <p:sp>
        <p:nvSpPr>
          <p:cNvPr id="179" name="Shape 179"/>
          <p:cNvSpPr/>
          <p:nvPr/>
        </p:nvSpPr>
        <p:spPr>
          <a:xfrm>
            <a:off x="5578969" y="7744177"/>
            <a:ext cx="410916" cy="2259"/>
          </a:xfrm>
          <a:prstGeom prst="line">
            <a:avLst/>
          </a:prstGeom>
          <a:ln w="63500">
            <a:solidFill/>
            <a:prstDash val="sysDot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8" name="Shape 114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Declarative</a:t>
            </a:r>
            <a:r>
              <a:rPr sz="4200" dirty="0"/>
              <a:t> </a:t>
            </a:r>
            <a:r>
              <a:rPr sz="5000" dirty="0"/>
              <a:t>Execution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887</Words>
  <Application>Microsoft Office PowerPoint</Application>
  <PresentationFormat>Custom</PresentationFormat>
  <Paragraphs>191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ModernPortfolio</vt:lpstr>
      <vt:lpstr>Agile Software Development</vt:lpstr>
      <vt:lpstr>Maven</vt:lpstr>
      <vt:lpstr>Maven Principles</vt:lpstr>
      <vt:lpstr>Convention over configuration</vt:lpstr>
      <vt:lpstr>Maven Principles</vt:lpstr>
      <vt:lpstr>Reuse of build logic</vt:lpstr>
      <vt:lpstr>Maven Principles</vt:lpstr>
      <vt:lpstr>Declarative Execution</vt:lpstr>
      <vt:lpstr>Declarative Execution</vt:lpstr>
      <vt:lpstr>Declarative Execution</vt:lpstr>
      <vt:lpstr>Declarative Execution</vt:lpstr>
      <vt:lpstr>Minimalist POM</vt:lpstr>
      <vt:lpstr>Maven Principles</vt:lpstr>
      <vt:lpstr>Coherent organization of dependencies</vt:lpstr>
      <vt:lpstr>Coherent organization of dependencies</vt:lpstr>
      <vt:lpstr>Local repositories</vt:lpstr>
      <vt:lpstr>Repository structure</vt:lpstr>
      <vt:lpstr>The full picture</vt:lpstr>
      <vt:lpstr>Archetypes</vt:lpstr>
      <vt:lpstr>Quickstart archetype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10</cp:revision>
  <dcterms:modified xsi:type="dcterms:W3CDTF">2015-10-17T17:50:02Z</dcterms:modified>
</cp:coreProperties>
</file>