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8" r:id="rId33"/>
    <p:sldId id="289" r:id="rId34"/>
    <p:sldId id="290" r:id="rId35"/>
    <p:sldId id="291" r:id="rId36"/>
    <p:sldId id="292" r:id="rId37"/>
    <p:sldId id="293" r:id="rId38"/>
  </p:sldIdLst>
  <p:sldSz cx="13004800" cy="9753600"/>
  <p:notesSz cx="6858000" cy="9144000"/>
  <p:defaultTextStyle>
    <a:lvl1pPr defTabSz="457200">
      <a:defRPr sz="1200">
        <a:latin typeface="Helvetica"/>
        <a:ea typeface="Helvetica"/>
        <a:cs typeface="Helvetica"/>
        <a:sym typeface="Helvetica"/>
      </a:defRPr>
    </a:lvl1pPr>
    <a:lvl2pPr indent="228600" defTabSz="457200">
      <a:defRPr sz="1200">
        <a:latin typeface="Helvetica"/>
        <a:ea typeface="Helvetica"/>
        <a:cs typeface="Helvetica"/>
        <a:sym typeface="Helvetica"/>
      </a:defRPr>
    </a:lvl2pPr>
    <a:lvl3pPr indent="457200" defTabSz="457200">
      <a:defRPr sz="1200">
        <a:latin typeface="Helvetica"/>
        <a:ea typeface="Helvetica"/>
        <a:cs typeface="Helvetica"/>
        <a:sym typeface="Helvetica"/>
      </a:defRPr>
    </a:lvl3pPr>
    <a:lvl4pPr indent="685800" defTabSz="457200">
      <a:defRPr sz="1200">
        <a:latin typeface="Helvetica"/>
        <a:ea typeface="Helvetica"/>
        <a:cs typeface="Helvetica"/>
        <a:sym typeface="Helvetica"/>
      </a:defRPr>
    </a:lvl4pPr>
    <a:lvl5pPr indent="914400" defTabSz="457200">
      <a:defRPr sz="1200">
        <a:latin typeface="Helvetica"/>
        <a:ea typeface="Helvetica"/>
        <a:cs typeface="Helvetica"/>
        <a:sym typeface="Helvetica"/>
      </a:defRPr>
    </a:lvl5pPr>
    <a:lvl6pPr indent="1143000" defTabSz="457200">
      <a:defRPr sz="1200">
        <a:latin typeface="Helvetica"/>
        <a:ea typeface="Helvetica"/>
        <a:cs typeface="Helvetica"/>
        <a:sym typeface="Helvetica"/>
      </a:defRPr>
    </a:lvl6pPr>
    <a:lvl7pPr indent="1371600" defTabSz="457200">
      <a:defRPr sz="1200">
        <a:latin typeface="Helvetica"/>
        <a:ea typeface="Helvetica"/>
        <a:cs typeface="Helvetica"/>
        <a:sym typeface="Helvetica"/>
      </a:defRPr>
    </a:lvl7pPr>
    <a:lvl8pPr indent="1600200" defTabSz="457200">
      <a:defRPr sz="1200">
        <a:latin typeface="Helvetica"/>
        <a:ea typeface="Helvetica"/>
        <a:cs typeface="Helvetica"/>
        <a:sym typeface="Helvetica"/>
      </a:defRPr>
    </a:lvl8pPr>
    <a:lvl9pPr indent="1828800" defTabSz="457200">
      <a:defRPr sz="1200">
        <a:latin typeface="Helvetica"/>
        <a:ea typeface="Helvetica"/>
        <a:cs typeface="Helvetica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25D6B"/>
          </a:solidFill>
        </a:fill>
      </a:tcStyle>
    </a:firstRow>
  </a:tblStyle>
  <a:tblStyle styleId="{C7B018BB-80A7-4F77-B60F-C8B233D01FF8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8FA"/>
          </a:solidFill>
        </a:fill>
      </a:tcStyle>
    </a:band2H>
    <a:firstCol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rgbClr val="A9A584"/>
              </a:solidFill>
              <a:prstDash val="solid"/>
              <a:miter lim="400000"/>
            </a:ln>
          </a:right>
          <a:top>
            <a:ln w="12700" cap="flat">
              <a:solidFill>
                <a:srgbClr val="A9A584"/>
              </a:solidFill>
              <a:prstDash val="solid"/>
              <a:miter lim="400000"/>
            </a:ln>
          </a:top>
          <a:bottom>
            <a:ln w="12700" cap="flat">
              <a:solidFill>
                <a:srgbClr val="A9A584"/>
              </a:solidFill>
              <a:prstDash val="solid"/>
              <a:miter lim="400000"/>
            </a:ln>
          </a:bottom>
          <a:insideH>
            <a:ln w="12700" cap="flat">
              <a:solidFill>
                <a:srgbClr val="A9A584"/>
              </a:solidFill>
              <a:prstDash val="solid"/>
              <a:miter lim="400000"/>
            </a:ln>
          </a:insideH>
          <a:insideV>
            <a:ln w="12700" cap="flat">
              <a:solidFill>
                <a:srgbClr val="A9A584"/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A9A584"/>
              </a:solidFill>
              <a:prstDash val="solid"/>
              <a:miter lim="400000"/>
            </a:ln>
          </a:left>
          <a:right>
            <a:ln w="12700" cap="flat">
              <a:solidFill>
                <a:srgbClr val="A9A584"/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rgbClr val="A9A584"/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/>
      <a:tcStyle>
        <a:tcBdr/>
        <a:fill>
          <a:solidFill>
            <a:srgbClr val="E4E4E0"/>
          </a:solidFill>
        </a:fill>
      </a:tcStyle>
    </a:band2H>
    <a:firstCol>
      <a:tcTxStyle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rgbClr val="A9A58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>
        <a:fontRef idx="major">
          <a:srgbClr val="777777"/>
        </a:fontRef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D51ADE6A-740E-44AE-83CC-AE7238B6C88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  <a:tblStyle styleId="{4A9BC294-FFE2-49D5-8D69-9E1BD2C41BD5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476" y="-120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70117066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wit.ie" TargetMode="Externa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creativecommons.org/licenses/by-nc/3.0/" TargetMode="External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wit.ie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647700" y="4749800"/>
            <a:ext cx="11709421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571500" y="5016500"/>
            <a:ext cx="118618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647700" y="1968500"/>
            <a:ext cx="4876867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5080000" cy="6565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</a:defRPr>
            </a:lvl1pPr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6502399" y="1803400"/>
            <a:ext cx="1" cy="4318000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 &amp;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 flipH="1">
            <a:off x="4432299" y="1778000"/>
            <a:ext cx="1" cy="5054600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 flipH="1">
            <a:off x="6489699" y="508000"/>
            <a:ext cx="1" cy="801373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 flipH="1">
            <a:off x="4444998" y="1777968"/>
            <a:ext cx="1" cy="506738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48" name="Shape 48"/>
          <p:cNvSpPr/>
          <p:nvPr/>
        </p:nvSpPr>
        <p:spPr>
          <a:xfrm flipH="1">
            <a:off x="8547098" y="1777968"/>
            <a:ext cx="1" cy="506738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 flipH="1">
            <a:off x="6489698" y="520668"/>
            <a:ext cx="1" cy="7962963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54" name="Shape 54"/>
          <p:cNvSpPr/>
          <p:nvPr/>
        </p:nvSpPr>
        <p:spPr>
          <a:xfrm>
            <a:off x="6489696" y="4476750"/>
            <a:ext cx="5994408" cy="127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4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9067798" y="520668"/>
            <a:ext cx="1" cy="7962963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58" name="Shape 58"/>
          <p:cNvSpPr/>
          <p:nvPr/>
        </p:nvSpPr>
        <p:spPr>
          <a:xfrm>
            <a:off x="9067796" y="3092450"/>
            <a:ext cx="3429023" cy="127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59" name="Shape 59"/>
          <p:cNvSpPr/>
          <p:nvPr/>
        </p:nvSpPr>
        <p:spPr>
          <a:xfrm>
            <a:off x="9067796" y="5873750"/>
            <a:ext cx="3429023" cy="127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60" name="Shape 60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68686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5080000" cy="6565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</a:defRPr>
            </a:lvl1pPr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66" name="Shape 66"/>
          <p:cNvSpPr>
            <a:spLocks noGrp="1"/>
          </p:cNvSpPr>
          <p:nvPr>
            <p:ph type="body" idx="1"/>
          </p:nvPr>
        </p:nvSpPr>
        <p:spPr>
          <a:xfrm>
            <a:off x="8369300" y="2324100"/>
            <a:ext cx="4064000" cy="6565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</a:defRPr>
            </a:lvl1pPr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600"/>
              <a:t>Body Level One</a:t>
            </a:r>
          </a:p>
          <a:p>
            <a:pPr lvl="1">
              <a:defRPr sz="1800"/>
            </a:pPr>
            <a:r>
              <a:rPr sz="2600"/>
              <a:t>Body Level Two</a:t>
            </a:r>
          </a:p>
          <a:p>
            <a:pPr lvl="2">
              <a:defRPr sz="1800"/>
            </a:pPr>
            <a:r>
              <a:rPr sz="2600"/>
              <a:t>Body Level Three</a:t>
            </a:r>
          </a:p>
          <a:p>
            <a:pPr lvl="3">
              <a:defRPr sz="1800"/>
            </a:pPr>
            <a:r>
              <a:rPr sz="2600"/>
              <a:t>Body Level Four</a:t>
            </a:r>
          </a:p>
          <a:p>
            <a:pPr lvl="4">
              <a:defRPr sz="1800"/>
            </a:pPr>
            <a:r>
              <a:rPr sz="2600"/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 flipV="1">
            <a:off x="908290" y="4366805"/>
            <a:ext cx="11220734" cy="67"/>
          </a:xfrm>
          <a:prstGeom prst="line">
            <a:avLst/>
          </a:prstGeom>
          <a:ln w="12700">
            <a:solidFill>
              <a:srgbClr val="919191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pic>
        <p:nvPicPr>
          <p:cNvPr id="69" name="WIT_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7100" y="8724900"/>
            <a:ext cx="3236058" cy="673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0" name="esu-logo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10800" y="8826500"/>
            <a:ext cx="1933303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Shape 71"/>
          <p:cNvSpPr/>
          <p:nvPr/>
        </p:nvSpPr>
        <p:spPr>
          <a:xfrm>
            <a:off x="734731" y="4641850"/>
            <a:ext cx="2618842" cy="1257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 defTabSz="584200">
              <a:lnSpc>
                <a:spcPct val="80000"/>
              </a:lnSpc>
              <a:defRPr sz="1800"/>
            </a:pPr>
            <a:r>
              <a:rPr sz="440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Produced </a:t>
            </a:r>
          </a:p>
          <a:p>
            <a:pPr lvl="0" algn="r" defTabSz="584200">
              <a:lnSpc>
                <a:spcPct val="80000"/>
              </a:lnSpc>
              <a:defRPr sz="1800"/>
            </a:pPr>
            <a:r>
              <a:rPr sz="440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by</a:t>
            </a:r>
          </a:p>
        </p:txBody>
      </p:sp>
      <p:grpSp>
        <p:nvGrpSpPr>
          <p:cNvPr id="75" name="Group 75"/>
          <p:cNvGrpSpPr/>
          <p:nvPr/>
        </p:nvGrpSpPr>
        <p:grpSpPr>
          <a:xfrm>
            <a:off x="3708399" y="6667103"/>
            <a:ext cx="4164687" cy="1266571"/>
            <a:chOff x="0" y="5953"/>
            <a:chExt cx="4164685" cy="1266569"/>
          </a:xfrm>
        </p:grpSpPr>
        <p:sp>
          <p:nvSpPr>
            <p:cNvPr id="72" name="Shape 72"/>
            <p:cNvSpPr/>
            <p:nvPr/>
          </p:nvSpPr>
          <p:spPr>
            <a:xfrm>
              <a:off x="0" y="5953"/>
              <a:ext cx="4164686" cy="5976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 defTabSz="584200">
                <a:lnSpc>
                  <a:spcPct val="120000"/>
                </a:lnSpc>
                <a:defRPr sz="1800"/>
              </a:pPr>
              <a:r>
                <a:rPr sz="1600">
                  <a:solidFill>
                    <a:srgbClr val="133455"/>
                  </a:solidFill>
                  <a:latin typeface="+mj-lt"/>
                  <a:ea typeface="+mj-ea"/>
                  <a:cs typeface="+mj-cs"/>
                  <a:sym typeface="Helvetica Neue"/>
                </a:rPr>
                <a:t>Department of Computing, Maths &amp; Physics</a:t>
              </a:r>
            </a:p>
            <a:p>
              <a:pPr lvl="0" defTabSz="584200">
                <a:lnSpc>
                  <a:spcPct val="120000"/>
                </a:lnSpc>
                <a:defRPr sz="1800"/>
              </a:pPr>
              <a:r>
                <a:rPr sz="1600">
                  <a:solidFill>
                    <a:srgbClr val="133455"/>
                  </a:solidFill>
                  <a:latin typeface="+mj-lt"/>
                  <a:ea typeface="+mj-ea"/>
                  <a:cs typeface="+mj-cs"/>
                  <a:sym typeface="Helvetica Neue"/>
                </a:rPr>
                <a:t>Waterford Institute of Technology</a:t>
              </a:r>
            </a:p>
          </p:txBody>
        </p:sp>
        <p:sp>
          <p:nvSpPr>
            <p:cNvPr id="73" name="Shape 73"/>
            <p:cNvSpPr/>
            <p:nvPr/>
          </p:nvSpPr>
          <p:spPr>
            <a:xfrm>
              <a:off x="0" y="692590"/>
              <a:ext cx="1265225" cy="2751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584200">
                <a:defRPr>
                  <a:latin typeface="+mj-lt"/>
                  <a:ea typeface="+mj-ea"/>
                  <a:cs typeface="+mj-cs"/>
                  <a:sym typeface="Helvetica Neue"/>
                  <a:hlinkClick r:id="rId4"/>
                </a:defRPr>
              </a:lvl1pPr>
            </a:lstStyle>
            <a:p>
              <a:pPr lvl="0">
                <a:defRPr sz="1800"/>
              </a:pPr>
              <a:r>
                <a:rPr sz="1200">
                  <a:hlinkClick r:id="rId4"/>
                </a:rPr>
                <a:t>http://www.wit.ie</a:t>
              </a:r>
            </a:p>
          </p:txBody>
        </p:sp>
        <p:sp>
          <p:nvSpPr>
            <p:cNvPr id="74" name="Shape 74"/>
            <p:cNvSpPr/>
            <p:nvPr/>
          </p:nvSpPr>
          <p:spPr>
            <a:xfrm>
              <a:off x="0" y="997390"/>
              <a:ext cx="1550670" cy="2751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584200">
                <a:defRPr>
                  <a:latin typeface="+mj-lt"/>
                  <a:ea typeface="+mj-ea"/>
                  <a:cs typeface="+mj-cs"/>
                  <a:sym typeface="Helvetica Neue"/>
                  <a:hlinkClick r:id="rId4"/>
                </a:defRPr>
              </a:lvl1pPr>
            </a:lstStyle>
            <a:p>
              <a:pPr lvl="0">
                <a:defRPr sz="1800"/>
              </a:pPr>
              <a:r>
                <a:rPr sz="1200">
                  <a:hlinkClick r:id="rId4"/>
                </a:rPr>
                <a:t>http://elearning.wit.ie</a:t>
              </a:r>
            </a:p>
          </p:txBody>
        </p:sp>
      </p:grpSp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xfrm>
            <a:off x="889000" y="2368550"/>
            <a:ext cx="11239500" cy="1028700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defRPr sz="44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idx="1"/>
          </p:nvPr>
        </p:nvSpPr>
        <p:spPr>
          <a:xfrm>
            <a:off x="3727450" y="4737100"/>
            <a:ext cx="5778500" cy="1981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1800"/>
            </a:lvl1pPr>
            <a:lvl2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1800"/>
            </a:lvl2pPr>
            <a:lvl3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1800"/>
            </a:lvl3pPr>
            <a:lvl4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1800"/>
            </a:lvl4pPr>
            <a:lvl5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1800"/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inal &amp;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WIT_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7100" y="8724900"/>
            <a:ext cx="3236058" cy="673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0" name="esu-logo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10800" y="8826500"/>
            <a:ext cx="1933303" cy="4572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3" name="Group 83"/>
          <p:cNvGrpSpPr/>
          <p:nvPr/>
        </p:nvGrpSpPr>
        <p:grpSpPr>
          <a:xfrm>
            <a:off x="4419600" y="3209759"/>
            <a:ext cx="4267200" cy="2801677"/>
            <a:chOff x="0" y="0"/>
            <a:chExt cx="4267200" cy="2801675"/>
          </a:xfrm>
        </p:grpSpPr>
        <p:pic>
          <p:nvPicPr>
            <p:cNvPr id="81" name="by-nc.eu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3500" y="0"/>
              <a:ext cx="2962205" cy="10364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2" name="Shape 82"/>
            <p:cNvSpPr/>
            <p:nvPr/>
          </p:nvSpPr>
          <p:spPr>
            <a:xfrm>
              <a:off x="0" y="1287632"/>
              <a:ext cx="4267200" cy="15140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lvl="0" defTabSz="584200">
                <a:lnSpc>
                  <a:spcPct val="120000"/>
                </a:lnSpc>
                <a:defRPr sz="1800"/>
              </a:pPr>
              <a:r>
                <a:rPr sz="1400">
                  <a:latin typeface="+mj-lt"/>
                  <a:ea typeface="+mj-ea"/>
                  <a:cs typeface="+mj-cs"/>
                  <a:sym typeface="Helvetica Neue"/>
                </a:rPr>
                <a:t>Except where otherwise noted, this content is licensed under a </a:t>
              </a:r>
              <a:r>
                <a:rPr sz="1400">
                  <a:latin typeface="+mj-lt"/>
                  <a:ea typeface="+mj-ea"/>
                  <a:cs typeface="+mj-cs"/>
                  <a:sym typeface="Helvetica Neue"/>
                  <a:hlinkClick r:id="rId5"/>
                </a:rPr>
                <a:t>Creative Commons Attribution-NonCommercial 3.0 License</a:t>
              </a:r>
              <a:r>
                <a:rPr sz="1400">
                  <a:latin typeface="+mj-lt"/>
                  <a:ea typeface="+mj-ea"/>
                  <a:cs typeface="+mj-cs"/>
                  <a:sym typeface="Helvetica Neue"/>
                </a:rPr>
                <a:t>. </a:t>
              </a:r>
            </a:p>
            <a:p>
              <a:pPr lvl="0" defTabSz="584200">
                <a:lnSpc>
                  <a:spcPct val="120000"/>
                </a:lnSpc>
                <a:defRPr sz="1800"/>
              </a:pPr>
              <a:endParaRPr sz="1400">
                <a:latin typeface="+mj-lt"/>
                <a:ea typeface="+mj-ea"/>
                <a:cs typeface="+mj-cs"/>
                <a:sym typeface="Helvetica Neue"/>
              </a:endParaRPr>
            </a:p>
            <a:p>
              <a:pPr lvl="0" defTabSz="584200">
                <a:lnSpc>
                  <a:spcPct val="120000"/>
                </a:lnSpc>
                <a:defRPr sz="1800"/>
              </a:pPr>
              <a:r>
                <a:rPr sz="1400">
                  <a:latin typeface="+mj-lt"/>
                  <a:ea typeface="+mj-ea"/>
                  <a:cs typeface="+mj-cs"/>
                  <a:sym typeface="Helvetica Neue"/>
                </a:rPr>
                <a:t>For more information, please see </a:t>
              </a:r>
              <a:r>
                <a:rPr sz="1400">
                  <a:latin typeface="+mj-lt"/>
                  <a:ea typeface="+mj-ea"/>
                  <a:cs typeface="+mj-cs"/>
                  <a:sym typeface="Helvetica Neue"/>
                  <a:hlinkClick r:id="rId5"/>
                </a:rPr>
                <a:t>http://creativecommons.org/licenses/by-nc/3.0/</a:t>
              </a:r>
            </a:p>
          </p:txBody>
        </p:sp>
      </p:grp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 flipV="1">
            <a:off x="908290" y="4366805"/>
            <a:ext cx="11220733" cy="2"/>
          </a:xfrm>
          <a:prstGeom prst="line">
            <a:avLst/>
          </a:prstGeom>
          <a:ln w="12700">
            <a:solidFill>
              <a:srgbClr val="919191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pic>
        <p:nvPicPr>
          <p:cNvPr id="86" name="WIT_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7100" y="8724900"/>
            <a:ext cx="3175000" cy="660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7" name="esu-logo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98100" y="8826500"/>
            <a:ext cx="1879600" cy="444500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Shape 88"/>
          <p:cNvSpPr/>
          <p:nvPr/>
        </p:nvSpPr>
        <p:spPr>
          <a:xfrm>
            <a:off x="507045" y="4584700"/>
            <a:ext cx="2846528" cy="137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 defTabSz="584200">
              <a:lnSpc>
                <a:spcPct val="80000"/>
              </a:lnSpc>
              <a:defRPr sz="1800"/>
            </a:pPr>
            <a:r>
              <a:rPr sz="480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Produced </a:t>
            </a:r>
          </a:p>
          <a:p>
            <a:pPr lvl="0" algn="r" defTabSz="584200">
              <a:lnSpc>
                <a:spcPct val="80000"/>
              </a:lnSpc>
              <a:defRPr sz="1800"/>
            </a:pPr>
            <a:r>
              <a:rPr sz="480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by</a:t>
            </a:r>
          </a:p>
        </p:txBody>
      </p:sp>
      <p:grpSp>
        <p:nvGrpSpPr>
          <p:cNvPr id="92" name="Group 92"/>
          <p:cNvGrpSpPr/>
          <p:nvPr/>
        </p:nvGrpSpPr>
        <p:grpSpPr>
          <a:xfrm>
            <a:off x="3707033" y="6616700"/>
            <a:ext cx="4610101" cy="1371601"/>
            <a:chOff x="0" y="0"/>
            <a:chExt cx="4610100" cy="1371600"/>
          </a:xfrm>
        </p:grpSpPr>
        <p:sp>
          <p:nvSpPr>
            <p:cNvPr id="89" name="Shape 89"/>
            <p:cNvSpPr/>
            <p:nvPr/>
          </p:nvSpPr>
          <p:spPr>
            <a:xfrm>
              <a:off x="0" y="0"/>
              <a:ext cx="4610101" cy="7350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defTabSz="584200">
                <a:lnSpc>
                  <a:spcPct val="120000"/>
                </a:lnSpc>
                <a:defRPr sz="1800"/>
              </a:pPr>
              <a:r>
                <a:rPr>
                  <a:solidFill>
                    <a:srgbClr val="133455"/>
                  </a:solidFill>
                  <a:latin typeface="+mj-lt"/>
                  <a:ea typeface="+mj-ea"/>
                  <a:cs typeface="+mj-cs"/>
                  <a:sym typeface="Helvetica Neue"/>
                </a:rPr>
                <a:t>Department of Computing, Maths &amp; Physics</a:t>
              </a:r>
            </a:p>
            <a:p>
              <a:pPr lvl="0" defTabSz="584200">
                <a:lnSpc>
                  <a:spcPct val="120000"/>
                </a:lnSpc>
                <a:defRPr sz="1800"/>
              </a:pPr>
              <a:r>
                <a:rPr>
                  <a:solidFill>
                    <a:srgbClr val="133455"/>
                  </a:solidFill>
                  <a:latin typeface="+mj-lt"/>
                  <a:ea typeface="+mj-ea"/>
                  <a:cs typeface="+mj-cs"/>
                  <a:sym typeface="Helvetica Neue"/>
                </a:rPr>
                <a:t>Waterford Institute of Technology</a:t>
              </a:r>
            </a:p>
          </p:txBody>
        </p:sp>
        <p:sp>
          <p:nvSpPr>
            <p:cNvPr id="90" name="Shape 90"/>
            <p:cNvSpPr/>
            <p:nvPr/>
          </p:nvSpPr>
          <p:spPr>
            <a:xfrm>
              <a:off x="0" y="754707"/>
              <a:ext cx="1361922" cy="3018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1300">
                  <a:latin typeface="+mj-lt"/>
                  <a:ea typeface="+mj-ea"/>
                  <a:cs typeface="+mj-cs"/>
                  <a:sym typeface="Helvetica Neue"/>
                  <a:hlinkClick r:id="rId4"/>
                </a:defRPr>
              </a:lvl1pPr>
            </a:lstStyle>
            <a:p>
              <a:pPr lvl="0">
                <a:defRPr sz="1800"/>
              </a:pPr>
              <a:r>
                <a:rPr sz="1300">
                  <a:hlinkClick r:id="rId4"/>
                </a:rPr>
                <a:t>http://www.wit.ie</a:t>
              </a:r>
            </a:p>
          </p:txBody>
        </p:sp>
        <p:sp>
          <p:nvSpPr>
            <p:cNvPr id="91" name="Shape 91"/>
            <p:cNvSpPr/>
            <p:nvPr/>
          </p:nvSpPr>
          <p:spPr>
            <a:xfrm>
              <a:off x="0" y="1069716"/>
              <a:ext cx="1671326" cy="301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1300">
                  <a:latin typeface="+mj-lt"/>
                  <a:ea typeface="+mj-ea"/>
                  <a:cs typeface="+mj-cs"/>
                  <a:sym typeface="Helvetica Neue"/>
                  <a:hlinkClick r:id="rId4"/>
                </a:defRPr>
              </a:lvl1pPr>
            </a:lstStyle>
            <a:p>
              <a:pPr lvl="0">
                <a:defRPr sz="1800"/>
              </a:pPr>
              <a:r>
                <a:rPr sz="1300">
                  <a:hlinkClick r:id="rId4"/>
                </a:rPr>
                <a:t>http://elearning.wit.ie</a:t>
              </a:r>
            </a:p>
          </p:txBody>
        </p:sp>
      </p:grpSp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xfrm>
            <a:off x="889000" y="2368550"/>
            <a:ext cx="11226800" cy="1028700"/>
          </a:xfrm>
          <a:prstGeom prst="rect">
            <a:avLst/>
          </a:prstGeom>
        </p:spPr>
        <p:txBody>
          <a:bodyPr lIns="50800" tIns="50800" rIns="50800" bIns="50800" anchor="ctr"/>
          <a:lstStyle>
            <a:lvl1pPr>
              <a:defRPr sz="48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 lvl="0">
              <a:defRPr sz="1800"/>
            </a:pPr>
            <a:r>
              <a:rPr sz="4800"/>
              <a:t>Title Text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idx="1"/>
          </p:nvPr>
        </p:nvSpPr>
        <p:spPr>
          <a:xfrm>
            <a:off x="3727450" y="4737100"/>
            <a:ext cx="5778500" cy="1981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000"/>
            </a:lvl1pPr>
            <a:lvl2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000"/>
            </a:lvl2pPr>
            <a:lvl3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000"/>
            </a:lvl3pPr>
            <a:lvl4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000"/>
            </a:lvl4pPr>
            <a:lvl5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000"/>
            </a:lvl5pPr>
          </a:lstStyle>
          <a:p>
            <a:pPr lvl="0">
              <a:defRPr sz="1800"/>
            </a:pPr>
            <a:r>
              <a:rPr sz="2000"/>
              <a:t>Body Level One</a:t>
            </a:r>
          </a:p>
          <a:p>
            <a:pPr lvl="1">
              <a:defRPr sz="1800"/>
            </a:pPr>
            <a:r>
              <a:rPr sz="2000"/>
              <a:t>Body Level Two</a:t>
            </a:r>
          </a:p>
          <a:p>
            <a:pPr lvl="2">
              <a:defRPr sz="1800"/>
            </a:pPr>
            <a:r>
              <a:rPr sz="2000"/>
              <a:t>Body Level Three</a:t>
            </a:r>
          </a:p>
          <a:p>
            <a:pPr lvl="3">
              <a:defRPr sz="1800"/>
            </a:pPr>
            <a:r>
              <a:rPr sz="2000"/>
              <a:t>Body Level Four</a:t>
            </a:r>
          </a:p>
          <a:p>
            <a:pPr lvl="4">
              <a:defRPr sz="1800"/>
            </a:pPr>
            <a:r>
              <a:rPr sz="20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#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16" name="Shape 16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5219700" cy="65659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600"/>
              <a:t>Body Level One</a:t>
            </a:r>
          </a:p>
          <a:p>
            <a:pPr lvl="1">
              <a:defRPr sz="1800"/>
            </a:pPr>
            <a:r>
              <a:rPr sz="2600"/>
              <a:t>Body Level Two</a:t>
            </a:r>
          </a:p>
          <a:p>
            <a:pPr lvl="2">
              <a:defRPr sz="1800"/>
            </a:pPr>
            <a:r>
              <a:rPr sz="2600"/>
              <a:t>Body Level Three</a:t>
            </a:r>
          </a:p>
          <a:p>
            <a:pPr lvl="3">
              <a:defRPr sz="1800"/>
            </a:pPr>
            <a:r>
              <a:rPr sz="2600"/>
              <a:t>Body Level Four</a:t>
            </a:r>
          </a:p>
          <a:p>
            <a:pPr lvl="4">
              <a:defRPr sz="1800"/>
            </a:pPr>
            <a:r>
              <a:rPr sz="2600"/>
              <a:t>Body Level Five</a:t>
            </a:r>
          </a:p>
        </p:txBody>
      </p:sp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571500" y="863600"/>
            <a:ext cx="11861800" cy="8026400"/>
          </a:xfrm>
          <a:prstGeom prst="rect">
            <a:avLst/>
          </a:prstGeom>
        </p:spPr>
        <p:txBody>
          <a:bodyPr/>
          <a:lstStyle>
            <a:lvl1pPr>
              <a:spcBef>
                <a:spcPts val="7200"/>
              </a:spcBef>
              <a:defRPr>
                <a:solidFill>
                  <a:srgbClr val="747474"/>
                </a:solidFill>
              </a:defRPr>
            </a:lvl1pPr>
            <a:lvl2pPr>
              <a:spcBef>
                <a:spcPts val="7200"/>
              </a:spcBef>
              <a:defRPr>
                <a:solidFill>
                  <a:srgbClr val="747474"/>
                </a:solidFill>
              </a:defRPr>
            </a:lvl2pPr>
            <a:lvl3pPr>
              <a:spcBef>
                <a:spcPts val="7200"/>
              </a:spcBef>
              <a:defRPr>
                <a:solidFill>
                  <a:srgbClr val="747474"/>
                </a:solidFill>
              </a:defRPr>
            </a:lvl3pPr>
            <a:lvl4pPr>
              <a:spcBef>
                <a:spcPts val="7200"/>
              </a:spcBef>
              <a:defRPr>
                <a:solidFill>
                  <a:srgbClr val="747474"/>
                </a:solidFill>
              </a:defRPr>
            </a:lvl4pPr>
            <a:lvl5pPr>
              <a:spcBef>
                <a:spcPts val="7200"/>
              </a:spcBef>
              <a:defRPr>
                <a:solidFill>
                  <a:srgbClr val="747474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571500" y="3708400"/>
            <a:ext cx="11861800" cy="2336800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7543800" y="7975599"/>
            <a:ext cx="1" cy="14225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27" name="Shape 27"/>
          <p:cNvSpPr>
            <a:spLocks noGrp="1"/>
          </p:cNvSpPr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lIns="50800" tIns="50800" rIns="50800" bIns="50800" anchor="ctr"/>
          <a:lstStyle>
            <a:lvl1pPr algn="r"/>
          </a:lstStyle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28" name="Shape 28"/>
          <p:cNvSpPr>
            <a:spLocks noGrp="1"/>
          </p:cNvSpPr>
          <p:nvPr>
            <p:ph type="body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A9A9A9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A9A9A9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A9A9A9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A9A9A9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A9A9A9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647700" y="4749800"/>
            <a:ext cx="4882122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571500" y="1320800"/>
            <a:ext cx="5080000" cy="3175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571500" y="5016500"/>
            <a:ext cx="50800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11861800" cy="656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>
              <a:defRPr sz="1800"/>
            </a:pPr>
            <a:r>
              <a:rPr sz="2600"/>
              <a:t>Body Level One</a:t>
            </a:r>
          </a:p>
          <a:p>
            <a:pPr lvl="1">
              <a:defRPr sz="1800"/>
            </a:pPr>
            <a:r>
              <a:rPr sz="2600"/>
              <a:t>Body Level Two</a:t>
            </a:r>
          </a:p>
          <a:p>
            <a:pPr lvl="2">
              <a:defRPr sz="1800"/>
            </a:pPr>
            <a:r>
              <a:rPr sz="2600"/>
              <a:t>Body Level Three</a:t>
            </a:r>
          </a:p>
          <a:p>
            <a:pPr lvl="3">
              <a:defRPr sz="1800"/>
            </a:pPr>
            <a:r>
              <a:rPr sz="2600"/>
              <a:t>Body Level Four</a:t>
            </a:r>
          </a:p>
          <a:p>
            <a:pPr lvl="4">
              <a:defRPr sz="1800"/>
            </a:pPr>
            <a:r>
              <a:rPr sz="2600"/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2268199" y="9194800"/>
            <a:ext cx="312015" cy="2998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r" defTabSz="584200">
              <a:defRPr sz="14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 spd="med"/>
  <p:txStyles>
    <p:titleStyle>
      <a:lvl1pPr defTabSz="584200">
        <a:defRPr sz="4200">
          <a:latin typeface="+mn-lt"/>
          <a:ea typeface="+mn-ea"/>
          <a:cs typeface="+mn-cs"/>
          <a:sym typeface="Helvetica Neue Light"/>
        </a:defRPr>
      </a:lvl1pPr>
      <a:lvl2pPr indent="228600" defTabSz="584200">
        <a:defRPr sz="4200">
          <a:latin typeface="+mn-lt"/>
          <a:ea typeface="+mn-ea"/>
          <a:cs typeface="+mn-cs"/>
          <a:sym typeface="Helvetica Neue Light"/>
        </a:defRPr>
      </a:lvl2pPr>
      <a:lvl3pPr indent="457200" defTabSz="584200">
        <a:defRPr sz="4200">
          <a:latin typeface="+mn-lt"/>
          <a:ea typeface="+mn-ea"/>
          <a:cs typeface="+mn-cs"/>
          <a:sym typeface="Helvetica Neue Light"/>
        </a:defRPr>
      </a:lvl3pPr>
      <a:lvl4pPr indent="685800" defTabSz="584200">
        <a:defRPr sz="4200">
          <a:latin typeface="+mn-lt"/>
          <a:ea typeface="+mn-ea"/>
          <a:cs typeface="+mn-cs"/>
          <a:sym typeface="Helvetica Neue Light"/>
        </a:defRPr>
      </a:lvl4pPr>
      <a:lvl5pPr indent="914400" defTabSz="584200">
        <a:defRPr sz="4200">
          <a:latin typeface="+mn-lt"/>
          <a:ea typeface="+mn-ea"/>
          <a:cs typeface="+mn-cs"/>
          <a:sym typeface="Helvetica Neue Light"/>
        </a:defRPr>
      </a:lvl5pPr>
      <a:lvl6pPr indent="1143000" defTabSz="584200">
        <a:defRPr sz="4200">
          <a:latin typeface="+mn-lt"/>
          <a:ea typeface="+mn-ea"/>
          <a:cs typeface="+mn-cs"/>
          <a:sym typeface="Helvetica Neue Light"/>
        </a:defRPr>
      </a:lvl6pPr>
      <a:lvl7pPr indent="1371600" defTabSz="584200">
        <a:defRPr sz="4200">
          <a:latin typeface="+mn-lt"/>
          <a:ea typeface="+mn-ea"/>
          <a:cs typeface="+mn-cs"/>
          <a:sym typeface="Helvetica Neue Light"/>
        </a:defRPr>
      </a:lvl7pPr>
      <a:lvl8pPr indent="1600200" defTabSz="584200">
        <a:defRPr sz="4200">
          <a:latin typeface="+mn-lt"/>
          <a:ea typeface="+mn-ea"/>
          <a:cs typeface="+mn-cs"/>
          <a:sym typeface="Helvetica Neue Light"/>
        </a:defRPr>
      </a:lvl8pPr>
      <a:lvl9pPr indent="1828800" defTabSz="584200">
        <a:defRPr sz="4200">
          <a:latin typeface="+mn-lt"/>
          <a:ea typeface="+mn-ea"/>
          <a:cs typeface="+mn-cs"/>
          <a:sym typeface="Helvetica Neue Light"/>
        </a:defRPr>
      </a:lvl9pPr>
    </p:titleStyle>
    <p:bodyStyle>
      <a:lvl1pPr marL="266700" indent="-266700" defTabSz="584200">
        <a:spcBef>
          <a:spcPts val="4800"/>
        </a:spcBef>
        <a:buSzPct val="100000"/>
        <a:buChar char="•"/>
        <a:defRPr sz="2600">
          <a:latin typeface="+mj-lt"/>
          <a:ea typeface="+mj-ea"/>
          <a:cs typeface="+mj-cs"/>
          <a:sym typeface="Helvetica Neue"/>
        </a:defRPr>
      </a:lvl1pPr>
      <a:lvl2pPr marL="711200" indent="-266700" defTabSz="584200">
        <a:spcBef>
          <a:spcPts val="4800"/>
        </a:spcBef>
        <a:buSzPct val="100000"/>
        <a:buChar char="•"/>
        <a:defRPr sz="2600">
          <a:latin typeface="+mj-lt"/>
          <a:ea typeface="+mj-ea"/>
          <a:cs typeface="+mj-cs"/>
          <a:sym typeface="Helvetica Neue"/>
        </a:defRPr>
      </a:lvl2pPr>
      <a:lvl3pPr marL="1155700" indent="-266700" defTabSz="584200">
        <a:spcBef>
          <a:spcPts val="4800"/>
        </a:spcBef>
        <a:buSzPct val="100000"/>
        <a:buChar char="•"/>
        <a:defRPr sz="2600">
          <a:latin typeface="+mj-lt"/>
          <a:ea typeface="+mj-ea"/>
          <a:cs typeface="+mj-cs"/>
          <a:sym typeface="Helvetica Neue"/>
        </a:defRPr>
      </a:lvl3pPr>
      <a:lvl4pPr marL="1600200" indent="-266700" defTabSz="584200">
        <a:spcBef>
          <a:spcPts val="4800"/>
        </a:spcBef>
        <a:buSzPct val="100000"/>
        <a:buChar char="•"/>
        <a:defRPr sz="2600">
          <a:latin typeface="+mj-lt"/>
          <a:ea typeface="+mj-ea"/>
          <a:cs typeface="+mj-cs"/>
          <a:sym typeface="Helvetica Neue"/>
        </a:defRPr>
      </a:lvl4pPr>
      <a:lvl5pPr marL="2044700" indent="-266700" defTabSz="584200">
        <a:spcBef>
          <a:spcPts val="4800"/>
        </a:spcBef>
        <a:buSzPct val="100000"/>
        <a:buChar char="•"/>
        <a:defRPr sz="2600">
          <a:latin typeface="+mj-lt"/>
          <a:ea typeface="+mj-ea"/>
          <a:cs typeface="+mj-cs"/>
          <a:sym typeface="Helvetica Neue"/>
        </a:defRPr>
      </a:lvl5pPr>
      <a:lvl6pPr marL="2489200" indent="-266700" defTabSz="584200">
        <a:spcBef>
          <a:spcPts val="4800"/>
        </a:spcBef>
        <a:buSzPct val="100000"/>
        <a:buChar char="•"/>
        <a:defRPr sz="2600">
          <a:latin typeface="+mj-lt"/>
          <a:ea typeface="+mj-ea"/>
          <a:cs typeface="+mj-cs"/>
          <a:sym typeface="Helvetica Neue"/>
        </a:defRPr>
      </a:lvl6pPr>
      <a:lvl7pPr marL="2933700" indent="-266700" defTabSz="584200">
        <a:spcBef>
          <a:spcPts val="4800"/>
        </a:spcBef>
        <a:buSzPct val="100000"/>
        <a:buChar char="•"/>
        <a:defRPr sz="2600">
          <a:latin typeface="+mj-lt"/>
          <a:ea typeface="+mj-ea"/>
          <a:cs typeface="+mj-cs"/>
          <a:sym typeface="Helvetica Neue"/>
        </a:defRPr>
      </a:lvl7pPr>
      <a:lvl8pPr marL="3378200" indent="-266700" defTabSz="584200">
        <a:spcBef>
          <a:spcPts val="4800"/>
        </a:spcBef>
        <a:buSzPct val="100000"/>
        <a:buChar char="•"/>
        <a:defRPr sz="2600">
          <a:latin typeface="+mj-lt"/>
          <a:ea typeface="+mj-ea"/>
          <a:cs typeface="+mj-cs"/>
          <a:sym typeface="Helvetica Neue"/>
        </a:defRPr>
      </a:lvl8pPr>
      <a:lvl9pPr marL="3822700" indent="-266700" defTabSz="584200">
        <a:spcBef>
          <a:spcPts val="4800"/>
        </a:spcBef>
        <a:buSzPct val="100000"/>
        <a:buChar char="•"/>
        <a:defRPr sz="2600">
          <a:latin typeface="+mj-lt"/>
          <a:ea typeface="+mj-ea"/>
          <a:cs typeface="+mj-cs"/>
          <a:sym typeface="Helvetica Neue"/>
        </a:defRPr>
      </a:lvl9pPr>
    </p:bodyStyle>
    <p:otherStyle>
      <a:lvl1pPr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1pPr>
      <a:lvl2pPr indent="2286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2pPr>
      <a:lvl3pPr indent="4572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3pPr>
      <a:lvl4pPr indent="6858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4pPr>
      <a:lvl5pPr indent="9144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5pPr>
      <a:lvl6pPr indent="11430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6pPr>
      <a:lvl7pPr indent="13716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7pPr>
      <a:lvl8pPr indent="16002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8pPr>
      <a:lvl9pPr indent="18288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edleastar@wit.ie" TargetMode="External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it.i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/>
          </p:cNvSpPr>
          <p:nvPr>
            <p:ph type="title"/>
          </p:nvPr>
        </p:nvSpPr>
        <p:spPr>
          <a:xfrm>
            <a:off x="901700" y="2533650"/>
            <a:ext cx="11226800" cy="1092200"/>
          </a:xfrm>
          <a:prstGeom prst="rect">
            <a:avLst/>
          </a:prstGeom>
        </p:spPr>
        <p:txBody>
          <a:bodyPr/>
          <a:lstStyle>
            <a:lvl1pPr>
              <a:defRPr sz="4200"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4200"/>
              <a:t>Agile Software Development</a:t>
            </a:r>
          </a:p>
        </p:txBody>
      </p:sp>
      <p:sp>
        <p:nvSpPr>
          <p:cNvPr id="99" name="Shape 99"/>
          <p:cNvSpPr>
            <a:spLocks noGrp="1"/>
          </p:cNvSpPr>
          <p:nvPr>
            <p:ph type="body" idx="1"/>
          </p:nvPr>
        </p:nvSpPr>
        <p:spPr>
          <a:xfrm>
            <a:off x="3727450" y="4800600"/>
            <a:ext cx="5778500" cy="19812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00"/>
              <a:t>Eamonn de Leastar (</a:t>
            </a:r>
            <a:r>
              <a:rPr sz="2000">
                <a:hlinkClick r:id="rId2"/>
              </a:rPr>
              <a:t>edeleastar@wit.ie</a:t>
            </a:r>
            <a:r>
              <a:rPr sz="2000"/>
              <a:t>)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51" name="Shape 15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52" name="Shape 152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10</a:t>
            </a:fld>
            <a:endParaRPr sz="1400"/>
          </a:p>
        </p:txBody>
      </p:sp>
      <p:sp>
        <p:nvSpPr>
          <p:cNvPr id="153" name="Shape 153"/>
          <p:cNvSpPr/>
          <p:nvPr/>
        </p:nvSpPr>
        <p:spPr>
          <a:xfrm>
            <a:off x="597744" y="149810"/>
            <a:ext cx="11809312" cy="9479518"/>
          </a:xfrm>
          <a:prstGeom prst="rect">
            <a:avLst/>
          </a:prstGeom>
          <a:solidFill>
            <a:srgbClr val="FFFFFF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b">
            <a:spAutoFit/>
          </a:bodyPr>
          <a:lstStyle/>
          <a:p>
            <a:pPr lvl="1">
              <a:defRPr sz="1800"/>
            </a:pPr>
            <a:r>
              <a:rPr sz="22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22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project</a:t>
            </a:r>
            <a:r>
              <a:rPr sz="22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...</a:t>
            </a:r>
            <a:r>
              <a:rPr sz="22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22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endParaRPr sz="22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22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2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22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groupId</a:t>
            </a:r>
            <a:r>
              <a:rPr sz="22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22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pacemaker</a:t>
            </a:r>
            <a:r>
              <a:rPr sz="22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22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groupId</a:t>
            </a:r>
            <a:r>
              <a:rPr sz="22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22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22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2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22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artifactId</a:t>
            </a:r>
            <a:r>
              <a:rPr sz="22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22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pacemaker-console-maven</a:t>
            </a:r>
            <a:r>
              <a:rPr sz="22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22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artifactId</a:t>
            </a:r>
            <a:r>
              <a:rPr sz="22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22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22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2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22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version</a:t>
            </a:r>
            <a:r>
              <a:rPr sz="22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22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1.0</a:t>
            </a:r>
            <a:r>
              <a:rPr sz="22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22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version</a:t>
            </a:r>
            <a:r>
              <a:rPr sz="22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22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22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2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22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packaging</a:t>
            </a:r>
            <a:r>
              <a:rPr sz="22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22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jar</a:t>
            </a:r>
            <a:r>
              <a:rPr sz="22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22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packaging</a:t>
            </a:r>
            <a:r>
              <a:rPr sz="22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22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endParaRPr sz="22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22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2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22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name</a:t>
            </a:r>
            <a:r>
              <a:rPr sz="22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22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pacemaker-console-maven</a:t>
            </a:r>
            <a:r>
              <a:rPr sz="22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22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name</a:t>
            </a:r>
            <a:r>
              <a:rPr sz="22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22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22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2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22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url</a:t>
            </a:r>
            <a:r>
              <a:rPr sz="22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22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http://www.wit.ie</a:t>
            </a:r>
            <a:r>
              <a:rPr sz="22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22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url</a:t>
            </a:r>
            <a:r>
              <a:rPr sz="22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22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endParaRPr sz="22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22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2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22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properties</a:t>
            </a:r>
            <a:r>
              <a:rPr sz="22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22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22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22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22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project.build.sourceEncoding</a:t>
            </a:r>
            <a:r>
              <a:rPr sz="22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22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UTF-8</a:t>
            </a:r>
            <a:r>
              <a:rPr sz="22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22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project.build.sourceEncoding</a:t>
            </a:r>
            <a:r>
              <a:rPr sz="22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22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22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22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2200" dirty="0" err="1" smtClean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maven.compiler.source</a:t>
            </a:r>
            <a:r>
              <a:rPr sz="2200" dirty="0" smtClean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2200" dirty="0" smtClean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1.</a:t>
            </a:r>
            <a:r>
              <a:rPr lang="en-IE" sz="2200" dirty="0" smtClean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8</a:t>
            </a:r>
            <a:r>
              <a:rPr sz="2200" dirty="0" smtClean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22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maven.compiler.source</a:t>
            </a:r>
            <a:r>
              <a:rPr sz="22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22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22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22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2200" dirty="0" err="1" smtClean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maven.compiler.target</a:t>
            </a:r>
            <a:r>
              <a:rPr sz="2200" dirty="0" smtClean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2200" dirty="0" smtClean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1.</a:t>
            </a:r>
            <a:r>
              <a:rPr lang="en-IE" sz="2200" dirty="0" smtClean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8</a:t>
            </a:r>
            <a:r>
              <a:rPr sz="2200" dirty="0" smtClean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22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maven.compiler.target</a:t>
            </a:r>
            <a:r>
              <a:rPr sz="22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22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22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2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22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properties</a:t>
            </a:r>
            <a:r>
              <a:rPr sz="22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22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22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</a:t>
            </a:r>
          </a:p>
          <a:p>
            <a:pPr lvl="1">
              <a:defRPr sz="1800"/>
            </a:pPr>
            <a:r>
              <a:rPr sz="22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2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22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dependencies</a:t>
            </a:r>
            <a:r>
              <a:rPr sz="22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22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22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</a:t>
            </a:r>
          </a:p>
          <a:p>
            <a:pPr lvl="1">
              <a:defRPr sz="1800"/>
            </a:pPr>
            <a:r>
              <a:rPr sz="22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22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22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dependency</a:t>
            </a:r>
            <a:r>
              <a:rPr sz="22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22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22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22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22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groupId</a:t>
            </a:r>
            <a:r>
              <a:rPr sz="22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2200" dirty="0" err="1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junit</a:t>
            </a:r>
            <a:r>
              <a:rPr sz="22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22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groupId</a:t>
            </a:r>
            <a:r>
              <a:rPr sz="22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22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1" indent="0">
              <a:defRPr sz="1800"/>
            </a:pPr>
            <a:r>
              <a:rPr sz="22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22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22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artifactId</a:t>
            </a:r>
            <a:r>
              <a:rPr sz="22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2200" dirty="0" err="1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junit</a:t>
            </a:r>
            <a:r>
              <a:rPr sz="22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22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artifactId</a:t>
            </a:r>
            <a:r>
              <a:rPr sz="22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22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22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22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22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version</a:t>
            </a:r>
            <a:r>
              <a:rPr sz="22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22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4.11</a:t>
            </a:r>
            <a:r>
              <a:rPr sz="22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22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version</a:t>
            </a:r>
            <a:r>
              <a:rPr sz="22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22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22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22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22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scope</a:t>
            </a:r>
            <a:r>
              <a:rPr sz="22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22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test</a:t>
            </a:r>
            <a:r>
              <a:rPr sz="22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22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scope</a:t>
            </a:r>
            <a:r>
              <a:rPr sz="22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22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22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22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22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dependency</a:t>
            </a:r>
            <a:r>
              <a:rPr sz="22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22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</a:t>
            </a:r>
          </a:p>
          <a:p>
            <a:pPr lvl="1">
              <a:defRPr sz="1800"/>
            </a:pPr>
            <a:r>
              <a:rPr sz="22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</a:t>
            </a:r>
          </a:p>
          <a:p>
            <a:pPr lvl="1">
              <a:defRPr sz="1800"/>
            </a:pPr>
            <a:r>
              <a:rPr sz="22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2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22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dependencies</a:t>
            </a:r>
            <a:r>
              <a:rPr sz="22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22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22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</a:t>
            </a:r>
          </a:p>
          <a:p>
            <a:pPr lvl="1">
              <a:defRPr sz="1800"/>
            </a:pPr>
            <a:r>
              <a:rPr sz="22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22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project</a:t>
            </a:r>
            <a:r>
              <a:rPr sz="22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</a:p>
        </p:txBody>
      </p:sp>
      <p:sp>
        <p:nvSpPr>
          <p:cNvPr id="6" name="Shape 144"/>
          <p:cNvSpPr txBox="1">
            <a:spLocks/>
          </p:cNvSpPr>
          <p:nvPr/>
        </p:nvSpPr>
        <p:spPr>
          <a:xfrm>
            <a:off x="8446616" y="7037040"/>
            <a:ext cx="3672408" cy="1008112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anchor="b"/>
          <a:lstStyle>
            <a:lvl1pPr defTabSz="584200">
              <a:defRPr sz="4200">
                <a:latin typeface="+mn-lt"/>
                <a:ea typeface="+mn-ea"/>
                <a:cs typeface="+mn-cs"/>
                <a:sym typeface="Helvetica Neue Light"/>
              </a:defRPr>
            </a:lvl1pPr>
            <a:lvl2pPr indent="228600" defTabSz="584200">
              <a:defRPr sz="4200">
                <a:latin typeface="+mn-lt"/>
                <a:ea typeface="+mn-ea"/>
                <a:cs typeface="+mn-cs"/>
                <a:sym typeface="Helvetica Neue Light"/>
              </a:defRPr>
            </a:lvl2pPr>
            <a:lvl3pPr indent="457200" defTabSz="584200">
              <a:defRPr sz="4200">
                <a:latin typeface="+mn-lt"/>
                <a:ea typeface="+mn-ea"/>
                <a:cs typeface="+mn-cs"/>
                <a:sym typeface="Helvetica Neue Light"/>
              </a:defRPr>
            </a:lvl3pPr>
            <a:lvl4pPr indent="685800" defTabSz="584200">
              <a:defRPr sz="4200">
                <a:latin typeface="+mn-lt"/>
                <a:ea typeface="+mn-ea"/>
                <a:cs typeface="+mn-cs"/>
                <a:sym typeface="Helvetica Neue Light"/>
              </a:defRPr>
            </a:lvl4pPr>
            <a:lvl5pPr indent="914400" defTabSz="584200">
              <a:defRPr sz="4200">
                <a:latin typeface="+mn-lt"/>
                <a:ea typeface="+mn-ea"/>
                <a:cs typeface="+mn-cs"/>
                <a:sym typeface="Helvetica Neue Light"/>
              </a:defRPr>
            </a:lvl5pPr>
            <a:lvl6pPr indent="1143000" defTabSz="584200">
              <a:defRPr sz="4200">
                <a:latin typeface="+mn-lt"/>
                <a:ea typeface="+mn-ea"/>
                <a:cs typeface="+mn-cs"/>
                <a:sym typeface="Helvetica Neue Light"/>
              </a:defRPr>
            </a:lvl6pPr>
            <a:lvl7pPr indent="1371600" defTabSz="584200">
              <a:defRPr sz="4200">
                <a:latin typeface="+mn-lt"/>
                <a:ea typeface="+mn-ea"/>
                <a:cs typeface="+mn-cs"/>
                <a:sym typeface="Helvetica Neue Light"/>
              </a:defRPr>
            </a:lvl7pPr>
            <a:lvl8pPr indent="1600200" defTabSz="584200">
              <a:defRPr sz="4200">
                <a:latin typeface="+mn-lt"/>
                <a:ea typeface="+mn-ea"/>
                <a:cs typeface="+mn-cs"/>
                <a:sym typeface="Helvetica Neue Light"/>
              </a:defRPr>
            </a:lvl8pPr>
            <a:lvl9pPr indent="1828800" defTabSz="584200">
              <a:defRPr sz="4200">
                <a:latin typeface="+mn-lt"/>
                <a:ea typeface="+mn-ea"/>
                <a:cs typeface="+mn-cs"/>
                <a:sym typeface="Helvetica Neue Light"/>
              </a:defRPr>
            </a:lvl9pPr>
          </a:lstStyle>
          <a:p>
            <a:pPr lvl="1">
              <a:defRPr sz="1800"/>
            </a:pPr>
            <a:r>
              <a:rPr lang="en-IE" sz="3200" dirty="0" smtClean="0"/>
              <a:t>Java 8 Support +</a:t>
            </a:r>
          </a:p>
          <a:p>
            <a:pPr lvl="1">
              <a:defRPr sz="1800"/>
            </a:pPr>
            <a:r>
              <a:rPr lang="en-IE" sz="3200" dirty="0" smtClean="0"/>
              <a:t>‘rev’ Junit to 4.11</a:t>
            </a:r>
            <a:endParaRPr lang="en-IE" sz="3200" dirty="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Dependencies</a:t>
            </a:r>
          </a:p>
        </p:txBody>
      </p:sp>
      <p:sp>
        <p:nvSpPr>
          <p:cNvPr id="156" name="Shape 156"/>
          <p:cNvSpPr>
            <a:spLocks noGrp="1"/>
          </p:cNvSpPr>
          <p:nvPr>
            <p:ph type="body" idx="1"/>
          </p:nvPr>
        </p:nvSpPr>
        <p:spPr>
          <a:xfrm>
            <a:off x="341784" y="2456415"/>
            <a:ext cx="4216400" cy="656590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1800"/>
              </a:spcBef>
              <a:defRPr sz="1800"/>
            </a:pPr>
            <a:r>
              <a:rPr sz="2600" dirty="0" smtClean="0"/>
              <a:t>J</a:t>
            </a:r>
            <a:r>
              <a:rPr lang="en-IE" sz="2600" dirty="0" smtClean="0"/>
              <a:t>U</a:t>
            </a:r>
            <a:r>
              <a:rPr sz="2600" dirty="0" smtClean="0"/>
              <a:t>nit installed</a:t>
            </a:r>
            <a:r>
              <a:rPr lang="en-IE" sz="2600" dirty="0" smtClean="0"/>
              <a:t>.</a:t>
            </a:r>
            <a:endParaRPr sz="2600" dirty="0"/>
          </a:p>
          <a:p>
            <a:pPr lvl="0">
              <a:spcBef>
                <a:spcPts val="1800"/>
              </a:spcBef>
              <a:defRPr sz="1800"/>
            </a:pPr>
            <a:r>
              <a:rPr sz="2600" dirty="0"/>
              <a:t>Need to </a:t>
            </a:r>
            <a:r>
              <a:rPr sz="2600" dirty="0" smtClean="0"/>
              <a:t>incorporate</a:t>
            </a:r>
            <a:r>
              <a:rPr lang="en-IE" sz="2600" dirty="0" smtClean="0"/>
              <a:t>:</a:t>
            </a:r>
            <a:endParaRPr sz="2600" dirty="0"/>
          </a:p>
          <a:p>
            <a:pPr lvl="1">
              <a:spcBef>
                <a:spcPts val="1800"/>
              </a:spcBef>
              <a:defRPr sz="1800"/>
            </a:pPr>
            <a:r>
              <a:rPr sz="2600" dirty="0"/>
              <a:t>guava</a:t>
            </a:r>
          </a:p>
          <a:p>
            <a:pPr lvl="1">
              <a:spcBef>
                <a:spcPts val="1800"/>
              </a:spcBef>
              <a:defRPr sz="1800"/>
            </a:pPr>
            <a:r>
              <a:rPr sz="2600" dirty="0" err="1"/>
              <a:t>xstream</a:t>
            </a:r>
            <a:endParaRPr sz="2600" dirty="0"/>
          </a:p>
          <a:p>
            <a:pPr lvl="0">
              <a:spcBef>
                <a:spcPts val="1800"/>
              </a:spcBef>
              <a:defRPr sz="1800"/>
            </a:pPr>
            <a:r>
              <a:rPr sz="2600" dirty="0"/>
              <a:t>and also</a:t>
            </a:r>
          </a:p>
          <a:p>
            <a:pPr lvl="1">
              <a:spcBef>
                <a:spcPts val="1800"/>
              </a:spcBef>
              <a:defRPr sz="1800"/>
            </a:pPr>
            <a:r>
              <a:rPr sz="2600" dirty="0" err="1"/>
              <a:t>asg.cliche</a:t>
            </a:r>
            <a:endParaRPr sz="2600" dirty="0"/>
          </a:p>
          <a:p>
            <a:pPr lvl="0">
              <a:spcBef>
                <a:spcPts val="1800"/>
              </a:spcBef>
              <a:defRPr sz="1800"/>
            </a:pPr>
            <a:r>
              <a:rPr sz="2600" dirty="0"/>
              <a:t>what about</a:t>
            </a:r>
          </a:p>
          <a:p>
            <a:pPr lvl="1">
              <a:spcBef>
                <a:spcPts val="1800"/>
              </a:spcBef>
              <a:defRPr sz="1800"/>
            </a:pPr>
            <a:r>
              <a:rPr sz="2600" dirty="0" err="1"/>
              <a:t>hamcrest</a:t>
            </a:r>
            <a:r>
              <a:rPr sz="2600" dirty="0"/>
              <a:t>-core?</a:t>
            </a:r>
          </a:p>
        </p:txBody>
      </p:sp>
      <p:sp>
        <p:nvSpPr>
          <p:cNvPr id="157" name="Shape 157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11</a:t>
            </a:fld>
            <a:endParaRPr sz="1400"/>
          </a:p>
        </p:txBody>
      </p:sp>
      <p:sp>
        <p:nvSpPr>
          <p:cNvPr id="159" name="Shape 159"/>
          <p:cNvSpPr/>
          <p:nvPr/>
        </p:nvSpPr>
        <p:spPr>
          <a:xfrm>
            <a:off x="8166100" y="2730500"/>
            <a:ext cx="4216400" cy="656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marL="266700" lvl="1" indent="-266700" defTabSz="584200">
              <a:spcBef>
                <a:spcPts val="1800"/>
              </a:spcBef>
              <a:buSzPct val="100000"/>
              <a:buChar char="•"/>
              <a:defRPr sz="1800"/>
            </a:pPr>
            <a:r>
              <a:rPr sz="2600">
                <a:latin typeface="+mj-lt"/>
                <a:ea typeface="+mj-ea"/>
                <a:cs typeface="+mj-cs"/>
                <a:sym typeface="Helvetica Neue"/>
              </a:rPr>
              <a:t>Well supported, maintained components:</a:t>
            </a:r>
          </a:p>
          <a:p>
            <a:pPr marL="711200" lvl="2" indent="-266700" defTabSz="584200">
              <a:spcBef>
                <a:spcPts val="1800"/>
              </a:spcBef>
              <a:buSzPct val="100000"/>
              <a:buChar char="•"/>
              <a:defRPr sz="1800"/>
            </a:pPr>
            <a:r>
              <a:rPr sz="2600">
                <a:latin typeface="+mj-lt"/>
                <a:ea typeface="+mj-ea"/>
                <a:cs typeface="+mj-cs"/>
                <a:sym typeface="Helvetica Neue"/>
              </a:rPr>
              <a:t>xstream, guava</a:t>
            </a:r>
          </a:p>
          <a:p>
            <a:pPr marL="266700" lvl="0" indent="-266700" defTabSz="584200">
              <a:spcBef>
                <a:spcPts val="1800"/>
              </a:spcBef>
              <a:buSzPct val="100000"/>
              <a:buChar char="•"/>
              <a:defRPr sz="1800"/>
            </a:pPr>
            <a:r>
              <a:rPr sz="2600">
                <a:latin typeface="+mj-lt"/>
                <a:ea typeface="+mj-ea"/>
                <a:cs typeface="+mj-cs"/>
                <a:sym typeface="Helvetica Neue"/>
              </a:rPr>
              <a:t>abandoned, legacy?</a:t>
            </a:r>
          </a:p>
          <a:p>
            <a:pPr marL="711200" lvl="2" indent="-266700" defTabSz="584200">
              <a:spcBef>
                <a:spcPts val="1800"/>
              </a:spcBef>
              <a:buSzPct val="100000"/>
              <a:buChar char="•"/>
              <a:defRPr sz="1800"/>
            </a:pPr>
            <a:r>
              <a:rPr sz="2600">
                <a:latin typeface="+mj-lt"/>
                <a:ea typeface="+mj-ea"/>
                <a:cs typeface="+mj-cs"/>
                <a:sym typeface="Helvetica Neue"/>
              </a:rPr>
              <a:t>asg.cliche</a:t>
            </a:r>
          </a:p>
          <a:p>
            <a:pPr marL="266700" lvl="0" indent="-266700" defTabSz="584200">
              <a:spcBef>
                <a:spcPts val="1800"/>
              </a:spcBef>
              <a:buSzPct val="100000"/>
              <a:buChar char="•"/>
              <a:defRPr sz="1800"/>
            </a:pPr>
            <a:r>
              <a:rPr sz="2600">
                <a:latin typeface="+mj-lt"/>
                <a:ea typeface="+mj-ea"/>
                <a:cs typeface="+mj-cs"/>
                <a:sym typeface="Helvetica Neue"/>
              </a:rPr>
              <a:t>Downstream dependency of junit</a:t>
            </a:r>
          </a:p>
          <a:p>
            <a:pPr marL="711200" lvl="2" indent="-266700" defTabSz="584200">
              <a:spcBef>
                <a:spcPts val="1800"/>
              </a:spcBef>
              <a:buSzPct val="100000"/>
              <a:buChar char="•"/>
              <a:defRPr sz="1800"/>
            </a:pPr>
            <a:r>
              <a:rPr sz="2600">
                <a:latin typeface="+mj-lt"/>
                <a:ea typeface="+mj-ea"/>
                <a:cs typeface="+mj-cs"/>
                <a:sym typeface="Helvetica Neue"/>
              </a:rPr>
              <a:t>hamcrest-core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6" t="36822" r="82758" b="48644"/>
          <a:stretch/>
        </p:blipFill>
        <p:spPr bwMode="auto">
          <a:xfrm>
            <a:off x="3424652" y="4516760"/>
            <a:ext cx="4269412" cy="265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2" t="51487" r="74253" b="41376"/>
          <a:stretch/>
        </p:blipFill>
        <p:spPr bwMode="auto">
          <a:xfrm>
            <a:off x="3204562" y="7729461"/>
            <a:ext cx="7069738" cy="1299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 dirty="0"/>
              <a:t>Dependency </a:t>
            </a:r>
            <a:r>
              <a:rPr sz="4200" dirty="0" smtClean="0"/>
              <a:t>entries </a:t>
            </a:r>
            <a:endParaRPr sz="4200" dirty="0"/>
          </a:p>
        </p:txBody>
      </p:sp>
      <p:sp>
        <p:nvSpPr>
          <p:cNvPr id="162" name="Shape 162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12</a:t>
            </a:fld>
            <a:endParaRPr sz="1400"/>
          </a:p>
        </p:txBody>
      </p:sp>
      <p:sp>
        <p:nvSpPr>
          <p:cNvPr id="163" name="Shape 163"/>
          <p:cNvSpPr/>
          <p:nvPr/>
        </p:nvSpPr>
        <p:spPr>
          <a:xfrm>
            <a:off x="165696" y="2017375"/>
            <a:ext cx="5309146" cy="7755969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b">
            <a:spAutoFit/>
          </a:bodyPr>
          <a:lstStyle/>
          <a:p>
            <a:pPr lvl="0">
              <a:defRPr sz="1800"/>
            </a:pPr>
            <a:r>
              <a:rPr sz="18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8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dependencies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8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8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</a:t>
            </a:r>
          </a:p>
          <a:p>
            <a:pPr lvl="0">
              <a:defRPr sz="1800"/>
            </a:pPr>
            <a:r>
              <a:rPr sz="18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8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dependency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8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8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8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groupId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800" dirty="0" err="1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junit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8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groupId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8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8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8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artifactId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800" dirty="0" err="1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junit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8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artifactId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8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8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8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version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8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4.11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8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version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8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8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8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scope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8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test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8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scope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8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8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8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dependency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8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8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</a:t>
            </a:r>
          </a:p>
          <a:p>
            <a:pPr lvl="0">
              <a:defRPr sz="1800"/>
            </a:pPr>
            <a:r>
              <a:rPr sz="18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8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dependency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8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8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8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groupId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800" dirty="0" err="1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com.google.guava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8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groupId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8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8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8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artifactId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8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guava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8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artifactId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8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8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800" dirty="0" smtClean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version</a:t>
            </a:r>
            <a:r>
              <a:rPr sz="1800" dirty="0" smtClean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800" dirty="0" smtClean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1</a:t>
            </a:r>
            <a:r>
              <a:rPr lang="en-IE" sz="1800" dirty="0" smtClean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8</a:t>
            </a:r>
            <a:r>
              <a:rPr sz="1800" dirty="0" smtClean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.0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8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version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8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8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8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dependency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8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endParaRPr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8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8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dependency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8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8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8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groupId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800" dirty="0" err="1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com.thoughtworks.xstream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8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groupId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8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8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8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artifactId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800" dirty="0" err="1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xstream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8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artifactId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8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8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800" dirty="0" smtClean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version</a:t>
            </a:r>
            <a:r>
              <a:rPr sz="1800" dirty="0" smtClean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800" dirty="0" smtClean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1.4.</a:t>
            </a:r>
            <a:r>
              <a:rPr lang="en-IE" sz="1800" dirty="0" smtClean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8</a:t>
            </a:r>
            <a:r>
              <a:rPr sz="1800" dirty="0" smtClean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8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version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8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8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8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dependency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8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</a:t>
            </a:r>
          </a:p>
          <a:p>
            <a:pPr lvl="0">
              <a:defRPr sz="1800"/>
            </a:pPr>
            <a:r>
              <a:rPr sz="18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</a:t>
            </a:r>
          </a:p>
          <a:p>
            <a:pPr lvl="0">
              <a:defRPr sz="1800"/>
            </a:pPr>
            <a:r>
              <a:rPr sz="18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8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dependency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8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8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8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groupId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800" dirty="0" err="1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asg-cliche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8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groupId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8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8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8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artifactId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800" dirty="0" err="1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asg-cliche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8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artifactId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8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8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8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version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8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1.0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8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version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8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8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8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dependency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8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</a:t>
            </a:r>
          </a:p>
          <a:p>
            <a:pPr lvl="0">
              <a:defRPr sz="1800"/>
            </a:pPr>
            <a:r>
              <a:rPr sz="18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</a:t>
            </a:r>
          </a:p>
          <a:p>
            <a:pPr lvl="0">
              <a:defRPr sz="1800"/>
            </a:pPr>
            <a:r>
              <a:rPr sz="18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8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dependencies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</a:p>
        </p:txBody>
      </p:sp>
      <p:sp>
        <p:nvSpPr>
          <p:cNvPr id="164" name="Shape 164"/>
          <p:cNvSpPr/>
          <p:nvPr/>
        </p:nvSpPr>
        <p:spPr>
          <a:xfrm flipV="1">
            <a:off x="5316247" y="3568111"/>
            <a:ext cx="2469856" cy="132451"/>
          </a:xfrm>
          <a:prstGeom prst="line">
            <a:avLst/>
          </a:prstGeom>
          <a:ln w="254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165" name="Shape 165"/>
          <p:cNvSpPr/>
          <p:nvPr/>
        </p:nvSpPr>
        <p:spPr>
          <a:xfrm flipV="1">
            <a:off x="5473700" y="4620482"/>
            <a:ext cx="2417620" cy="411091"/>
          </a:xfrm>
          <a:prstGeom prst="line">
            <a:avLst/>
          </a:prstGeom>
          <a:ln w="254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8051800" y="3238500"/>
            <a:ext cx="3403600" cy="403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marL="266700" lvl="0" indent="-266700" defTabSz="584200">
              <a:spcBef>
                <a:spcPts val="5800"/>
              </a:spcBef>
              <a:buSzPct val="100000"/>
              <a:buChar char="•"/>
              <a:defRPr sz="1800"/>
            </a:pPr>
            <a:r>
              <a:rPr sz="2600" dirty="0">
                <a:latin typeface="+mj-lt"/>
                <a:ea typeface="+mj-ea"/>
                <a:cs typeface="+mj-cs"/>
                <a:sym typeface="Helvetica Neue"/>
              </a:rPr>
              <a:t>Junit</a:t>
            </a:r>
          </a:p>
          <a:p>
            <a:pPr marL="266700" lvl="1" indent="-266700" defTabSz="584200">
              <a:spcBef>
                <a:spcPts val="5800"/>
              </a:spcBef>
              <a:buSzPct val="100000"/>
              <a:buChar char="•"/>
              <a:defRPr sz="1800"/>
            </a:pPr>
            <a:r>
              <a:rPr sz="2600" dirty="0">
                <a:latin typeface="+mj-lt"/>
                <a:ea typeface="+mj-ea"/>
                <a:cs typeface="+mj-cs"/>
                <a:sym typeface="Helvetica Neue"/>
              </a:rPr>
              <a:t>guava</a:t>
            </a:r>
          </a:p>
          <a:p>
            <a:pPr marL="266700" lvl="1" indent="-266700" defTabSz="584200">
              <a:spcBef>
                <a:spcPts val="5800"/>
              </a:spcBef>
              <a:buSzPct val="100000"/>
              <a:buChar char="•"/>
              <a:defRPr sz="1800"/>
            </a:pPr>
            <a:r>
              <a:rPr sz="2600" dirty="0" err="1">
                <a:latin typeface="+mj-lt"/>
                <a:ea typeface="+mj-ea"/>
                <a:cs typeface="+mj-cs"/>
                <a:sym typeface="Helvetica Neue"/>
              </a:rPr>
              <a:t>xstream</a:t>
            </a:r>
            <a:endParaRPr sz="2600" dirty="0">
              <a:latin typeface="+mj-lt"/>
              <a:ea typeface="+mj-ea"/>
              <a:cs typeface="+mj-cs"/>
              <a:sym typeface="Helvetica Neue"/>
            </a:endParaRPr>
          </a:p>
          <a:p>
            <a:pPr marL="266700" lvl="1" indent="-266700" defTabSz="584200">
              <a:spcBef>
                <a:spcPts val="5800"/>
              </a:spcBef>
              <a:buSzPct val="100000"/>
              <a:buChar char="•"/>
              <a:defRPr sz="1800"/>
            </a:pPr>
            <a:r>
              <a:rPr sz="2600" dirty="0" err="1">
                <a:latin typeface="+mj-lt"/>
                <a:ea typeface="+mj-ea"/>
                <a:cs typeface="+mj-cs"/>
                <a:sym typeface="Helvetica Neue"/>
              </a:rPr>
              <a:t>asg.cliche</a:t>
            </a:r>
            <a:endParaRPr sz="2600" dirty="0"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167" name="Shape 167"/>
          <p:cNvSpPr/>
          <p:nvPr/>
        </p:nvSpPr>
        <p:spPr>
          <a:xfrm flipV="1">
            <a:off x="5603139" y="5816600"/>
            <a:ext cx="2383535" cy="521496"/>
          </a:xfrm>
          <a:prstGeom prst="line">
            <a:avLst/>
          </a:prstGeom>
          <a:ln w="254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168" name="Shape 168"/>
          <p:cNvSpPr/>
          <p:nvPr/>
        </p:nvSpPr>
        <p:spPr>
          <a:xfrm flipV="1">
            <a:off x="5473700" y="7059244"/>
            <a:ext cx="2426599" cy="764097"/>
          </a:xfrm>
          <a:prstGeom prst="line">
            <a:avLst/>
          </a:prstGeom>
          <a:ln w="254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6574408" y="8117160"/>
            <a:ext cx="5688632" cy="138499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 sz="1800"/>
            </a:pPr>
            <a:r>
              <a:rPr lang="en-IE" sz="2800" dirty="0"/>
              <a:t>JUnit ‘depends on’ </a:t>
            </a:r>
            <a:r>
              <a:rPr lang="en-IE" sz="2800" dirty="0" err="1"/>
              <a:t>hamcrest</a:t>
            </a:r>
            <a:r>
              <a:rPr lang="en-IE" sz="2800" dirty="0"/>
              <a:t>’, and including JUnit will automatically incorporate </a:t>
            </a:r>
            <a:r>
              <a:rPr lang="en-IE" sz="2800" dirty="0" err="1"/>
              <a:t>hamcrest</a:t>
            </a:r>
            <a:r>
              <a:rPr lang="en-IE" sz="2800" dirty="0"/>
              <a:t> into build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6" t="36822" r="82758" b="48644"/>
          <a:stretch/>
        </p:blipFill>
        <p:spPr bwMode="auto">
          <a:xfrm>
            <a:off x="8734648" y="397839"/>
            <a:ext cx="3920079" cy="243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/>
          </p:cNvSpPr>
          <p:nvPr>
            <p:ph type="title"/>
          </p:nvPr>
        </p:nvSpPr>
        <p:spPr>
          <a:xfrm>
            <a:off x="7302500" y="330200"/>
            <a:ext cx="5130800" cy="1397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 dirty="0"/>
              <a:t>Complete POM</a:t>
            </a:r>
          </a:p>
        </p:txBody>
      </p:sp>
      <p:sp>
        <p:nvSpPr>
          <p:cNvPr id="173" name="Shape 173"/>
          <p:cNvSpPr>
            <a:spLocks noGrp="1"/>
          </p:cNvSpPr>
          <p:nvPr>
            <p:ph type="body" idx="1"/>
          </p:nvPr>
        </p:nvSpPr>
        <p:spPr>
          <a:xfrm>
            <a:off x="7404100" y="2324100"/>
            <a:ext cx="5029200" cy="65659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 dirty="0"/>
              <a:t>Project identifiers</a:t>
            </a:r>
          </a:p>
          <a:p>
            <a:pPr lvl="0">
              <a:defRPr sz="1800"/>
            </a:pPr>
            <a:r>
              <a:rPr sz="3200" dirty="0"/>
              <a:t>Project version</a:t>
            </a:r>
          </a:p>
          <a:p>
            <a:pPr lvl="0">
              <a:defRPr sz="1800"/>
            </a:pPr>
            <a:r>
              <a:rPr sz="3200" dirty="0"/>
              <a:t>Language version</a:t>
            </a:r>
          </a:p>
          <a:p>
            <a:pPr lvl="0">
              <a:defRPr sz="1800"/>
            </a:pPr>
            <a:r>
              <a:rPr sz="3200" dirty="0"/>
              <a:t>Dependencies</a:t>
            </a:r>
          </a:p>
        </p:txBody>
      </p:sp>
      <p:sp>
        <p:nvSpPr>
          <p:cNvPr id="174" name="Shape 174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13</a:t>
            </a:fld>
            <a:endParaRPr sz="1400"/>
          </a:p>
        </p:txBody>
      </p:sp>
      <p:sp>
        <p:nvSpPr>
          <p:cNvPr id="175" name="Shape 175"/>
          <p:cNvSpPr/>
          <p:nvPr/>
        </p:nvSpPr>
        <p:spPr>
          <a:xfrm>
            <a:off x="165100" y="52264"/>
            <a:ext cx="6211637" cy="9694962"/>
          </a:xfrm>
          <a:prstGeom prst="rect">
            <a:avLst/>
          </a:prstGeom>
          <a:solidFill>
            <a:srgbClr val="FFFFFF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b">
            <a:spAutoFit/>
          </a:bodyPr>
          <a:lstStyle/>
          <a:p>
            <a:pPr lvl="0">
              <a:defRPr sz="1800"/>
            </a:pP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5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project</a:t>
            </a:r>
            <a:r>
              <a:rPr sz="15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...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500" dirty="0">
              <a:solidFill>
                <a:srgbClr val="2C009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5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5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groupId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5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pacemaker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5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groupId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5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5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5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artifactId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5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pacemaker-console-maven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5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artifactId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5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5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5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version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5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1.0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5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version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5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5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5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packaging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5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jar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5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packaging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5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endParaRPr sz="15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5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5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name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5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pacemaker-console-maven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5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name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5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5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5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url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5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http://www.wit.ie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5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url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5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endParaRPr sz="15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5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5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properties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5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5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5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project.build.sourceEncoding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5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UTF-8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5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project.build.sourceEncoding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5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5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500" dirty="0" err="1" smtClean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maven.compiler.source</a:t>
            </a:r>
            <a:r>
              <a:rPr sz="1500" dirty="0" smtClean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500" dirty="0" smtClean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1.</a:t>
            </a:r>
            <a:r>
              <a:rPr lang="en-IE" sz="1500" dirty="0" smtClean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8</a:t>
            </a:r>
            <a:r>
              <a:rPr sz="1500" dirty="0" smtClean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5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maven.compiler.source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5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5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500" dirty="0" err="1" smtClean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maven.compiler.target</a:t>
            </a:r>
            <a:r>
              <a:rPr sz="1500" dirty="0" smtClean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500" dirty="0" smtClean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1.</a:t>
            </a:r>
            <a:r>
              <a:rPr lang="en-IE" sz="1500" dirty="0" smtClean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8</a:t>
            </a:r>
            <a:r>
              <a:rPr sz="1500" dirty="0" smtClean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5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maven.compiler.target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5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5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5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properties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5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5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</a:t>
            </a:r>
          </a:p>
          <a:p>
            <a:pPr lvl="0">
              <a:defRPr sz="1800"/>
            </a:pPr>
            <a:r>
              <a:rPr sz="15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5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dependencies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500" dirty="0">
              <a:solidFill>
                <a:srgbClr val="2C009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5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5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dependency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5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5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5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groupId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500" dirty="0" err="1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junit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5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groupId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5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5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5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artifactId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500" dirty="0" err="1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junit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5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artifactId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5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5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5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version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5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4.11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5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version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5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5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5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scope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5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test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5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scope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5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5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5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dependency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5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5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</a:t>
            </a:r>
          </a:p>
          <a:p>
            <a:pPr lvl="0">
              <a:defRPr sz="1800"/>
            </a:pPr>
            <a:r>
              <a:rPr sz="15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5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dependency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5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5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5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groupId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500" dirty="0" err="1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com.google.guava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5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groupId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5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5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5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artifactId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5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guava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5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artifactId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5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5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500" dirty="0" smtClean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version</a:t>
            </a:r>
            <a:r>
              <a:rPr sz="1500" dirty="0" smtClean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500" dirty="0" smtClean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1</a:t>
            </a:r>
            <a:r>
              <a:rPr lang="en-IE" sz="1500" dirty="0" smtClean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8</a:t>
            </a:r>
            <a:r>
              <a:rPr sz="1500" dirty="0" smtClean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.0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5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version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5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5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5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dependency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5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endParaRPr sz="15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5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5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dependency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5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5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5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groupId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500" dirty="0" err="1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com.thoughtworks.xstream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5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groupId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5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5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5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artifactId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500" dirty="0" err="1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xstream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5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artifactId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5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5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500" dirty="0" smtClean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version</a:t>
            </a:r>
            <a:r>
              <a:rPr sz="1500" dirty="0" smtClean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500" dirty="0" smtClean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1.4.</a:t>
            </a:r>
            <a:r>
              <a:rPr lang="en-IE" sz="1500" dirty="0" smtClean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8</a:t>
            </a:r>
            <a:r>
              <a:rPr sz="1500" dirty="0" smtClean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5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version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5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5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5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dependency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5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</a:t>
            </a:r>
          </a:p>
          <a:p>
            <a:pPr lvl="0">
              <a:defRPr sz="1800"/>
            </a:pPr>
            <a:r>
              <a:rPr sz="15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</a:t>
            </a:r>
          </a:p>
          <a:p>
            <a:pPr lvl="0">
              <a:defRPr sz="1800"/>
            </a:pPr>
            <a:r>
              <a:rPr sz="15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5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dependency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5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5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5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groupId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500" dirty="0" err="1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asg-cliche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5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groupId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5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5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5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artifactId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500" dirty="0" err="1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asg-cliche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5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artifactId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5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5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5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version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5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1.0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5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version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5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5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5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dependency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5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</a:t>
            </a:r>
            <a:endParaRPr sz="1500" dirty="0">
              <a:solidFill>
                <a:srgbClr val="2C009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5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5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dependencies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500" dirty="0">
              <a:solidFill>
                <a:srgbClr val="2C009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5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project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/>
          </p:cNvSpPr>
          <p:nvPr>
            <p:ph type="title"/>
          </p:nvPr>
        </p:nvSpPr>
        <p:spPr>
          <a:xfrm>
            <a:off x="571500" y="622300"/>
            <a:ext cx="11861800" cy="11049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Design View (Eclipse XML Editor)</a:t>
            </a:r>
          </a:p>
        </p:txBody>
      </p:sp>
      <p:sp>
        <p:nvSpPr>
          <p:cNvPr id="178" name="Shape 178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14</a:t>
            </a:fld>
            <a:endParaRPr sz="140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14" t="9787" r="2102" b="25679"/>
          <a:stretch/>
        </p:blipFill>
        <p:spPr bwMode="auto">
          <a:xfrm>
            <a:off x="843059" y="2140496"/>
            <a:ext cx="11347973" cy="7076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 dirty="0"/>
              <a:t>Eclipse Maven Support (via </a:t>
            </a:r>
            <a:r>
              <a:rPr lang="en-IE" sz="4200" dirty="0" smtClean="0"/>
              <a:t>Maven </a:t>
            </a:r>
            <a:r>
              <a:rPr sz="4200" dirty="0" smtClean="0"/>
              <a:t>plugin</a:t>
            </a:r>
            <a:r>
              <a:rPr sz="4200" dirty="0"/>
              <a:t>)</a:t>
            </a:r>
          </a:p>
        </p:txBody>
      </p:sp>
      <p:sp>
        <p:nvSpPr>
          <p:cNvPr id="183" name="Shape 183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15</a:t>
            </a:fld>
            <a:endParaRPr sz="140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99" t="9627" r="2053" b="17118"/>
          <a:stretch/>
        </p:blipFill>
        <p:spPr bwMode="auto">
          <a:xfrm>
            <a:off x="1197098" y="2123051"/>
            <a:ext cx="10633894" cy="7506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Dependency Hierarchy</a:t>
            </a:r>
          </a:p>
        </p:txBody>
      </p:sp>
      <p:sp>
        <p:nvSpPr>
          <p:cNvPr id="187" name="Shape 187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11861800" cy="175260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0"/>
              </a:spcBef>
              <a:defRPr sz="1800"/>
            </a:pPr>
            <a:r>
              <a:rPr sz="3200" dirty="0"/>
              <a:t>Shows ‘implicit’ </a:t>
            </a:r>
            <a:r>
              <a:rPr sz="3200" dirty="0" smtClean="0"/>
              <a:t>dependencies</a:t>
            </a:r>
            <a:r>
              <a:rPr lang="en-IE" sz="3200" dirty="0" smtClean="0"/>
              <a:t>:</a:t>
            </a:r>
            <a:endParaRPr lang="en-IE" sz="3600" dirty="0" smtClean="0"/>
          </a:p>
          <a:p>
            <a:pPr lvl="1">
              <a:spcBef>
                <a:spcPts val="0"/>
              </a:spcBef>
              <a:defRPr sz="1800"/>
            </a:pPr>
            <a:r>
              <a:rPr lang="en-IE" sz="2800" dirty="0" smtClean="0"/>
              <a:t>Ha</a:t>
            </a:r>
            <a:r>
              <a:rPr sz="2800" dirty="0" err="1" smtClean="0"/>
              <a:t>mcrest</a:t>
            </a:r>
            <a:r>
              <a:rPr lang="en-IE" sz="2800" dirty="0" smtClean="0"/>
              <a:t> (for JUnit)</a:t>
            </a:r>
            <a:r>
              <a:rPr sz="2800" dirty="0" smtClean="0"/>
              <a:t>, </a:t>
            </a:r>
            <a:endParaRPr lang="en-IE" sz="2800" dirty="0" smtClean="0"/>
          </a:p>
          <a:p>
            <a:pPr lvl="1">
              <a:spcBef>
                <a:spcPts val="0"/>
              </a:spcBef>
              <a:defRPr sz="1800"/>
            </a:pPr>
            <a:r>
              <a:rPr sz="2800" dirty="0" err="1" smtClean="0"/>
              <a:t>xmlpull</a:t>
            </a:r>
            <a:r>
              <a:rPr sz="2800" dirty="0"/>
              <a:t>, </a:t>
            </a:r>
            <a:r>
              <a:rPr sz="2800" dirty="0" smtClean="0"/>
              <a:t>xpp3_min</a:t>
            </a:r>
            <a:r>
              <a:rPr lang="en-IE" sz="2800" dirty="0" smtClean="0"/>
              <a:t> (parsing engine)</a:t>
            </a:r>
            <a:endParaRPr sz="2800" dirty="0"/>
          </a:p>
        </p:txBody>
      </p:sp>
      <p:sp>
        <p:nvSpPr>
          <p:cNvPr id="188" name="Shape 188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16</a:t>
            </a:fld>
            <a:endParaRPr sz="140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76" t="9496" r="2240" b="45252"/>
          <a:stretch/>
        </p:blipFill>
        <p:spPr bwMode="auto">
          <a:xfrm>
            <a:off x="813768" y="4294398"/>
            <a:ext cx="11377264" cy="4974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Supported Libraries</a:t>
            </a:r>
          </a:p>
        </p:txBody>
      </p:sp>
      <p:sp>
        <p:nvSpPr>
          <p:cNvPr id="192" name="Shape 192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4851400" cy="65659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 dirty="0" err="1"/>
              <a:t>junit</a:t>
            </a:r>
            <a:r>
              <a:rPr sz="3200" dirty="0"/>
              <a:t>, guava and </a:t>
            </a:r>
            <a:r>
              <a:rPr sz="3200" dirty="0" err="1"/>
              <a:t>xstream</a:t>
            </a:r>
            <a:r>
              <a:rPr sz="3200" dirty="0"/>
              <a:t> are all under active </a:t>
            </a:r>
            <a:r>
              <a:rPr sz="3200" dirty="0" smtClean="0"/>
              <a:t>development</a:t>
            </a:r>
            <a:r>
              <a:rPr lang="en-IE" sz="3200" dirty="0" smtClean="0"/>
              <a:t>.</a:t>
            </a:r>
          </a:p>
          <a:p>
            <a:pPr lvl="0">
              <a:defRPr sz="1800"/>
            </a:pPr>
            <a:r>
              <a:rPr lang="en-IE" sz="3200" dirty="0"/>
              <a:t>L</a:t>
            </a:r>
            <a:r>
              <a:rPr sz="3200" dirty="0" err="1" smtClean="0"/>
              <a:t>atest</a:t>
            </a:r>
            <a:r>
              <a:rPr sz="3200" dirty="0" smtClean="0"/>
              <a:t> </a:t>
            </a:r>
            <a:r>
              <a:rPr sz="3200" dirty="0"/>
              <a:t>versions are deposited in public maven </a:t>
            </a:r>
            <a:r>
              <a:rPr sz="3200" dirty="0" smtClean="0"/>
              <a:t>repositories</a:t>
            </a:r>
            <a:r>
              <a:rPr lang="en-IE" sz="3200" dirty="0" smtClean="0"/>
              <a:t>.</a:t>
            </a:r>
            <a:endParaRPr sz="3200" dirty="0"/>
          </a:p>
        </p:txBody>
      </p:sp>
      <p:sp>
        <p:nvSpPr>
          <p:cNvPr id="193" name="Shape 193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17</a:t>
            </a:fld>
            <a:endParaRPr sz="1400"/>
          </a:p>
        </p:txBody>
      </p:sp>
      <p:pic>
        <p:nvPicPr>
          <p:cNvPr id="194" name="Screen Shot 2013-10-17 at 10.02.2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60067" y="168944"/>
            <a:ext cx="7151045" cy="11404600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Shape 195"/>
          <p:cNvSpPr/>
          <p:nvPr/>
        </p:nvSpPr>
        <p:spPr>
          <a:xfrm>
            <a:off x="7633721" y="2644552"/>
            <a:ext cx="5308600" cy="901700"/>
          </a:xfrm>
          <a:prstGeom prst="rect">
            <a:avLst/>
          </a:prstGeom>
          <a:solidFill>
            <a:srgbClr val="FFFFFF"/>
          </a:solidFill>
          <a:ln w="25400">
            <a:noFill/>
            <a:miter lim="400000"/>
          </a:ln>
        </p:spPr>
        <p:txBody>
          <a:bodyPr lIns="0" tIns="0" rIns="0" bIns="0" anchor="ctr"/>
          <a:lstStyle/>
          <a:p>
            <a:pPr lvl="0"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Unsupported Libraries</a:t>
            </a:r>
          </a:p>
        </p:txBody>
      </p:sp>
      <p:sp>
        <p:nvSpPr>
          <p:cNvPr id="198" name="Shape 19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 dirty="0" err="1"/>
              <a:t>asg-cliche</a:t>
            </a:r>
            <a:r>
              <a:rPr sz="3200" dirty="0"/>
              <a:t> is not under active development, and is not in any public maven repo.</a:t>
            </a:r>
          </a:p>
          <a:p>
            <a:pPr lvl="0">
              <a:defRPr sz="1800"/>
            </a:pPr>
            <a:r>
              <a:rPr sz="3200" dirty="0"/>
              <a:t>To keep our build consistent, we install </a:t>
            </a:r>
            <a:r>
              <a:rPr sz="3200" dirty="0" err="1"/>
              <a:t>asg-cliche</a:t>
            </a:r>
            <a:r>
              <a:rPr sz="3200" dirty="0"/>
              <a:t> in our local repo:</a:t>
            </a:r>
          </a:p>
          <a:p>
            <a:pPr lvl="0">
              <a:defRPr sz="1800"/>
            </a:pPr>
            <a:endParaRPr sz="3200" dirty="0"/>
          </a:p>
          <a:p>
            <a:pPr lvl="0">
              <a:defRPr sz="1800"/>
            </a:pPr>
            <a:endParaRPr lang="en-IE" sz="3200" dirty="0" smtClean="0"/>
          </a:p>
          <a:p>
            <a:pPr lvl="0">
              <a:defRPr sz="1800"/>
            </a:pPr>
            <a:r>
              <a:rPr sz="3200" dirty="0" smtClean="0"/>
              <a:t>Our </a:t>
            </a:r>
            <a:r>
              <a:rPr sz="3200" dirty="0"/>
              <a:t>maven build will find it locally, and resolve to that version without searching further.</a:t>
            </a:r>
          </a:p>
        </p:txBody>
      </p:sp>
      <p:sp>
        <p:nvSpPr>
          <p:cNvPr id="199" name="Shape 199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18</a:t>
            </a:fld>
            <a:endParaRPr sz="1400"/>
          </a:p>
        </p:txBody>
      </p:sp>
      <p:sp>
        <p:nvSpPr>
          <p:cNvPr id="200" name="Shape 200"/>
          <p:cNvSpPr/>
          <p:nvPr/>
        </p:nvSpPr>
        <p:spPr>
          <a:xfrm>
            <a:off x="2829992" y="4876800"/>
            <a:ext cx="4929719" cy="2385268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b">
            <a:spAutoFit/>
          </a:bodyPr>
          <a:lstStyle>
            <a:lvl1pPr>
              <a:lnSpc>
                <a:spcPts val="3100"/>
              </a:lnSpc>
              <a:defRPr sz="130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 err="1">
                <a:solidFill>
                  <a:srgbClr val="3E5915"/>
                </a:solidFill>
              </a:rPr>
              <a:t>mvn</a:t>
            </a:r>
            <a:r>
              <a:rPr sz="2400" dirty="0">
                <a:solidFill>
                  <a:srgbClr val="3E5915"/>
                </a:solidFill>
              </a:rPr>
              <a:t> </a:t>
            </a:r>
            <a:r>
              <a:rPr sz="2400" dirty="0" err="1">
                <a:solidFill>
                  <a:srgbClr val="3E5915"/>
                </a:solidFill>
              </a:rPr>
              <a:t>install:install-file</a:t>
            </a:r>
            <a:r>
              <a:rPr sz="2400" dirty="0">
                <a:solidFill>
                  <a:srgbClr val="3E5915"/>
                </a:solidFill>
              </a:rPr>
              <a:t> </a:t>
            </a:r>
            <a:endParaRPr lang="en-IE" sz="2400" dirty="0" smtClean="0">
              <a:solidFill>
                <a:srgbClr val="3E5915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IE" sz="2400" dirty="0"/>
              <a:t> </a:t>
            </a:r>
            <a:r>
              <a:rPr lang="en-IE" sz="2400" dirty="0" smtClean="0"/>
              <a:t>        </a:t>
            </a:r>
            <a:r>
              <a:rPr sz="2400" dirty="0" smtClean="0">
                <a:solidFill>
                  <a:srgbClr val="3E5915"/>
                </a:solidFill>
              </a:rPr>
              <a:t>-</a:t>
            </a:r>
            <a:r>
              <a:rPr sz="2400" dirty="0">
                <a:solidFill>
                  <a:srgbClr val="3E5915"/>
                </a:solidFill>
              </a:rPr>
              <a:t>Dfile=asg-cliche-1.0.jar </a:t>
            </a:r>
            <a:endParaRPr lang="en-IE" sz="2400" dirty="0" smtClean="0">
              <a:solidFill>
                <a:srgbClr val="3E5915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IE" sz="2400" dirty="0"/>
              <a:t> </a:t>
            </a:r>
            <a:r>
              <a:rPr lang="en-IE" sz="2400" dirty="0" smtClean="0"/>
              <a:t>        </a:t>
            </a:r>
            <a:r>
              <a:rPr sz="2400" dirty="0" smtClean="0">
                <a:solidFill>
                  <a:srgbClr val="3E5915"/>
                </a:solidFill>
              </a:rPr>
              <a:t>-</a:t>
            </a:r>
            <a:r>
              <a:rPr sz="2400" dirty="0" err="1">
                <a:solidFill>
                  <a:srgbClr val="3E5915"/>
                </a:solidFill>
              </a:rPr>
              <a:t>DgroupId</a:t>
            </a:r>
            <a:r>
              <a:rPr sz="2400" dirty="0">
                <a:solidFill>
                  <a:srgbClr val="3E5915"/>
                </a:solidFill>
              </a:rPr>
              <a:t>=</a:t>
            </a:r>
            <a:r>
              <a:rPr sz="2400" dirty="0" err="1">
                <a:solidFill>
                  <a:srgbClr val="3E5915"/>
                </a:solidFill>
              </a:rPr>
              <a:t>asg-cliche</a:t>
            </a:r>
            <a:r>
              <a:rPr sz="2400" dirty="0">
                <a:solidFill>
                  <a:srgbClr val="3E5915"/>
                </a:solidFill>
              </a:rPr>
              <a:t> </a:t>
            </a:r>
            <a:endParaRPr lang="en-IE" sz="2400" dirty="0" smtClean="0">
              <a:solidFill>
                <a:srgbClr val="3E5915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IE" sz="2400" dirty="0"/>
              <a:t> </a:t>
            </a:r>
            <a:r>
              <a:rPr lang="en-IE" sz="2400" dirty="0" smtClean="0"/>
              <a:t>        </a:t>
            </a:r>
            <a:r>
              <a:rPr sz="2400" dirty="0" smtClean="0">
                <a:solidFill>
                  <a:srgbClr val="3E5915"/>
                </a:solidFill>
              </a:rPr>
              <a:t>-</a:t>
            </a:r>
            <a:r>
              <a:rPr sz="2400" dirty="0" err="1">
                <a:solidFill>
                  <a:srgbClr val="3E5915"/>
                </a:solidFill>
              </a:rPr>
              <a:t>DartifactId</a:t>
            </a:r>
            <a:r>
              <a:rPr sz="2400" dirty="0">
                <a:solidFill>
                  <a:srgbClr val="3E5915"/>
                </a:solidFill>
              </a:rPr>
              <a:t>=</a:t>
            </a:r>
            <a:r>
              <a:rPr sz="2400" dirty="0" err="1">
                <a:solidFill>
                  <a:srgbClr val="3E5915"/>
                </a:solidFill>
              </a:rPr>
              <a:t>asg-cliche</a:t>
            </a:r>
            <a:r>
              <a:rPr sz="2400" dirty="0">
                <a:solidFill>
                  <a:srgbClr val="3E5915"/>
                </a:solidFill>
              </a:rPr>
              <a:t> </a:t>
            </a:r>
            <a:endParaRPr lang="en-IE" sz="2400" dirty="0" smtClean="0">
              <a:solidFill>
                <a:srgbClr val="3E5915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IE" sz="2400" dirty="0"/>
              <a:t> </a:t>
            </a:r>
            <a:r>
              <a:rPr lang="en-IE" sz="2400" dirty="0" smtClean="0"/>
              <a:t>        </a:t>
            </a:r>
            <a:r>
              <a:rPr sz="2400" dirty="0" smtClean="0">
                <a:solidFill>
                  <a:srgbClr val="3E5915"/>
                </a:solidFill>
              </a:rPr>
              <a:t>-</a:t>
            </a:r>
            <a:r>
              <a:rPr sz="2400" dirty="0" err="1">
                <a:solidFill>
                  <a:srgbClr val="3E5915"/>
                </a:solidFill>
              </a:rPr>
              <a:t>Dversion</a:t>
            </a:r>
            <a:r>
              <a:rPr sz="2400" dirty="0">
                <a:solidFill>
                  <a:srgbClr val="3E5915"/>
                </a:solidFill>
              </a:rPr>
              <a:t>=1.0 </a:t>
            </a:r>
            <a:endParaRPr lang="en-IE" sz="2400" dirty="0" smtClean="0">
              <a:solidFill>
                <a:srgbClr val="3E5915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IE" sz="2400" dirty="0"/>
              <a:t> </a:t>
            </a:r>
            <a:r>
              <a:rPr lang="en-IE" sz="2400" dirty="0" smtClean="0"/>
              <a:t>        </a:t>
            </a:r>
            <a:r>
              <a:rPr sz="2400" dirty="0" smtClean="0">
                <a:solidFill>
                  <a:srgbClr val="3E5915"/>
                </a:solidFill>
              </a:rPr>
              <a:t>-</a:t>
            </a:r>
            <a:r>
              <a:rPr sz="2400" dirty="0" err="1">
                <a:solidFill>
                  <a:srgbClr val="3E5915"/>
                </a:solidFill>
              </a:rPr>
              <a:t>Dpackaging</a:t>
            </a:r>
            <a:r>
              <a:rPr sz="2400" dirty="0">
                <a:solidFill>
                  <a:srgbClr val="3E5915"/>
                </a:solidFill>
              </a:rPr>
              <a:t>=jar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Regenerate Eclipse Version</a:t>
            </a:r>
          </a:p>
        </p:txBody>
      </p:sp>
      <p:sp>
        <p:nvSpPr>
          <p:cNvPr id="203" name="Shape 203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11861800" cy="8382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 dirty="0"/>
              <a:t>On command line, instruct maven to refresh the eclipse project</a:t>
            </a:r>
          </a:p>
        </p:txBody>
      </p:sp>
      <p:sp>
        <p:nvSpPr>
          <p:cNvPr id="204" name="Shape 204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19</a:t>
            </a:fld>
            <a:endParaRPr sz="1400"/>
          </a:p>
        </p:txBody>
      </p:sp>
      <p:sp>
        <p:nvSpPr>
          <p:cNvPr id="205" name="Shape 205"/>
          <p:cNvSpPr/>
          <p:nvPr/>
        </p:nvSpPr>
        <p:spPr>
          <a:xfrm>
            <a:off x="635000" y="3575580"/>
            <a:ext cx="4394200" cy="437620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spAutoFit/>
          </a:bodyPr>
          <a:lstStyle/>
          <a:p>
            <a:pPr lvl="0">
              <a:lnSpc>
                <a:spcPts val="3700"/>
              </a:lnSpc>
              <a:defRPr sz="1800"/>
            </a:pPr>
            <a:r>
              <a:rPr sz="280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mvn eclipse</a:t>
            </a:r>
            <a:r>
              <a:rPr sz="280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:eclipse</a:t>
            </a:r>
          </a:p>
        </p:txBody>
      </p:sp>
      <p:sp>
        <p:nvSpPr>
          <p:cNvPr id="206" name="Shape 206"/>
          <p:cNvSpPr/>
          <p:nvPr/>
        </p:nvSpPr>
        <p:spPr>
          <a:xfrm>
            <a:off x="287683" y="6686376"/>
            <a:ext cx="5334000" cy="1574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algn="r" defTabSz="584200">
              <a:spcBef>
                <a:spcPts val="4800"/>
              </a:spcBef>
              <a:defRPr sz="26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 lvl="0">
              <a:defRPr sz="1800"/>
            </a:pPr>
            <a:r>
              <a:rPr sz="2400" dirty="0"/>
              <a:t>This will now include </a:t>
            </a:r>
            <a:r>
              <a:rPr sz="2400" dirty="0" err="1"/>
              <a:t>dependancies</a:t>
            </a:r>
            <a:r>
              <a:rPr sz="2400" dirty="0"/>
              <a:t>, including inferred upstream dependencies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2" t="29264" r="62206" b="22481"/>
          <a:stretch/>
        </p:blipFill>
        <p:spPr bwMode="auto">
          <a:xfrm>
            <a:off x="5747283" y="3262469"/>
            <a:ext cx="7019813" cy="5464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pacemaker-console	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7226300" cy="56261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 dirty="0"/>
              <a:t>Take the pacemaker-console (java) </a:t>
            </a:r>
            <a:r>
              <a:rPr sz="2800" dirty="0" smtClean="0"/>
              <a:t>project</a:t>
            </a:r>
            <a:r>
              <a:rPr lang="en-IE" sz="2800" dirty="0" smtClean="0"/>
              <a:t>.</a:t>
            </a:r>
            <a:endParaRPr sz="2800" dirty="0"/>
          </a:p>
          <a:p>
            <a:pPr lvl="0">
              <a:defRPr sz="1800"/>
            </a:pPr>
            <a:r>
              <a:rPr sz="2800" dirty="0"/>
              <a:t>Note the external dependencies:</a:t>
            </a:r>
          </a:p>
          <a:p>
            <a:pPr lvl="1">
              <a:defRPr sz="1800"/>
            </a:pPr>
            <a:r>
              <a:rPr lang="en-IE" sz="2800" dirty="0"/>
              <a:t>xstream-1.4.8.jar</a:t>
            </a:r>
            <a:endParaRPr lang="en-IE" sz="2800" dirty="0"/>
          </a:p>
          <a:p>
            <a:pPr lvl="1">
              <a:defRPr sz="1800"/>
            </a:pPr>
            <a:r>
              <a:rPr sz="2800" dirty="0"/>
              <a:t>guava-1</a:t>
            </a:r>
            <a:r>
              <a:rPr lang="en-IE" sz="2800" dirty="0"/>
              <a:t>8</a:t>
            </a:r>
            <a:r>
              <a:rPr sz="2800" dirty="0"/>
              <a:t>.0.jar</a:t>
            </a:r>
          </a:p>
          <a:p>
            <a:pPr lvl="1">
              <a:defRPr sz="1800"/>
            </a:pPr>
            <a:r>
              <a:rPr sz="2800" dirty="0" smtClean="0"/>
              <a:t>asg.cliche-11-413.jar</a:t>
            </a:r>
            <a:endParaRPr sz="2800" dirty="0"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2</a:t>
            </a:fld>
            <a:endParaRPr sz="1400"/>
          </a:p>
        </p:txBody>
      </p:sp>
      <p:pic>
        <p:nvPicPr>
          <p:cNvPr id="104" name="dropped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89900" y="1638300"/>
            <a:ext cx="3619500" cy="7152132"/>
          </a:xfrm>
          <a:prstGeom prst="rect">
            <a:avLst/>
          </a:prstGeom>
          <a:ln w="12700">
            <a:solidFill/>
            <a:miter lim="400000"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6" t="36822" r="82758" b="48644"/>
          <a:stretch/>
        </p:blipFill>
        <p:spPr bwMode="auto">
          <a:xfrm>
            <a:off x="4054128" y="7109048"/>
            <a:ext cx="3816424" cy="237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" name="Shape 106"/>
          <p:cNvSpPr/>
          <p:nvPr/>
        </p:nvSpPr>
        <p:spPr>
          <a:xfrm flipV="1">
            <a:off x="7367885" y="7370378"/>
            <a:ext cx="1071057" cy="246352"/>
          </a:xfrm>
          <a:prstGeom prst="line">
            <a:avLst/>
          </a:prstGeom>
          <a:ln w="254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/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/>
          </p:cNvSpPr>
          <p:nvPr>
            <p:ph type="title"/>
          </p:nvPr>
        </p:nvSpPr>
        <p:spPr>
          <a:xfrm>
            <a:off x="673100" y="330200"/>
            <a:ext cx="11861800" cy="1397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Maven Lifecycles</a:t>
            </a:r>
          </a:p>
        </p:txBody>
      </p:sp>
      <p:sp>
        <p:nvSpPr>
          <p:cNvPr id="210" name="Shape 210"/>
          <p:cNvSpPr>
            <a:spLocks noGrp="1"/>
          </p:cNvSpPr>
          <p:nvPr>
            <p:ph type="body" idx="1"/>
          </p:nvPr>
        </p:nvSpPr>
        <p:spPr>
          <a:xfrm>
            <a:off x="863600" y="2082800"/>
            <a:ext cx="10490200" cy="704850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2300"/>
              </a:spcBef>
              <a:defRPr sz="1800"/>
            </a:pPr>
            <a:r>
              <a:rPr sz="2800" dirty="0"/>
              <a:t>Maven is based around the central concept of a build lifecycle -  a  clearly defined process for building and distributing a particular </a:t>
            </a:r>
            <a:r>
              <a:rPr sz="2800" dirty="0" smtClean="0"/>
              <a:t>artifact</a:t>
            </a:r>
            <a:r>
              <a:rPr lang="en-IE" sz="2800" dirty="0" smtClean="0"/>
              <a:t>.</a:t>
            </a:r>
            <a:endParaRPr sz="2800" dirty="0"/>
          </a:p>
          <a:p>
            <a:pPr lvl="0">
              <a:spcBef>
                <a:spcPts val="2300"/>
              </a:spcBef>
              <a:defRPr sz="1800"/>
            </a:pPr>
            <a:r>
              <a:rPr sz="2800" dirty="0"/>
              <a:t>Only necessary to learn a small set of commands to build any Maven project, and the POM will ensure correct </a:t>
            </a:r>
            <a:r>
              <a:rPr sz="2800" dirty="0" smtClean="0"/>
              <a:t>execution</a:t>
            </a:r>
            <a:r>
              <a:rPr lang="en-IE" sz="2800" dirty="0" smtClean="0"/>
              <a:t>.</a:t>
            </a:r>
            <a:endParaRPr sz="2800" dirty="0"/>
          </a:p>
          <a:p>
            <a:pPr lvl="0">
              <a:spcBef>
                <a:spcPts val="2300"/>
              </a:spcBef>
              <a:defRPr sz="1800"/>
            </a:pPr>
            <a:r>
              <a:rPr sz="2800" dirty="0"/>
              <a:t>There are three built-in build lifecycles: </a:t>
            </a:r>
          </a:p>
          <a:p>
            <a:pPr lvl="1">
              <a:spcBef>
                <a:spcPts val="2300"/>
              </a:spcBef>
              <a:defRPr sz="1800"/>
            </a:pPr>
            <a:r>
              <a:rPr sz="2800" b="1" dirty="0"/>
              <a:t>default:</a:t>
            </a:r>
            <a:r>
              <a:rPr sz="2800" dirty="0"/>
              <a:t> handles your project </a:t>
            </a:r>
            <a:r>
              <a:rPr sz="2800" dirty="0" smtClean="0"/>
              <a:t>deployment</a:t>
            </a:r>
            <a:r>
              <a:rPr lang="en-IE" sz="2800" dirty="0" smtClean="0"/>
              <a:t>.</a:t>
            </a:r>
            <a:endParaRPr sz="2800" dirty="0"/>
          </a:p>
          <a:p>
            <a:pPr lvl="1">
              <a:spcBef>
                <a:spcPts val="2300"/>
              </a:spcBef>
              <a:defRPr sz="1800"/>
            </a:pPr>
            <a:r>
              <a:rPr sz="2800" b="1" dirty="0"/>
              <a:t>clean: </a:t>
            </a:r>
            <a:r>
              <a:rPr sz="2800" dirty="0"/>
              <a:t>handles project re-initialization/clean </a:t>
            </a:r>
            <a:r>
              <a:rPr sz="2800" dirty="0" smtClean="0"/>
              <a:t>up</a:t>
            </a:r>
            <a:r>
              <a:rPr lang="en-IE" sz="2800" dirty="0" smtClean="0"/>
              <a:t>.</a:t>
            </a:r>
            <a:endParaRPr sz="2800" dirty="0"/>
          </a:p>
          <a:p>
            <a:pPr lvl="1">
              <a:spcBef>
                <a:spcPts val="2300"/>
              </a:spcBef>
              <a:defRPr sz="1800"/>
            </a:pPr>
            <a:r>
              <a:rPr lang="en-IE" sz="2800" b="1" dirty="0" smtClean="0"/>
              <a:t>s</a:t>
            </a:r>
            <a:r>
              <a:rPr sz="2800" b="1" dirty="0" err="1" smtClean="0"/>
              <a:t>ite</a:t>
            </a:r>
            <a:r>
              <a:rPr lang="en-IE" sz="2800" b="1" dirty="0" smtClean="0"/>
              <a:t>:</a:t>
            </a:r>
            <a:r>
              <a:rPr sz="2800" dirty="0" smtClean="0"/>
              <a:t> </a:t>
            </a:r>
            <a:r>
              <a:rPr sz="2800" dirty="0"/>
              <a:t>handles the creation of the project's </a:t>
            </a:r>
            <a:r>
              <a:rPr sz="2800" dirty="0" smtClean="0"/>
              <a:t>documentation</a:t>
            </a:r>
            <a:r>
              <a:rPr lang="en-IE" sz="2800" dirty="0" smtClean="0"/>
              <a:t>.</a:t>
            </a:r>
            <a:endParaRPr sz="2800" dirty="0"/>
          </a:p>
        </p:txBody>
      </p:sp>
      <p:sp>
        <p:nvSpPr>
          <p:cNvPr id="211" name="Shape 211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20</a:t>
            </a:fld>
            <a:endParaRPr sz="1400"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Maven Default Lifecycle</a:t>
            </a:r>
          </a:p>
        </p:txBody>
      </p:sp>
      <p:sp>
        <p:nvSpPr>
          <p:cNvPr id="214" name="Shape 214"/>
          <p:cNvSpPr>
            <a:spLocks noGrp="1"/>
          </p:cNvSpPr>
          <p:nvPr>
            <p:ph type="body" idx="1"/>
          </p:nvPr>
        </p:nvSpPr>
        <p:spPr>
          <a:xfrm>
            <a:off x="673100" y="2324100"/>
            <a:ext cx="11861800" cy="656590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700"/>
              </a:spcBef>
              <a:defRPr sz="1800"/>
            </a:pPr>
            <a:r>
              <a:rPr sz="2600" dirty="0"/>
              <a:t>Each of these build lifecycles is defined by a different list of build phases, wherein a build phase represents a stage in the lifecycle.</a:t>
            </a:r>
          </a:p>
          <a:p>
            <a:pPr lvl="0">
              <a:spcBef>
                <a:spcPts val="700"/>
              </a:spcBef>
              <a:defRPr sz="1800"/>
            </a:pPr>
            <a:endParaRPr sz="2600" dirty="0"/>
          </a:p>
          <a:p>
            <a:pPr lvl="0">
              <a:spcBef>
                <a:spcPts val="700"/>
              </a:spcBef>
              <a:defRPr sz="1800"/>
            </a:pPr>
            <a:r>
              <a:rPr sz="2600" dirty="0"/>
              <a:t>For example, the default lifecycle has the following build phases (for a complete list of the build phases, refer to the Lifecycle Reference):</a:t>
            </a:r>
          </a:p>
          <a:p>
            <a:pPr lvl="1">
              <a:spcBef>
                <a:spcPts val="700"/>
              </a:spcBef>
              <a:defRPr sz="1800"/>
            </a:pPr>
            <a:r>
              <a:rPr sz="2600" dirty="0"/>
              <a:t>validate </a:t>
            </a:r>
          </a:p>
          <a:p>
            <a:pPr lvl="1">
              <a:spcBef>
                <a:spcPts val="700"/>
              </a:spcBef>
              <a:defRPr sz="1800"/>
            </a:pPr>
            <a:r>
              <a:rPr sz="2600" dirty="0"/>
              <a:t>compile</a:t>
            </a:r>
          </a:p>
          <a:p>
            <a:pPr lvl="1">
              <a:spcBef>
                <a:spcPts val="700"/>
              </a:spcBef>
              <a:defRPr sz="1800"/>
            </a:pPr>
            <a:r>
              <a:rPr sz="2600" dirty="0"/>
              <a:t>test </a:t>
            </a:r>
          </a:p>
          <a:p>
            <a:pPr lvl="1">
              <a:spcBef>
                <a:spcPts val="700"/>
              </a:spcBef>
              <a:defRPr sz="1800"/>
            </a:pPr>
            <a:r>
              <a:rPr sz="2600" dirty="0"/>
              <a:t>package </a:t>
            </a:r>
          </a:p>
          <a:p>
            <a:pPr lvl="1">
              <a:spcBef>
                <a:spcPts val="700"/>
              </a:spcBef>
              <a:defRPr sz="1800"/>
            </a:pPr>
            <a:r>
              <a:rPr sz="2600" dirty="0"/>
              <a:t>integration-test</a:t>
            </a:r>
          </a:p>
          <a:p>
            <a:pPr lvl="1">
              <a:spcBef>
                <a:spcPts val="700"/>
              </a:spcBef>
              <a:defRPr sz="1800"/>
            </a:pPr>
            <a:r>
              <a:rPr sz="2600" dirty="0"/>
              <a:t>verify</a:t>
            </a:r>
          </a:p>
          <a:p>
            <a:pPr lvl="1">
              <a:spcBef>
                <a:spcPts val="700"/>
              </a:spcBef>
              <a:defRPr sz="1800"/>
            </a:pPr>
            <a:r>
              <a:rPr sz="2600" dirty="0"/>
              <a:t>install</a:t>
            </a:r>
          </a:p>
          <a:p>
            <a:pPr lvl="1">
              <a:spcBef>
                <a:spcPts val="700"/>
              </a:spcBef>
              <a:defRPr sz="1800"/>
            </a:pPr>
            <a:r>
              <a:rPr sz="2600" dirty="0"/>
              <a:t>deploy </a:t>
            </a:r>
          </a:p>
        </p:txBody>
      </p:sp>
      <p:sp>
        <p:nvSpPr>
          <p:cNvPr id="215" name="Shape 215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21</a:t>
            </a:fld>
            <a:endParaRPr sz="1400"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 dirty="0"/>
              <a:t>pacemaker</a:t>
            </a:r>
          </a:p>
        </p:txBody>
      </p:sp>
      <p:sp>
        <p:nvSpPr>
          <p:cNvPr id="218" name="Shape 218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5138812" cy="65659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  <a:defRPr sz="1800"/>
            </a:pPr>
            <a:r>
              <a:rPr lang="en-IE" sz="2800" dirty="0" smtClean="0"/>
              <a:t>The build phases we will look at:</a:t>
            </a:r>
          </a:p>
          <a:p>
            <a:pPr lvl="1">
              <a:defRPr sz="1800"/>
            </a:pPr>
            <a:r>
              <a:rPr sz="2800" dirty="0" smtClean="0"/>
              <a:t>Validate</a:t>
            </a:r>
            <a:endParaRPr sz="2800" dirty="0"/>
          </a:p>
          <a:p>
            <a:pPr lvl="1">
              <a:defRPr sz="1800"/>
            </a:pPr>
            <a:r>
              <a:rPr sz="2800" dirty="0"/>
              <a:t>Compile</a:t>
            </a:r>
          </a:p>
          <a:p>
            <a:pPr lvl="1">
              <a:defRPr sz="1800"/>
            </a:pPr>
            <a:r>
              <a:rPr sz="2800" dirty="0"/>
              <a:t>Test</a:t>
            </a:r>
          </a:p>
          <a:p>
            <a:pPr lvl="1">
              <a:defRPr sz="1800"/>
            </a:pPr>
            <a:r>
              <a:rPr sz="2800" dirty="0"/>
              <a:t>Package</a:t>
            </a:r>
          </a:p>
          <a:p>
            <a:pPr lvl="1">
              <a:defRPr sz="1800"/>
            </a:pPr>
            <a:r>
              <a:rPr sz="2800" dirty="0"/>
              <a:t>Install</a:t>
            </a:r>
          </a:p>
        </p:txBody>
      </p:sp>
      <p:sp>
        <p:nvSpPr>
          <p:cNvPr id="219" name="Shape 219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22</a:t>
            </a:fld>
            <a:endParaRPr sz="1400"/>
          </a:p>
        </p:txBody>
      </p:sp>
      <p:sp>
        <p:nvSpPr>
          <p:cNvPr id="220" name="Shape 220"/>
          <p:cNvSpPr/>
          <p:nvPr/>
        </p:nvSpPr>
        <p:spPr>
          <a:xfrm>
            <a:off x="6028928" y="6374"/>
            <a:ext cx="6378128" cy="9694962"/>
          </a:xfrm>
          <a:prstGeom prst="rect">
            <a:avLst/>
          </a:prstGeom>
          <a:solidFill>
            <a:srgbClr val="FFFFFF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b">
            <a:spAutoFit/>
          </a:bodyPr>
          <a:lstStyle/>
          <a:p>
            <a:pPr lvl="0">
              <a:defRPr sz="1800"/>
            </a:pP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5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project</a:t>
            </a:r>
            <a:r>
              <a:rPr sz="15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...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500" dirty="0">
              <a:solidFill>
                <a:srgbClr val="2C009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5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5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groupId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5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pacemaker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5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groupId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5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5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5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artifactId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5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pacemaker-console-maven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5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artifactId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5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5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5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version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5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1.0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5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version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5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5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5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packaging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5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jar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5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packaging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5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endParaRPr sz="15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5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5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name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5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pacemaker-console-maven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5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name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5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5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5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url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5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http://www.wit.ie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5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url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5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endParaRPr sz="15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5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5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properties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5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5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5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project.build.sourceEncoding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5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UTF-8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5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project.build.sourceEncoding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5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5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5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maven.compiler.source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5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1.7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5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maven.compiler.source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5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5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5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maven.compiler.target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5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1.7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5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maven.compiler.target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5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5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5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properties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5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5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</a:t>
            </a:r>
          </a:p>
          <a:p>
            <a:pPr lvl="0">
              <a:defRPr sz="1800"/>
            </a:pPr>
            <a:r>
              <a:rPr sz="15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5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dependencies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500" dirty="0">
              <a:solidFill>
                <a:srgbClr val="2C009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5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5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dependency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5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5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5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groupId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500" dirty="0" err="1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junit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5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groupId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5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5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5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artifactId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500" dirty="0" err="1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junit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5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artifactId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5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5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5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version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5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4.11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5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version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5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5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5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scope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5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test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5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scope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5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5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5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dependency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5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5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</a:t>
            </a:r>
          </a:p>
          <a:p>
            <a:pPr lvl="0">
              <a:defRPr sz="1800"/>
            </a:pPr>
            <a:r>
              <a:rPr sz="15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5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dependency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5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5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5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groupId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500" dirty="0" err="1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com.google.guava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5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groupId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5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5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5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artifactId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5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guava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5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artifactId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5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5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5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version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5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15.0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5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version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5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5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5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dependency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5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endParaRPr sz="15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5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5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dependency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5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5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5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groupId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500" dirty="0" err="1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com.thoughtworks.xstream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5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groupId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5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5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5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artifactId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500" dirty="0" err="1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xstream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5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artifactId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5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5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5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version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5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1.4.4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5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version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5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5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5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dependency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5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</a:t>
            </a:r>
          </a:p>
          <a:p>
            <a:pPr lvl="0">
              <a:defRPr sz="1800"/>
            </a:pPr>
            <a:r>
              <a:rPr sz="15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</a:t>
            </a:r>
          </a:p>
          <a:p>
            <a:pPr lvl="0">
              <a:defRPr sz="1800"/>
            </a:pPr>
            <a:r>
              <a:rPr sz="15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5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dependency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5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5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5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groupId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500" dirty="0" err="1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asg-cliche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5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groupId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5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5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5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artifactId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500" dirty="0" err="1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asg-cliche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5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artifactId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5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5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5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version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5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1.0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5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version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5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5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5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dependency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5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</a:t>
            </a:r>
            <a:endParaRPr sz="1500" dirty="0">
              <a:solidFill>
                <a:srgbClr val="2C009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5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5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dependencies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500" dirty="0">
              <a:solidFill>
                <a:srgbClr val="2C009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5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project</a:t>
            </a:r>
            <a:r>
              <a:rPr sz="15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IE" sz="4200" dirty="0" smtClean="0"/>
              <a:t>Build phase: </a:t>
            </a:r>
            <a:r>
              <a:rPr lang="en-IE" sz="4200" dirty="0" err="1" smtClean="0"/>
              <a:t>va</a:t>
            </a:r>
            <a:r>
              <a:rPr sz="4200" dirty="0" err="1" smtClean="0"/>
              <a:t>lidate</a:t>
            </a:r>
            <a:endParaRPr sz="4200" dirty="0"/>
          </a:p>
        </p:txBody>
      </p:sp>
      <p:sp>
        <p:nvSpPr>
          <p:cNvPr id="223" name="Shape 223"/>
          <p:cNvSpPr>
            <a:spLocks noGrp="1"/>
          </p:cNvSpPr>
          <p:nvPr>
            <p:ph type="body" idx="1"/>
          </p:nvPr>
        </p:nvSpPr>
        <p:spPr>
          <a:xfrm>
            <a:off x="990600" y="2667000"/>
            <a:ext cx="6159872" cy="6565900"/>
          </a:xfrm>
          <a:prstGeom prst="rect">
            <a:avLst/>
          </a:prstGeom>
        </p:spPr>
        <p:txBody>
          <a:bodyPr/>
          <a:lstStyle>
            <a:lvl1pPr>
              <a:spcBef>
                <a:spcPts val="800"/>
              </a:spcBef>
            </a:lvl1pPr>
          </a:lstStyle>
          <a:p>
            <a:pPr lvl="0">
              <a:defRPr sz="1800"/>
            </a:pPr>
            <a:r>
              <a:rPr sz="3200" dirty="0"/>
              <a:t>Validate the project is correct and all necessary information is available</a:t>
            </a:r>
          </a:p>
        </p:txBody>
      </p:sp>
      <p:sp>
        <p:nvSpPr>
          <p:cNvPr id="224" name="Shape 224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23</a:t>
            </a:fld>
            <a:endParaRPr sz="1400"/>
          </a:p>
        </p:txBody>
      </p:sp>
      <p:pic>
        <p:nvPicPr>
          <p:cNvPr id="225" name="Screen Shot 2013-10-17 at 10.12.09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8024" y="4324672"/>
            <a:ext cx="8877300" cy="4800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IE" sz="4200" dirty="0" smtClean="0"/>
              <a:t>Build phase: co</a:t>
            </a:r>
            <a:r>
              <a:rPr sz="4200" dirty="0" err="1" smtClean="0"/>
              <a:t>mpile</a:t>
            </a:r>
            <a:endParaRPr sz="4200" dirty="0"/>
          </a:p>
        </p:txBody>
      </p:sp>
      <p:sp>
        <p:nvSpPr>
          <p:cNvPr id="228" name="Shape 228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8128000" cy="571500"/>
          </a:xfrm>
          <a:prstGeom prst="rect">
            <a:avLst/>
          </a:prstGeom>
        </p:spPr>
        <p:txBody>
          <a:bodyPr/>
          <a:lstStyle>
            <a:lvl1pPr>
              <a:spcBef>
                <a:spcPts val="800"/>
              </a:spcBef>
            </a:lvl1pPr>
          </a:lstStyle>
          <a:p>
            <a:pPr lvl="0">
              <a:defRPr sz="1800"/>
            </a:pPr>
            <a:r>
              <a:rPr sz="3200"/>
              <a:t>compile the source code of the project</a:t>
            </a:r>
          </a:p>
        </p:txBody>
      </p:sp>
      <p:sp>
        <p:nvSpPr>
          <p:cNvPr id="229" name="Shape 229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24</a:t>
            </a:fld>
            <a:endParaRPr sz="1400"/>
          </a:p>
        </p:txBody>
      </p:sp>
      <p:pic>
        <p:nvPicPr>
          <p:cNvPr id="230" name="Screen Shot 2013-10-17 at 10.12.4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42652" y="3101776"/>
            <a:ext cx="8877300" cy="6959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Screen Shot 2013-10-17 at 10.14.33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82000" y="1371600"/>
            <a:ext cx="4203700" cy="7408649"/>
          </a:xfrm>
          <a:prstGeom prst="rect">
            <a:avLst/>
          </a:prstGeom>
          <a:ln w="12700">
            <a:solidFill/>
            <a:miter lim="400000"/>
          </a:ln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IE" sz="4200" dirty="0" smtClean="0"/>
              <a:t>Build phase: t</a:t>
            </a:r>
            <a:r>
              <a:rPr sz="4200" dirty="0" err="1" smtClean="0"/>
              <a:t>est</a:t>
            </a:r>
            <a:endParaRPr sz="4200" dirty="0"/>
          </a:p>
        </p:txBody>
      </p:sp>
      <p:sp>
        <p:nvSpPr>
          <p:cNvPr id="234" name="Shape 234"/>
          <p:cNvSpPr>
            <a:spLocks noGrp="1"/>
          </p:cNvSpPr>
          <p:nvPr>
            <p:ph type="body" idx="1"/>
          </p:nvPr>
        </p:nvSpPr>
        <p:spPr>
          <a:xfrm>
            <a:off x="457200" y="2171700"/>
            <a:ext cx="4406900" cy="6565900"/>
          </a:xfrm>
          <a:prstGeom prst="rect">
            <a:avLst/>
          </a:prstGeom>
        </p:spPr>
        <p:txBody>
          <a:bodyPr/>
          <a:lstStyle>
            <a:lvl1pPr>
              <a:spcBef>
                <a:spcPts val="800"/>
              </a:spcBef>
            </a:lvl1pPr>
          </a:lstStyle>
          <a:p>
            <a:pPr lvl="0">
              <a:defRPr sz="1800"/>
            </a:pPr>
            <a:r>
              <a:rPr sz="2800" dirty="0"/>
              <a:t>test the compiled source code using a suitable unit testing framework. These tests should not require the code be packaged or </a:t>
            </a:r>
            <a:r>
              <a:rPr sz="2800" dirty="0" smtClean="0"/>
              <a:t>deployed</a:t>
            </a:r>
            <a:r>
              <a:rPr lang="en-IE" sz="2800" dirty="0" smtClean="0"/>
              <a:t>.</a:t>
            </a:r>
            <a:endParaRPr sz="2800" dirty="0"/>
          </a:p>
        </p:txBody>
      </p:sp>
      <p:sp>
        <p:nvSpPr>
          <p:cNvPr id="235" name="Shape 235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25</a:t>
            </a:fld>
            <a:endParaRPr sz="1400"/>
          </a:p>
        </p:txBody>
      </p:sp>
      <p:pic>
        <p:nvPicPr>
          <p:cNvPr id="236" name="Screen Shot 2013-10-17 at 10.15.3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64100" y="266700"/>
            <a:ext cx="8699500" cy="9766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" name="Screen Shot 2013-10-17 at 10.16.39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9272" y="5847062"/>
            <a:ext cx="4495800" cy="27686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/>
          <p:cNvSpPr txBox="1"/>
          <p:nvPr/>
        </p:nvSpPr>
        <p:spPr>
          <a:xfrm>
            <a:off x="545232" y="8549208"/>
            <a:ext cx="4445000" cy="71814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Maven </a:t>
            </a:r>
            <a:r>
              <a:rPr kumimoji="0" lang="en-IE" sz="2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Surefire</a:t>
            </a:r>
            <a:r>
              <a:rPr kumimoji="0" lang="en-IE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 Report Plugin (reports the results of the unit tests)</a:t>
            </a:r>
            <a:endParaRPr kumimoji="0" lang="en-IE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IE" sz="4200" dirty="0" smtClean="0"/>
              <a:t>Build phase: </a:t>
            </a:r>
            <a:br>
              <a:rPr lang="en-IE" sz="4200" dirty="0" smtClean="0"/>
            </a:br>
            <a:r>
              <a:rPr lang="en-IE" sz="4200" dirty="0" smtClean="0"/>
              <a:t>pa</a:t>
            </a:r>
            <a:r>
              <a:rPr sz="4200" dirty="0" err="1" smtClean="0"/>
              <a:t>ckage</a:t>
            </a:r>
            <a:endParaRPr sz="4200" dirty="0"/>
          </a:p>
        </p:txBody>
      </p:sp>
      <p:sp>
        <p:nvSpPr>
          <p:cNvPr id="240" name="Shape 240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4406900" cy="6565900"/>
          </a:xfrm>
          <a:prstGeom prst="rect">
            <a:avLst/>
          </a:prstGeom>
        </p:spPr>
        <p:txBody>
          <a:bodyPr/>
          <a:lstStyle>
            <a:lvl1pPr>
              <a:spcBef>
                <a:spcPts val="800"/>
              </a:spcBef>
            </a:lvl1pPr>
          </a:lstStyle>
          <a:p>
            <a:pPr lvl="0">
              <a:defRPr sz="1800"/>
            </a:pPr>
            <a:r>
              <a:rPr sz="2800" dirty="0"/>
              <a:t>take the compiled code and package it in its distributable format, such as a JAR.</a:t>
            </a:r>
          </a:p>
        </p:txBody>
      </p:sp>
      <p:sp>
        <p:nvSpPr>
          <p:cNvPr id="241" name="Shape 241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26</a:t>
            </a:fld>
            <a:endParaRPr sz="1400"/>
          </a:p>
        </p:txBody>
      </p:sp>
      <p:pic>
        <p:nvPicPr>
          <p:cNvPr id="242" name="Screen Shot 2013-10-17 at 10.17.1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37100" y="196280"/>
            <a:ext cx="8699500" cy="9766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3" name="Screen Shot 2013-10-17 at 10.17.3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8800" y="4254500"/>
            <a:ext cx="3975100" cy="4610100"/>
          </a:xfrm>
          <a:prstGeom prst="rect">
            <a:avLst/>
          </a:prstGeom>
          <a:ln w="12700">
            <a:solidFill/>
            <a:miter lim="400000"/>
          </a:ln>
        </p:spPr>
      </p:pic>
      <p:sp>
        <p:nvSpPr>
          <p:cNvPr id="244" name="Shape 244"/>
          <p:cNvSpPr/>
          <p:nvPr/>
        </p:nvSpPr>
        <p:spPr>
          <a:xfrm>
            <a:off x="355600" y="8039100"/>
            <a:ext cx="4381500" cy="406400"/>
          </a:xfrm>
          <a:prstGeom prst="roundRect">
            <a:avLst>
              <a:gd name="adj" fmla="val 46875"/>
            </a:avLst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/>
          </p:cNvSpPr>
          <p:nvPr>
            <p:ph type="body" idx="1"/>
          </p:nvPr>
        </p:nvSpPr>
        <p:spPr>
          <a:xfrm>
            <a:off x="426492" y="7504112"/>
            <a:ext cx="4203700" cy="1981200"/>
          </a:xfrm>
          <a:prstGeom prst="rect">
            <a:avLst/>
          </a:prstGeom>
        </p:spPr>
        <p:txBody>
          <a:bodyPr/>
          <a:lstStyle>
            <a:lvl1pPr>
              <a:spcBef>
                <a:spcPts val="800"/>
              </a:spcBef>
            </a:lvl1pPr>
          </a:lstStyle>
          <a:p>
            <a:pPr lvl="0">
              <a:defRPr sz="1800"/>
            </a:pPr>
            <a:r>
              <a:rPr sz="2600" dirty="0"/>
              <a:t>install the package into the local repository, for use as a dependency in other projects </a:t>
            </a:r>
            <a:r>
              <a:rPr sz="2600" dirty="0" smtClean="0"/>
              <a:t>locally</a:t>
            </a:r>
            <a:r>
              <a:rPr lang="en-IE" sz="2600" dirty="0" smtClean="0"/>
              <a:t>.</a:t>
            </a:r>
            <a:endParaRPr sz="2600" dirty="0"/>
          </a:p>
        </p:txBody>
      </p:sp>
      <p:sp>
        <p:nvSpPr>
          <p:cNvPr id="247" name="Shape 247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27</a:t>
            </a:fld>
            <a:endParaRPr sz="1400"/>
          </a:p>
        </p:txBody>
      </p:sp>
      <p:pic>
        <p:nvPicPr>
          <p:cNvPr id="248" name="Screen Shot 2013-10-17 at 10.18.3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38700" y="0"/>
            <a:ext cx="8699500" cy="9766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9" name="Screen Shot 2013-10-17 at 10.19.17.png"/>
          <p:cNvPicPr/>
          <p:nvPr/>
        </p:nvPicPr>
        <p:blipFill rotWithShape="1">
          <a:blip r:embed="rId3">
            <a:extLst/>
          </a:blip>
          <a:srcRect t="36937"/>
          <a:stretch/>
        </p:blipFill>
        <p:spPr>
          <a:xfrm>
            <a:off x="482600" y="276446"/>
            <a:ext cx="3855152" cy="6911753"/>
          </a:xfrm>
          <a:prstGeom prst="rect">
            <a:avLst/>
          </a:prstGeom>
          <a:ln w="12700">
            <a:solidFill/>
            <a:miter lim="400000"/>
          </a:ln>
        </p:spPr>
      </p:pic>
      <p:sp>
        <p:nvSpPr>
          <p:cNvPr id="250" name="Shape 250"/>
          <p:cNvSpPr>
            <a:spLocks noGrp="1"/>
          </p:cNvSpPr>
          <p:nvPr>
            <p:ph type="title"/>
          </p:nvPr>
        </p:nvSpPr>
        <p:spPr>
          <a:xfrm>
            <a:off x="1821880" y="1204392"/>
            <a:ext cx="3340100" cy="1240358"/>
          </a:xfrm>
          <a:prstGeom prst="rect">
            <a:avLst/>
          </a:prstGeom>
          <a:solidFill>
            <a:srgbClr val="FFFFFF"/>
          </a:solidFill>
          <a:ln>
            <a:solidFill/>
          </a:ln>
        </p:spPr>
        <p:txBody>
          <a:bodyPr/>
          <a:lstStyle/>
          <a:p>
            <a:pPr lvl="0" algn="ctr">
              <a:defRPr sz="1800"/>
            </a:pPr>
            <a:r>
              <a:rPr lang="en-IE" sz="4200" dirty="0" smtClean="0"/>
              <a:t>Build phase: </a:t>
            </a:r>
            <a:r>
              <a:rPr lang="en-IE" sz="4200" dirty="0" err="1" smtClean="0"/>
              <a:t>i</a:t>
            </a:r>
            <a:r>
              <a:rPr sz="4200" dirty="0" err="1" smtClean="0"/>
              <a:t>nstall</a:t>
            </a:r>
            <a:endParaRPr sz="4200" dirty="0"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Maven &amp; Eclipse</a:t>
            </a:r>
          </a:p>
        </p:txBody>
      </p:sp>
      <p:sp>
        <p:nvSpPr>
          <p:cNvPr id="253" name="Shape 253"/>
          <p:cNvSpPr>
            <a:spLocks noGrp="1"/>
          </p:cNvSpPr>
          <p:nvPr>
            <p:ph type="body" idx="1"/>
          </p:nvPr>
        </p:nvSpPr>
        <p:spPr>
          <a:xfrm>
            <a:off x="508000" y="2324100"/>
            <a:ext cx="4572000" cy="65659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600" dirty="0"/>
              <a:t>The projects is now built entirely by the maven build system. However, we can continue to use Eclipse for day to day development.</a:t>
            </a:r>
          </a:p>
          <a:p>
            <a:pPr lvl="0">
              <a:defRPr sz="1800"/>
            </a:pPr>
            <a:r>
              <a:rPr sz="2600" dirty="0"/>
              <a:t>To do this, we generate an eclipse project from the maven project structure. Do this by issuing the following maven command:</a:t>
            </a:r>
          </a:p>
          <a:p>
            <a:pPr marL="0" lvl="0" indent="0">
              <a:buSzTx/>
              <a:buNone/>
              <a:defRPr sz="1800"/>
            </a:pPr>
            <a:r>
              <a:rPr sz="2600" b="1" dirty="0" err="1">
                <a:latin typeface="Courier New"/>
                <a:ea typeface="Courier New"/>
                <a:cs typeface="Courier New"/>
                <a:sym typeface="Courier New"/>
              </a:rPr>
              <a:t>mvn</a:t>
            </a:r>
            <a:r>
              <a:rPr sz="26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2600" b="1" dirty="0" err="1">
                <a:latin typeface="Courier New"/>
                <a:ea typeface="Courier New"/>
                <a:cs typeface="Courier New"/>
                <a:sym typeface="Courier New"/>
              </a:rPr>
              <a:t>eclipse:eclipse</a:t>
            </a:r>
            <a:endParaRPr sz="26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4" name="Shape 254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28</a:t>
            </a:fld>
            <a:endParaRPr sz="1400"/>
          </a:p>
        </p:txBody>
      </p:sp>
      <p:pic>
        <p:nvPicPr>
          <p:cNvPr id="255" name="Screen Shot 2013-10-17 at 10.20.1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62500" y="-190500"/>
            <a:ext cx="8699500" cy="9766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Eclipse Project Structure</a:t>
            </a:r>
          </a:p>
        </p:txBody>
      </p:sp>
      <p:sp>
        <p:nvSpPr>
          <p:cNvPr id="258" name="Shape 258"/>
          <p:cNvSpPr>
            <a:spLocks noGrp="1"/>
          </p:cNvSpPr>
          <p:nvPr>
            <p:ph type="body" idx="1"/>
          </p:nvPr>
        </p:nvSpPr>
        <p:spPr>
          <a:xfrm>
            <a:off x="406400" y="2324100"/>
            <a:ext cx="6985000" cy="65659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 dirty="0"/>
              <a:t>This will have produced the required .</a:t>
            </a:r>
            <a:r>
              <a:rPr sz="2800" dirty="0" err="1"/>
              <a:t>classpath</a:t>
            </a:r>
            <a:r>
              <a:rPr sz="2800" dirty="0"/>
              <a:t> and .project files in the </a:t>
            </a:r>
            <a:r>
              <a:rPr lang="en-IE" sz="2800" dirty="0" smtClean="0"/>
              <a:t>project </a:t>
            </a:r>
            <a:r>
              <a:rPr sz="2800" dirty="0" smtClean="0"/>
              <a:t>directory</a:t>
            </a:r>
            <a:r>
              <a:rPr sz="2800" dirty="0"/>
              <a:t>. </a:t>
            </a:r>
            <a:endParaRPr lang="en-IE" sz="2800" dirty="0" smtClean="0"/>
          </a:p>
          <a:p>
            <a:pPr lvl="0">
              <a:defRPr sz="1800"/>
            </a:pPr>
            <a:r>
              <a:rPr sz="2800" dirty="0" smtClean="0"/>
              <a:t>You </a:t>
            </a:r>
            <a:r>
              <a:rPr sz="2800" dirty="0"/>
              <a:t>can now import this project into eclipse using the normal </a:t>
            </a:r>
            <a:r>
              <a:rPr sz="2800" dirty="0" smtClean="0"/>
              <a:t>import</a:t>
            </a:r>
            <a:r>
              <a:rPr lang="en-IE" sz="2800" dirty="0" smtClean="0"/>
              <a:t> </a:t>
            </a:r>
            <a:r>
              <a:rPr lang="en-IE" sz="2800" dirty="0" smtClean="0">
                <a:sym typeface="Wingdings" panose="05000000000000000000" pitchFamily="2" charset="2"/>
              </a:rPr>
              <a:t></a:t>
            </a:r>
            <a:r>
              <a:rPr lang="en-IE" sz="2800" dirty="0" smtClean="0"/>
              <a:t>existing </a:t>
            </a:r>
            <a:r>
              <a:rPr sz="2800" dirty="0" smtClean="0"/>
              <a:t>project</a:t>
            </a:r>
            <a:r>
              <a:rPr lang="en-IE" sz="2800" dirty="0" smtClean="0"/>
              <a:t> into workspace</a:t>
            </a:r>
            <a:r>
              <a:rPr sz="2800" dirty="0" smtClean="0"/>
              <a:t>.</a:t>
            </a:r>
            <a:endParaRPr sz="2800" dirty="0"/>
          </a:p>
          <a:p>
            <a:pPr lvl="0">
              <a:defRPr sz="1800"/>
            </a:pPr>
            <a:r>
              <a:rPr sz="2800" dirty="0"/>
              <a:t>Although will import successfully, it will not build</a:t>
            </a:r>
          </a:p>
        </p:txBody>
      </p:sp>
      <p:sp>
        <p:nvSpPr>
          <p:cNvPr id="259" name="Shape 259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29</a:t>
            </a:fld>
            <a:endParaRPr sz="1400"/>
          </a:p>
        </p:txBody>
      </p:sp>
      <p:pic>
        <p:nvPicPr>
          <p:cNvPr id="260" name="dropped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77864" y="6796360"/>
            <a:ext cx="10513168" cy="1896864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Screen Shot 2013-10-17 at 10.30.10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57100" y="1612900"/>
            <a:ext cx="4958801" cy="3911600"/>
          </a:xfrm>
          <a:prstGeom prst="rect">
            <a:avLst/>
          </a:prstGeom>
          <a:ln w="12700">
            <a:solidFill/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Project</a:t>
            </a:r>
          </a:p>
          <a:p>
            <a:pPr lvl="0">
              <a:defRPr sz="1800"/>
            </a:pPr>
            <a:r>
              <a:rPr sz="4200"/>
              <a:t>Creation Archetype</a:t>
            </a:r>
          </a:p>
        </p:txBody>
      </p:sp>
      <p:sp>
        <p:nvSpPr>
          <p:cNvPr id="109" name="Shape 109"/>
          <p:cNvSpPr>
            <a:spLocks noGrp="1"/>
          </p:cNvSpPr>
          <p:nvPr>
            <p:ph type="body" idx="1"/>
          </p:nvPr>
        </p:nvSpPr>
        <p:spPr>
          <a:xfrm>
            <a:off x="669752" y="2356520"/>
            <a:ext cx="4826000" cy="18669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600" dirty="0"/>
              <a:t>From the command line, execute maven command to create a project skeleton structure:</a:t>
            </a:r>
          </a:p>
        </p:txBody>
      </p:sp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3</a:t>
            </a:fld>
            <a:endParaRPr sz="1400"/>
          </a:p>
        </p:txBody>
      </p:sp>
      <p:pic>
        <p:nvPicPr>
          <p:cNvPr id="111" name="dropped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88496" y="302217"/>
            <a:ext cx="7036905" cy="9144001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Shape 112"/>
          <p:cNvSpPr/>
          <p:nvPr/>
        </p:nvSpPr>
        <p:spPr>
          <a:xfrm>
            <a:off x="237704" y="4953451"/>
            <a:ext cx="12345517" cy="1723549"/>
          </a:xfrm>
          <a:prstGeom prst="rect">
            <a:avLst/>
          </a:prstGeom>
          <a:solidFill>
            <a:srgbClr val="FFFFFF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b">
            <a:spAutoFit/>
          </a:bodyPr>
          <a:lstStyle/>
          <a:p>
            <a:pPr lvl="0" defTabSz="584200">
              <a:defRPr sz="1800"/>
            </a:pPr>
            <a:r>
              <a:rPr sz="2800" dirty="0" err="1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mvn</a:t>
            </a:r>
            <a:r>
              <a:rPr sz="28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800" dirty="0" smtClean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archetype:</a:t>
            </a:r>
            <a:r>
              <a:rPr lang="en-IE" sz="2800" dirty="0" err="1" smtClean="0">
                <a:solidFill>
                  <a:srgbClr val="005599"/>
                </a:solidFill>
                <a:latin typeface="Monaco"/>
                <a:ea typeface="Monaco"/>
                <a:cs typeface="Monaco"/>
                <a:sym typeface="Monaco"/>
              </a:rPr>
              <a:t>gener</a:t>
            </a:r>
            <a:r>
              <a:rPr sz="2800" dirty="0" smtClean="0">
                <a:solidFill>
                  <a:srgbClr val="005599"/>
                </a:solidFill>
                <a:latin typeface="Monaco"/>
                <a:ea typeface="Monaco"/>
                <a:cs typeface="Monaco"/>
                <a:sym typeface="Monaco"/>
              </a:rPr>
              <a:t>ate</a:t>
            </a:r>
            <a:r>
              <a:rPr sz="2800" dirty="0" smtClean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8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-</a:t>
            </a:r>
            <a:r>
              <a:rPr sz="2800" dirty="0" err="1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DarchetypeGroupId</a:t>
            </a:r>
            <a:r>
              <a:rPr sz="28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2800" dirty="0" err="1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org.apache.maven.archetypes</a:t>
            </a:r>
            <a:r>
              <a:rPr sz="28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</a:p>
          <a:p>
            <a:pPr lvl="8" indent="2743200" defTabSz="584200">
              <a:defRPr sz="1800"/>
            </a:pPr>
            <a:r>
              <a:rPr sz="28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-</a:t>
            </a:r>
            <a:r>
              <a:rPr sz="2800" dirty="0" err="1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DarchetypeArtifactId</a:t>
            </a:r>
            <a:r>
              <a:rPr sz="28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=maven-archetype-</a:t>
            </a:r>
            <a:r>
              <a:rPr sz="2800" dirty="0" err="1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quickstart</a:t>
            </a:r>
            <a:r>
              <a:rPr sz="28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</a:p>
          <a:p>
            <a:pPr lvl="8" indent="2743200" defTabSz="584200">
              <a:defRPr sz="1800"/>
            </a:pPr>
            <a:r>
              <a:rPr sz="28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-</a:t>
            </a:r>
            <a:r>
              <a:rPr sz="2800" dirty="0" err="1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DgroupId</a:t>
            </a:r>
            <a:r>
              <a:rPr sz="28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=pacemaker </a:t>
            </a:r>
          </a:p>
          <a:p>
            <a:pPr lvl="8" indent="2743200" defTabSz="584200">
              <a:defRPr sz="1800"/>
            </a:pPr>
            <a:r>
              <a:rPr sz="28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-</a:t>
            </a:r>
            <a:r>
              <a:rPr sz="2800" dirty="0" err="1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DartifactId</a:t>
            </a:r>
            <a:r>
              <a:rPr sz="28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=pacemaker-console-maven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Eclipse .classpath and .project files</a:t>
            </a:r>
          </a:p>
        </p:txBody>
      </p:sp>
      <p:sp>
        <p:nvSpPr>
          <p:cNvPr id="264" name="Shape 264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30</a:t>
            </a:fld>
            <a:endParaRPr sz="1400"/>
          </a:p>
        </p:txBody>
      </p:sp>
      <p:sp>
        <p:nvSpPr>
          <p:cNvPr id="265" name="Shape 265"/>
          <p:cNvSpPr/>
          <p:nvPr/>
        </p:nvSpPr>
        <p:spPr>
          <a:xfrm>
            <a:off x="774948" y="2139910"/>
            <a:ext cx="11560100" cy="3600986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b">
            <a:spAutoFit/>
          </a:bodyPr>
          <a:lstStyle/>
          <a:p>
            <a:pPr lvl="1">
              <a:defRPr sz="1800"/>
            </a:pPr>
            <a:r>
              <a:rPr sz="1800" dirty="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800" dirty="0" err="1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classpath</a:t>
            </a:r>
            <a:r>
              <a:rPr sz="1800" dirty="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800" dirty="0"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800" dirty="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800" dirty="0" err="1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classpathentry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800" dirty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kind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1800" dirty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</a:t>
            </a:r>
            <a:r>
              <a:rPr sz="1800" dirty="0" err="1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src</a:t>
            </a:r>
            <a:r>
              <a:rPr sz="1800" dirty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800" dirty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path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1800" dirty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</a:t>
            </a:r>
            <a:r>
              <a:rPr sz="1800" dirty="0" err="1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src</a:t>
            </a:r>
            <a:r>
              <a:rPr sz="1800" dirty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/test/java"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800" dirty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output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1800" dirty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"target/test-classes"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800" dirty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including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1800" dirty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"**/*.java"</a:t>
            </a:r>
            <a:r>
              <a:rPr sz="1800" dirty="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/&gt;</a:t>
            </a:r>
            <a:endParaRPr sz="1800" dirty="0"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800" dirty="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800" dirty="0" err="1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classpathentry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800" dirty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kind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1800" dirty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</a:t>
            </a:r>
            <a:r>
              <a:rPr sz="1800" dirty="0" err="1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src</a:t>
            </a:r>
            <a:r>
              <a:rPr sz="1800" dirty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800" dirty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path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1800" dirty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</a:t>
            </a:r>
            <a:r>
              <a:rPr sz="1800" dirty="0" err="1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src</a:t>
            </a:r>
            <a:r>
              <a:rPr sz="1800" dirty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/main/java"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800" dirty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including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1800" dirty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"**/*.java"</a:t>
            </a:r>
            <a:r>
              <a:rPr sz="1800" dirty="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/&gt;</a:t>
            </a:r>
            <a:endParaRPr sz="1800" dirty="0"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800" dirty="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800" dirty="0" err="1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classpathentry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800" dirty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kind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1800" dirty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"output"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800" dirty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path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1800" dirty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"target/classes"</a:t>
            </a:r>
            <a:r>
              <a:rPr sz="1800" dirty="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/&gt;</a:t>
            </a:r>
            <a:endParaRPr sz="1800" dirty="0"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1800" dirty="0" smtClean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800" dirty="0" smtClean="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800" dirty="0" err="1" smtClean="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classpathentry</a:t>
            </a:r>
            <a:r>
              <a:rPr sz="1800" dirty="0" smtClean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800" dirty="0" smtClean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kind</a:t>
            </a:r>
            <a:r>
              <a:rPr sz="1800" dirty="0" smtClean="0"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1800" dirty="0" smtClean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</a:t>
            </a:r>
            <a:r>
              <a:rPr sz="1800" dirty="0" err="1" smtClean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var</a:t>
            </a:r>
            <a:r>
              <a:rPr sz="1800" dirty="0" smtClean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</a:t>
            </a:r>
            <a:r>
              <a:rPr sz="1800" dirty="0" smtClean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800" dirty="0" smtClean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path</a:t>
            </a:r>
            <a:r>
              <a:rPr sz="1800" dirty="0" smtClean="0"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1800" dirty="0" smtClean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"M2_REPO/</a:t>
            </a:r>
            <a:r>
              <a:rPr sz="1800" dirty="0" err="1" smtClean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asg-cliche</a:t>
            </a:r>
            <a:r>
              <a:rPr sz="1800" dirty="0" smtClean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/</a:t>
            </a:r>
            <a:r>
              <a:rPr sz="1800" dirty="0" err="1" smtClean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asg-cliche</a:t>
            </a:r>
            <a:r>
              <a:rPr sz="1800" dirty="0" smtClean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/1.0/asg-cliche-1.0.jar"</a:t>
            </a:r>
            <a:r>
              <a:rPr sz="1800" dirty="0" smtClean="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/&gt;</a:t>
            </a:r>
            <a:endParaRPr sz="1800" dirty="0" smtClean="0"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1800" dirty="0" smtClean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800" dirty="0" smtClean="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800" dirty="0" err="1" smtClean="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classpathentry</a:t>
            </a:r>
            <a:r>
              <a:rPr sz="1800" dirty="0" smtClean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800" dirty="0" smtClean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kind</a:t>
            </a:r>
            <a:r>
              <a:rPr sz="1800" dirty="0" smtClean="0"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1800" dirty="0" smtClean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</a:t>
            </a:r>
            <a:r>
              <a:rPr sz="1800" dirty="0" err="1" smtClean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var</a:t>
            </a:r>
            <a:r>
              <a:rPr sz="1800" dirty="0" smtClean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</a:t>
            </a:r>
            <a:r>
              <a:rPr sz="1800" dirty="0" smtClean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800" dirty="0" smtClean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path</a:t>
            </a:r>
            <a:r>
              <a:rPr sz="1800" dirty="0" smtClean="0"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1800" dirty="0" smtClean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"M2_REPO/com/google/guava/guava/1</a:t>
            </a:r>
            <a:r>
              <a:rPr lang="en-IE" sz="1800" dirty="0" smtClean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8</a:t>
            </a:r>
            <a:r>
              <a:rPr sz="1800" dirty="0" smtClean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.0/guava-1</a:t>
            </a:r>
            <a:r>
              <a:rPr lang="en-IE" sz="1800" dirty="0" smtClean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8</a:t>
            </a:r>
            <a:r>
              <a:rPr sz="1800" dirty="0" smtClean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.0.jar"</a:t>
            </a:r>
            <a:r>
              <a:rPr sz="1800" dirty="0" smtClean="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/&gt;</a:t>
            </a:r>
            <a:endParaRPr sz="1800" dirty="0" smtClean="0"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1800" dirty="0" smtClean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800" dirty="0" smtClean="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800" dirty="0" err="1" smtClean="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classpathentry</a:t>
            </a:r>
            <a:r>
              <a:rPr sz="1800" dirty="0" smtClean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800" dirty="0" smtClean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kind</a:t>
            </a:r>
            <a:r>
              <a:rPr sz="1800" dirty="0" smtClean="0"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1800" dirty="0" smtClean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</a:t>
            </a:r>
            <a:r>
              <a:rPr sz="1800" dirty="0" err="1" smtClean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var</a:t>
            </a:r>
            <a:r>
              <a:rPr sz="1800" dirty="0" smtClean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</a:t>
            </a:r>
            <a:r>
              <a:rPr sz="1800" dirty="0" smtClean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800" dirty="0" smtClean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path</a:t>
            </a:r>
            <a:r>
              <a:rPr sz="1800" dirty="0" smtClean="0"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1800" dirty="0" smtClean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"M2_REPO/org/</a:t>
            </a:r>
            <a:r>
              <a:rPr sz="1800" dirty="0" err="1" smtClean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hamcrest</a:t>
            </a:r>
            <a:r>
              <a:rPr sz="1800" dirty="0" smtClean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/</a:t>
            </a:r>
            <a:r>
              <a:rPr sz="1800" dirty="0" err="1" smtClean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hamcrest</a:t>
            </a:r>
            <a:r>
              <a:rPr sz="1800" dirty="0" smtClean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-core/1.3/hamcrest-core-1.3.jar"</a:t>
            </a:r>
            <a:r>
              <a:rPr sz="1800" dirty="0" smtClean="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/&gt;</a:t>
            </a:r>
            <a:endParaRPr sz="1800" dirty="0" smtClean="0"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1800" dirty="0" smtClean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800" dirty="0" smtClean="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800" dirty="0" err="1" smtClean="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classpathentry</a:t>
            </a:r>
            <a:r>
              <a:rPr sz="1800" dirty="0" smtClean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800" dirty="0" smtClean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kind</a:t>
            </a:r>
            <a:r>
              <a:rPr sz="1800" dirty="0" smtClean="0"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1800" dirty="0" smtClean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</a:t>
            </a:r>
            <a:r>
              <a:rPr sz="1800" dirty="0" err="1" smtClean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var</a:t>
            </a:r>
            <a:r>
              <a:rPr sz="1800" dirty="0" smtClean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</a:t>
            </a:r>
            <a:r>
              <a:rPr sz="1800" dirty="0" smtClean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800" dirty="0" smtClean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path</a:t>
            </a:r>
            <a:r>
              <a:rPr sz="1800" dirty="0" smtClean="0"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1800" dirty="0" smtClean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"M2_REPO/</a:t>
            </a:r>
            <a:r>
              <a:rPr sz="1800" dirty="0" err="1" smtClean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junit</a:t>
            </a:r>
            <a:r>
              <a:rPr sz="1800" dirty="0" smtClean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/</a:t>
            </a:r>
            <a:r>
              <a:rPr sz="1800" dirty="0" err="1" smtClean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junit</a:t>
            </a:r>
            <a:r>
              <a:rPr sz="1800" dirty="0" smtClean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/4.11/junit-4.11.jar"</a:t>
            </a:r>
            <a:r>
              <a:rPr sz="1800" dirty="0" smtClean="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/&gt;</a:t>
            </a:r>
            <a:endParaRPr sz="1800" dirty="0" smtClean="0"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1800" dirty="0" smtClean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800" dirty="0" smtClean="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800" dirty="0" err="1" smtClean="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classpathentry</a:t>
            </a:r>
            <a:r>
              <a:rPr sz="1800" dirty="0" smtClean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800" dirty="0" smtClean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kind</a:t>
            </a:r>
            <a:r>
              <a:rPr sz="1800" dirty="0" smtClean="0"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1800" dirty="0" smtClean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</a:t>
            </a:r>
            <a:r>
              <a:rPr sz="1800" dirty="0" err="1" smtClean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var</a:t>
            </a:r>
            <a:r>
              <a:rPr sz="1800" dirty="0" smtClean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</a:t>
            </a:r>
            <a:r>
              <a:rPr sz="1800" dirty="0" smtClean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800" dirty="0" smtClean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path</a:t>
            </a:r>
            <a:r>
              <a:rPr sz="1800" dirty="0" smtClean="0"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1800" dirty="0" smtClean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"M2_REPO/</a:t>
            </a:r>
            <a:r>
              <a:rPr sz="1800" dirty="0" err="1" smtClean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xmlpull</a:t>
            </a:r>
            <a:r>
              <a:rPr sz="1800" dirty="0" smtClean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/</a:t>
            </a:r>
            <a:r>
              <a:rPr sz="1800" dirty="0" err="1" smtClean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xmlpull</a:t>
            </a:r>
            <a:r>
              <a:rPr sz="1800" dirty="0" smtClean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/1.1.3.1/xmlpull-1.1.3.1.jar"</a:t>
            </a:r>
            <a:r>
              <a:rPr sz="1800" dirty="0" smtClean="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/&gt;</a:t>
            </a:r>
            <a:endParaRPr sz="1800" dirty="0" smtClean="0"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1800" dirty="0" smtClean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800" dirty="0" smtClean="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800" dirty="0" err="1" smtClean="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classpathentry</a:t>
            </a:r>
            <a:r>
              <a:rPr sz="1800" dirty="0" smtClean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800" dirty="0" smtClean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kind</a:t>
            </a:r>
            <a:r>
              <a:rPr sz="1800" dirty="0" smtClean="0"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1800" dirty="0" smtClean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</a:t>
            </a:r>
            <a:r>
              <a:rPr sz="1800" dirty="0" err="1" smtClean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var</a:t>
            </a:r>
            <a:r>
              <a:rPr sz="1800" dirty="0" smtClean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</a:t>
            </a:r>
            <a:r>
              <a:rPr sz="1800" dirty="0" smtClean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800" dirty="0" smtClean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path</a:t>
            </a:r>
            <a:r>
              <a:rPr sz="1800" dirty="0" smtClean="0"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1800" dirty="0" smtClean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"M2_REPO/xpp3/xpp3_min/1.1.4c/xpp3_min-1.1.4c.jar"</a:t>
            </a:r>
            <a:r>
              <a:rPr sz="1800" dirty="0" smtClean="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/&gt;</a:t>
            </a:r>
            <a:endParaRPr sz="1800" dirty="0" smtClean="0"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1800" dirty="0" smtClean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800" dirty="0" smtClean="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800" dirty="0" err="1" smtClean="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classpathentry</a:t>
            </a:r>
            <a:r>
              <a:rPr sz="1800" dirty="0" smtClean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800" dirty="0" smtClean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kind</a:t>
            </a:r>
            <a:r>
              <a:rPr sz="1800" dirty="0" smtClean="0"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1800" dirty="0" smtClean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</a:t>
            </a:r>
            <a:r>
              <a:rPr sz="1800" dirty="0" err="1" smtClean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var</a:t>
            </a:r>
            <a:r>
              <a:rPr sz="1800" dirty="0" smtClean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</a:t>
            </a:r>
            <a:r>
              <a:rPr sz="1800" dirty="0" smtClean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800" dirty="0" smtClean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path</a:t>
            </a:r>
            <a:r>
              <a:rPr sz="1800" dirty="0" smtClean="0"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1800" dirty="0" smtClean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"M2_REPO/com/</a:t>
            </a:r>
            <a:r>
              <a:rPr sz="1800" dirty="0" err="1" smtClean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thoughtworks</a:t>
            </a:r>
            <a:r>
              <a:rPr sz="1800" dirty="0" smtClean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/</a:t>
            </a:r>
            <a:r>
              <a:rPr sz="1800" dirty="0" err="1" smtClean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xstream</a:t>
            </a:r>
            <a:r>
              <a:rPr sz="1800" dirty="0" smtClean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/</a:t>
            </a:r>
            <a:r>
              <a:rPr sz="1800" dirty="0" err="1" smtClean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xstream</a:t>
            </a:r>
            <a:r>
              <a:rPr sz="1800" dirty="0" smtClean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/1.4.</a:t>
            </a:r>
            <a:r>
              <a:rPr lang="en-IE" sz="1800" dirty="0" smtClean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8</a:t>
            </a:r>
            <a:r>
              <a:rPr sz="1800" dirty="0" smtClean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/xstream-1.4.</a:t>
            </a:r>
            <a:r>
              <a:rPr lang="en-IE" sz="1800" dirty="0" smtClean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8</a:t>
            </a:r>
            <a:r>
              <a:rPr sz="1800" dirty="0" smtClean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.jar"</a:t>
            </a:r>
            <a:r>
              <a:rPr sz="1800" dirty="0" smtClean="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/&gt;</a:t>
            </a:r>
            <a:endParaRPr sz="1800" dirty="0" smtClean="0"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1800" dirty="0" smtClean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800" dirty="0" smtClean="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800" dirty="0" err="1" smtClean="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classpathentry</a:t>
            </a:r>
            <a:r>
              <a:rPr sz="1800" dirty="0" smtClean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800" dirty="0" smtClean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kind</a:t>
            </a:r>
            <a:r>
              <a:rPr sz="1800" dirty="0" smtClean="0"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1800" dirty="0" smtClean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"con"</a:t>
            </a:r>
            <a:r>
              <a:rPr sz="1800" dirty="0" smtClean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800" dirty="0" smtClean="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rPr>
              <a:t>path</a:t>
            </a:r>
            <a:r>
              <a:rPr sz="1800" dirty="0" smtClean="0"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1800" dirty="0" smtClean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</a:t>
            </a:r>
            <a:r>
              <a:rPr sz="1800" dirty="0" err="1" smtClean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org.eclipse.jdt.launching.JRE_CONTAINER</a:t>
            </a:r>
            <a:r>
              <a:rPr sz="1800" dirty="0" smtClean="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rPr>
              <a:t>"</a:t>
            </a:r>
            <a:r>
              <a:rPr sz="1800" dirty="0" smtClean="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/&gt;</a:t>
            </a:r>
            <a:endParaRPr sz="1800" dirty="0" smtClean="0"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1800" dirty="0" smtClean="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800" dirty="0" err="1" smtClean="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classpath</a:t>
            </a:r>
            <a:r>
              <a:rPr sz="1800" dirty="0" smtClean="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800" dirty="0">
              <a:solidFill>
                <a:srgbClr val="009193"/>
              </a:solidFill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3478064" y="6028928"/>
            <a:ext cx="5904656" cy="3323987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b">
            <a:spAutoFit/>
          </a:bodyPr>
          <a:lstStyle/>
          <a:p>
            <a:pPr lvl="1">
              <a:defRPr sz="1800"/>
            </a:pPr>
            <a:r>
              <a:rPr sz="1800" dirty="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800" dirty="0" err="1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projectDescription</a:t>
            </a:r>
            <a:r>
              <a:rPr sz="1800" dirty="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800" dirty="0"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800" dirty="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800" dirty="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name</a:t>
            </a:r>
            <a:r>
              <a:rPr sz="1800" dirty="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800" dirty="0">
                <a:latin typeface="Monaco"/>
                <a:ea typeface="Monaco"/>
                <a:cs typeface="Monaco"/>
                <a:sym typeface="Monaco"/>
              </a:rPr>
              <a:t>pacemaker-console-maven</a:t>
            </a:r>
            <a:r>
              <a:rPr sz="1800" dirty="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800" dirty="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name</a:t>
            </a:r>
            <a:r>
              <a:rPr sz="1800" dirty="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800" dirty="0"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800" dirty="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800" dirty="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projects</a:t>
            </a:r>
            <a:r>
              <a:rPr sz="1800" dirty="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/&gt;</a:t>
            </a:r>
            <a:endParaRPr sz="1800" dirty="0"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800" dirty="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800" dirty="0" err="1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buildSpec</a:t>
            </a:r>
            <a:r>
              <a:rPr sz="1800" dirty="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800" dirty="0"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800" dirty="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800" dirty="0" err="1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buildCommand</a:t>
            </a:r>
            <a:r>
              <a:rPr sz="1800" dirty="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800" dirty="0"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800" dirty="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800" dirty="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name</a:t>
            </a:r>
            <a:r>
              <a:rPr sz="1800" dirty="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800" dirty="0" err="1">
                <a:latin typeface="Monaco"/>
                <a:ea typeface="Monaco"/>
                <a:cs typeface="Monaco"/>
                <a:sym typeface="Monaco"/>
              </a:rPr>
              <a:t>org.eclipse.jdt.core.javabuilder</a:t>
            </a:r>
            <a:r>
              <a:rPr sz="1800" dirty="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800" dirty="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name</a:t>
            </a:r>
            <a:r>
              <a:rPr sz="1800" dirty="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800" dirty="0"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800" dirty="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800" dirty="0" err="1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buildCommand</a:t>
            </a:r>
            <a:r>
              <a:rPr sz="1800" dirty="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800" dirty="0"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800" dirty="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800" dirty="0" err="1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buildSpec</a:t>
            </a:r>
            <a:r>
              <a:rPr sz="1800" dirty="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800" dirty="0"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800" dirty="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800" dirty="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natures</a:t>
            </a:r>
            <a:r>
              <a:rPr sz="1800" dirty="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800" dirty="0"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800" dirty="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800" dirty="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nature</a:t>
            </a:r>
            <a:r>
              <a:rPr sz="1800" dirty="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800" dirty="0" err="1">
                <a:latin typeface="Monaco"/>
                <a:ea typeface="Monaco"/>
                <a:cs typeface="Monaco"/>
                <a:sym typeface="Monaco"/>
              </a:rPr>
              <a:t>org.eclipse.jdt.core.javanature</a:t>
            </a:r>
            <a:r>
              <a:rPr sz="1800" dirty="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800" dirty="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nature</a:t>
            </a:r>
            <a:r>
              <a:rPr sz="1800" dirty="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800" dirty="0"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1800" dirty="0"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800" dirty="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800" dirty="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natures</a:t>
            </a:r>
            <a:r>
              <a:rPr sz="1800" dirty="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800" dirty="0"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1800" dirty="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800" dirty="0" err="1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rPr>
              <a:t>projectDescription</a:t>
            </a:r>
            <a:r>
              <a:rPr sz="1800" dirty="0">
                <a:solidFill>
                  <a:srgbClr val="009193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Eclipse Variable Definition</a:t>
            </a:r>
          </a:p>
        </p:txBody>
      </p:sp>
      <p:sp>
        <p:nvSpPr>
          <p:cNvPr id="269" name="Shape 269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31</a:t>
            </a:fld>
            <a:endParaRPr sz="140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2" t="29264" r="62206" b="22481"/>
          <a:stretch/>
        </p:blipFill>
        <p:spPr bwMode="auto">
          <a:xfrm>
            <a:off x="706723" y="2716560"/>
            <a:ext cx="8027925" cy="6249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94" t="30717" r="61756" b="48643"/>
          <a:stretch/>
        </p:blipFill>
        <p:spPr bwMode="auto">
          <a:xfrm>
            <a:off x="4192983" y="2385463"/>
            <a:ext cx="6490864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03" t="4264" r="25636" b="12306"/>
          <a:stretch/>
        </p:blipFill>
        <p:spPr bwMode="auto">
          <a:xfrm>
            <a:off x="6140634" y="2068488"/>
            <a:ext cx="6266422" cy="752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0" name="Shape 280"/>
          <p:cNvSpPr/>
          <p:nvPr/>
        </p:nvSpPr>
        <p:spPr>
          <a:xfrm>
            <a:off x="304800" y="2219463"/>
            <a:ext cx="4730462" cy="6401753"/>
          </a:xfrm>
          <a:prstGeom prst="rect">
            <a:avLst/>
          </a:prstGeom>
          <a:solidFill>
            <a:srgbClr val="FFFFFF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b">
            <a:spAutoFit/>
          </a:bodyPr>
          <a:lstStyle/>
          <a:p>
            <a:pPr lvl="0">
              <a:defRPr sz="1800"/>
            </a:pPr>
            <a:r>
              <a:rPr sz="16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6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6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dependencies</a:t>
            </a:r>
            <a:r>
              <a:rPr sz="16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6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6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6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6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dependency</a:t>
            </a:r>
            <a:r>
              <a:rPr sz="16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6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6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6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6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groupId</a:t>
            </a:r>
            <a:r>
              <a:rPr sz="16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600" dirty="0" err="1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junit</a:t>
            </a:r>
            <a:r>
              <a:rPr sz="16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6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groupId</a:t>
            </a:r>
            <a:r>
              <a:rPr sz="16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6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6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6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6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artifactId</a:t>
            </a:r>
            <a:r>
              <a:rPr sz="16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600" dirty="0" err="1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junit</a:t>
            </a:r>
            <a:r>
              <a:rPr sz="16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6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artifactId</a:t>
            </a:r>
            <a:r>
              <a:rPr sz="16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6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6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6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6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version</a:t>
            </a:r>
            <a:r>
              <a:rPr sz="16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6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4.11</a:t>
            </a:r>
            <a:r>
              <a:rPr sz="16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6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version</a:t>
            </a:r>
            <a:r>
              <a:rPr sz="16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6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6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6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6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scope</a:t>
            </a:r>
            <a:r>
              <a:rPr sz="16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6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test</a:t>
            </a:r>
            <a:r>
              <a:rPr sz="16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6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scope</a:t>
            </a:r>
            <a:r>
              <a:rPr sz="16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6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6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6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6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dependency</a:t>
            </a:r>
            <a:r>
              <a:rPr sz="16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6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6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</a:t>
            </a:r>
          </a:p>
          <a:p>
            <a:pPr lvl="0">
              <a:defRPr sz="1800"/>
            </a:pPr>
            <a:r>
              <a:rPr sz="16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6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6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dependency</a:t>
            </a:r>
            <a:r>
              <a:rPr sz="16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6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6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6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6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groupId</a:t>
            </a:r>
            <a:r>
              <a:rPr sz="16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600" dirty="0" err="1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com.google.guava</a:t>
            </a:r>
            <a:r>
              <a:rPr sz="16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6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groupId</a:t>
            </a:r>
            <a:r>
              <a:rPr sz="16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6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6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6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6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artifactId</a:t>
            </a:r>
            <a:r>
              <a:rPr sz="16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6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guava</a:t>
            </a:r>
            <a:r>
              <a:rPr sz="16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6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artifactId</a:t>
            </a:r>
            <a:r>
              <a:rPr sz="16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6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6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6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600" dirty="0" smtClean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version</a:t>
            </a:r>
            <a:r>
              <a:rPr sz="1600" dirty="0" smtClean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600" dirty="0" smtClean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1</a:t>
            </a:r>
            <a:r>
              <a:rPr lang="en-IE" sz="1600" dirty="0" smtClean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8</a:t>
            </a:r>
            <a:r>
              <a:rPr sz="1600" dirty="0" smtClean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.0</a:t>
            </a:r>
            <a:r>
              <a:rPr sz="16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6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version</a:t>
            </a:r>
            <a:r>
              <a:rPr sz="16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6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6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6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6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dependency</a:t>
            </a:r>
            <a:r>
              <a:rPr sz="16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6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endParaRPr sz="16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6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6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6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dependency</a:t>
            </a:r>
            <a:r>
              <a:rPr sz="16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6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6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6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6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groupId</a:t>
            </a:r>
            <a:r>
              <a:rPr sz="16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600" dirty="0" err="1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com.thoughtworks.xstream</a:t>
            </a:r>
            <a:r>
              <a:rPr sz="16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6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groupId</a:t>
            </a:r>
            <a:r>
              <a:rPr sz="16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6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6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6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6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artifactId</a:t>
            </a:r>
            <a:r>
              <a:rPr sz="16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600" dirty="0" err="1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xstream</a:t>
            </a:r>
            <a:r>
              <a:rPr sz="16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6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artifactId</a:t>
            </a:r>
            <a:r>
              <a:rPr sz="16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6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6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6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600" dirty="0" smtClean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version</a:t>
            </a:r>
            <a:r>
              <a:rPr sz="1600" dirty="0" smtClean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600" dirty="0" smtClean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1.4.</a:t>
            </a:r>
            <a:r>
              <a:rPr lang="en-IE" sz="1600" dirty="0" smtClean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8</a:t>
            </a:r>
            <a:r>
              <a:rPr sz="1600" dirty="0" smtClean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6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version</a:t>
            </a:r>
            <a:r>
              <a:rPr sz="16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6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6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6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6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dependency</a:t>
            </a:r>
            <a:r>
              <a:rPr sz="16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6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</a:t>
            </a:r>
          </a:p>
          <a:p>
            <a:pPr lvl="0">
              <a:defRPr sz="1800"/>
            </a:pPr>
            <a:r>
              <a:rPr sz="16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</a:t>
            </a:r>
          </a:p>
          <a:p>
            <a:pPr lvl="0">
              <a:defRPr sz="1800"/>
            </a:pPr>
            <a:r>
              <a:rPr sz="16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6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6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dependency</a:t>
            </a:r>
            <a:r>
              <a:rPr sz="16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6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6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6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6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groupId</a:t>
            </a:r>
            <a:r>
              <a:rPr sz="16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600" dirty="0" err="1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asg-cliche</a:t>
            </a:r>
            <a:r>
              <a:rPr sz="16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6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groupId</a:t>
            </a:r>
            <a:r>
              <a:rPr sz="16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6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6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6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6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artifactId</a:t>
            </a:r>
            <a:r>
              <a:rPr sz="16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600" dirty="0" err="1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asg-cliche</a:t>
            </a:r>
            <a:r>
              <a:rPr sz="16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6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artifactId</a:t>
            </a:r>
            <a:r>
              <a:rPr sz="16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6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6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6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6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version</a:t>
            </a:r>
            <a:r>
              <a:rPr sz="16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6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1.0</a:t>
            </a:r>
            <a:r>
              <a:rPr sz="16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6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version</a:t>
            </a:r>
            <a:r>
              <a:rPr sz="16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6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6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6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6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dependency</a:t>
            </a:r>
            <a:r>
              <a:rPr sz="16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6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</a:t>
            </a:r>
            <a:endParaRPr sz="1600" dirty="0">
              <a:solidFill>
                <a:srgbClr val="2C009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6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6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6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dependencies</a:t>
            </a:r>
            <a:r>
              <a:rPr sz="16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</a:p>
        </p:txBody>
      </p:sp>
      <p:sp>
        <p:nvSpPr>
          <p:cNvPr id="281" name="Shape 281"/>
          <p:cNvSpPr>
            <a:spLocks noGrp="1"/>
          </p:cNvSpPr>
          <p:nvPr>
            <p:ph type="title"/>
          </p:nvPr>
        </p:nvSpPr>
        <p:spPr>
          <a:xfrm>
            <a:off x="292100" y="419100"/>
            <a:ext cx="11823700" cy="736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 dirty="0"/>
              <a:t>Dependencies also in Repositories</a:t>
            </a:r>
          </a:p>
        </p:txBody>
      </p:sp>
      <p:sp>
        <p:nvSpPr>
          <p:cNvPr id="282" name="Shape 282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32</a:t>
            </a:fld>
            <a:endParaRPr sz="1400"/>
          </a:p>
        </p:txBody>
      </p:sp>
      <p:sp>
        <p:nvSpPr>
          <p:cNvPr id="287" name="Shape 287"/>
          <p:cNvSpPr/>
          <p:nvPr/>
        </p:nvSpPr>
        <p:spPr>
          <a:xfrm flipH="1">
            <a:off x="5194300" y="6028928"/>
            <a:ext cx="2028180" cy="275021"/>
          </a:xfrm>
          <a:prstGeom prst="line">
            <a:avLst/>
          </a:prstGeom>
          <a:ln w="254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25400" y="5610200"/>
            <a:ext cx="5168900" cy="1387500"/>
          </a:xfrm>
          <a:prstGeom prst="roundRect">
            <a:avLst>
              <a:gd name="adj" fmla="val 17857"/>
            </a:avLst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11" name="Shape 288"/>
          <p:cNvSpPr/>
          <p:nvPr/>
        </p:nvSpPr>
        <p:spPr>
          <a:xfrm>
            <a:off x="93688" y="4156720"/>
            <a:ext cx="5168900" cy="1387500"/>
          </a:xfrm>
          <a:prstGeom prst="roundRect">
            <a:avLst>
              <a:gd name="adj" fmla="val 17857"/>
            </a:avLst>
          </a:prstGeom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 dirty="0"/>
              <a:t>Launch Script </a:t>
            </a:r>
            <a:r>
              <a:rPr lang="en-IE" sz="4200" dirty="0" smtClean="0"/>
              <a:t>–</a:t>
            </a:r>
            <a:r>
              <a:rPr sz="4200" dirty="0" smtClean="0"/>
              <a:t> Unix</a:t>
            </a:r>
            <a:r>
              <a:rPr lang="en-IE" sz="4200" dirty="0" smtClean="0"/>
              <a:t> / Linux / OS X</a:t>
            </a:r>
            <a:endParaRPr sz="4200" dirty="0"/>
          </a:p>
        </p:txBody>
      </p:sp>
      <p:sp>
        <p:nvSpPr>
          <p:cNvPr id="291" name="Shape 291"/>
          <p:cNvSpPr>
            <a:spLocks noGrp="1"/>
          </p:cNvSpPr>
          <p:nvPr>
            <p:ph type="body" idx="1"/>
          </p:nvPr>
        </p:nvSpPr>
        <p:spPr>
          <a:xfrm>
            <a:off x="292100" y="3124200"/>
            <a:ext cx="2247900" cy="58293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600" dirty="0"/>
              <a:t>Maven Repository</a:t>
            </a:r>
          </a:p>
          <a:p>
            <a:pPr lvl="0">
              <a:defRPr sz="1800"/>
            </a:pPr>
            <a:r>
              <a:rPr sz="2600" dirty="0" err="1"/>
              <a:t>Classpath</a:t>
            </a:r>
            <a:r>
              <a:rPr sz="2600" dirty="0"/>
              <a:t> for pacemaker</a:t>
            </a:r>
          </a:p>
          <a:p>
            <a:pPr lvl="0">
              <a:defRPr sz="1800"/>
            </a:pPr>
            <a:r>
              <a:rPr sz="2600" dirty="0"/>
              <a:t>Launch Command</a:t>
            </a:r>
          </a:p>
        </p:txBody>
      </p:sp>
      <p:sp>
        <p:nvSpPr>
          <p:cNvPr id="292" name="Shape 292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33</a:t>
            </a:fld>
            <a:endParaRPr sz="1400"/>
          </a:p>
        </p:txBody>
      </p:sp>
      <p:sp>
        <p:nvSpPr>
          <p:cNvPr id="293" name="Shape 293"/>
          <p:cNvSpPr/>
          <p:nvPr/>
        </p:nvSpPr>
        <p:spPr>
          <a:xfrm flipH="1" flipV="1">
            <a:off x="2335205" y="3678883"/>
            <a:ext cx="576497" cy="100687"/>
          </a:xfrm>
          <a:prstGeom prst="line">
            <a:avLst/>
          </a:prstGeom>
          <a:ln w="254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294" name="Shape 294"/>
          <p:cNvSpPr/>
          <p:nvPr/>
        </p:nvSpPr>
        <p:spPr>
          <a:xfrm flipH="1" flipV="1">
            <a:off x="2364275" y="4935549"/>
            <a:ext cx="547428" cy="0"/>
          </a:xfrm>
          <a:prstGeom prst="line">
            <a:avLst/>
          </a:prstGeom>
          <a:ln w="254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295" name="Shape 295"/>
          <p:cNvSpPr/>
          <p:nvPr/>
        </p:nvSpPr>
        <p:spPr>
          <a:xfrm flipH="1">
            <a:off x="2263160" y="6132099"/>
            <a:ext cx="648543" cy="71901"/>
          </a:xfrm>
          <a:prstGeom prst="line">
            <a:avLst/>
          </a:prstGeom>
          <a:ln w="254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296" name="Shape 296"/>
          <p:cNvSpPr/>
          <p:nvPr/>
        </p:nvSpPr>
        <p:spPr>
          <a:xfrm>
            <a:off x="3046016" y="3704610"/>
            <a:ext cx="9793088" cy="2492990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b">
            <a:spAutoFit/>
          </a:bodyPr>
          <a:lstStyle/>
          <a:p>
            <a:pPr lvl="1">
              <a:defRPr sz="1800"/>
            </a:pPr>
            <a:r>
              <a:rPr sz="18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M2_REPO=</a:t>
            </a:r>
            <a:r>
              <a:rPr sz="1800" dirty="0">
                <a:solidFill>
                  <a:srgbClr val="0070C0"/>
                </a:solidFill>
                <a:latin typeface="Monaco"/>
                <a:ea typeface="Monaco"/>
                <a:cs typeface="Monaco"/>
                <a:sym typeface="Monaco"/>
              </a:rPr>
              <a:t>/Users/</a:t>
            </a:r>
            <a:r>
              <a:rPr sz="1800" dirty="0" err="1">
                <a:solidFill>
                  <a:srgbClr val="0070C0"/>
                </a:solidFill>
                <a:latin typeface="Monaco"/>
                <a:ea typeface="Monaco"/>
                <a:cs typeface="Monaco"/>
                <a:sym typeface="Monaco"/>
              </a:rPr>
              <a:t>edeleastar</a:t>
            </a:r>
            <a:r>
              <a:rPr sz="1800" dirty="0">
                <a:solidFill>
                  <a:srgbClr val="0070C0"/>
                </a:solidFill>
                <a:latin typeface="Monaco"/>
                <a:ea typeface="Monaco"/>
                <a:cs typeface="Monaco"/>
                <a:sym typeface="Monaco"/>
              </a:rPr>
              <a:t>/.m2/repository</a:t>
            </a:r>
          </a:p>
          <a:p>
            <a:pPr lvl="1">
              <a:defRPr sz="1800"/>
            </a:pPr>
            <a:endParaRPr sz="18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18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export CLASSPATH=</a:t>
            </a:r>
            <a:r>
              <a:rPr sz="1800" dirty="0">
                <a:solidFill>
                  <a:srgbClr val="0070C0"/>
                </a:solidFill>
                <a:latin typeface="Monaco"/>
                <a:ea typeface="Monaco"/>
                <a:cs typeface="Monaco"/>
                <a:sym typeface="Monaco"/>
              </a:rPr>
              <a:t>%CLASSPATH%:\</a:t>
            </a:r>
          </a:p>
          <a:p>
            <a:pPr lvl="1">
              <a:defRPr sz="1800"/>
            </a:pPr>
            <a:r>
              <a:rPr sz="1800" dirty="0">
                <a:solidFill>
                  <a:srgbClr val="0070C0"/>
                </a:solidFill>
                <a:latin typeface="Monaco"/>
                <a:ea typeface="Monaco"/>
                <a:cs typeface="Monaco"/>
                <a:sym typeface="Monaco"/>
              </a:rPr>
              <a:t>${M2_REPO}/pacemaker/pacemaker-console-maven/1.0/pacemaker-console-maven-1.0.jar:\</a:t>
            </a:r>
          </a:p>
          <a:p>
            <a:pPr lvl="1">
              <a:defRPr sz="1800"/>
            </a:pPr>
            <a:r>
              <a:rPr sz="1800" dirty="0">
                <a:solidFill>
                  <a:srgbClr val="0070C0"/>
                </a:solidFill>
                <a:latin typeface="Monaco"/>
                <a:ea typeface="Monaco"/>
                <a:cs typeface="Monaco"/>
                <a:sym typeface="Monaco"/>
              </a:rPr>
              <a:t>${M2_REPO}/</a:t>
            </a:r>
            <a:r>
              <a:rPr sz="1800" dirty="0" smtClean="0">
                <a:solidFill>
                  <a:srgbClr val="0070C0"/>
                </a:solidFill>
                <a:latin typeface="Monaco"/>
                <a:ea typeface="Monaco"/>
                <a:cs typeface="Monaco"/>
                <a:sym typeface="Monaco"/>
              </a:rPr>
              <a:t>com/</a:t>
            </a:r>
            <a:r>
              <a:rPr sz="1800" dirty="0" err="1" smtClean="0">
                <a:solidFill>
                  <a:srgbClr val="0070C0"/>
                </a:solidFill>
                <a:latin typeface="Monaco"/>
                <a:ea typeface="Monaco"/>
                <a:cs typeface="Monaco"/>
                <a:sym typeface="Monaco"/>
              </a:rPr>
              <a:t>thoughtworks</a:t>
            </a:r>
            <a:r>
              <a:rPr sz="1800" dirty="0" smtClean="0">
                <a:solidFill>
                  <a:srgbClr val="0070C0"/>
                </a:solidFill>
                <a:latin typeface="Monaco"/>
                <a:ea typeface="Monaco"/>
                <a:cs typeface="Monaco"/>
                <a:sym typeface="Monaco"/>
              </a:rPr>
              <a:t>/</a:t>
            </a:r>
            <a:r>
              <a:rPr sz="1800" dirty="0" err="1" smtClean="0">
                <a:solidFill>
                  <a:srgbClr val="0070C0"/>
                </a:solidFill>
                <a:latin typeface="Monaco"/>
                <a:ea typeface="Monaco"/>
                <a:cs typeface="Monaco"/>
                <a:sym typeface="Monaco"/>
              </a:rPr>
              <a:t>xstream</a:t>
            </a:r>
            <a:r>
              <a:rPr sz="1800" dirty="0" smtClean="0">
                <a:solidFill>
                  <a:srgbClr val="0070C0"/>
                </a:solidFill>
                <a:latin typeface="Monaco"/>
                <a:ea typeface="Monaco"/>
                <a:cs typeface="Monaco"/>
                <a:sym typeface="Monaco"/>
              </a:rPr>
              <a:t>/</a:t>
            </a:r>
            <a:r>
              <a:rPr sz="1800" dirty="0" err="1" smtClean="0">
                <a:solidFill>
                  <a:srgbClr val="0070C0"/>
                </a:solidFill>
                <a:latin typeface="Monaco"/>
                <a:ea typeface="Monaco"/>
                <a:cs typeface="Monaco"/>
                <a:sym typeface="Monaco"/>
              </a:rPr>
              <a:t>xstream</a:t>
            </a:r>
            <a:r>
              <a:rPr sz="1800" dirty="0" smtClean="0">
                <a:solidFill>
                  <a:srgbClr val="0070C0"/>
                </a:solidFill>
                <a:latin typeface="Monaco"/>
                <a:ea typeface="Monaco"/>
                <a:cs typeface="Monaco"/>
                <a:sym typeface="Monaco"/>
              </a:rPr>
              <a:t>/1.4.</a:t>
            </a:r>
            <a:r>
              <a:rPr lang="en-IE" sz="1800" dirty="0" smtClean="0">
                <a:solidFill>
                  <a:srgbClr val="0070C0"/>
                </a:solidFill>
                <a:latin typeface="Monaco"/>
                <a:ea typeface="Monaco"/>
                <a:cs typeface="Monaco"/>
                <a:sym typeface="Monaco"/>
              </a:rPr>
              <a:t>8</a:t>
            </a:r>
            <a:r>
              <a:rPr sz="1800" dirty="0" smtClean="0">
                <a:solidFill>
                  <a:srgbClr val="0070C0"/>
                </a:solidFill>
                <a:latin typeface="Monaco"/>
                <a:ea typeface="Monaco"/>
                <a:cs typeface="Monaco"/>
                <a:sym typeface="Monaco"/>
              </a:rPr>
              <a:t>/xstream-1.4.</a:t>
            </a:r>
            <a:r>
              <a:rPr lang="en-IE" sz="1800" dirty="0" smtClean="0">
                <a:solidFill>
                  <a:srgbClr val="0070C0"/>
                </a:solidFill>
                <a:latin typeface="Monaco"/>
                <a:ea typeface="Monaco"/>
                <a:cs typeface="Monaco"/>
                <a:sym typeface="Monaco"/>
              </a:rPr>
              <a:t>8.</a:t>
            </a:r>
            <a:r>
              <a:rPr sz="1800" dirty="0" smtClean="0">
                <a:solidFill>
                  <a:srgbClr val="0070C0"/>
                </a:solidFill>
                <a:latin typeface="Monaco"/>
                <a:ea typeface="Monaco"/>
                <a:cs typeface="Monaco"/>
                <a:sym typeface="Monaco"/>
              </a:rPr>
              <a:t>jar</a:t>
            </a:r>
            <a:r>
              <a:rPr sz="1800" dirty="0">
                <a:solidFill>
                  <a:srgbClr val="0070C0"/>
                </a:solidFill>
                <a:latin typeface="Monaco"/>
                <a:ea typeface="Monaco"/>
                <a:cs typeface="Monaco"/>
                <a:sym typeface="Monaco"/>
              </a:rPr>
              <a:t>:\</a:t>
            </a:r>
          </a:p>
          <a:p>
            <a:pPr lvl="1">
              <a:defRPr sz="1800"/>
            </a:pPr>
            <a:r>
              <a:rPr sz="1800" dirty="0">
                <a:solidFill>
                  <a:srgbClr val="0070C0"/>
                </a:solidFill>
                <a:latin typeface="Monaco"/>
                <a:ea typeface="Monaco"/>
                <a:cs typeface="Monaco"/>
                <a:sym typeface="Monaco"/>
              </a:rPr>
              <a:t>${M2_REPO}/</a:t>
            </a:r>
            <a:r>
              <a:rPr sz="1800" dirty="0" smtClean="0">
                <a:solidFill>
                  <a:srgbClr val="0070C0"/>
                </a:solidFill>
                <a:latin typeface="Monaco"/>
                <a:ea typeface="Monaco"/>
                <a:cs typeface="Monaco"/>
                <a:sym typeface="Monaco"/>
              </a:rPr>
              <a:t>com/google/guava/guava/1</a:t>
            </a:r>
            <a:r>
              <a:rPr lang="en-IE" sz="1800" dirty="0" smtClean="0">
                <a:solidFill>
                  <a:srgbClr val="0070C0"/>
                </a:solidFill>
                <a:latin typeface="Monaco"/>
                <a:ea typeface="Monaco"/>
                <a:cs typeface="Monaco"/>
                <a:sym typeface="Monaco"/>
              </a:rPr>
              <a:t>8</a:t>
            </a:r>
            <a:r>
              <a:rPr sz="1800" dirty="0" smtClean="0">
                <a:solidFill>
                  <a:srgbClr val="0070C0"/>
                </a:solidFill>
                <a:latin typeface="Monaco"/>
                <a:ea typeface="Monaco"/>
                <a:cs typeface="Monaco"/>
                <a:sym typeface="Monaco"/>
              </a:rPr>
              <a:t>.0/guava.1</a:t>
            </a:r>
            <a:r>
              <a:rPr lang="en-IE" sz="1800" dirty="0" smtClean="0">
                <a:solidFill>
                  <a:srgbClr val="0070C0"/>
                </a:solidFill>
                <a:latin typeface="Monaco"/>
                <a:ea typeface="Monaco"/>
                <a:cs typeface="Monaco"/>
                <a:sym typeface="Monaco"/>
              </a:rPr>
              <a:t>8</a:t>
            </a:r>
            <a:r>
              <a:rPr sz="1800" dirty="0" smtClean="0">
                <a:solidFill>
                  <a:srgbClr val="0070C0"/>
                </a:solidFill>
                <a:latin typeface="Monaco"/>
                <a:ea typeface="Monaco"/>
                <a:cs typeface="Monaco"/>
                <a:sym typeface="Monaco"/>
              </a:rPr>
              <a:t>.0.jar</a:t>
            </a:r>
            <a:r>
              <a:rPr sz="1800" dirty="0">
                <a:solidFill>
                  <a:srgbClr val="0070C0"/>
                </a:solidFill>
                <a:latin typeface="Monaco"/>
                <a:ea typeface="Monaco"/>
                <a:cs typeface="Monaco"/>
                <a:sym typeface="Monaco"/>
              </a:rPr>
              <a:t>:\</a:t>
            </a:r>
          </a:p>
          <a:p>
            <a:pPr lvl="1">
              <a:defRPr sz="1800"/>
            </a:pPr>
            <a:r>
              <a:rPr sz="1800" dirty="0">
                <a:solidFill>
                  <a:srgbClr val="0070C0"/>
                </a:solidFill>
                <a:latin typeface="Monaco"/>
                <a:ea typeface="Monaco"/>
                <a:cs typeface="Monaco"/>
                <a:sym typeface="Monaco"/>
              </a:rPr>
              <a:t>${M2_REPO}/</a:t>
            </a:r>
            <a:r>
              <a:rPr sz="1800" dirty="0" err="1">
                <a:solidFill>
                  <a:srgbClr val="0070C0"/>
                </a:solidFill>
                <a:latin typeface="Monaco"/>
                <a:ea typeface="Monaco"/>
                <a:cs typeface="Monaco"/>
                <a:sym typeface="Monaco"/>
              </a:rPr>
              <a:t>asg-cliche</a:t>
            </a:r>
            <a:r>
              <a:rPr sz="1800" dirty="0">
                <a:solidFill>
                  <a:srgbClr val="0070C0"/>
                </a:solidFill>
                <a:latin typeface="Monaco"/>
                <a:ea typeface="Monaco"/>
                <a:cs typeface="Monaco"/>
                <a:sym typeface="Monaco"/>
              </a:rPr>
              <a:t>/</a:t>
            </a:r>
            <a:r>
              <a:rPr sz="1800" dirty="0" err="1">
                <a:solidFill>
                  <a:srgbClr val="0070C0"/>
                </a:solidFill>
                <a:latin typeface="Monaco"/>
                <a:ea typeface="Monaco"/>
                <a:cs typeface="Monaco"/>
                <a:sym typeface="Monaco"/>
              </a:rPr>
              <a:t>asg-cliche</a:t>
            </a:r>
            <a:r>
              <a:rPr sz="1800" dirty="0">
                <a:solidFill>
                  <a:srgbClr val="0070C0"/>
                </a:solidFill>
                <a:latin typeface="Monaco"/>
                <a:ea typeface="Monaco"/>
                <a:cs typeface="Monaco"/>
                <a:sym typeface="Monaco"/>
              </a:rPr>
              <a:t>/1.0/asg-cliche-1.0.jar</a:t>
            </a:r>
          </a:p>
          <a:p>
            <a:pPr lvl="1">
              <a:defRPr sz="1800"/>
            </a:pPr>
            <a:endParaRPr sz="18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18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java </a:t>
            </a:r>
            <a:r>
              <a:rPr sz="1800" dirty="0" err="1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controllers.Main</a:t>
            </a:r>
            <a:endParaRPr sz="18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 dirty="0"/>
              <a:t>Launch Script </a:t>
            </a:r>
            <a:r>
              <a:rPr lang="en-IE" sz="4200" dirty="0" smtClean="0"/>
              <a:t>–</a:t>
            </a:r>
            <a:r>
              <a:rPr sz="4200" dirty="0" smtClean="0"/>
              <a:t> Windows</a:t>
            </a:r>
            <a:r>
              <a:rPr lang="en-IE" sz="4200" dirty="0" smtClean="0"/>
              <a:t> (.bat file)</a:t>
            </a:r>
            <a:endParaRPr sz="4200" dirty="0"/>
          </a:p>
        </p:txBody>
      </p:sp>
      <p:sp>
        <p:nvSpPr>
          <p:cNvPr id="299" name="Shape 299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34</a:t>
            </a:fld>
            <a:endParaRPr sz="1400"/>
          </a:p>
        </p:txBody>
      </p:sp>
      <p:sp>
        <p:nvSpPr>
          <p:cNvPr id="305" name="Shape 305"/>
          <p:cNvSpPr/>
          <p:nvPr/>
        </p:nvSpPr>
        <p:spPr>
          <a:xfrm>
            <a:off x="2904108" y="3508648"/>
            <a:ext cx="9862988" cy="2769989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b">
            <a:spAutoFit/>
          </a:bodyPr>
          <a:lstStyle/>
          <a:p>
            <a:pPr lvl="1">
              <a:defRPr sz="1800"/>
            </a:pPr>
            <a:r>
              <a:rPr lang="en-IE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echo off</a:t>
            </a:r>
          </a:p>
          <a:p>
            <a:pPr lvl="1">
              <a:defRPr sz="1800"/>
            </a:pPr>
            <a:r>
              <a:rPr lang="en-IE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set M2_REPO=C:/Users/Siobhan/.</a:t>
            </a:r>
            <a:r>
              <a:rPr lang="en-IE" dirty="0" smtClean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m2/repository</a:t>
            </a:r>
          </a:p>
          <a:p>
            <a:pPr lvl="1">
              <a:defRPr sz="1800"/>
            </a:pPr>
            <a:endParaRPr lang="en-IE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lang="en-IE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set CLASSPATH=</a:t>
            </a:r>
            <a:r>
              <a:rPr lang="en-IE" dirty="0">
                <a:solidFill>
                  <a:srgbClr val="0070C0"/>
                </a:solidFill>
                <a:latin typeface="Monaco"/>
                <a:ea typeface="Monaco"/>
                <a:cs typeface="Monaco"/>
                <a:sym typeface="Monaco"/>
              </a:rPr>
              <a:t>.;%CLASSPATH</a:t>
            </a:r>
            <a:r>
              <a:rPr lang="en-IE" dirty="0" smtClean="0">
                <a:solidFill>
                  <a:srgbClr val="0070C0"/>
                </a:solidFill>
                <a:latin typeface="Monaco"/>
                <a:ea typeface="Monaco"/>
                <a:cs typeface="Monaco"/>
                <a:sym typeface="Monaco"/>
              </a:rPr>
              <a:t>%;</a:t>
            </a:r>
          </a:p>
          <a:p>
            <a:pPr lvl="1">
              <a:defRPr sz="1800"/>
            </a:pPr>
            <a:r>
              <a:rPr lang="en-IE" dirty="0" smtClean="0">
                <a:solidFill>
                  <a:srgbClr val="0070C0"/>
                </a:solidFill>
                <a:latin typeface="Monaco"/>
                <a:ea typeface="Monaco"/>
                <a:cs typeface="Monaco"/>
                <a:sym typeface="Monaco"/>
              </a:rPr>
              <a:t>%</a:t>
            </a:r>
            <a:r>
              <a:rPr lang="en-IE" dirty="0">
                <a:solidFill>
                  <a:srgbClr val="0070C0"/>
                </a:solidFill>
                <a:latin typeface="Monaco"/>
                <a:ea typeface="Monaco"/>
                <a:cs typeface="Monaco"/>
                <a:sym typeface="Monaco"/>
              </a:rPr>
              <a:t>M2_REPO%/pacemaker/pacemaker-console-maven/1.0/pacemaker-console-maven-1.0.jar</a:t>
            </a:r>
            <a:r>
              <a:rPr lang="en-IE" dirty="0" smtClean="0">
                <a:solidFill>
                  <a:srgbClr val="0070C0"/>
                </a:solidFill>
                <a:latin typeface="Monaco"/>
                <a:ea typeface="Monaco"/>
                <a:cs typeface="Monaco"/>
                <a:sym typeface="Monaco"/>
              </a:rPr>
              <a:t>;</a:t>
            </a:r>
          </a:p>
          <a:p>
            <a:pPr lvl="1">
              <a:defRPr sz="1800"/>
            </a:pPr>
            <a:r>
              <a:rPr lang="en-IE" dirty="0" smtClean="0">
                <a:solidFill>
                  <a:srgbClr val="0070C0"/>
                </a:solidFill>
                <a:latin typeface="Monaco"/>
                <a:ea typeface="Monaco"/>
                <a:cs typeface="Monaco"/>
                <a:sym typeface="Monaco"/>
              </a:rPr>
              <a:t>%</a:t>
            </a:r>
            <a:r>
              <a:rPr lang="en-IE" dirty="0">
                <a:solidFill>
                  <a:srgbClr val="0070C0"/>
                </a:solidFill>
                <a:latin typeface="Monaco"/>
                <a:ea typeface="Monaco"/>
                <a:cs typeface="Monaco"/>
                <a:sym typeface="Monaco"/>
              </a:rPr>
              <a:t>M2_REPO%/com/</a:t>
            </a:r>
            <a:r>
              <a:rPr lang="en-IE" dirty="0" err="1">
                <a:solidFill>
                  <a:srgbClr val="0070C0"/>
                </a:solidFill>
                <a:latin typeface="Monaco"/>
                <a:ea typeface="Monaco"/>
                <a:cs typeface="Monaco"/>
                <a:sym typeface="Monaco"/>
              </a:rPr>
              <a:t>thoughtworks</a:t>
            </a:r>
            <a:r>
              <a:rPr lang="en-IE" dirty="0">
                <a:solidFill>
                  <a:srgbClr val="0070C0"/>
                </a:solidFill>
                <a:latin typeface="Monaco"/>
                <a:ea typeface="Monaco"/>
                <a:cs typeface="Monaco"/>
                <a:sym typeface="Monaco"/>
              </a:rPr>
              <a:t>/</a:t>
            </a:r>
            <a:r>
              <a:rPr lang="en-IE" dirty="0" err="1">
                <a:solidFill>
                  <a:srgbClr val="0070C0"/>
                </a:solidFill>
                <a:latin typeface="Monaco"/>
                <a:ea typeface="Monaco"/>
                <a:cs typeface="Monaco"/>
                <a:sym typeface="Monaco"/>
              </a:rPr>
              <a:t>xstream</a:t>
            </a:r>
            <a:r>
              <a:rPr lang="en-IE" dirty="0">
                <a:solidFill>
                  <a:srgbClr val="0070C0"/>
                </a:solidFill>
                <a:latin typeface="Monaco"/>
                <a:ea typeface="Monaco"/>
                <a:cs typeface="Monaco"/>
                <a:sym typeface="Monaco"/>
              </a:rPr>
              <a:t>/</a:t>
            </a:r>
            <a:r>
              <a:rPr lang="en-IE" dirty="0" err="1">
                <a:solidFill>
                  <a:srgbClr val="0070C0"/>
                </a:solidFill>
                <a:latin typeface="Monaco"/>
                <a:ea typeface="Monaco"/>
                <a:cs typeface="Monaco"/>
                <a:sym typeface="Monaco"/>
              </a:rPr>
              <a:t>xstream</a:t>
            </a:r>
            <a:r>
              <a:rPr lang="en-IE" dirty="0">
                <a:solidFill>
                  <a:srgbClr val="0070C0"/>
                </a:solidFill>
                <a:latin typeface="Monaco"/>
                <a:ea typeface="Monaco"/>
                <a:cs typeface="Monaco"/>
                <a:sym typeface="Monaco"/>
              </a:rPr>
              <a:t>/1.4.8/xstream-1.4.8.jar</a:t>
            </a:r>
            <a:r>
              <a:rPr lang="en-IE" dirty="0" smtClean="0">
                <a:solidFill>
                  <a:srgbClr val="0070C0"/>
                </a:solidFill>
                <a:latin typeface="Monaco"/>
                <a:ea typeface="Monaco"/>
                <a:cs typeface="Monaco"/>
                <a:sym typeface="Monaco"/>
              </a:rPr>
              <a:t>;</a:t>
            </a:r>
          </a:p>
          <a:p>
            <a:pPr lvl="1">
              <a:defRPr sz="1800"/>
            </a:pPr>
            <a:r>
              <a:rPr lang="en-IE" dirty="0" smtClean="0">
                <a:solidFill>
                  <a:srgbClr val="0070C0"/>
                </a:solidFill>
                <a:latin typeface="Monaco"/>
                <a:ea typeface="Monaco"/>
                <a:cs typeface="Monaco"/>
                <a:sym typeface="Monaco"/>
              </a:rPr>
              <a:t>%</a:t>
            </a:r>
            <a:r>
              <a:rPr lang="en-IE" dirty="0">
                <a:solidFill>
                  <a:srgbClr val="0070C0"/>
                </a:solidFill>
                <a:latin typeface="Monaco"/>
                <a:ea typeface="Monaco"/>
                <a:cs typeface="Monaco"/>
                <a:sym typeface="Monaco"/>
              </a:rPr>
              <a:t>M2_REPO%/com/google/guava/guava/18.0/guava.18.0.jar</a:t>
            </a:r>
            <a:r>
              <a:rPr lang="en-IE" dirty="0" smtClean="0">
                <a:solidFill>
                  <a:srgbClr val="0070C0"/>
                </a:solidFill>
                <a:latin typeface="Monaco"/>
                <a:ea typeface="Monaco"/>
                <a:cs typeface="Monaco"/>
                <a:sym typeface="Monaco"/>
              </a:rPr>
              <a:t>;</a:t>
            </a:r>
          </a:p>
          <a:p>
            <a:pPr lvl="1">
              <a:defRPr sz="1800"/>
            </a:pPr>
            <a:r>
              <a:rPr lang="en-IE" dirty="0" smtClean="0">
                <a:solidFill>
                  <a:srgbClr val="0070C0"/>
                </a:solidFill>
                <a:latin typeface="Monaco"/>
                <a:ea typeface="Monaco"/>
                <a:cs typeface="Monaco"/>
                <a:sym typeface="Monaco"/>
              </a:rPr>
              <a:t>%</a:t>
            </a:r>
            <a:r>
              <a:rPr lang="en-IE" dirty="0">
                <a:solidFill>
                  <a:srgbClr val="0070C0"/>
                </a:solidFill>
                <a:latin typeface="Monaco"/>
                <a:ea typeface="Monaco"/>
                <a:cs typeface="Monaco"/>
                <a:sym typeface="Monaco"/>
              </a:rPr>
              <a:t>M2_REPO%/</a:t>
            </a:r>
            <a:r>
              <a:rPr lang="en-IE" dirty="0" err="1">
                <a:solidFill>
                  <a:srgbClr val="0070C0"/>
                </a:solidFill>
                <a:latin typeface="Monaco"/>
                <a:ea typeface="Monaco"/>
                <a:cs typeface="Monaco"/>
                <a:sym typeface="Monaco"/>
              </a:rPr>
              <a:t>asg-cliche</a:t>
            </a:r>
            <a:r>
              <a:rPr lang="en-IE" dirty="0">
                <a:solidFill>
                  <a:srgbClr val="0070C0"/>
                </a:solidFill>
                <a:latin typeface="Monaco"/>
                <a:ea typeface="Monaco"/>
                <a:cs typeface="Monaco"/>
                <a:sym typeface="Monaco"/>
              </a:rPr>
              <a:t>/</a:t>
            </a:r>
            <a:r>
              <a:rPr lang="en-IE" dirty="0" err="1">
                <a:solidFill>
                  <a:srgbClr val="0070C0"/>
                </a:solidFill>
                <a:latin typeface="Monaco"/>
                <a:ea typeface="Monaco"/>
                <a:cs typeface="Monaco"/>
                <a:sym typeface="Monaco"/>
              </a:rPr>
              <a:t>asg-cliche</a:t>
            </a:r>
            <a:r>
              <a:rPr lang="en-IE" dirty="0">
                <a:solidFill>
                  <a:srgbClr val="0070C0"/>
                </a:solidFill>
                <a:latin typeface="Monaco"/>
                <a:ea typeface="Monaco"/>
                <a:cs typeface="Monaco"/>
                <a:sym typeface="Monaco"/>
              </a:rPr>
              <a:t>/1.0/asg-cliche-1.0.jar;"</a:t>
            </a:r>
          </a:p>
          <a:p>
            <a:pPr lvl="1">
              <a:defRPr sz="1800"/>
            </a:pPr>
            <a:endParaRPr lang="en-IE" dirty="0" smtClean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lang="en-IE" dirty="0" smtClean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java </a:t>
            </a:r>
            <a:r>
              <a:rPr lang="en-IE" dirty="0" err="1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controllers.Main</a:t>
            </a:r>
            <a:endParaRPr lang="en-IE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11" name="Shape 291"/>
          <p:cNvSpPr>
            <a:spLocks noGrp="1"/>
          </p:cNvSpPr>
          <p:nvPr>
            <p:ph type="body" idx="1"/>
          </p:nvPr>
        </p:nvSpPr>
        <p:spPr>
          <a:xfrm>
            <a:off x="292100" y="3124200"/>
            <a:ext cx="2247900" cy="58293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600" dirty="0"/>
              <a:t>Maven Repository</a:t>
            </a:r>
          </a:p>
          <a:p>
            <a:pPr lvl="0">
              <a:defRPr sz="1800"/>
            </a:pPr>
            <a:r>
              <a:rPr sz="2600" dirty="0" err="1"/>
              <a:t>Classpath</a:t>
            </a:r>
            <a:r>
              <a:rPr sz="2600" dirty="0"/>
              <a:t> for pacemaker</a:t>
            </a:r>
          </a:p>
          <a:p>
            <a:pPr lvl="0">
              <a:defRPr sz="1800"/>
            </a:pPr>
            <a:r>
              <a:rPr sz="2600" dirty="0"/>
              <a:t>Launch Command</a:t>
            </a:r>
          </a:p>
        </p:txBody>
      </p:sp>
      <p:sp>
        <p:nvSpPr>
          <p:cNvPr id="12" name="Shape 293"/>
          <p:cNvSpPr/>
          <p:nvPr/>
        </p:nvSpPr>
        <p:spPr>
          <a:xfrm flipH="1" flipV="1">
            <a:off x="2335205" y="3678883"/>
            <a:ext cx="576497" cy="100687"/>
          </a:xfrm>
          <a:prstGeom prst="line">
            <a:avLst/>
          </a:prstGeom>
          <a:ln w="254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13" name="Shape 294"/>
          <p:cNvSpPr/>
          <p:nvPr/>
        </p:nvSpPr>
        <p:spPr>
          <a:xfrm flipH="1" flipV="1">
            <a:off x="2364275" y="4935549"/>
            <a:ext cx="547428" cy="0"/>
          </a:xfrm>
          <a:prstGeom prst="line">
            <a:avLst/>
          </a:prstGeom>
          <a:ln w="254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14" name="Shape 295"/>
          <p:cNvSpPr/>
          <p:nvPr/>
        </p:nvSpPr>
        <p:spPr>
          <a:xfrm flipH="1">
            <a:off x="2263160" y="6132099"/>
            <a:ext cx="648543" cy="71901"/>
          </a:xfrm>
          <a:prstGeom prst="line">
            <a:avLst/>
          </a:prstGeom>
          <a:ln w="25400">
            <a:solidFill/>
            <a:miter lim="400000"/>
            <a:headEnd type="stealth"/>
          </a:ln>
        </p:spPr>
        <p:txBody>
          <a:bodyPr lIns="0" tIns="0" rIns="0" bIns="0"/>
          <a:lstStyle/>
          <a:p>
            <a:pPr lvl="0"/>
            <a:endParaRPr/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9" name="Shape 30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10" name="Shape 310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35</a:t>
            </a:fld>
            <a:endParaRPr sz="1400"/>
          </a:p>
        </p:txBody>
      </p:sp>
      <p:pic>
        <p:nvPicPr>
          <p:cNvPr id="311" name="Screen Shot 2013-10-17 at 10.54.2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3768" y="844352"/>
            <a:ext cx="11233248" cy="81369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14" name="Shape 31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15" name="Shape 315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36</a:t>
            </a:fld>
            <a:endParaRPr sz="1400"/>
          </a:p>
        </p:txBody>
      </p:sp>
      <p:pic>
        <p:nvPicPr>
          <p:cNvPr id="316" name="Screen Shot 2013-10-17 at 10.56.3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5858" y="25400"/>
            <a:ext cx="9042401" cy="9685502"/>
          </a:xfrm>
          <a:prstGeom prst="rect">
            <a:avLst/>
          </a:prstGeom>
          <a:ln w="12700">
            <a:miter lim="400000"/>
          </a:ln>
        </p:spPr>
      </p:pic>
      <p:sp>
        <p:nvSpPr>
          <p:cNvPr id="317" name="Shape 317"/>
          <p:cNvSpPr/>
          <p:nvPr/>
        </p:nvSpPr>
        <p:spPr>
          <a:xfrm>
            <a:off x="5816600" y="4508500"/>
            <a:ext cx="6997700" cy="4914900"/>
          </a:xfrm>
          <a:prstGeom prst="rect">
            <a:avLst/>
          </a:prstGeom>
          <a:solidFill>
            <a:srgbClr val="FFFFFF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spAutoFit/>
          </a:bodyPr>
          <a:lstStyle/>
          <a:p>
            <a:pPr lvl="0">
              <a:defRPr sz="1800"/>
            </a:pPr>
            <a:r>
              <a:rPr sz="2400" i="1" dirty="0">
                <a:latin typeface="Arial"/>
                <a:ea typeface="Arial"/>
                <a:cs typeface="Arial"/>
                <a:sym typeface="Arial"/>
              </a:rPr>
              <a:t>Comment by XXXX, May 2, 2013</a:t>
            </a:r>
          </a:p>
          <a:p>
            <a:pPr lvl="0">
              <a:defRPr sz="1800"/>
            </a:pPr>
            <a:endParaRPr sz="2400" i="1" dirty="0"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300"/>
              </a:spcBef>
              <a:defRPr sz="1800"/>
            </a:pPr>
            <a:r>
              <a:rPr sz="2400" i="1" dirty="0">
                <a:latin typeface="Arial"/>
                <a:ea typeface="Arial"/>
                <a:cs typeface="Arial"/>
                <a:sym typeface="Arial"/>
              </a:rPr>
              <a:t>I found the Maven android plugin on several plugin collection page, so I thought this will be a resource I should use, but I gave up, because I didn't even found out what is this in a few minutes. You should really write at least one paragraph about this project for the newbies like me. I am not too lazy to put time in learning, but I will not spend time for something which has no real documentation, and I will presume there is none, if I didn't found out what is this on the project homepage.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Generated Directory Structure</a:t>
            </a:r>
          </a:p>
        </p:txBody>
      </p:sp>
      <p:sp>
        <p:nvSpPr>
          <p:cNvPr id="115" name="Shape 115"/>
          <p:cNvSpPr>
            <a:spLocks noGrp="1"/>
          </p:cNvSpPr>
          <p:nvPr>
            <p:ph type="body" idx="1"/>
          </p:nvPr>
        </p:nvSpPr>
        <p:spPr>
          <a:xfrm>
            <a:off x="431800" y="2133600"/>
            <a:ext cx="7950200" cy="209550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2500"/>
              </a:spcBef>
              <a:defRPr sz="1800"/>
            </a:pPr>
            <a:r>
              <a:rPr sz="2600" dirty="0"/>
              <a:t>The generated directory structure contains two dummy java files that can be discarded</a:t>
            </a:r>
          </a:p>
          <a:p>
            <a:pPr lvl="0">
              <a:spcBef>
                <a:spcPts val="2500"/>
              </a:spcBef>
              <a:defRPr sz="1800"/>
            </a:pPr>
            <a:r>
              <a:rPr sz="2600" dirty="0"/>
              <a:t>It also generates a POM, which is the basis for the project dependency structure.</a:t>
            </a:r>
          </a:p>
        </p:txBody>
      </p:sp>
      <p:sp>
        <p:nvSpPr>
          <p:cNvPr id="116" name="Shape 116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4</a:t>
            </a:fld>
            <a:endParaRPr sz="1400"/>
          </a:p>
        </p:txBody>
      </p:sp>
      <p:pic>
        <p:nvPicPr>
          <p:cNvPr id="117" name="dropped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65045" y="584200"/>
            <a:ext cx="3825632" cy="3390900"/>
          </a:xfrm>
          <a:prstGeom prst="rect">
            <a:avLst/>
          </a:prstGeom>
          <a:ln w="12700">
            <a:solidFill/>
            <a:miter lim="400000"/>
          </a:ln>
        </p:spPr>
      </p:pic>
      <p:sp>
        <p:nvSpPr>
          <p:cNvPr id="118" name="Shape 118"/>
          <p:cNvSpPr/>
          <p:nvPr/>
        </p:nvSpPr>
        <p:spPr>
          <a:xfrm>
            <a:off x="1660355" y="4156720"/>
            <a:ext cx="8917506" cy="5386090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b">
            <a:spAutoFit/>
          </a:bodyPr>
          <a:lstStyle/>
          <a:p>
            <a:pPr lvl="0">
              <a:defRPr sz="1800"/>
            </a:pPr>
            <a:r>
              <a:rPr sz="14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4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project</a:t>
            </a:r>
            <a:r>
              <a:rPr sz="14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 dirty="0" err="1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xmlns</a:t>
            </a:r>
            <a:r>
              <a:rPr sz="14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14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"http://maven.apache.org/POM/4.0.0"</a:t>
            </a:r>
            <a:r>
              <a:rPr sz="14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400" dirty="0" err="1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xmlns:xsi</a:t>
            </a:r>
            <a:r>
              <a:rPr sz="14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14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"http://www.w3.org/2001/XMLSchema-instance"</a:t>
            </a:r>
            <a:endParaRPr sz="14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4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 dirty="0" err="1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xsi:schemaLocation</a:t>
            </a:r>
            <a:r>
              <a:rPr sz="14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14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"http://maven.apache.org/POM/4.0.0 http://maven.apache.org/xsd/maven-4.0.0.xsd"</a:t>
            </a:r>
            <a:r>
              <a:rPr sz="14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</a:p>
          <a:p>
            <a:pPr lvl="0">
              <a:defRPr sz="1800"/>
            </a:pPr>
            <a:r>
              <a:rPr sz="14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4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modelVersion</a:t>
            </a:r>
            <a:r>
              <a:rPr sz="14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4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4.0.0</a:t>
            </a:r>
            <a:r>
              <a:rPr sz="14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4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modelVersion</a:t>
            </a:r>
            <a:r>
              <a:rPr sz="14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4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endParaRPr sz="14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4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4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groupId</a:t>
            </a:r>
            <a:r>
              <a:rPr sz="14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4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pacemaker</a:t>
            </a:r>
            <a:r>
              <a:rPr sz="14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4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groupId</a:t>
            </a:r>
            <a:r>
              <a:rPr sz="14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4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4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4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artifactId</a:t>
            </a:r>
            <a:r>
              <a:rPr sz="14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4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pacemaker-console-maven</a:t>
            </a:r>
            <a:r>
              <a:rPr sz="14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4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artifactId</a:t>
            </a:r>
            <a:r>
              <a:rPr sz="14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4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4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4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version</a:t>
            </a:r>
            <a:r>
              <a:rPr sz="14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4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1.0-SNAPSHOT</a:t>
            </a:r>
            <a:r>
              <a:rPr sz="14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4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version</a:t>
            </a:r>
            <a:r>
              <a:rPr sz="14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4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4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4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packaging</a:t>
            </a:r>
            <a:r>
              <a:rPr sz="14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4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jar</a:t>
            </a:r>
            <a:r>
              <a:rPr sz="14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4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packaging</a:t>
            </a:r>
            <a:r>
              <a:rPr sz="14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4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endParaRPr sz="14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4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4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name</a:t>
            </a:r>
            <a:r>
              <a:rPr sz="14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4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pacemaker-console-maven</a:t>
            </a:r>
            <a:r>
              <a:rPr sz="14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4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name</a:t>
            </a:r>
            <a:r>
              <a:rPr sz="14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4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4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4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url</a:t>
            </a:r>
            <a:r>
              <a:rPr sz="14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4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http://maven.apache.org</a:t>
            </a:r>
            <a:r>
              <a:rPr sz="14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4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url</a:t>
            </a:r>
            <a:r>
              <a:rPr sz="14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4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endParaRPr sz="14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4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4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properties</a:t>
            </a:r>
            <a:r>
              <a:rPr sz="14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4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4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4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4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project.build.sourceEncoding</a:t>
            </a:r>
            <a:r>
              <a:rPr sz="14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4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UTF-8</a:t>
            </a:r>
            <a:r>
              <a:rPr sz="14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4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project.build.sourceEncoding</a:t>
            </a:r>
            <a:r>
              <a:rPr sz="14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4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4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4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properties</a:t>
            </a:r>
            <a:r>
              <a:rPr sz="14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4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endParaRPr sz="14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4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4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dependencies</a:t>
            </a:r>
            <a:r>
              <a:rPr sz="14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4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4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4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4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dependency</a:t>
            </a:r>
            <a:r>
              <a:rPr sz="14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4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4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4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4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groupId</a:t>
            </a:r>
            <a:r>
              <a:rPr sz="14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400" dirty="0" err="1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junit</a:t>
            </a:r>
            <a:r>
              <a:rPr sz="14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4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groupId</a:t>
            </a:r>
            <a:r>
              <a:rPr sz="14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4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4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4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4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artifactId</a:t>
            </a:r>
            <a:r>
              <a:rPr sz="14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400" dirty="0" err="1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junit</a:t>
            </a:r>
            <a:r>
              <a:rPr sz="14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4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artifactId</a:t>
            </a:r>
            <a:r>
              <a:rPr sz="14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4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4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4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4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version</a:t>
            </a:r>
            <a:r>
              <a:rPr sz="14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4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3.8.1</a:t>
            </a:r>
            <a:r>
              <a:rPr sz="14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4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version</a:t>
            </a:r>
            <a:r>
              <a:rPr sz="14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4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4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4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4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scope</a:t>
            </a:r>
            <a:r>
              <a:rPr sz="14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4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test</a:t>
            </a:r>
            <a:r>
              <a:rPr sz="14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4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scope</a:t>
            </a:r>
            <a:r>
              <a:rPr sz="14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4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4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4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4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dependency</a:t>
            </a:r>
            <a:r>
              <a:rPr sz="14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4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4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4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4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dependencies</a:t>
            </a:r>
            <a:r>
              <a:rPr sz="14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4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14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4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project</a:t>
            </a:r>
            <a:r>
              <a:rPr sz="14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Generate ‘Eclipse’ project</a:t>
            </a:r>
          </a:p>
        </p:txBody>
      </p:sp>
      <p:sp>
        <p:nvSpPr>
          <p:cNvPr id="121" name="Shape 121"/>
          <p:cNvSpPr>
            <a:spLocks noGrp="1"/>
          </p:cNvSpPr>
          <p:nvPr>
            <p:ph type="body" idx="1"/>
          </p:nvPr>
        </p:nvSpPr>
        <p:spPr>
          <a:xfrm>
            <a:off x="6646416" y="2356520"/>
            <a:ext cx="5676900" cy="3683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 dirty="0"/>
              <a:t>Generates the ‘.project’ and ‘.</a:t>
            </a:r>
            <a:r>
              <a:rPr sz="3200" dirty="0" err="1"/>
              <a:t>classpath</a:t>
            </a:r>
            <a:r>
              <a:rPr sz="3200" dirty="0"/>
              <a:t>’ Eclipse uses to specify project name, structure and dependencies.</a:t>
            </a:r>
          </a:p>
          <a:p>
            <a:pPr lvl="0">
              <a:defRPr sz="1800"/>
            </a:pPr>
            <a:r>
              <a:rPr sz="3200" dirty="0"/>
              <a:t>The project can then be ‘imported’ into </a:t>
            </a:r>
            <a:r>
              <a:rPr sz="3200" dirty="0" smtClean="0"/>
              <a:t>eclipse</a:t>
            </a:r>
            <a:r>
              <a:rPr lang="en-IE" sz="3200" dirty="0" smtClean="0"/>
              <a:t>.</a:t>
            </a:r>
            <a:endParaRPr sz="3200" dirty="0"/>
          </a:p>
        </p:txBody>
      </p:sp>
      <p:sp>
        <p:nvSpPr>
          <p:cNvPr id="122" name="Shape 122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5</a:t>
            </a:fld>
            <a:endParaRPr sz="1400"/>
          </a:p>
        </p:txBody>
      </p:sp>
      <p:sp>
        <p:nvSpPr>
          <p:cNvPr id="123" name="Shape 123"/>
          <p:cNvSpPr/>
          <p:nvPr/>
        </p:nvSpPr>
        <p:spPr>
          <a:xfrm>
            <a:off x="867296" y="2716560"/>
            <a:ext cx="4699000" cy="516616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spAutoFit/>
          </a:bodyPr>
          <a:lstStyle/>
          <a:p>
            <a:pPr lvl="0">
              <a:lnSpc>
                <a:spcPts val="4400"/>
              </a:lnSpc>
              <a:defRPr sz="1800"/>
            </a:pPr>
            <a:r>
              <a:rPr sz="3200" dirty="0" err="1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mvn</a:t>
            </a:r>
            <a:r>
              <a:rPr sz="32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3200" dirty="0" err="1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eclipse</a:t>
            </a:r>
            <a:r>
              <a:rPr sz="32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:eclipse</a:t>
            </a:r>
            <a:endParaRPr sz="3200" dirty="0">
              <a:solidFill>
                <a:srgbClr val="2C009F"/>
              </a:solidFill>
              <a:latin typeface="Monaco"/>
              <a:ea typeface="Monaco"/>
              <a:cs typeface="Monaco"/>
              <a:sym typeface="Monaco"/>
            </a:endParaRPr>
          </a:p>
        </p:txBody>
      </p:sp>
      <p:pic>
        <p:nvPicPr>
          <p:cNvPr id="124" name="dropped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7282" y="4711700"/>
            <a:ext cx="5803110" cy="4197548"/>
          </a:xfrm>
          <a:prstGeom prst="rect">
            <a:avLst/>
          </a:prstGeom>
          <a:ln w="12700">
            <a:solidFill/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Manipulate the project in eclipse...</a:t>
            </a:r>
          </a:p>
        </p:txBody>
      </p:sp>
      <p:sp>
        <p:nvSpPr>
          <p:cNvPr id="127" name="Shape 127"/>
          <p:cNvSpPr>
            <a:spLocks noGrp="1"/>
          </p:cNvSpPr>
          <p:nvPr>
            <p:ph type="body" idx="1"/>
          </p:nvPr>
        </p:nvSpPr>
        <p:spPr>
          <a:xfrm>
            <a:off x="4140200" y="2717800"/>
            <a:ext cx="4051300" cy="2006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 dirty="0"/>
              <a:t>Copy Paste sources from original project into maven generated project.</a:t>
            </a:r>
          </a:p>
        </p:txBody>
      </p:sp>
      <p:sp>
        <p:nvSpPr>
          <p:cNvPr id="128" name="Shape 128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6</a:t>
            </a:fld>
            <a:endParaRPr sz="1400"/>
          </a:p>
        </p:txBody>
      </p:sp>
      <p:pic>
        <p:nvPicPr>
          <p:cNvPr id="129" name="droppedImage.tif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1089" y="2235200"/>
            <a:ext cx="3509211" cy="6934200"/>
          </a:xfrm>
          <a:prstGeom prst="rect">
            <a:avLst/>
          </a:prstGeom>
          <a:ln w="12700">
            <a:solidFill/>
            <a:miter lim="400000"/>
          </a:ln>
        </p:spPr>
      </p:pic>
      <p:pic>
        <p:nvPicPr>
          <p:cNvPr id="130" name="dropped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89472" y="2171700"/>
            <a:ext cx="4308929" cy="6032500"/>
          </a:xfrm>
          <a:prstGeom prst="rect">
            <a:avLst/>
          </a:prstGeom>
          <a:ln w="12700">
            <a:solidFill/>
            <a:miter lim="400000"/>
          </a:ln>
        </p:spPr>
      </p:pic>
      <p:sp>
        <p:nvSpPr>
          <p:cNvPr id="131" name="Shape 131"/>
          <p:cNvSpPr/>
          <p:nvPr/>
        </p:nvSpPr>
        <p:spPr>
          <a:xfrm>
            <a:off x="4533900" y="5461000"/>
            <a:ext cx="3276600" cy="1270000"/>
          </a:xfrm>
          <a:prstGeom prst="rightArrow">
            <a:avLst>
              <a:gd name="adj1" fmla="val 32000"/>
              <a:gd name="adj2" fmla="val 44000"/>
            </a:avLst>
          </a:prstGeom>
          <a:solidFill>
            <a:srgbClr val="CBCBCB"/>
          </a:solidFill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3962400" y="8483600"/>
            <a:ext cx="5676900" cy="977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algn="r" defTabSz="584200">
              <a:spcBef>
                <a:spcPts val="4800"/>
              </a:spcBef>
              <a:defRPr sz="26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 lvl="0">
              <a:defRPr sz="1800"/>
            </a:pPr>
            <a:r>
              <a:rPr sz="2600" dirty="0"/>
              <a:t>Reference errors - project is missing ‘Referenced Libraries’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6" t="36822" r="82758" b="48644"/>
          <a:stretch/>
        </p:blipFill>
        <p:spPr bwMode="auto">
          <a:xfrm>
            <a:off x="9670752" y="8189168"/>
            <a:ext cx="2494366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Default POM</a:t>
            </a:r>
          </a:p>
        </p:txBody>
      </p:sp>
      <p:sp>
        <p:nvSpPr>
          <p:cNvPr id="136" name="Shape 136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7</a:t>
            </a:fld>
            <a:endParaRPr sz="1400"/>
          </a:p>
        </p:txBody>
      </p:sp>
      <p:sp>
        <p:nvSpPr>
          <p:cNvPr id="137" name="Shape 137"/>
          <p:cNvSpPr/>
          <p:nvPr/>
        </p:nvSpPr>
        <p:spPr>
          <a:xfrm>
            <a:off x="597744" y="2212504"/>
            <a:ext cx="11721157" cy="6924973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b">
            <a:spAutoFit/>
          </a:bodyPr>
          <a:lstStyle/>
          <a:p>
            <a:pPr lvl="1">
              <a:defRPr sz="1800"/>
            </a:pP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8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project</a:t>
            </a:r>
            <a:r>
              <a:rPr sz="18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800" dirty="0" err="1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xmlns</a:t>
            </a:r>
            <a:r>
              <a:rPr sz="18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18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"http://maven.apache.org/POM/4.0.0"</a:t>
            </a:r>
            <a:r>
              <a:rPr sz="18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800" dirty="0" err="1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xmlns:xsi</a:t>
            </a:r>
            <a:r>
              <a:rPr sz="18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18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"http://www.w3.org/2001/XMLSchema-instance"</a:t>
            </a:r>
            <a:endParaRPr sz="18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18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800" dirty="0" err="1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xsi:schemaLocation</a:t>
            </a:r>
            <a:r>
              <a:rPr sz="18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=</a:t>
            </a:r>
            <a:r>
              <a:rPr sz="18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"http://maven.apache.org/POM/4.0.0 http://maven.apache.org/xsd/maven-4.0.0.xsd"</a:t>
            </a:r>
            <a:r>
              <a:rPr sz="18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</a:p>
          <a:p>
            <a:pPr lvl="1">
              <a:defRPr sz="1800"/>
            </a:pPr>
            <a:r>
              <a:rPr sz="18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8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modelVersion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8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4.0.0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8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modelVersion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8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endParaRPr sz="18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18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8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groupId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8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pacemaker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8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groupId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8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18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8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artifactId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8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pacemaker-console-maven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8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artifactId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8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18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8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version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8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1.0-SNAPSHOT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8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version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8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18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8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packaging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8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jar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8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packaging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8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endParaRPr sz="18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18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8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name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8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pacemaker-console-maven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8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name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8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18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8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url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8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http://maven.apache.org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8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url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8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endParaRPr sz="18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18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8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properties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8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18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8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project.build.sourceEncoding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8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UTF-8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8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project.build.sourceEncoding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8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18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8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properties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8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endParaRPr sz="18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18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8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dependencies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8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18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8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dependency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8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18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8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groupId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800" dirty="0" err="1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junit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8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groupId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8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18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8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artifactId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800" dirty="0" err="1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junit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8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artifactId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8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18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8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version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8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3.8.1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8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version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8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18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8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scope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8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test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8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scope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8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18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8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dependency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8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18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8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dependencies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8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8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project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url + version</a:t>
            </a:r>
          </a:p>
        </p:txBody>
      </p:sp>
      <p:sp>
        <p:nvSpPr>
          <p:cNvPr id="140" name="Shape 140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8</a:t>
            </a:fld>
            <a:endParaRPr sz="1400"/>
          </a:p>
        </p:txBody>
      </p:sp>
      <p:sp>
        <p:nvSpPr>
          <p:cNvPr id="141" name="Shape 141"/>
          <p:cNvSpPr/>
          <p:nvPr/>
        </p:nvSpPr>
        <p:spPr>
          <a:xfrm>
            <a:off x="627047" y="2284512"/>
            <a:ext cx="7975600" cy="6647974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spAutoFit/>
          </a:bodyPr>
          <a:lstStyle/>
          <a:p>
            <a:pPr lvl="1">
              <a:defRPr sz="1800"/>
            </a:pP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8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project</a:t>
            </a:r>
            <a:r>
              <a:rPr sz="18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...&gt;</a:t>
            </a:r>
          </a:p>
          <a:p>
            <a:pPr lvl="1">
              <a:defRPr sz="1800"/>
            </a:pPr>
            <a:r>
              <a:rPr sz="18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8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modelVersion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8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4.0.0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8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modelVersion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8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endParaRPr sz="18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18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8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groupId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8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pacemaker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8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groupId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8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18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8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artifactId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8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pacemaker-console-maven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8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artifactId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8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18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8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version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8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1.0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8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version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8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18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8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packaging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8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jar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8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packaging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8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endParaRPr sz="18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18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8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name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8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pacemaker-console-maven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8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name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8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18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8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url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8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  <a:hlinkClick r:id="rId2"/>
              </a:rPr>
              <a:t>http://www.wit.ie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8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url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8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endParaRPr sz="18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18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8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properties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8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18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8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project.build.sourceEncoding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8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UTF-8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8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project.build.sourceEncoding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8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18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8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properties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8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endParaRPr sz="18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18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8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dependencies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8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18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8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dependency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8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18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8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groupId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800" dirty="0" err="1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junit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8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groupId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8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18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8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artifactId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800" dirty="0" err="1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junit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8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artifactId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8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18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8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version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8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3.8.1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8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version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8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18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18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scope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18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test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8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scope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8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18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8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dependency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8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18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8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dependencies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18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18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project</a:t>
            </a:r>
            <a:r>
              <a:rPr sz="18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</a:p>
        </p:txBody>
      </p:sp>
      <p:sp>
        <p:nvSpPr>
          <p:cNvPr id="142" name="Shape 142"/>
          <p:cNvSpPr/>
          <p:nvPr/>
        </p:nvSpPr>
        <p:spPr>
          <a:xfrm>
            <a:off x="7654528" y="375136"/>
            <a:ext cx="4673600" cy="1477328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spAutoFit/>
          </a:bodyPr>
          <a:lstStyle/>
          <a:p>
            <a:pPr lvl="1">
              <a:defRPr sz="1800"/>
            </a:pPr>
            <a:endParaRPr lang="en-IE" sz="2400" dirty="0" smtClean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2400" dirty="0" smtClean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4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24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version</a:t>
            </a:r>
            <a:r>
              <a:rPr sz="24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24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1.0</a:t>
            </a:r>
            <a:r>
              <a:rPr sz="24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24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version</a:t>
            </a:r>
            <a:r>
              <a:rPr sz="2400" dirty="0" smtClean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24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24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4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4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24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url</a:t>
            </a:r>
            <a:r>
              <a:rPr sz="24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24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  <a:hlinkClick r:id="rId2"/>
              </a:rPr>
              <a:t>http://www.wit.ie</a:t>
            </a:r>
            <a:r>
              <a:rPr sz="24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24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url</a:t>
            </a:r>
            <a:r>
              <a:rPr sz="2400" dirty="0" smtClean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lang="en-IE" sz="2400" dirty="0" smtClean="0">
              <a:solidFill>
                <a:srgbClr val="007020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endParaRPr sz="2400" dirty="0">
              <a:solidFill>
                <a:srgbClr val="007020"/>
              </a:solidFill>
              <a:latin typeface="Monaco"/>
              <a:ea typeface="Monaco"/>
              <a:cs typeface="Monaco"/>
              <a:sym typeface="Monaco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/>
          </p:cNvSpPr>
          <p:nvPr>
            <p:ph type="title"/>
          </p:nvPr>
        </p:nvSpPr>
        <p:spPr>
          <a:xfrm>
            <a:off x="571500" y="330200"/>
            <a:ext cx="10083800" cy="1397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 dirty="0"/>
              <a:t>Java </a:t>
            </a:r>
            <a:r>
              <a:rPr lang="en-IE" sz="4200" dirty="0" smtClean="0"/>
              <a:t>8</a:t>
            </a:r>
            <a:r>
              <a:rPr sz="4200" dirty="0" smtClean="0"/>
              <a:t> </a:t>
            </a:r>
            <a:r>
              <a:rPr sz="4200" dirty="0"/>
              <a:t>Support + ‘rev’ Junit to 4.11</a:t>
            </a:r>
          </a:p>
        </p:txBody>
      </p:sp>
      <p:sp>
        <p:nvSpPr>
          <p:cNvPr id="146" name="Shape 146"/>
          <p:cNvSpPr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9</a:t>
            </a:fld>
            <a:endParaRPr sz="1400"/>
          </a:p>
        </p:txBody>
      </p:sp>
      <p:sp>
        <p:nvSpPr>
          <p:cNvPr id="147" name="Shape 147"/>
          <p:cNvSpPr/>
          <p:nvPr/>
        </p:nvSpPr>
        <p:spPr>
          <a:xfrm>
            <a:off x="1605856" y="3004592"/>
            <a:ext cx="10161436" cy="1846659"/>
          </a:xfrm>
          <a:prstGeom prst="rect">
            <a:avLst/>
          </a:prstGeom>
          <a:solidFill>
            <a:srgbClr val="FFFFFF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b">
            <a:spAutoFit/>
          </a:bodyPr>
          <a:lstStyle/>
          <a:p>
            <a:pPr lvl="1">
              <a:defRPr sz="1800"/>
            </a:pPr>
            <a:r>
              <a:rPr sz="24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4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24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properties</a:t>
            </a:r>
            <a:r>
              <a:rPr sz="24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24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24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24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24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project.build.sourceEncoding</a:t>
            </a:r>
            <a:r>
              <a:rPr sz="24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24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UTF-8</a:t>
            </a:r>
            <a:r>
              <a:rPr sz="24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24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project.build.sourceEncoding</a:t>
            </a:r>
            <a:r>
              <a:rPr sz="24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24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24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24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2400" dirty="0" err="1" smtClean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maven.compiler.source</a:t>
            </a:r>
            <a:r>
              <a:rPr sz="2400" dirty="0" smtClean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2400" dirty="0" smtClean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1.</a:t>
            </a:r>
            <a:r>
              <a:rPr lang="en-IE" sz="2400" dirty="0" smtClean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8</a:t>
            </a:r>
            <a:r>
              <a:rPr sz="2400" dirty="0" smtClean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24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maven.compiler.source</a:t>
            </a:r>
            <a:r>
              <a:rPr sz="24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24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24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24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2400" dirty="0" err="1" smtClean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maven.compiler.target</a:t>
            </a:r>
            <a:r>
              <a:rPr sz="2400" dirty="0" smtClean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2400" dirty="0" smtClean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1.</a:t>
            </a:r>
            <a:r>
              <a:rPr lang="en-IE" sz="2400" dirty="0" smtClean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8</a:t>
            </a:r>
            <a:r>
              <a:rPr sz="2400" dirty="0" smtClean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24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maven.compiler.target</a:t>
            </a:r>
            <a:r>
              <a:rPr sz="24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24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1">
              <a:defRPr sz="1800"/>
            </a:pPr>
            <a:r>
              <a:rPr sz="24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</a:t>
            </a:r>
            <a:r>
              <a:rPr sz="24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24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properties</a:t>
            </a:r>
            <a:r>
              <a:rPr sz="24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</a:p>
        </p:txBody>
      </p:sp>
      <p:sp>
        <p:nvSpPr>
          <p:cNvPr id="148" name="Shape 148"/>
          <p:cNvSpPr/>
          <p:nvPr/>
        </p:nvSpPr>
        <p:spPr>
          <a:xfrm>
            <a:off x="3046016" y="5668888"/>
            <a:ext cx="7607300" cy="2215991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spAutoFit/>
          </a:bodyPr>
          <a:lstStyle/>
          <a:p>
            <a:pPr lvl="0">
              <a:defRPr sz="1800"/>
            </a:pPr>
            <a:r>
              <a:rPr sz="24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24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24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dependency</a:t>
            </a:r>
            <a:r>
              <a:rPr sz="24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24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24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24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24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groupId</a:t>
            </a:r>
            <a:r>
              <a:rPr sz="24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2400" dirty="0" err="1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junit</a:t>
            </a:r>
            <a:r>
              <a:rPr sz="24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24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groupId</a:t>
            </a:r>
            <a:r>
              <a:rPr sz="24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24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24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24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24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artifactId</a:t>
            </a:r>
            <a:r>
              <a:rPr sz="24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2400" dirty="0" err="1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junit</a:t>
            </a:r>
            <a:r>
              <a:rPr sz="24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2400" dirty="0" err="1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artifactId</a:t>
            </a:r>
            <a:r>
              <a:rPr sz="24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24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24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24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24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version</a:t>
            </a:r>
            <a:r>
              <a:rPr sz="24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24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4.11</a:t>
            </a:r>
            <a:r>
              <a:rPr sz="24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24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version</a:t>
            </a:r>
            <a:r>
              <a:rPr sz="24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24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24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  </a:t>
            </a:r>
            <a:r>
              <a:rPr sz="24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</a:t>
            </a:r>
            <a:r>
              <a:rPr sz="24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scope</a:t>
            </a:r>
            <a:r>
              <a:rPr sz="24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r>
              <a:rPr sz="24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test</a:t>
            </a:r>
            <a:r>
              <a:rPr sz="24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24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scope</a:t>
            </a:r>
            <a:r>
              <a:rPr sz="24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  <a:endParaRPr sz="2400" dirty="0">
              <a:solidFill>
                <a:srgbClr val="3E5915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2400" dirty="0">
                <a:solidFill>
                  <a:srgbClr val="3E5915"/>
                </a:solidFill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24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&lt;/</a:t>
            </a:r>
            <a:r>
              <a:rPr sz="2400" dirty="0">
                <a:solidFill>
                  <a:srgbClr val="2C009F"/>
                </a:solidFill>
                <a:latin typeface="Monaco"/>
                <a:ea typeface="Monaco"/>
                <a:cs typeface="Monaco"/>
                <a:sym typeface="Monaco"/>
              </a:rPr>
              <a:t>dependency</a:t>
            </a:r>
            <a:r>
              <a:rPr sz="2400" dirty="0">
                <a:solidFill>
                  <a:srgbClr val="007020"/>
                </a:solidFill>
                <a:latin typeface="Monaco"/>
                <a:ea typeface="Monaco"/>
                <a:cs typeface="Monaco"/>
                <a:sym typeface="Monaco"/>
              </a:rPr>
              <a:t>&gt;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"/>
        <a:ea typeface="Helvetica Neue"/>
        <a:cs typeface="Helvetica Neue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5D6B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"/>
        <a:ea typeface="Helvetica Neue"/>
        <a:cs typeface="Helvetica Neue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5D6B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2424</Words>
  <Application>Microsoft Office PowerPoint</Application>
  <PresentationFormat>Custom</PresentationFormat>
  <Paragraphs>473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ModernPortfolio</vt:lpstr>
      <vt:lpstr>Agile Software Development</vt:lpstr>
      <vt:lpstr>pacemaker-console </vt:lpstr>
      <vt:lpstr>Project Creation Archetype</vt:lpstr>
      <vt:lpstr>Generated Directory Structure</vt:lpstr>
      <vt:lpstr>Generate ‘Eclipse’ project</vt:lpstr>
      <vt:lpstr>Manipulate the project in eclipse...</vt:lpstr>
      <vt:lpstr>Default POM</vt:lpstr>
      <vt:lpstr>url + version</vt:lpstr>
      <vt:lpstr>Java 8 Support + ‘rev’ Junit to 4.11</vt:lpstr>
      <vt:lpstr>PowerPoint Presentation</vt:lpstr>
      <vt:lpstr>Dependencies</vt:lpstr>
      <vt:lpstr>Dependency entries </vt:lpstr>
      <vt:lpstr>Complete POM</vt:lpstr>
      <vt:lpstr>Design View (Eclipse XML Editor)</vt:lpstr>
      <vt:lpstr>Eclipse Maven Support (via Maven plugin)</vt:lpstr>
      <vt:lpstr>Dependency Hierarchy</vt:lpstr>
      <vt:lpstr>Supported Libraries</vt:lpstr>
      <vt:lpstr>Unsupported Libraries</vt:lpstr>
      <vt:lpstr>Regenerate Eclipse Version</vt:lpstr>
      <vt:lpstr>Maven Lifecycles</vt:lpstr>
      <vt:lpstr>Maven Default Lifecycle</vt:lpstr>
      <vt:lpstr>pacemaker</vt:lpstr>
      <vt:lpstr>Build phase: validate</vt:lpstr>
      <vt:lpstr>Build phase: compile</vt:lpstr>
      <vt:lpstr>Build phase: test</vt:lpstr>
      <vt:lpstr>Build phase:  package</vt:lpstr>
      <vt:lpstr>Build phase: install</vt:lpstr>
      <vt:lpstr>Maven &amp; Eclipse</vt:lpstr>
      <vt:lpstr>Eclipse Project Structure</vt:lpstr>
      <vt:lpstr>Eclipse .classpath and .project files</vt:lpstr>
      <vt:lpstr>Eclipse Variable Definition</vt:lpstr>
      <vt:lpstr>Dependencies also in Repositories</vt:lpstr>
      <vt:lpstr>Launch Script – Unix / Linux / OS X</vt:lpstr>
      <vt:lpstr>Launch Script – Windows (.bat file)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Software Development</dc:title>
  <dc:creator>Siobhan</dc:creator>
  <cp:lastModifiedBy>Siobhan</cp:lastModifiedBy>
  <cp:revision>21</cp:revision>
  <dcterms:modified xsi:type="dcterms:W3CDTF">2015-10-17T19:22:37Z</dcterms:modified>
</cp:coreProperties>
</file>