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307" r:id="rId8"/>
    <p:sldId id="263" r:id="rId9"/>
    <p:sldId id="264" r:id="rId10"/>
    <p:sldId id="301" r:id="rId11"/>
    <p:sldId id="266" r:id="rId12"/>
    <p:sldId id="267" r:id="rId13"/>
    <p:sldId id="268" r:id="rId14"/>
    <p:sldId id="269" r:id="rId15"/>
    <p:sldId id="30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5" r:id="rId39"/>
    <p:sldId id="293" r:id="rId40"/>
    <p:sldId id="294" r:id="rId41"/>
    <p:sldId id="304" r:id="rId42"/>
    <p:sldId id="296" r:id="rId43"/>
    <p:sldId id="297" r:id="rId44"/>
    <p:sldId id="306" r:id="rId45"/>
    <p:sldId id="298" r:id="rId46"/>
    <p:sldId id="299" r:id="rId47"/>
    <p:sldId id="300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8" autoAdjust="0"/>
  </p:normalViewPr>
  <p:slideViewPr>
    <p:cSldViewPr>
      <p:cViewPr>
        <p:scale>
          <a:sx n="44" d="100"/>
          <a:sy n="44" d="100"/>
        </p:scale>
        <p:origin x="-1524" y="-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7556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156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200" dirty="0" smtClean="0">
                <a:latin typeface="Lucida Grande"/>
                <a:ea typeface="Lucida Grande"/>
                <a:cs typeface="Lucida Grande"/>
                <a:sym typeface="Lucida Grande"/>
              </a:rPr>
              <a:t>Generated Java</a:t>
            </a:r>
            <a:r>
              <a:rPr lang="en-IE" sz="2200" baseline="0" dirty="0" smtClean="0">
                <a:latin typeface="Lucida Grande"/>
                <a:ea typeface="Lucida Grande"/>
                <a:cs typeface="Lucida Grande"/>
                <a:sym typeface="Lucida Grande"/>
              </a:rPr>
              <a:t> code from the </a:t>
            </a:r>
            <a:r>
              <a:rPr lang="en-IE" sz="2200" baseline="0" dirty="0" err="1" smtClean="0">
                <a:latin typeface="Lucida Grande"/>
                <a:ea typeface="Lucida Grande"/>
                <a:cs typeface="Lucida Grande"/>
                <a:sym typeface="Lucida Grande"/>
              </a:rPr>
              <a:t>Xtend</a:t>
            </a:r>
            <a:r>
              <a:rPr lang="en-IE" sz="2200" baseline="0" dirty="0" smtClean="0">
                <a:latin typeface="Lucida Grande"/>
                <a:ea typeface="Lucida Grande"/>
                <a:cs typeface="Lucida Grande"/>
                <a:sym typeface="Lucida Grande"/>
              </a:rPr>
              <a:t> code above (note _function is a unique generated variable representing this lambda):</a:t>
            </a:r>
          </a:p>
          <a:p>
            <a:endParaRPr lang="en-IE" sz="2200" baseline="0" dirty="0" smtClean="0"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IE" sz="2200" dirty="0" smtClean="0">
                <a:latin typeface="Lucida Grande"/>
                <a:ea typeface="Lucida Grande"/>
                <a:cs typeface="Lucida Grande"/>
                <a:sym typeface="Lucida Grande"/>
              </a:rPr>
              <a:t> </a:t>
            </a:r>
            <a:r>
              <a:rPr lang="en-IE" sz="2200" b="1" dirty="0" smtClean="0">
                <a:latin typeface="Lucida Grande"/>
                <a:ea typeface="Lucida Grande"/>
                <a:cs typeface="Lucida Grande"/>
                <a:sym typeface="Lucida Grande"/>
              </a:rPr>
              <a:t>final </a:t>
            </a:r>
            <a:r>
              <a:rPr lang="en-IE" sz="2200" b="1" dirty="0" err="1" smtClean="0">
                <a:latin typeface="Lucida Grande"/>
                <a:ea typeface="Lucida Grande"/>
                <a:cs typeface="Lucida Grande"/>
                <a:sym typeface="Lucida Grande"/>
              </a:rPr>
              <a:t>JTextField</a:t>
            </a:r>
            <a:r>
              <a:rPr lang="en-IE" sz="2200" b="1" dirty="0" smtClean="0">
                <a:latin typeface="Lucida Grande"/>
                <a:ea typeface="Lucida Grande"/>
                <a:cs typeface="Lucida Grande"/>
                <a:sym typeface="Lucida Grande"/>
              </a:rPr>
              <a:t> </a:t>
            </a:r>
            <a:r>
              <a:rPr lang="en-IE" sz="2200" b="1" dirty="0" err="1" smtClean="0">
                <a:latin typeface="Lucida Grande"/>
                <a:ea typeface="Lucida Grande"/>
                <a:cs typeface="Lucida Grande"/>
                <a:sym typeface="Lucida Grande"/>
              </a:rPr>
              <a:t>textField</a:t>
            </a:r>
            <a:r>
              <a:rPr lang="en-IE" sz="2200" b="1" dirty="0" smtClean="0">
                <a:latin typeface="Lucida Grande"/>
                <a:ea typeface="Lucida Grande"/>
                <a:cs typeface="Lucida Grande"/>
                <a:sym typeface="Lucida Grande"/>
              </a:rPr>
              <a:t> = new </a:t>
            </a:r>
            <a:r>
              <a:rPr lang="en-IE" sz="2200" b="1" dirty="0" err="1" smtClean="0">
                <a:latin typeface="Lucida Grande"/>
                <a:ea typeface="Lucida Grande"/>
                <a:cs typeface="Lucida Grande"/>
                <a:sym typeface="Lucida Grande"/>
              </a:rPr>
              <a:t>JTextField</a:t>
            </a:r>
            <a:r>
              <a:rPr lang="en-IE" sz="2200" b="1" dirty="0" smtClean="0">
                <a:latin typeface="Lucida Grande"/>
                <a:ea typeface="Lucida Grande"/>
                <a:cs typeface="Lucida Grande"/>
                <a:sym typeface="Lucida Grande"/>
              </a:rPr>
              <a:t>();</a:t>
            </a:r>
          </a:p>
          <a:p>
            <a:r>
              <a:rPr lang="en-IE" sz="2200" dirty="0" smtClean="0">
                <a:latin typeface="Lucida Grande"/>
                <a:ea typeface="Lucida Grande"/>
                <a:cs typeface="Lucida Grande"/>
                <a:sym typeface="Lucida Grande"/>
              </a:rPr>
              <a:t>    </a:t>
            </a:r>
            <a:r>
              <a:rPr lang="en-IE" sz="2200" b="1" dirty="0" smtClean="0">
                <a:latin typeface="Lucida Grande"/>
                <a:ea typeface="Lucida Grande"/>
                <a:cs typeface="Lucida Grande"/>
                <a:sym typeface="Lucida Grande"/>
              </a:rPr>
              <a:t>final </a:t>
            </a:r>
            <a:r>
              <a:rPr lang="en-IE" sz="2200" b="1" dirty="0" err="1" smtClean="0">
                <a:latin typeface="Lucida Grande"/>
                <a:ea typeface="Lucida Grande"/>
                <a:cs typeface="Lucida Grande"/>
                <a:sym typeface="Lucida Grande"/>
              </a:rPr>
              <a:t>ActionListener</a:t>
            </a:r>
            <a:r>
              <a:rPr lang="en-IE" sz="2200" b="1" dirty="0" smtClean="0">
                <a:latin typeface="Lucida Grande"/>
                <a:ea typeface="Lucida Grande"/>
                <a:cs typeface="Lucida Grande"/>
                <a:sym typeface="Lucida Grande"/>
              </a:rPr>
              <a:t> _function = (</a:t>
            </a:r>
            <a:r>
              <a:rPr lang="en-IE" sz="2200" b="1" dirty="0" err="1" smtClean="0">
                <a:latin typeface="Lucida Grande"/>
                <a:ea typeface="Lucida Grande"/>
                <a:cs typeface="Lucida Grande"/>
                <a:sym typeface="Lucida Grande"/>
              </a:rPr>
              <a:t>ActionEvent</a:t>
            </a:r>
            <a:r>
              <a:rPr lang="en-IE" sz="2200" b="1" dirty="0" smtClean="0">
                <a:latin typeface="Lucida Grande"/>
                <a:ea typeface="Lucida Grande"/>
                <a:cs typeface="Lucida Grande"/>
                <a:sym typeface="Lucida Grande"/>
              </a:rPr>
              <a:t> e) -&gt; {</a:t>
            </a:r>
          </a:p>
          <a:p>
            <a:r>
              <a:rPr lang="en-IE" sz="2200" dirty="0" smtClean="0"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lang="en-IE" sz="2200" dirty="0" err="1" smtClean="0">
                <a:latin typeface="Lucida Grande"/>
                <a:ea typeface="Lucida Grande"/>
                <a:cs typeface="Lucida Grande"/>
                <a:sym typeface="Lucida Grande"/>
              </a:rPr>
              <a:t>textField.setText</a:t>
            </a:r>
            <a:r>
              <a:rPr lang="en-IE" sz="2200" dirty="0" smtClean="0">
                <a:latin typeface="Lucida Grande"/>
                <a:ea typeface="Lucida Grande"/>
                <a:cs typeface="Lucida Grande"/>
                <a:sym typeface="Lucida Grande"/>
              </a:rPr>
              <a:t>("Something happened!");</a:t>
            </a:r>
          </a:p>
          <a:p>
            <a:r>
              <a:rPr lang="en-IE" sz="2200" dirty="0" smtClean="0">
                <a:latin typeface="Lucida Grande"/>
                <a:ea typeface="Lucida Grande"/>
                <a:cs typeface="Lucida Grande"/>
                <a:sym typeface="Lucida Grande"/>
              </a:rPr>
              <a:t>    };</a:t>
            </a:r>
          </a:p>
          <a:p>
            <a:r>
              <a:rPr lang="en-IE" sz="2200" dirty="0" smtClean="0">
                <a:latin typeface="Lucida Grande"/>
                <a:ea typeface="Lucida Grande"/>
                <a:cs typeface="Lucida Grande"/>
                <a:sym typeface="Lucida Grande"/>
              </a:rPr>
              <a:t>    </a:t>
            </a:r>
            <a:r>
              <a:rPr lang="en-IE" sz="2200" dirty="0" err="1" smtClean="0">
                <a:latin typeface="Lucida Grande"/>
                <a:ea typeface="Lucida Grande"/>
                <a:cs typeface="Lucida Grande"/>
                <a:sym typeface="Lucida Grande"/>
              </a:rPr>
              <a:t>textField.addActionListener</a:t>
            </a:r>
            <a:r>
              <a:rPr lang="en-IE" sz="2200" dirty="0" smtClean="0">
                <a:latin typeface="Lucida Grande"/>
                <a:ea typeface="Lucida Grande"/>
                <a:cs typeface="Lucida Grande"/>
                <a:sym typeface="Lucida Grande"/>
              </a:rPr>
              <a:t>(_function);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691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Group 230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228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Shape 229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3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45" name="Group 24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242" name="Shape 24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46" name="Shape 246"/>
          <p:cNvSpPr>
            <a:spLocks noGrp="1"/>
          </p:cNvSpPr>
          <p:nvPr>
            <p:ph type="body" sz="quarter" idx="13"/>
          </p:nvPr>
        </p:nvSpPr>
        <p:spPr>
          <a:xfrm>
            <a:off x="895350" y="3466083"/>
            <a:ext cx="11226800" cy="54813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enum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1.5.0/docs/api/java/lang/Integer.html" TargetMode="External"/><Relationship Id="rId2" Type="http://schemas.openxmlformats.org/officeDocument/2006/relationships/hyperlink" Target="https://docs.oracle.com/javase/tutorial/java/data/autoboxing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wnload.oracle.com/javase/1.5.0/docs/api/java/lang/Iterable.html" TargetMode="External"/><Relationship Id="rId4" Type="http://schemas.openxmlformats.org/officeDocument/2006/relationships/hyperlink" Target="http://download.oracle.com/javase/1.5.0/docs/api/java/util/Lis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xtend/documentation/203_xtend_expressions.html#xtend-expressions-literal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modeling/tmf/xtext/javadoc/2.8/org/eclipse/xtext/xbase/lib/IterableExtensions.html" TargetMode="External"/><Relationship Id="rId2" Type="http://schemas.openxmlformats.org/officeDocument/2006/relationships/hyperlink" Target="http://download.eclipse.org/modeling/tmf/xtext/javadoc/2.8/org/eclipse/xtext/xbase/lib/ListExtensions.html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xtend/documentation/2.6.0/Xtend%20User%20Guide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xtend/documentation/204_activeannotations.html#data-annotation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xtend/documentation/203_xtend_expressions.html#lambdas" TargetMode="External"/><Relationship Id="rId7" Type="http://schemas.openxmlformats.org/officeDocument/2006/relationships/hyperlink" Target="https://eclipse.org/xtend/documentation/202_xtend_classes_members.html#polymorphic-dispatch" TargetMode="External"/><Relationship Id="rId2" Type="http://schemas.openxmlformats.org/officeDocument/2006/relationships/hyperlink" Target="https://eclipse.org/xtend/documentation/202_xtend_classes_members.html#extension-method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clipse.org/xtend/documentation/203_xtend_expressions.html#switch-expression" TargetMode="External"/><Relationship Id="rId5" Type="http://schemas.openxmlformats.org/officeDocument/2006/relationships/hyperlink" Target="https://eclipse.org/xtend/documentation/203_xtend_expressions.html#operators" TargetMode="External"/><Relationship Id="rId4" Type="http://schemas.openxmlformats.org/officeDocument/2006/relationships/hyperlink" Target="https://eclipse.org/xtend/documentation/204_activeannota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xtend/documentation/203_xtend_expressions.html" TargetMode="External"/><Relationship Id="rId2" Type="http://schemas.openxmlformats.org/officeDocument/2006/relationships/hyperlink" Target="https://eclipse.org/xtend/documentation/203_xtend_expressions.html#templat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clipse.org/xtend/documentation/203_xtend_expressions.html#property-acces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xtend/documentation/203_xtend_expressions.html#lambdas" TargetMode="External"/><Relationship Id="rId2" Type="http://schemas.openxmlformats.org/officeDocument/2006/relationships/hyperlink" Target="https://eclipse.org/xtend/documentation/202_xtend_classes_members.html#extension-method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clipse.org/xtend/documentation/203_xtend_expressions.html#switch-expression" TargetMode="External"/><Relationship Id="rId4" Type="http://schemas.openxmlformats.org/officeDocument/2006/relationships/hyperlink" Target="https://eclipse.org/xtend/documentation/204_activeannotation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dirty="0"/>
              <a:t>Agile Software Development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r>
              <a:rPr dirty="0"/>
              <a:t>Eamonn de Leastar (</a:t>
            </a:r>
            <a:r>
              <a:rPr dirty="0">
                <a:hlinkClick r:id="rId2"/>
              </a:rPr>
              <a:t>edeleastar@wit.ie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Relevant XTend Features (for pace-console-xtend)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half" idx="1"/>
          </p:nvPr>
        </p:nvSpPr>
        <p:spPr>
          <a:xfrm>
            <a:off x="114300" y="2324100"/>
            <a:ext cx="4051300" cy="702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ts val="2700"/>
              </a:spcBef>
            </a:pPr>
            <a:r>
              <a:rPr dirty="0"/>
              <a:t>Java Interoperability</a:t>
            </a:r>
          </a:p>
          <a:p>
            <a:pPr lvl="1">
              <a:spcBef>
                <a:spcPts val="2700"/>
              </a:spcBef>
            </a:pPr>
            <a:r>
              <a:rPr dirty="0"/>
              <a:t>Type Inference</a:t>
            </a:r>
          </a:p>
          <a:p>
            <a:pPr lvl="1">
              <a:spcBef>
                <a:spcPts val="2700"/>
              </a:spcBef>
            </a:pPr>
            <a:r>
              <a:rPr dirty="0"/>
              <a:t>Conversion Rules</a:t>
            </a:r>
          </a:p>
          <a:p>
            <a:pPr>
              <a:spcBef>
                <a:spcPts val="2700"/>
              </a:spcBef>
            </a:pPr>
            <a:r>
              <a:rPr dirty="0"/>
              <a:t>Classes </a:t>
            </a:r>
          </a:p>
          <a:p>
            <a:pPr lvl="1">
              <a:spcBef>
                <a:spcPts val="2700"/>
              </a:spcBef>
            </a:pPr>
            <a:r>
              <a:rPr dirty="0"/>
              <a:t>Constructors</a:t>
            </a:r>
          </a:p>
          <a:p>
            <a:pPr lvl="1">
              <a:spcBef>
                <a:spcPts val="2700"/>
              </a:spcBef>
            </a:pPr>
            <a:r>
              <a:rPr dirty="0"/>
              <a:t>Fields </a:t>
            </a:r>
          </a:p>
          <a:p>
            <a:pPr lvl="1">
              <a:spcBef>
                <a:spcPts val="2700"/>
              </a:spcBef>
            </a:pPr>
            <a:r>
              <a:rPr dirty="0"/>
              <a:t>Methods</a:t>
            </a:r>
          </a:p>
          <a:p>
            <a:pPr lvl="1">
              <a:spcBef>
                <a:spcPts val="2700"/>
              </a:spcBef>
            </a:pPr>
            <a:r>
              <a:rPr dirty="0"/>
              <a:t>Override</a:t>
            </a:r>
          </a:p>
          <a:p>
            <a:pPr lvl="1">
              <a:spcBef>
                <a:spcPts val="2700"/>
              </a:spcBef>
            </a:pPr>
            <a:r>
              <a:rPr dirty="0"/>
              <a:t>Inferred return types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318000" y="2324100"/>
            <a:ext cx="42164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Literals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Casts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Field access &amp; method invocation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Constructor call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Lambda 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If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switch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return expression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8686800" y="2324100"/>
            <a:ext cx="41656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Annotations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dirty="0" smtClean="0"/>
              <a:t>@Accessors</a:t>
            </a:r>
            <a:endParaRPr dirty="0"/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@Data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720" y="2396108"/>
            <a:ext cx="3600400" cy="197663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061242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Type inference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571500" y="2120900"/>
            <a:ext cx="11442700" cy="69723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Xtend</a:t>
            </a:r>
            <a:r>
              <a:rPr dirty="0"/>
              <a:t>, like Java, is a statically typed </a:t>
            </a:r>
            <a:r>
              <a:rPr dirty="0" smtClean="0"/>
              <a:t>language</a:t>
            </a:r>
            <a:r>
              <a:rPr lang="en-IE" dirty="0"/>
              <a:t> </a:t>
            </a:r>
            <a:r>
              <a:rPr lang="en-IE" dirty="0" smtClean="0"/>
              <a:t>(type checking done at compile time)</a:t>
            </a:r>
            <a:r>
              <a:rPr dirty="0" smtClean="0"/>
              <a:t>. </a:t>
            </a:r>
            <a:endParaRPr dirty="0"/>
          </a:p>
          <a:p>
            <a:r>
              <a:rPr dirty="0"/>
              <a:t>It completely supports Java's type system, including the primitive types like int or </a:t>
            </a:r>
            <a:r>
              <a:rPr dirty="0" err="1"/>
              <a:t>boolean</a:t>
            </a:r>
            <a:r>
              <a:rPr dirty="0"/>
              <a:t>, arrays and all the Java classes, interfaces, </a:t>
            </a:r>
            <a:r>
              <a:rPr dirty="0">
                <a:hlinkClick r:id="rId2"/>
              </a:rPr>
              <a:t>enums </a:t>
            </a:r>
            <a:r>
              <a:rPr dirty="0"/>
              <a:t>and annotations that reside on the class path.</a:t>
            </a:r>
          </a:p>
          <a:p>
            <a:r>
              <a:rPr dirty="0"/>
              <a:t>With </a:t>
            </a:r>
            <a:r>
              <a:rPr dirty="0" smtClean="0"/>
              <a:t>Java</a:t>
            </a:r>
            <a:r>
              <a:rPr lang="en-IE" dirty="0" smtClean="0"/>
              <a:t>, </a:t>
            </a:r>
            <a:r>
              <a:rPr dirty="0" smtClean="0"/>
              <a:t>you </a:t>
            </a:r>
            <a:r>
              <a:rPr dirty="0"/>
              <a:t>are forced to write type signatures over and over again - one of the reasons people do not like static typing.</a:t>
            </a:r>
          </a:p>
          <a:p>
            <a:r>
              <a:rPr dirty="0"/>
              <a:t>It is not a problem of static typing but simply a problem with Java. </a:t>
            </a:r>
          </a:p>
          <a:p>
            <a:r>
              <a:rPr dirty="0"/>
              <a:t>Although </a:t>
            </a:r>
            <a:r>
              <a:rPr dirty="0" err="1"/>
              <a:t>Xtend</a:t>
            </a:r>
            <a:r>
              <a:rPr dirty="0"/>
              <a:t> is statically typed just like Java, you rarely have to write types down because they can be computed from the context.</a:t>
            </a:r>
          </a:p>
        </p:txBody>
      </p:sp>
      <p:sp>
        <p:nvSpPr>
          <p:cNvPr id="303" name="Shape 3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en-IE" dirty="0"/>
              <a:t>Type inference</a:t>
            </a:r>
            <a:endParaRPr dirty="0"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xfrm>
            <a:off x="8559800" y="2095500"/>
            <a:ext cx="2705100" cy="80391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 err="1"/>
              <a:t>XTend</a:t>
            </a:r>
            <a:endParaRPr dirty="0"/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168400" y="4838025"/>
            <a:ext cx="7048500" cy="4534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931A68"/>
                </a:solidFill>
              </a:rPr>
              <a:t>def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var</a:t>
            </a:r>
            <a:r>
              <a:rPr sz="1800" dirty="0"/>
              <a:t>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var</a:t>
            </a:r>
            <a:r>
              <a:rPr sz="1800" dirty="0"/>
              <a:t>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var</a:t>
            </a:r>
            <a:r>
              <a:rPr sz="1800" dirty="0"/>
              <a:t> 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909090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</p:txBody>
      </p:sp>
      <p:sp>
        <p:nvSpPr>
          <p:cNvPr id="309" name="Shape 309"/>
          <p:cNvSpPr/>
          <p:nvPr/>
        </p:nvSpPr>
        <p:spPr>
          <a:xfrm>
            <a:off x="1168400" y="227925"/>
            <a:ext cx="7048500" cy="4534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en-IE" dirty="0"/>
              <a:t>Type inference</a:t>
            </a:r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xfrm>
            <a:off x="8559800" y="2095500"/>
            <a:ext cx="2705100" cy="8039100"/>
          </a:xfrm>
          <a:prstGeom prst="rect">
            <a:avLst/>
          </a:prstGeom>
        </p:spPr>
        <p:txBody>
          <a:bodyPr/>
          <a:lstStyle/>
          <a:p>
            <a:r>
              <a:t>Java</a:t>
            </a:r>
          </a:p>
          <a:p>
            <a:endParaRPr/>
          </a:p>
          <a:p>
            <a:endParaRPr/>
          </a:p>
          <a:p>
            <a:endParaRPr/>
          </a:p>
          <a:p>
            <a:r>
              <a:t>XTend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168400" y="4838025"/>
            <a:ext cx="7048500" cy="4534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931A68"/>
                </a:solidFill>
              </a:rPr>
              <a:t>def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var</a:t>
            </a:r>
            <a:r>
              <a:rPr sz="1800" dirty="0"/>
              <a:t>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var</a:t>
            </a:r>
            <a:r>
              <a:rPr sz="1800" dirty="0"/>
              <a:t>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var</a:t>
            </a:r>
            <a:r>
              <a:rPr sz="1800" dirty="0"/>
              <a:t> 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909090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</p:txBody>
      </p:sp>
      <p:sp>
        <p:nvSpPr>
          <p:cNvPr id="315" name="Shape 315"/>
          <p:cNvSpPr/>
          <p:nvPr/>
        </p:nvSpPr>
        <p:spPr>
          <a:xfrm>
            <a:off x="1168400" y="227925"/>
            <a:ext cx="7048500" cy="4534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</p:txBody>
      </p:sp>
      <p:sp>
        <p:nvSpPr>
          <p:cNvPr id="316" name="Shape 316"/>
          <p:cNvSpPr/>
          <p:nvPr/>
        </p:nvSpPr>
        <p:spPr>
          <a:xfrm>
            <a:off x="1181100" y="772344"/>
            <a:ext cx="7035800" cy="381000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1181100" y="2543200"/>
            <a:ext cx="7035800" cy="533400"/>
          </a:xfrm>
          <a:prstGeom prst="roundRect">
            <a:avLst>
              <a:gd name="adj" fmla="val 3571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181100" y="5431904"/>
            <a:ext cx="7035800" cy="381000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181100" y="7181056"/>
            <a:ext cx="7035800" cy="490984"/>
          </a:xfrm>
          <a:prstGeom prst="roundRect">
            <a:avLst>
              <a:gd name="adj" fmla="val 3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Conversion Rules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xfrm>
            <a:off x="114300" y="2044700"/>
            <a:ext cx="7759700" cy="78105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</a:pPr>
            <a:r>
              <a:rPr dirty="0"/>
              <a:t>In addition to Java's </a:t>
            </a:r>
            <a:r>
              <a:rPr dirty="0">
                <a:hlinkClick r:id="rId2"/>
              </a:rPr>
              <a:t>autoboxing</a:t>
            </a:r>
            <a:r>
              <a:rPr dirty="0"/>
              <a:t> to convert primitives to their corresponding wrapper types (e.g. int is automatically converted to </a:t>
            </a:r>
            <a:r>
              <a:rPr dirty="0">
                <a:hlinkClick r:id="rId3"/>
              </a:rPr>
              <a:t>Integer</a:t>
            </a:r>
            <a:r>
              <a:rPr dirty="0"/>
              <a:t> when needed), there are additional conversion rules in </a:t>
            </a:r>
            <a:r>
              <a:rPr dirty="0" err="1"/>
              <a:t>Xtend</a:t>
            </a:r>
            <a:r>
              <a:rPr dirty="0"/>
              <a:t>.</a:t>
            </a:r>
          </a:p>
          <a:p>
            <a:pPr>
              <a:spcBef>
                <a:spcPts val="2500"/>
              </a:spcBef>
            </a:pPr>
            <a:r>
              <a:rPr dirty="0"/>
              <a:t>Arrays are automatically converted to </a:t>
            </a:r>
            <a:r>
              <a:rPr dirty="0">
                <a:hlinkClick r:id="rId4"/>
              </a:rPr>
              <a:t>List&lt;</a:t>
            </a:r>
            <a:r>
              <a:rPr dirty="0" err="1">
                <a:hlinkClick r:id="rId4"/>
              </a:rPr>
              <a:t>ComponentType</a:t>
            </a:r>
            <a:r>
              <a:rPr dirty="0">
                <a:hlinkClick r:id="rId4"/>
              </a:rPr>
              <a:t>&gt;</a:t>
            </a:r>
            <a:r>
              <a:rPr dirty="0"/>
              <a:t> </a:t>
            </a:r>
            <a:r>
              <a:rPr lang="en-IE" dirty="0" smtClean="0"/>
              <a:t>when needed </a:t>
            </a:r>
            <a:r>
              <a:rPr dirty="0" smtClean="0"/>
              <a:t>and </a:t>
            </a:r>
            <a:r>
              <a:rPr dirty="0"/>
              <a:t>vice versa. </a:t>
            </a:r>
          </a:p>
          <a:p>
            <a:pPr>
              <a:spcBef>
                <a:spcPts val="2500"/>
              </a:spcBef>
            </a:pPr>
            <a:r>
              <a:rPr dirty="0"/>
              <a:t>Subsequent changes to the array are reflected by the list and vice versa. </a:t>
            </a:r>
          </a:p>
          <a:p>
            <a:pPr>
              <a:spcBef>
                <a:spcPts val="2500"/>
              </a:spcBef>
            </a:pPr>
            <a:r>
              <a:rPr dirty="0"/>
              <a:t>Arrays of primitive types are converted to lists of their respective wrapper types.</a:t>
            </a:r>
          </a:p>
          <a:p>
            <a:pPr>
              <a:spcBef>
                <a:spcPts val="2500"/>
              </a:spcBef>
            </a:pPr>
            <a:r>
              <a:rPr lang="en-IE" dirty="0" smtClean="0"/>
              <a:t>Conversion works the other way around too, similar to Java’s </a:t>
            </a:r>
            <a:r>
              <a:rPr lang="en-IE" i="1" dirty="0" smtClean="0"/>
              <a:t>unboxing</a:t>
            </a:r>
            <a:r>
              <a:rPr lang="en-IE" dirty="0" smtClean="0"/>
              <a:t>: a</a:t>
            </a:r>
            <a:r>
              <a:rPr dirty="0" err="1" smtClean="0"/>
              <a:t>ll</a:t>
            </a:r>
            <a:r>
              <a:rPr dirty="0" smtClean="0"/>
              <a:t> </a:t>
            </a:r>
            <a:r>
              <a:rPr dirty="0"/>
              <a:t>subtypes of </a:t>
            </a:r>
            <a:r>
              <a:rPr dirty="0" err="1">
                <a:hlinkClick r:id="rId5"/>
              </a:rPr>
              <a:t>Iterable</a:t>
            </a:r>
            <a:r>
              <a:rPr dirty="0"/>
              <a:t> are automatically converted to arrays on </a:t>
            </a:r>
            <a:r>
              <a:rPr dirty="0" smtClean="0"/>
              <a:t>demand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323" name="Shape 32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8086576" y="3796680"/>
            <a:ext cx="4538130" cy="194925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>
                <a:solidFill>
                  <a:srgbClr val="931A68"/>
                </a:solidFill>
              </a:rPr>
              <a:t>def</a:t>
            </a:r>
            <a:r>
              <a:rPr sz="2400" dirty="0"/>
              <a:t> </a:t>
            </a:r>
            <a:r>
              <a:rPr sz="2400" dirty="0" err="1"/>
              <a:t>toList</a:t>
            </a:r>
            <a:r>
              <a:rPr sz="2400" dirty="0"/>
              <a:t>(String[] array)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 err="1">
                <a:solidFill>
                  <a:srgbClr val="931A68"/>
                </a:solidFill>
              </a:rPr>
              <a:t>val</a:t>
            </a:r>
            <a:r>
              <a:rPr sz="2400" dirty="0"/>
              <a:t> List&lt;String&gt; </a:t>
            </a:r>
            <a:r>
              <a:rPr sz="2400" dirty="0" err="1"/>
              <a:t>asList</a:t>
            </a:r>
            <a:r>
              <a:rPr sz="2400" dirty="0"/>
              <a:t> = array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>
                <a:solidFill>
                  <a:srgbClr val="931A68"/>
                </a:solidFill>
              </a:rPr>
              <a:t>return</a:t>
            </a:r>
            <a:r>
              <a:rPr sz="2400" dirty="0"/>
              <a:t> </a:t>
            </a:r>
            <a:r>
              <a:rPr sz="2400" dirty="0" err="1"/>
              <a:t>asList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86576" y="3324756"/>
            <a:ext cx="2772308" cy="471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This is valid code: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Relevant XTend Features (for pace-console-xtend)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half" idx="1"/>
          </p:nvPr>
        </p:nvSpPr>
        <p:spPr>
          <a:xfrm>
            <a:off x="114300" y="2324100"/>
            <a:ext cx="4051300" cy="702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ts val="2700"/>
              </a:spcBef>
            </a:pPr>
            <a:r>
              <a:rPr dirty="0"/>
              <a:t>Java Interoperability</a:t>
            </a:r>
          </a:p>
          <a:p>
            <a:pPr lvl="1">
              <a:spcBef>
                <a:spcPts val="2700"/>
              </a:spcBef>
            </a:pPr>
            <a:r>
              <a:rPr dirty="0"/>
              <a:t>Type Inference</a:t>
            </a:r>
          </a:p>
          <a:p>
            <a:pPr lvl="1">
              <a:spcBef>
                <a:spcPts val="2700"/>
              </a:spcBef>
            </a:pPr>
            <a:r>
              <a:rPr dirty="0"/>
              <a:t>Conversion Rules</a:t>
            </a:r>
          </a:p>
          <a:p>
            <a:pPr>
              <a:spcBef>
                <a:spcPts val="2700"/>
              </a:spcBef>
            </a:pPr>
            <a:r>
              <a:rPr dirty="0"/>
              <a:t>Classes </a:t>
            </a:r>
          </a:p>
          <a:p>
            <a:pPr lvl="1">
              <a:spcBef>
                <a:spcPts val="2700"/>
              </a:spcBef>
            </a:pPr>
            <a:r>
              <a:rPr dirty="0"/>
              <a:t>Constructors</a:t>
            </a:r>
          </a:p>
          <a:p>
            <a:pPr lvl="1">
              <a:spcBef>
                <a:spcPts val="2700"/>
              </a:spcBef>
            </a:pPr>
            <a:r>
              <a:rPr dirty="0"/>
              <a:t>Fields </a:t>
            </a:r>
          </a:p>
          <a:p>
            <a:pPr lvl="1">
              <a:spcBef>
                <a:spcPts val="2700"/>
              </a:spcBef>
            </a:pPr>
            <a:r>
              <a:rPr dirty="0"/>
              <a:t>Methods</a:t>
            </a:r>
          </a:p>
          <a:p>
            <a:pPr lvl="1">
              <a:spcBef>
                <a:spcPts val="2700"/>
              </a:spcBef>
            </a:pPr>
            <a:r>
              <a:rPr dirty="0"/>
              <a:t>Override</a:t>
            </a:r>
          </a:p>
          <a:p>
            <a:pPr lvl="1">
              <a:spcBef>
                <a:spcPts val="2700"/>
              </a:spcBef>
            </a:pPr>
            <a:r>
              <a:rPr dirty="0"/>
              <a:t>Inferred return types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318000" y="2324100"/>
            <a:ext cx="42164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Literals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Casts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Field access &amp; method invocation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Constructor call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Lambda 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If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switch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return expression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8686800" y="2324100"/>
            <a:ext cx="41656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Annotations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dirty="0" smtClean="0"/>
              <a:t>@Accessors</a:t>
            </a:r>
            <a:endParaRPr dirty="0"/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@Data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720" y="4588768"/>
            <a:ext cx="3600400" cy="417646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409544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Classes 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sz="half" idx="1"/>
          </p:nvPr>
        </p:nvSpPr>
        <p:spPr>
          <a:xfrm>
            <a:off x="419100" y="2324100"/>
            <a:ext cx="5930900" cy="65659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At a first glance an </a:t>
            </a:r>
            <a:r>
              <a:rPr dirty="0" err="1"/>
              <a:t>Xtend</a:t>
            </a:r>
            <a:r>
              <a:rPr dirty="0"/>
              <a:t> file pretty much looks like a Java file. </a:t>
            </a:r>
          </a:p>
          <a:p>
            <a:r>
              <a:rPr dirty="0"/>
              <a:t>It starts with a package declaration followed by an import section and class definitions. </a:t>
            </a:r>
          </a:p>
          <a:p>
            <a:r>
              <a:rPr dirty="0"/>
              <a:t>The classes in fact are directly translated to Java classes in the corresponding Java </a:t>
            </a:r>
            <a:r>
              <a:rPr dirty="0" smtClean="0"/>
              <a:t>package</a:t>
            </a:r>
            <a:r>
              <a:rPr lang="en-IE" dirty="0" smtClean="0"/>
              <a:t> (see the </a:t>
            </a:r>
            <a:r>
              <a:rPr lang="en-IE" dirty="0" err="1"/>
              <a:t>x</a:t>
            </a:r>
            <a:r>
              <a:rPr lang="en-IE" dirty="0" err="1" smtClean="0"/>
              <a:t>tend</a:t>
            </a:r>
            <a:r>
              <a:rPr lang="en-IE" dirty="0" smtClean="0"/>
              <a:t>-gen folder)</a:t>
            </a:r>
            <a:r>
              <a:rPr dirty="0" smtClean="0"/>
              <a:t>. </a:t>
            </a:r>
            <a:endParaRPr dirty="0"/>
          </a:p>
          <a:p>
            <a:r>
              <a:rPr dirty="0" smtClean="0"/>
              <a:t>A</a:t>
            </a:r>
            <a:r>
              <a:rPr lang="en-IE" dirty="0" smtClean="0"/>
              <a:t>n </a:t>
            </a:r>
            <a:r>
              <a:rPr lang="en-IE" dirty="0" err="1"/>
              <a:t>X</a:t>
            </a:r>
            <a:r>
              <a:rPr lang="en-IE" dirty="0" err="1" smtClean="0"/>
              <a:t>tend</a:t>
            </a:r>
            <a:r>
              <a:rPr dirty="0" smtClean="0"/>
              <a:t> </a:t>
            </a:r>
            <a:r>
              <a:rPr dirty="0"/>
              <a:t>class can have constructors, fields, methods and annotations.</a:t>
            </a:r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756400" y="2212504"/>
            <a:ext cx="5930900" cy="675056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package</a:t>
            </a:r>
            <a:r>
              <a:rPr sz="2400" dirty="0"/>
              <a:t> acme.com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import</a:t>
            </a:r>
            <a:r>
              <a:rPr sz="2400" dirty="0"/>
              <a:t> </a:t>
            </a:r>
            <a:r>
              <a:rPr sz="2400" dirty="0" err="1"/>
              <a:t>java.util.List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</a:t>
            </a:r>
            <a:r>
              <a:rPr sz="2400" dirty="0" err="1"/>
              <a:t>MyClass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String </a:t>
            </a:r>
            <a:r>
              <a:rPr sz="2400" dirty="0">
                <a:solidFill>
                  <a:srgbClr val="0132BA"/>
                </a:solidFill>
              </a:rPr>
              <a:t>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>
              <a:solidFill>
                <a:srgbClr val="0132BA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>
                <a:solidFill>
                  <a:srgbClr val="931A68"/>
                </a:solidFill>
              </a:rPr>
              <a:t>new</a:t>
            </a:r>
            <a:r>
              <a:rPr sz="2400" dirty="0" smtClean="0"/>
              <a:t>(String </a:t>
            </a:r>
            <a:r>
              <a:rPr sz="2400" dirty="0"/>
              <a:t>name)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{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</a:t>
            </a:r>
            <a:r>
              <a:rPr lang="en-IE" sz="2400" dirty="0" smtClean="0"/>
              <a:t>     </a:t>
            </a:r>
            <a:r>
              <a:rPr sz="2400" dirty="0" smtClean="0"/>
              <a:t> </a:t>
            </a:r>
            <a:r>
              <a:rPr sz="2400" dirty="0">
                <a:solidFill>
                  <a:srgbClr val="931A68"/>
                </a:solidFill>
              </a:rPr>
              <a:t>this</a:t>
            </a:r>
            <a:r>
              <a:rPr sz="2400" dirty="0"/>
              <a:t>.</a:t>
            </a:r>
            <a:r>
              <a:rPr sz="2400" dirty="0">
                <a:solidFill>
                  <a:srgbClr val="0132BA"/>
                </a:solidFill>
              </a:rPr>
              <a:t>name</a:t>
            </a:r>
            <a:r>
              <a:rPr sz="2400" dirty="0"/>
              <a:t> = 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}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err="1" smtClean="0">
                <a:solidFill>
                  <a:srgbClr val="931A68"/>
                </a:solidFill>
              </a:rPr>
              <a:t>def</a:t>
            </a:r>
            <a:r>
              <a:rPr sz="2400" dirty="0" smtClean="0"/>
              <a:t> </a:t>
            </a:r>
            <a:r>
              <a:rPr sz="2400" dirty="0"/>
              <a:t>String first(List&lt;String&gt; elements)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{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lang="en-IE" sz="2400" dirty="0" smtClean="0"/>
              <a:t>     </a:t>
            </a:r>
            <a:r>
              <a:rPr sz="2400" dirty="0" err="1" smtClean="0"/>
              <a:t>elements.get</a:t>
            </a:r>
            <a:r>
              <a:rPr sz="2400" dirty="0" smtClean="0"/>
              <a:t>(</a:t>
            </a:r>
            <a:r>
              <a:rPr sz="2400" dirty="0" smtClean="0">
                <a:solidFill>
                  <a:srgbClr val="909090"/>
                </a:solidFill>
              </a:rPr>
              <a:t>0</a:t>
            </a:r>
            <a:r>
              <a:rPr sz="24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}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Declaration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xfrm>
            <a:off x="457200" y="1955800"/>
            <a:ext cx="11836400" cy="7404100"/>
          </a:xfrm>
          <a:prstGeom prst="rect">
            <a:avLst/>
          </a:prstGeom>
        </p:spPr>
        <p:txBody>
          <a:bodyPr/>
          <a:lstStyle/>
          <a:p>
            <a:r>
              <a:rPr dirty="0"/>
              <a:t>The class declaration reuses a lot of Java's syntax but still is a bit different in some aspects: </a:t>
            </a:r>
          </a:p>
          <a:p>
            <a:pPr lvl="1"/>
            <a:r>
              <a:rPr dirty="0"/>
              <a:t>All </a:t>
            </a:r>
            <a:r>
              <a:rPr dirty="0" err="1"/>
              <a:t>Xtend</a:t>
            </a:r>
            <a:r>
              <a:rPr dirty="0"/>
              <a:t> types are public by default since that's the common case. </a:t>
            </a:r>
          </a:p>
          <a:p>
            <a:pPr lvl="1"/>
            <a:r>
              <a:rPr dirty="0"/>
              <a:t>Java's "package private" default visibility is declared by the more explicit keyword package in </a:t>
            </a:r>
            <a:r>
              <a:rPr dirty="0" err="1"/>
              <a:t>Xtend</a:t>
            </a:r>
            <a:r>
              <a:rPr dirty="0"/>
              <a:t>. </a:t>
            </a:r>
          </a:p>
          <a:p>
            <a:pPr lvl="1"/>
            <a:r>
              <a:rPr dirty="0" err="1"/>
              <a:t>Xtend</a:t>
            </a:r>
            <a:r>
              <a:rPr dirty="0"/>
              <a:t> supports multiple public top level class declarations per file. Each </a:t>
            </a:r>
            <a:r>
              <a:rPr dirty="0" err="1"/>
              <a:t>Xtend</a:t>
            </a:r>
            <a:r>
              <a:rPr dirty="0"/>
              <a:t> class is compiled to a separate top-level Java class.</a:t>
            </a:r>
          </a:p>
          <a:p>
            <a:pPr lvl="1"/>
            <a:r>
              <a:rPr dirty="0"/>
              <a:t>Abstract classes are defined using the abstract modifier as in </a:t>
            </a:r>
            <a:r>
              <a:rPr dirty="0" smtClean="0"/>
              <a:t>Java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Constructors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4597400" cy="6807200"/>
          </a:xfrm>
          <a:prstGeom prst="rect">
            <a:avLst/>
          </a:prstGeom>
        </p:spPr>
        <p:txBody>
          <a:bodyPr/>
          <a:lstStyle/>
          <a:p>
            <a:r>
              <a:rPr dirty="0"/>
              <a:t>An </a:t>
            </a:r>
            <a:r>
              <a:rPr dirty="0" err="1"/>
              <a:t>Xtend</a:t>
            </a:r>
            <a:r>
              <a:rPr dirty="0"/>
              <a:t> class can define any number of constructors. </a:t>
            </a:r>
          </a:p>
          <a:p>
            <a:r>
              <a:rPr dirty="0"/>
              <a:t>Unlike Java you do not have to repeat the name of the class over and over again, but use the keyword </a:t>
            </a:r>
            <a:r>
              <a:rPr b="1" dirty="0"/>
              <a:t>new</a:t>
            </a:r>
            <a:r>
              <a:rPr dirty="0"/>
              <a:t> to declare a constructor.</a:t>
            </a:r>
          </a:p>
          <a:p>
            <a:r>
              <a:rPr dirty="0"/>
              <a:t>Constructors can also delegate to other constructors using this(</a:t>
            </a:r>
            <a:r>
              <a:rPr dirty="0" err="1"/>
              <a:t>args</a:t>
            </a:r>
            <a:r>
              <a:rPr dirty="0"/>
              <a:t>...) in their first </a:t>
            </a:r>
            <a:r>
              <a:rPr dirty="0" smtClean="0"/>
              <a:t>line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341" name="Shape 34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6096000" y="626864"/>
            <a:ext cx="5943600" cy="87203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31A68"/>
                </a:solidFill>
              </a:rPr>
              <a:t>class</a:t>
            </a:r>
            <a:r>
              <a:rPr sz="2000" dirty="0"/>
              <a:t> </a:t>
            </a:r>
            <a:r>
              <a:rPr sz="2000" dirty="0" err="1"/>
              <a:t>MyClass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String </a:t>
            </a:r>
            <a:r>
              <a:rPr sz="2000" dirty="0">
                <a:solidFill>
                  <a:srgbClr val="0132BA"/>
                </a:solidFill>
              </a:rPr>
              <a:t>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>
              <a:solidFill>
                <a:srgbClr val="0132BA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>
                <a:solidFill>
                  <a:srgbClr val="931A68"/>
                </a:solidFill>
              </a:rPr>
              <a:t>new</a:t>
            </a:r>
            <a:r>
              <a:rPr sz="2000" dirty="0" smtClean="0"/>
              <a:t>(String </a:t>
            </a:r>
            <a:r>
              <a:rPr sz="2000" dirty="0"/>
              <a:t>name)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{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lang="en-IE" sz="2000" dirty="0" smtClean="0"/>
              <a:t>    </a:t>
            </a:r>
            <a:r>
              <a:rPr sz="2000" dirty="0" smtClean="0">
                <a:solidFill>
                  <a:srgbClr val="931A68"/>
                </a:solidFill>
              </a:rPr>
              <a:t>this</a:t>
            </a:r>
            <a:r>
              <a:rPr sz="2000" dirty="0" smtClean="0"/>
              <a:t>.</a:t>
            </a:r>
            <a:r>
              <a:rPr sz="2000" dirty="0" smtClean="0">
                <a:solidFill>
                  <a:srgbClr val="0132BA"/>
                </a:solidFill>
              </a:rPr>
              <a:t>name</a:t>
            </a:r>
            <a:r>
              <a:rPr sz="2000" dirty="0" smtClean="0"/>
              <a:t> </a:t>
            </a:r>
            <a:r>
              <a:rPr sz="2000" dirty="0"/>
              <a:t>= 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}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err="1" smtClean="0">
                <a:solidFill>
                  <a:srgbClr val="931A68"/>
                </a:solidFill>
              </a:rPr>
              <a:t>def</a:t>
            </a:r>
            <a:r>
              <a:rPr sz="2000" dirty="0" smtClean="0"/>
              <a:t> </a:t>
            </a:r>
            <a:r>
              <a:rPr sz="2000" dirty="0"/>
              <a:t>String first(List&lt;String&gt; elements)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{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lang="en-IE" sz="2000" dirty="0" smtClean="0"/>
              <a:t>    </a:t>
            </a:r>
            <a:r>
              <a:rPr sz="2000" dirty="0" err="1" smtClean="0"/>
              <a:t>elements.get</a:t>
            </a:r>
            <a:r>
              <a:rPr sz="2000" dirty="0" smtClean="0"/>
              <a:t>(</a:t>
            </a:r>
            <a:r>
              <a:rPr sz="2000" dirty="0" smtClean="0">
                <a:solidFill>
                  <a:srgbClr val="909090"/>
                </a:solidFill>
              </a:rPr>
              <a:t>0</a:t>
            </a:r>
            <a:r>
              <a:rPr sz="20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}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>
                <a:solidFill>
                  <a:srgbClr val="931A68"/>
                </a:solidFill>
              </a:rPr>
              <a:t>class</a:t>
            </a:r>
            <a:r>
              <a:rPr sz="2000" dirty="0" smtClean="0"/>
              <a:t> </a:t>
            </a:r>
            <a:r>
              <a:rPr sz="2000" dirty="0" err="1"/>
              <a:t>MySpecialClass</a:t>
            </a:r>
            <a:r>
              <a:rPr sz="2000" dirty="0"/>
              <a:t> </a:t>
            </a:r>
            <a:r>
              <a:rPr sz="2000" dirty="0">
                <a:solidFill>
                  <a:srgbClr val="931A68"/>
                </a:solidFill>
              </a:rPr>
              <a:t>extends</a:t>
            </a:r>
            <a:r>
              <a:rPr sz="2000" dirty="0"/>
              <a:t> </a:t>
            </a:r>
            <a:r>
              <a:rPr sz="2000" dirty="0" err="1"/>
              <a:t>MyClass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{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 smtClean="0"/>
              <a:t>  </a:t>
            </a:r>
            <a:r>
              <a:rPr sz="2000" dirty="0" smtClean="0"/>
              <a:t> 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(String 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{</a:t>
            </a:r>
            <a:endParaRPr sz="2000" dirty="0"/>
          </a:p>
          <a:p>
            <a:pPr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0000"/>
                </a:solidFill>
              </a:rPr>
              <a:t>    </a:t>
            </a:r>
            <a:r>
              <a:rPr lang="en-IE" sz="2000" dirty="0" smtClean="0">
                <a:solidFill>
                  <a:srgbClr val="000000"/>
                </a:solidFill>
              </a:rPr>
              <a:t>    </a:t>
            </a:r>
            <a:r>
              <a:rPr sz="2000" dirty="0" smtClean="0"/>
              <a:t>super</a:t>
            </a:r>
            <a:r>
              <a:rPr sz="2000" dirty="0" smtClean="0">
                <a:solidFill>
                  <a:srgbClr val="000000"/>
                </a:solidFill>
              </a:rPr>
              <a:t>(s</a:t>
            </a:r>
            <a:r>
              <a:rPr sz="2000" dirty="0">
                <a:solidFill>
                  <a:srgbClr val="000000"/>
                </a:solidFill>
              </a:rPr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}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0000"/>
                </a:solidFill>
              </a:rPr>
              <a:t>  </a:t>
            </a:r>
            <a:r>
              <a:rPr lang="en-IE" sz="2000" dirty="0" smtClean="0">
                <a:solidFill>
                  <a:srgbClr val="000000"/>
                </a:solidFill>
              </a:rPr>
              <a:t>  </a:t>
            </a:r>
            <a:r>
              <a:rPr sz="2000" dirty="0" smtClean="0"/>
              <a:t>new</a:t>
            </a:r>
            <a:r>
              <a:rPr sz="2000" dirty="0">
                <a:solidFill>
                  <a:srgbClr val="000000"/>
                </a:solidFill>
              </a:rPr>
              <a:t>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{</a:t>
            </a:r>
            <a:endParaRPr lang="en-IE" sz="2000" dirty="0" smtClean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</a:t>
            </a:r>
            <a:r>
              <a:rPr lang="en-IE" sz="2000" dirty="0" smtClean="0"/>
              <a:t>       //delegating to the first constructor above</a:t>
            </a:r>
            <a:endParaRPr sz="2000" dirty="0"/>
          </a:p>
          <a:p>
            <a:pPr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0000"/>
                </a:solidFill>
              </a:rPr>
              <a:t>    </a:t>
            </a:r>
            <a:r>
              <a:rPr lang="en-IE" sz="2000" dirty="0" smtClean="0">
                <a:solidFill>
                  <a:srgbClr val="000000"/>
                </a:solidFill>
              </a:rPr>
              <a:t>    </a:t>
            </a:r>
            <a:r>
              <a:rPr sz="2000" dirty="0" smtClean="0">
                <a:solidFill>
                  <a:srgbClr val="931A68"/>
                </a:solidFill>
              </a:rPr>
              <a:t>this</a:t>
            </a:r>
            <a:r>
              <a:rPr sz="2000" dirty="0">
                <a:solidFill>
                  <a:srgbClr val="000000"/>
                </a:solidFill>
              </a:rPr>
              <a:t>(</a:t>
            </a:r>
            <a:r>
              <a:rPr sz="2000" dirty="0"/>
              <a:t>"default"</a:t>
            </a:r>
            <a:r>
              <a:rPr sz="2000" dirty="0">
                <a:solidFill>
                  <a:srgbClr val="000000"/>
                </a:solidFill>
              </a:rPr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}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117600"/>
          </a:xfrm>
          <a:prstGeom prst="rect">
            <a:avLst/>
          </a:prstGeom>
        </p:spPr>
        <p:txBody>
          <a:bodyPr/>
          <a:lstStyle/>
          <a:p>
            <a:r>
              <a:t>Fields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idx="1"/>
          </p:nvPr>
        </p:nvSpPr>
        <p:spPr>
          <a:xfrm>
            <a:off x="597744" y="2010172"/>
            <a:ext cx="11950700" cy="5016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264033" indent="-264033" defTabSz="578358">
              <a:spcBef>
                <a:spcPts val="1900"/>
              </a:spcBef>
              <a:defRPr sz="2574"/>
            </a:pPr>
            <a:r>
              <a:rPr dirty="0"/>
              <a:t>A field can have an initializer. </a:t>
            </a:r>
          </a:p>
          <a:p>
            <a:pPr marL="264033" indent="-264033" defTabSz="578358">
              <a:spcBef>
                <a:spcPts val="1900"/>
              </a:spcBef>
              <a:defRPr sz="2574"/>
            </a:pPr>
            <a:r>
              <a:rPr dirty="0"/>
              <a:t>Final fields are declared using </a:t>
            </a:r>
            <a:r>
              <a:rPr b="1" dirty="0" err="1"/>
              <a:t>val</a:t>
            </a:r>
            <a:r>
              <a:rPr dirty="0"/>
              <a:t>, while </a:t>
            </a:r>
            <a:r>
              <a:rPr b="1" dirty="0" err="1"/>
              <a:t>var</a:t>
            </a:r>
            <a:r>
              <a:rPr dirty="0"/>
              <a:t> introduces a non-final field and can be omitted. </a:t>
            </a:r>
          </a:p>
          <a:p>
            <a:pPr marL="264033" indent="-264033" defTabSz="578358">
              <a:spcBef>
                <a:spcPts val="1900"/>
              </a:spcBef>
              <a:defRPr sz="2574"/>
            </a:pPr>
            <a:r>
              <a:rPr dirty="0"/>
              <a:t>If an initializer expression is present, the type of a field can be </a:t>
            </a:r>
            <a:r>
              <a:rPr dirty="0" smtClean="0"/>
              <a:t>inferred</a:t>
            </a:r>
            <a:r>
              <a:rPr lang="en-IE" dirty="0" smtClean="0"/>
              <a:t> only</a:t>
            </a:r>
            <a:r>
              <a:rPr dirty="0" smtClean="0"/>
              <a:t> </a:t>
            </a:r>
            <a:r>
              <a:rPr dirty="0"/>
              <a:t>if </a:t>
            </a:r>
            <a:r>
              <a:rPr dirty="0" err="1"/>
              <a:t>val</a:t>
            </a:r>
            <a:r>
              <a:rPr dirty="0"/>
              <a:t> or </a:t>
            </a:r>
            <a:r>
              <a:rPr dirty="0" err="1"/>
              <a:t>var</a:t>
            </a:r>
            <a:r>
              <a:rPr dirty="0"/>
              <a:t> was used to introduce the field. </a:t>
            </a:r>
          </a:p>
          <a:p>
            <a:pPr marL="264033" indent="-264033" defTabSz="578358">
              <a:spcBef>
                <a:spcPts val="1900"/>
              </a:spcBef>
              <a:defRPr sz="2574"/>
            </a:pPr>
            <a:r>
              <a:rPr dirty="0"/>
              <a:t>The keyword final is synonym to val. </a:t>
            </a:r>
          </a:p>
          <a:p>
            <a:pPr marL="264033" indent="-264033" defTabSz="578358">
              <a:spcBef>
                <a:spcPts val="1900"/>
              </a:spcBef>
              <a:defRPr sz="2574"/>
            </a:pPr>
            <a:r>
              <a:rPr dirty="0"/>
              <a:t>Fields marked as static will be compiled to static Java fields.</a:t>
            </a:r>
          </a:p>
          <a:p>
            <a:pPr marL="264033" indent="-264033" defTabSz="578358">
              <a:spcBef>
                <a:spcPts val="1900"/>
              </a:spcBef>
              <a:defRPr sz="2574"/>
            </a:pPr>
            <a:r>
              <a:rPr dirty="0"/>
              <a:t>The default visibility for fields is private. You can also declare it explicitly as being public, protected</a:t>
            </a:r>
            <a:r>
              <a:rPr dirty="0" smtClean="0"/>
              <a:t>,</a:t>
            </a:r>
            <a:r>
              <a:rPr lang="en-IE" dirty="0" smtClean="0"/>
              <a:t> </a:t>
            </a:r>
            <a:r>
              <a:rPr dirty="0" smtClean="0"/>
              <a:t>package </a:t>
            </a:r>
            <a:r>
              <a:rPr dirty="0"/>
              <a:t>or private.</a:t>
            </a:r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663700" y="6869405"/>
            <a:ext cx="9879260" cy="2687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</a:t>
            </a:r>
            <a:r>
              <a:rPr sz="2400" dirty="0" err="1"/>
              <a:t>MyDemoClass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lang="en-IE" sz="2400" dirty="0" smtClean="0">
                <a:solidFill>
                  <a:srgbClr val="000000"/>
                </a:solidFill>
              </a:rPr>
              <a:t>  </a:t>
            </a:r>
            <a:r>
              <a:rPr sz="2400" dirty="0" err="1" smtClean="0">
                <a:solidFill>
                  <a:srgbClr val="931A68"/>
                </a:solidFill>
              </a:rPr>
              <a:t>int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/>
              <a:t>count</a:t>
            </a:r>
            <a:r>
              <a:rPr sz="2400" dirty="0">
                <a:solidFill>
                  <a:srgbClr val="000000"/>
                </a:solidFill>
              </a:rPr>
              <a:t> = </a:t>
            </a:r>
            <a:r>
              <a:rPr sz="2400" dirty="0">
                <a:solidFill>
                  <a:srgbClr val="909090"/>
                </a:solidFill>
              </a:rPr>
              <a:t>1</a:t>
            </a:r>
            <a:endParaRPr sz="24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lang="en-IE" sz="2400" dirty="0" smtClean="0">
                <a:solidFill>
                  <a:srgbClr val="000000"/>
                </a:solidFill>
              </a:rPr>
              <a:t>  </a:t>
            </a:r>
            <a:r>
              <a:rPr sz="2400" dirty="0" smtClean="0"/>
              <a:t>static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 err="1"/>
              <a:t>boolean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326CC"/>
                </a:solidFill>
              </a:rPr>
              <a:t>debug</a:t>
            </a:r>
            <a:r>
              <a:rPr sz="2400" dirty="0">
                <a:solidFill>
                  <a:srgbClr val="000000"/>
                </a:solidFill>
              </a:rPr>
              <a:t> = </a:t>
            </a:r>
            <a:r>
              <a:rPr sz="2400" dirty="0"/>
              <a:t>false</a:t>
            </a:r>
            <a:endParaRPr sz="24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lang="en-IE" sz="2400" dirty="0" smtClean="0">
                <a:solidFill>
                  <a:srgbClr val="000000"/>
                </a:solidFill>
              </a:rPr>
              <a:t>  </a:t>
            </a:r>
            <a:r>
              <a:rPr sz="2400" dirty="0" err="1" smtClean="0">
                <a:solidFill>
                  <a:srgbClr val="931A68"/>
                </a:solidFill>
              </a:rPr>
              <a:t>var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132BA"/>
                </a:solidFill>
              </a:rPr>
              <a:t>name</a:t>
            </a:r>
            <a:r>
              <a:rPr sz="2400" dirty="0">
                <a:solidFill>
                  <a:srgbClr val="000000"/>
                </a:solidFill>
              </a:rPr>
              <a:t> = </a:t>
            </a:r>
            <a:r>
              <a:rPr sz="2400" dirty="0">
                <a:solidFill>
                  <a:srgbClr val="3933FF"/>
                </a:solidFill>
              </a:rPr>
              <a:t>'Foo'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/>
              <a:t>// type String is inferred </a:t>
            </a:r>
            <a:endParaRPr sz="24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lang="en-IE" sz="2400" dirty="0" smtClean="0">
                <a:solidFill>
                  <a:srgbClr val="000000"/>
                </a:solidFill>
              </a:rPr>
              <a:t>  </a:t>
            </a:r>
            <a:r>
              <a:rPr sz="2400" dirty="0" err="1" smtClean="0">
                <a:solidFill>
                  <a:srgbClr val="931A68"/>
                </a:solidFill>
              </a:rPr>
              <a:t>val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132BA"/>
                </a:solidFill>
              </a:rPr>
              <a:t>UNIVERSAL_ANSWER</a:t>
            </a:r>
            <a:r>
              <a:rPr sz="2400" dirty="0">
                <a:solidFill>
                  <a:srgbClr val="000000"/>
                </a:solidFill>
              </a:rPr>
              <a:t> = </a:t>
            </a:r>
            <a:r>
              <a:rPr sz="2400" dirty="0">
                <a:solidFill>
                  <a:srgbClr val="909090"/>
                </a:solidFill>
              </a:rPr>
              <a:t>42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/>
              <a:t>// final field with inferred type </a:t>
            </a:r>
            <a:r>
              <a:rPr sz="2400" dirty="0" err="1"/>
              <a:t>int</a:t>
            </a:r>
            <a:endParaRPr sz="2400" dirty="0"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Xtend</a:t>
            </a:r>
            <a:r>
              <a:t> Programming Language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965200"/>
          </a:xfrm>
          <a:prstGeom prst="rect">
            <a:avLst/>
          </a:prstGeom>
        </p:spPr>
        <p:txBody>
          <a:bodyPr/>
          <a:lstStyle/>
          <a:p>
            <a:r>
              <a:t>Methods</a:t>
            </a:r>
          </a:p>
        </p:txBody>
      </p:sp>
      <p:sp>
        <p:nvSpPr>
          <p:cNvPr id="350" name="Shape 350"/>
          <p:cNvSpPr>
            <a:spLocks noGrp="1"/>
          </p:cNvSpPr>
          <p:nvPr>
            <p:ph type="body" idx="1"/>
          </p:nvPr>
        </p:nvSpPr>
        <p:spPr>
          <a:xfrm>
            <a:off x="292100" y="2068488"/>
            <a:ext cx="6362700" cy="74572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dirty="0" err="1"/>
              <a:t>Xtend</a:t>
            </a:r>
            <a:r>
              <a:rPr dirty="0"/>
              <a:t> methods are declared within a class and are translated to a corresponding Java method with exactly the same signature.</a:t>
            </a:r>
          </a:p>
          <a:p>
            <a:r>
              <a:rPr dirty="0"/>
              <a:t>Method declarations start with the keyword def. </a:t>
            </a:r>
          </a:p>
          <a:p>
            <a:r>
              <a:rPr dirty="0"/>
              <a:t>The default visibility of a method is public. </a:t>
            </a:r>
          </a:p>
          <a:p>
            <a:r>
              <a:rPr dirty="0"/>
              <a:t>You can explicitly declare it as being public, protected, package or private.</a:t>
            </a:r>
          </a:p>
          <a:p>
            <a:r>
              <a:rPr dirty="0"/>
              <a:t>It is possible to infer the return type of a method from its body. </a:t>
            </a:r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6908800" y="2077382"/>
            <a:ext cx="5918200" cy="71198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</a:t>
            </a:r>
            <a:r>
              <a:rPr sz="2400" dirty="0" err="1"/>
              <a:t>MyClass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String </a:t>
            </a:r>
            <a:r>
              <a:rPr sz="2400" dirty="0">
                <a:solidFill>
                  <a:srgbClr val="0132BA"/>
                </a:solidFill>
              </a:rPr>
              <a:t>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>
              <a:solidFill>
                <a:srgbClr val="0132BA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 smtClean="0"/>
              <a:t>  </a:t>
            </a:r>
            <a:r>
              <a:rPr sz="2400" dirty="0" smtClean="0"/>
              <a:t>  </a:t>
            </a:r>
            <a:r>
              <a:rPr sz="2400" dirty="0">
                <a:solidFill>
                  <a:srgbClr val="931A68"/>
                </a:solidFill>
              </a:rPr>
              <a:t>new</a:t>
            </a:r>
            <a:r>
              <a:rPr sz="2400" dirty="0"/>
              <a:t>(String name)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{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lang="en-IE" sz="2400" dirty="0" smtClean="0"/>
              <a:t>    </a:t>
            </a:r>
            <a:r>
              <a:rPr sz="2400" dirty="0" smtClean="0">
                <a:solidFill>
                  <a:srgbClr val="931A68"/>
                </a:solidFill>
              </a:rPr>
              <a:t>this</a:t>
            </a:r>
            <a:r>
              <a:rPr sz="2400" dirty="0" smtClean="0"/>
              <a:t>.</a:t>
            </a:r>
            <a:r>
              <a:rPr sz="2400" dirty="0" smtClean="0">
                <a:solidFill>
                  <a:srgbClr val="0132BA"/>
                </a:solidFill>
              </a:rPr>
              <a:t>name</a:t>
            </a:r>
            <a:r>
              <a:rPr sz="2400" dirty="0" smtClean="0"/>
              <a:t> </a:t>
            </a:r>
            <a:r>
              <a:rPr sz="2400" dirty="0"/>
              <a:t>= 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}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err="1" smtClean="0">
                <a:solidFill>
                  <a:srgbClr val="931A68"/>
                </a:solidFill>
              </a:rPr>
              <a:t>def</a:t>
            </a:r>
            <a:r>
              <a:rPr sz="2400" dirty="0" smtClean="0"/>
              <a:t> </a:t>
            </a:r>
            <a:r>
              <a:rPr sz="2400" dirty="0"/>
              <a:t>String first(List&lt;String&gt; elements)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{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lang="en-IE" sz="2400" dirty="0" smtClean="0"/>
              <a:t>     </a:t>
            </a:r>
            <a:r>
              <a:rPr sz="2400" dirty="0" err="1" smtClean="0"/>
              <a:t>elements.get</a:t>
            </a:r>
            <a:r>
              <a:rPr sz="2400" dirty="0" smtClean="0"/>
              <a:t>(</a:t>
            </a:r>
            <a:r>
              <a:rPr sz="2400" dirty="0" smtClean="0">
                <a:solidFill>
                  <a:srgbClr val="909090"/>
                </a:solidFill>
              </a:rPr>
              <a:t>0</a:t>
            </a:r>
            <a:r>
              <a:rPr sz="24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}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err="1" smtClean="0">
                <a:solidFill>
                  <a:srgbClr val="931A68"/>
                </a:solidFill>
              </a:rPr>
              <a:t>def</a:t>
            </a:r>
            <a:r>
              <a:rPr sz="2400" dirty="0" smtClean="0"/>
              <a:t> </a:t>
            </a:r>
            <a:r>
              <a:rPr sz="2400" dirty="0">
                <a:solidFill>
                  <a:srgbClr val="931A68"/>
                </a:solidFill>
              </a:rPr>
              <a:t>static</a:t>
            </a:r>
            <a:r>
              <a:rPr sz="2400" dirty="0"/>
              <a:t> </a:t>
            </a:r>
            <a:r>
              <a:rPr sz="2400" dirty="0" err="1"/>
              <a:t>createInstance</a:t>
            </a:r>
            <a:r>
              <a:rPr sz="2400" dirty="0"/>
              <a:t>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{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lang="en-IE" sz="2400" dirty="0" smtClean="0"/>
              <a:t>   </a:t>
            </a:r>
            <a:r>
              <a:rPr sz="2400" dirty="0" smtClean="0">
                <a:solidFill>
                  <a:srgbClr val="931A68"/>
                </a:solidFill>
              </a:rPr>
              <a:t>new</a:t>
            </a:r>
            <a:r>
              <a:rPr sz="2400" dirty="0" smtClean="0"/>
              <a:t> </a:t>
            </a:r>
            <a:r>
              <a:rPr sz="2400" dirty="0" err="1"/>
              <a:t>MyClass</a:t>
            </a:r>
            <a:r>
              <a:rPr sz="2400" dirty="0"/>
              <a:t>(</a:t>
            </a:r>
            <a:r>
              <a:rPr sz="2400" dirty="0">
                <a:solidFill>
                  <a:srgbClr val="3933FF"/>
                </a:solidFill>
              </a:rPr>
              <a:t>'</a:t>
            </a:r>
            <a:r>
              <a:rPr sz="2400" u="sng" dirty="0">
                <a:solidFill>
                  <a:srgbClr val="3933FF"/>
                </a:solidFill>
              </a:rPr>
              <a:t>foo</a:t>
            </a:r>
            <a:r>
              <a:rPr sz="2400" dirty="0">
                <a:solidFill>
                  <a:srgbClr val="3933FF"/>
                </a:solidFill>
              </a:rPr>
              <a:t>'</a:t>
            </a:r>
            <a:r>
              <a:rPr sz="24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}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t>Overriding Methods</a:t>
            </a:r>
          </a:p>
        </p:txBody>
      </p:sp>
      <p:sp>
        <p:nvSpPr>
          <p:cNvPr id="355" name="Shape 355"/>
          <p:cNvSpPr>
            <a:spLocks noGrp="1"/>
          </p:cNvSpPr>
          <p:nvPr>
            <p:ph type="body" sz="half" idx="1"/>
          </p:nvPr>
        </p:nvSpPr>
        <p:spPr>
          <a:xfrm>
            <a:off x="453728" y="2068488"/>
            <a:ext cx="6299200" cy="73937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dirty="0"/>
              <a:t>Methods can override other methods from the super class or implement interface methods using the keyword override. </a:t>
            </a:r>
          </a:p>
          <a:p>
            <a:r>
              <a:rPr dirty="0"/>
              <a:t>If a method overrides a method from a super type, the override keyword is mandatory and replaces the keyword def. </a:t>
            </a:r>
          </a:p>
          <a:p>
            <a:r>
              <a:rPr dirty="0"/>
              <a:t>The override semantics are the same as in Java, e.g. it is impossible to override final methods or invisible methods. </a:t>
            </a:r>
          </a:p>
          <a:p>
            <a:r>
              <a:rPr dirty="0"/>
              <a:t>Overriding methods inherit their return type from the super declaration.</a:t>
            </a:r>
          </a:p>
        </p:txBody>
      </p:sp>
      <p:sp>
        <p:nvSpPr>
          <p:cNvPr id="356" name="Shape 35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6972300" y="934641"/>
            <a:ext cx="5867400" cy="84125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31A68"/>
                </a:solidFill>
              </a:rPr>
              <a:t>class</a:t>
            </a:r>
            <a:r>
              <a:rPr sz="2000" dirty="0"/>
              <a:t> </a:t>
            </a:r>
            <a:r>
              <a:rPr sz="2000" dirty="0" err="1"/>
              <a:t>MyClass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</a:t>
            </a:r>
            <a:r>
              <a:rPr lang="en-IE" sz="2000" dirty="0" smtClean="0"/>
              <a:t>  </a:t>
            </a:r>
            <a:r>
              <a:rPr sz="2000" dirty="0" smtClean="0"/>
              <a:t> </a:t>
            </a:r>
            <a:r>
              <a:rPr sz="2000" dirty="0"/>
              <a:t>String </a:t>
            </a:r>
            <a:r>
              <a:rPr sz="2000" dirty="0">
                <a:solidFill>
                  <a:srgbClr val="0132BA"/>
                </a:solidFill>
              </a:rPr>
              <a:t>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>
              <a:solidFill>
                <a:srgbClr val="0132BA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>
                <a:solidFill>
                  <a:srgbClr val="931A68"/>
                </a:solidFill>
              </a:rPr>
              <a:t>new</a:t>
            </a:r>
            <a:r>
              <a:rPr sz="2000" dirty="0" smtClean="0"/>
              <a:t>(String </a:t>
            </a:r>
            <a:r>
              <a:rPr sz="2000" dirty="0"/>
              <a:t>name)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{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lang="en-IE" sz="2000" dirty="0" smtClean="0"/>
              <a:t>     </a:t>
            </a:r>
            <a:r>
              <a:rPr sz="2000" dirty="0" smtClean="0">
                <a:solidFill>
                  <a:srgbClr val="931A68"/>
                </a:solidFill>
              </a:rPr>
              <a:t>this</a:t>
            </a:r>
            <a:r>
              <a:rPr sz="2000" dirty="0" smtClean="0"/>
              <a:t>.</a:t>
            </a:r>
            <a:r>
              <a:rPr sz="2000" dirty="0" smtClean="0">
                <a:solidFill>
                  <a:srgbClr val="0132BA"/>
                </a:solidFill>
              </a:rPr>
              <a:t>name</a:t>
            </a:r>
            <a:r>
              <a:rPr sz="2000" dirty="0" smtClean="0"/>
              <a:t> </a:t>
            </a:r>
            <a:r>
              <a:rPr sz="2000" dirty="0"/>
              <a:t>= 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}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err="1" smtClean="0">
                <a:solidFill>
                  <a:srgbClr val="931A68"/>
                </a:solidFill>
              </a:rPr>
              <a:t>def</a:t>
            </a:r>
            <a:r>
              <a:rPr sz="2000" dirty="0" smtClean="0"/>
              <a:t> </a:t>
            </a:r>
            <a:r>
              <a:rPr sz="2000" dirty="0"/>
              <a:t>String first(List&lt;String&gt; elements)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{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lang="en-IE" sz="2000" dirty="0" smtClean="0"/>
              <a:t>     </a:t>
            </a:r>
            <a:r>
              <a:rPr sz="2000" dirty="0" err="1" smtClean="0"/>
              <a:t>elements.get</a:t>
            </a:r>
            <a:r>
              <a:rPr sz="2000" dirty="0" smtClean="0"/>
              <a:t>(</a:t>
            </a:r>
            <a:r>
              <a:rPr sz="2000" dirty="0" smtClean="0">
                <a:solidFill>
                  <a:srgbClr val="909090"/>
                </a:solidFill>
              </a:rPr>
              <a:t>0</a:t>
            </a:r>
            <a:r>
              <a:rPr sz="20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}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31A68"/>
                </a:solidFill>
              </a:rPr>
              <a:t>class</a:t>
            </a:r>
            <a:r>
              <a:rPr sz="2000" dirty="0"/>
              <a:t> </a:t>
            </a:r>
            <a:r>
              <a:rPr sz="2000" dirty="0" err="1"/>
              <a:t>MySpecial</a:t>
            </a:r>
            <a:r>
              <a:rPr sz="2000" dirty="0"/>
              <a:t> </a:t>
            </a:r>
            <a:r>
              <a:rPr sz="2000" dirty="0">
                <a:solidFill>
                  <a:srgbClr val="931A68"/>
                </a:solidFill>
              </a:rPr>
              <a:t>extends</a:t>
            </a:r>
            <a:r>
              <a:rPr sz="2000" dirty="0"/>
              <a:t> </a:t>
            </a:r>
            <a:r>
              <a:rPr sz="2000" dirty="0" err="1"/>
              <a:t>MyClass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>
                <a:solidFill>
                  <a:srgbClr val="931A68"/>
                </a:solidFill>
              </a:rPr>
              <a:t>new</a:t>
            </a:r>
            <a:r>
              <a:rPr sz="2000" dirty="0" smtClean="0"/>
              <a:t>(String </a:t>
            </a:r>
            <a:r>
              <a:rPr sz="2000" dirty="0"/>
              <a:t>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{</a:t>
            </a:r>
            <a:endParaRPr sz="2000" dirty="0"/>
          </a:p>
          <a:p>
            <a:pPr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0000"/>
                </a:solidFill>
              </a:rPr>
              <a:t>    </a:t>
            </a:r>
            <a:r>
              <a:rPr lang="en-IE" sz="2000" dirty="0" smtClean="0">
                <a:solidFill>
                  <a:srgbClr val="000000"/>
                </a:solidFill>
              </a:rPr>
              <a:t>     </a:t>
            </a:r>
            <a:r>
              <a:rPr sz="2000" dirty="0" smtClean="0"/>
              <a:t>super</a:t>
            </a:r>
            <a:r>
              <a:rPr sz="2000" dirty="0" smtClean="0">
                <a:solidFill>
                  <a:srgbClr val="000000"/>
                </a:solidFill>
              </a:rPr>
              <a:t>(s</a:t>
            </a:r>
            <a:r>
              <a:rPr sz="2000" dirty="0">
                <a:solidFill>
                  <a:srgbClr val="000000"/>
                </a:solidFill>
              </a:rPr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}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>
                <a:solidFill>
                  <a:srgbClr val="931A68"/>
                </a:solidFill>
              </a:rPr>
              <a:t>override</a:t>
            </a:r>
            <a:r>
              <a:rPr sz="2000" dirty="0" smtClean="0"/>
              <a:t> </a:t>
            </a:r>
            <a:r>
              <a:rPr sz="2000" dirty="0"/>
              <a:t>first(List&lt;String&gt; elements)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{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lang="en-IE" sz="2000" dirty="0" smtClean="0"/>
              <a:t>    </a:t>
            </a:r>
            <a:r>
              <a:rPr sz="2000" dirty="0" err="1" smtClean="0"/>
              <a:t>elements.get</a:t>
            </a:r>
            <a:r>
              <a:rPr sz="2000" dirty="0" smtClean="0"/>
              <a:t>(</a:t>
            </a:r>
            <a:r>
              <a:rPr sz="2000" dirty="0" smtClean="0">
                <a:solidFill>
                  <a:srgbClr val="909090"/>
                </a:solidFill>
              </a:rPr>
              <a:t>1</a:t>
            </a:r>
            <a:r>
              <a:rPr sz="20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lang="en-IE" sz="2000" dirty="0" smtClean="0"/>
              <a:t>  </a:t>
            </a:r>
            <a:r>
              <a:rPr sz="2000" dirty="0" smtClean="0"/>
              <a:t>}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Inferred Return Types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sz="quarter" idx="1"/>
          </p:nvPr>
        </p:nvSpPr>
        <p:spPr>
          <a:xfrm>
            <a:off x="741760" y="2932584"/>
            <a:ext cx="4483100" cy="53285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If the return type of a method can be inferred from its body it does not have to be declared</a:t>
            </a:r>
            <a:r>
              <a:rPr sz="3200" dirty="0" smtClean="0"/>
              <a:t>.</a:t>
            </a:r>
            <a:endParaRPr lang="en-IE" sz="3200" dirty="0"/>
          </a:p>
          <a:p>
            <a:r>
              <a:rPr lang="en-IE" sz="3200" dirty="0" smtClean="0"/>
              <a:t>Notice also that the keyword, return, is not used.</a:t>
            </a:r>
            <a:endParaRPr sz="3200" dirty="0"/>
          </a:p>
        </p:txBody>
      </p:sp>
      <p:sp>
        <p:nvSpPr>
          <p:cNvPr id="361" name="Shape 36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803898" y="3292624"/>
            <a:ext cx="6237285" cy="18261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  <a:r>
              <a:rPr sz="2800" dirty="0" err="1">
                <a:solidFill>
                  <a:srgbClr val="931A68"/>
                </a:solidFill>
              </a:rPr>
              <a:t>def</a:t>
            </a:r>
            <a:r>
              <a:rPr sz="2800" dirty="0"/>
              <a:t> String first(List&lt;String&gt; elements)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</a:t>
            </a:r>
            <a:r>
              <a:rPr lang="en-IE" sz="2800" dirty="0" smtClean="0"/>
              <a:t>   </a:t>
            </a:r>
            <a:r>
              <a:rPr sz="2800" dirty="0" err="1" smtClean="0"/>
              <a:t>elements.get</a:t>
            </a:r>
            <a:r>
              <a:rPr sz="2800" dirty="0" smtClean="0"/>
              <a:t>(</a:t>
            </a:r>
            <a:r>
              <a:rPr sz="2800" dirty="0" smtClean="0">
                <a:solidFill>
                  <a:srgbClr val="909090"/>
                </a:solidFill>
              </a:rPr>
              <a:t>0</a:t>
            </a:r>
            <a:r>
              <a:rPr sz="28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}</a:t>
            </a:r>
          </a:p>
        </p:txBody>
      </p:sp>
      <p:sp>
        <p:nvSpPr>
          <p:cNvPr id="363" name="Shape 363"/>
          <p:cNvSpPr/>
          <p:nvPr/>
        </p:nvSpPr>
        <p:spPr>
          <a:xfrm>
            <a:off x="5803899" y="5577959"/>
            <a:ext cx="6237285" cy="18261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  <a:r>
              <a:rPr sz="2800" dirty="0" err="1">
                <a:solidFill>
                  <a:srgbClr val="931A68"/>
                </a:solidFill>
              </a:rPr>
              <a:t>def</a:t>
            </a:r>
            <a:r>
              <a:rPr sz="2800" dirty="0"/>
              <a:t> first(List&lt;String&gt; elements)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</a:t>
            </a:r>
            <a:r>
              <a:rPr lang="en-IE" sz="2800" dirty="0" smtClean="0"/>
              <a:t>   </a:t>
            </a:r>
            <a:r>
              <a:rPr sz="2800" dirty="0" err="1" smtClean="0"/>
              <a:t>elements.get</a:t>
            </a:r>
            <a:r>
              <a:rPr sz="2800" dirty="0" smtClean="0"/>
              <a:t>(</a:t>
            </a:r>
            <a:r>
              <a:rPr sz="2800" dirty="0" smtClean="0">
                <a:solidFill>
                  <a:srgbClr val="909090"/>
                </a:solidFill>
              </a:rPr>
              <a:t>0</a:t>
            </a:r>
            <a:r>
              <a:rPr sz="28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Relevant </a:t>
            </a:r>
            <a:r>
              <a:rPr dirty="0" err="1"/>
              <a:t>XTend</a:t>
            </a:r>
            <a:r>
              <a:rPr dirty="0"/>
              <a:t> Features (for pace-console-</a:t>
            </a:r>
            <a:r>
              <a:rPr dirty="0" err="1"/>
              <a:t>xtend</a:t>
            </a:r>
            <a:r>
              <a:rPr dirty="0"/>
              <a:t>)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half" idx="1"/>
          </p:nvPr>
        </p:nvSpPr>
        <p:spPr>
          <a:xfrm>
            <a:off x="114300" y="2324100"/>
            <a:ext cx="4051300" cy="702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ts val="2700"/>
              </a:spcBef>
            </a:pPr>
            <a:r>
              <a:rPr dirty="0"/>
              <a:t>Java Interoperability</a:t>
            </a:r>
          </a:p>
          <a:p>
            <a:pPr lvl="1">
              <a:spcBef>
                <a:spcPts val="2700"/>
              </a:spcBef>
            </a:pPr>
            <a:r>
              <a:rPr dirty="0"/>
              <a:t>Type Inference</a:t>
            </a:r>
          </a:p>
          <a:p>
            <a:pPr lvl="1">
              <a:spcBef>
                <a:spcPts val="2700"/>
              </a:spcBef>
            </a:pPr>
            <a:r>
              <a:rPr dirty="0"/>
              <a:t>Conversion Rules</a:t>
            </a:r>
          </a:p>
          <a:p>
            <a:pPr>
              <a:spcBef>
                <a:spcPts val="2700"/>
              </a:spcBef>
            </a:pPr>
            <a:r>
              <a:rPr dirty="0"/>
              <a:t>Classes </a:t>
            </a:r>
          </a:p>
          <a:p>
            <a:pPr lvl="1">
              <a:spcBef>
                <a:spcPts val="2700"/>
              </a:spcBef>
            </a:pPr>
            <a:r>
              <a:rPr dirty="0"/>
              <a:t>Constructors</a:t>
            </a:r>
          </a:p>
          <a:p>
            <a:pPr lvl="1">
              <a:spcBef>
                <a:spcPts val="2700"/>
              </a:spcBef>
            </a:pPr>
            <a:r>
              <a:rPr dirty="0"/>
              <a:t>Fields </a:t>
            </a:r>
          </a:p>
          <a:p>
            <a:pPr lvl="1">
              <a:spcBef>
                <a:spcPts val="2700"/>
              </a:spcBef>
            </a:pPr>
            <a:r>
              <a:rPr dirty="0"/>
              <a:t>Methods</a:t>
            </a:r>
          </a:p>
          <a:p>
            <a:pPr lvl="1">
              <a:spcBef>
                <a:spcPts val="2700"/>
              </a:spcBef>
            </a:pPr>
            <a:r>
              <a:rPr dirty="0"/>
              <a:t>Override</a:t>
            </a:r>
          </a:p>
          <a:p>
            <a:pPr lvl="1">
              <a:spcBef>
                <a:spcPts val="2700"/>
              </a:spcBef>
            </a:pPr>
            <a:r>
              <a:rPr dirty="0"/>
              <a:t>Inferred return types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318000" y="2324100"/>
            <a:ext cx="42164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Literals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Casts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Field access &amp; </a:t>
            </a:r>
            <a:r>
              <a:rPr lang="en-IE" dirty="0"/>
              <a:t/>
            </a:r>
            <a:br>
              <a:rPr lang="en-IE" dirty="0"/>
            </a:br>
            <a:r>
              <a:rPr dirty="0" smtClean="0"/>
              <a:t>method </a:t>
            </a:r>
            <a:r>
              <a:rPr dirty="0"/>
              <a:t>invocation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Constructor call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Lambda 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If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switch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return expression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8686800" y="2324100"/>
            <a:ext cx="41656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Annotations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dirty="0" smtClean="0"/>
              <a:t>@Accessors</a:t>
            </a:r>
            <a:endParaRPr dirty="0"/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@Data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82571" y="2396108"/>
            <a:ext cx="3648021" cy="672916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079205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Literals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sz="half" idx="1"/>
          </p:nvPr>
        </p:nvSpPr>
        <p:spPr>
          <a:xfrm>
            <a:off x="342900" y="2222500"/>
            <a:ext cx="6412334" cy="7213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400"/>
              </a:spcBef>
            </a:pPr>
            <a:r>
              <a:rPr dirty="0"/>
              <a:t>A </a:t>
            </a:r>
            <a:r>
              <a:rPr dirty="0">
                <a:hlinkClick r:id="rId2"/>
              </a:rPr>
              <a:t>literal</a:t>
            </a:r>
            <a:r>
              <a:rPr dirty="0"/>
              <a:t> denotes a fixed, unchangeable value. </a:t>
            </a:r>
          </a:p>
          <a:p>
            <a:pPr>
              <a:spcBef>
                <a:spcPts val="1400"/>
              </a:spcBef>
            </a:pPr>
            <a:r>
              <a:rPr dirty="0"/>
              <a:t>Literals for </a:t>
            </a:r>
          </a:p>
          <a:p>
            <a:pPr lvl="1">
              <a:spcBef>
                <a:spcPts val="1400"/>
              </a:spcBef>
            </a:pPr>
            <a:r>
              <a:rPr lang="en-IE" dirty="0"/>
              <a:t>s</a:t>
            </a:r>
            <a:r>
              <a:rPr dirty="0" err="1" smtClean="0"/>
              <a:t>trings</a:t>
            </a:r>
            <a:r>
              <a:rPr dirty="0" smtClean="0"/>
              <a:t> </a:t>
            </a:r>
            <a:endParaRPr dirty="0"/>
          </a:p>
          <a:p>
            <a:pPr lvl="1">
              <a:spcBef>
                <a:spcPts val="1400"/>
              </a:spcBef>
            </a:pPr>
            <a:r>
              <a:rPr dirty="0" smtClean="0"/>
              <a:t>numbers </a:t>
            </a:r>
            <a:endParaRPr dirty="0"/>
          </a:p>
          <a:p>
            <a:pPr lvl="1">
              <a:spcBef>
                <a:spcPts val="1400"/>
              </a:spcBef>
            </a:pPr>
            <a:r>
              <a:rPr dirty="0" err="1" smtClean="0"/>
              <a:t>booleans</a:t>
            </a:r>
            <a:r>
              <a:rPr dirty="0" smtClean="0"/>
              <a:t> </a:t>
            </a:r>
            <a:endParaRPr dirty="0"/>
          </a:p>
          <a:p>
            <a:pPr lvl="1">
              <a:spcBef>
                <a:spcPts val="1400"/>
              </a:spcBef>
            </a:pPr>
            <a:r>
              <a:rPr dirty="0"/>
              <a:t>null </a:t>
            </a:r>
          </a:p>
          <a:p>
            <a:pPr>
              <a:spcBef>
                <a:spcPts val="1400"/>
              </a:spcBef>
            </a:pPr>
            <a:r>
              <a:rPr dirty="0"/>
              <a:t>and Java types are supported as well as literals for collection types </a:t>
            </a:r>
            <a:r>
              <a:rPr dirty="0" smtClean="0"/>
              <a:t>like</a:t>
            </a:r>
            <a:r>
              <a:rPr lang="en-IE" dirty="0" smtClean="0"/>
              <a:t>:</a:t>
            </a:r>
            <a:r>
              <a:rPr dirty="0" smtClean="0"/>
              <a:t> </a:t>
            </a:r>
            <a:endParaRPr dirty="0"/>
          </a:p>
          <a:p>
            <a:pPr lvl="1">
              <a:spcBef>
                <a:spcPts val="1400"/>
              </a:spcBef>
            </a:pPr>
            <a:r>
              <a:rPr dirty="0" smtClean="0"/>
              <a:t>lists</a:t>
            </a:r>
            <a:endParaRPr dirty="0"/>
          </a:p>
          <a:p>
            <a:pPr lvl="1">
              <a:spcBef>
                <a:spcPts val="1400"/>
              </a:spcBef>
            </a:pPr>
            <a:r>
              <a:rPr dirty="0"/>
              <a:t>sets </a:t>
            </a:r>
          </a:p>
          <a:p>
            <a:pPr lvl="1">
              <a:spcBef>
                <a:spcPts val="1400"/>
              </a:spcBef>
            </a:pPr>
            <a:r>
              <a:rPr dirty="0"/>
              <a:t>maps </a:t>
            </a:r>
          </a:p>
          <a:p>
            <a:pPr lvl="1">
              <a:spcBef>
                <a:spcPts val="1400"/>
              </a:spcBef>
            </a:pPr>
            <a:r>
              <a:rPr dirty="0" smtClean="0"/>
              <a:t>arrays</a:t>
            </a:r>
            <a:endParaRPr dirty="0"/>
          </a:p>
        </p:txBody>
      </p:sp>
      <p:sp>
        <p:nvSpPr>
          <p:cNvPr id="371" name="Shape 37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755234" y="2212504"/>
            <a:ext cx="5930900" cy="61562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195F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effectLst>
                  <a:outerShdw dist="12700" dir="5400000" rotWithShape="0">
                    <a:srgbClr val="FFFFFF"/>
                  </a:outerShdw>
                </a:effectLst>
              </a:rPr>
              <a:t>42</a:t>
            </a:r>
            <a:endParaRPr sz="20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195F91"/>
                </a:solidFill>
              </a:rPr>
              <a:t>1</a:t>
            </a:r>
            <a:r>
              <a:rPr sz="2000" dirty="0"/>
              <a:t>_234_567_890 </a:t>
            </a:r>
            <a:endParaRPr sz="2000" dirty="0">
              <a:solidFill>
                <a:srgbClr val="BEBEC5"/>
              </a:solidFill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195F91"/>
                </a:solidFill>
              </a:rPr>
              <a:t>0xbeef</a:t>
            </a:r>
            <a:r>
              <a:rPr sz="2000" dirty="0">
                <a:solidFill>
                  <a:srgbClr val="48484C"/>
                </a:solidFill>
              </a:rPr>
              <a:t>    </a:t>
            </a:r>
            <a:r>
              <a:rPr sz="2000" dirty="0"/>
              <a:t>// hexadecimal</a:t>
            </a:r>
            <a:endParaRPr sz="2000" dirty="0">
              <a:solidFill>
                <a:srgbClr val="BEBEC5"/>
              </a:solidFill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195F91"/>
                </a:solidFill>
              </a:rPr>
              <a:t>077</a:t>
            </a:r>
            <a:r>
              <a:rPr sz="2000" dirty="0">
                <a:solidFill>
                  <a:srgbClr val="48484C"/>
                </a:solidFill>
              </a:rPr>
              <a:t>      </a:t>
            </a:r>
            <a:r>
              <a:rPr lang="en-IE" sz="2000" dirty="0" smtClean="0">
                <a:solidFill>
                  <a:srgbClr val="48484C"/>
                </a:solidFill>
              </a:rPr>
              <a:t>  </a:t>
            </a:r>
            <a:r>
              <a:rPr sz="2000" dirty="0" smtClean="0">
                <a:solidFill>
                  <a:srgbClr val="48484C"/>
                </a:solidFill>
              </a:rPr>
              <a:t> </a:t>
            </a:r>
            <a:r>
              <a:rPr sz="2000" dirty="0"/>
              <a:t>// decimal 77 (*NOT* octal)</a:t>
            </a:r>
            <a:endParaRPr sz="2000" dirty="0">
              <a:solidFill>
                <a:srgbClr val="BEBEC5"/>
              </a:solidFill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555555"/>
                </a:solidFill>
              </a:rPr>
              <a:t>-</a:t>
            </a:r>
            <a:r>
              <a:rPr sz="2000" dirty="0">
                <a:solidFill>
                  <a:srgbClr val="195F91"/>
                </a:solidFill>
              </a:rPr>
              <a:t>1</a:t>
            </a:r>
            <a:r>
              <a:rPr sz="2000" dirty="0">
                <a:solidFill>
                  <a:srgbClr val="48484C"/>
                </a:solidFill>
              </a:rPr>
              <a:t>  </a:t>
            </a:r>
            <a:r>
              <a:rPr lang="en-IE" sz="2000" dirty="0" smtClean="0">
                <a:solidFill>
                  <a:srgbClr val="48484C"/>
                </a:solidFill>
              </a:rPr>
              <a:t>          </a:t>
            </a:r>
            <a:r>
              <a:rPr sz="2000" dirty="0" smtClean="0"/>
              <a:t>// </a:t>
            </a:r>
            <a:r>
              <a:rPr sz="2000" dirty="0"/>
              <a:t>an expression consisting of </a:t>
            </a: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</a:t>
            </a:r>
            <a:r>
              <a:rPr lang="en-IE" sz="2000" dirty="0" smtClean="0"/>
              <a:t>           </a:t>
            </a:r>
            <a:r>
              <a:rPr sz="2000" dirty="0" smtClean="0"/>
              <a:t>// </a:t>
            </a:r>
            <a:r>
              <a:rPr sz="2000" dirty="0"/>
              <a:t>the unary - operator and an integer </a:t>
            </a:r>
            <a:endParaRPr lang="en-IE" sz="2000" dirty="0" smtClean="0"/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000" dirty="0"/>
              <a:t>	</a:t>
            </a:r>
            <a:r>
              <a:rPr lang="en-IE" sz="2000" dirty="0" smtClean="0"/>
              <a:t>	     //</a:t>
            </a:r>
            <a:r>
              <a:rPr sz="2000" dirty="0" smtClean="0"/>
              <a:t>literal  </a:t>
            </a:r>
            <a:endParaRPr sz="2000" dirty="0">
              <a:solidFill>
                <a:srgbClr val="BEBEC5"/>
              </a:solidFill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195F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effectLst>
                  <a:outerShdw dist="12700" dir="5400000" rotWithShape="0">
                    <a:srgbClr val="FFFFFF"/>
                  </a:outerShdw>
                </a:effectLst>
              </a:rPr>
              <a:t>42</a:t>
            </a:r>
            <a:r>
              <a:rPr sz="2000" dirty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</a:rPr>
              <a:t>L</a:t>
            </a:r>
            <a:endParaRPr sz="20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195F91"/>
                </a:solidFill>
              </a:rPr>
              <a:t>0xbeef</a:t>
            </a:r>
            <a:r>
              <a:rPr sz="2000" dirty="0">
                <a:solidFill>
                  <a:srgbClr val="555555"/>
                </a:solidFill>
              </a:rPr>
              <a:t>#</a:t>
            </a:r>
            <a:r>
              <a:rPr sz="2000" dirty="0">
                <a:solidFill>
                  <a:srgbClr val="48484C"/>
                </a:solidFill>
              </a:rPr>
              <a:t>L </a:t>
            </a:r>
            <a:r>
              <a:rPr sz="2000" dirty="0"/>
              <a:t>// hexadecimal, mind the '#'</a:t>
            </a:r>
            <a:endParaRPr sz="2000" dirty="0">
              <a:solidFill>
                <a:srgbClr val="BEBEC5"/>
              </a:solidFill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195F91"/>
                </a:solidFill>
              </a:rPr>
              <a:t>0xbeef</a:t>
            </a:r>
            <a:r>
              <a:rPr sz="2000" dirty="0"/>
              <a:t>_beef_beef_beef_beef</a:t>
            </a:r>
            <a:r>
              <a:rPr sz="2000" dirty="0">
                <a:solidFill>
                  <a:srgbClr val="555555"/>
                </a:solidFill>
              </a:rPr>
              <a:t>#</a:t>
            </a:r>
            <a:r>
              <a:rPr sz="2000" dirty="0"/>
              <a:t>BI </a:t>
            </a:r>
            <a:r>
              <a:rPr sz="2000" dirty="0">
                <a:solidFill>
                  <a:srgbClr val="008000"/>
                </a:solidFill>
              </a:rPr>
              <a:t>// </a:t>
            </a:r>
            <a:r>
              <a:rPr sz="2000" dirty="0" err="1">
                <a:solidFill>
                  <a:srgbClr val="008000"/>
                </a:solidFill>
              </a:rPr>
              <a:t>BigInteger</a:t>
            </a:r>
            <a:endParaRPr sz="2000" dirty="0">
              <a:solidFill>
                <a:srgbClr val="008000"/>
              </a:solidFill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195F91"/>
                </a:solidFill>
              </a:rPr>
              <a:t>42</a:t>
            </a:r>
            <a:r>
              <a:rPr sz="2000" dirty="0">
                <a:solidFill>
                  <a:srgbClr val="48484C"/>
                </a:solidFill>
              </a:rPr>
              <a:t>d     </a:t>
            </a:r>
            <a:r>
              <a:rPr lang="en-IE" sz="2000" dirty="0" smtClean="0">
                <a:solidFill>
                  <a:srgbClr val="48484C"/>
                </a:solidFill>
              </a:rPr>
              <a:t>    </a:t>
            </a:r>
            <a:r>
              <a:rPr sz="2000" dirty="0" smtClean="0"/>
              <a:t>// </a:t>
            </a:r>
            <a:r>
              <a:rPr sz="2000" dirty="0"/>
              <a:t>double</a:t>
            </a:r>
            <a:endParaRPr sz="2000" dirty="0">
              <a:solidFill>
                <a:srgbClr val="BEBEC5"/>
              </a:solidFill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195F91"/>
                </a:solidFill>
              </a:rPr>
              <a:t>0.42e2</a:t>
            </a:r>
            <a:r>
              <a:rPr sz="2000" dirty="0">
                <a:solidFill>
                  <a:srgbClr val="48484C"/>
                </a:solidFill>
              </a:rPr>
              <a:t>  </a:t>
            </a:r>
            <a:r>
              <a:rPr lang="en-IE" sz="2000" dirty="0" smtClean="0">
                <a:solidFill>
                  <a:srgbClr val="48484C"/>
                </a:solidFill>
              </a:rPr>
              <a:t>  </a:t>
            </a:r>
            <a:r>
              <a:rPr sz="2000" dirty="0" smtClean="0"/>
              <a:t>// </a:t>
            </a:r>
            <a:r>
              <a:rPr sz="2000" dirty="0"/>
              <a:t>implicit double</a:t>
            </a:r>
            <a:endParaRPr sz="2000" dirty="0">
              <a:solidFill>
                <a:srgbClr val="BEBEC5"/>
              </a:solidFill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195F91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0.42e2f</a:t>
            </a:r>
            <a:r>
              <a:rPr sz="2000" dirty="0">
                <a:solidFill>
                  <a:srgbClr val="48484C"/>
                </a:solidFill>
              </a:rPr>
              <a:t> </a:t>
            </a:r>
            <a:r>
              <a:rPr lang="en-IE" sz="2000" dirty="0" smtClean="0">
                <a:solidFill>
                  <a:srgbClr val="48484C"/>
                </a:solidFill>
              </a:rPr>
              <a:t>  </a:t>
            </a:r>
            <a:r>
              <a:rPr sz="2000" dirty="0" smtClean="0">
                <a:solidFill>
                  <a:srgbClr val="008000"/>
                </a:solidFill>
              </a:rPr>
              <a:t>// </a:t>
            </a:r>
            <a:r>
              <a:rPr sz="2000" dirty="0">
                <a:solidFill>
                  <a:srgbClr val="008000"/>
                </a:solidFill>
              </a:rPr>
              <a:t>float</a:t>
            </a:r>
            <a:endParaRPr sz="2000" dirty="0">
              <a:solidFill>
                <a:srgbClr val="BEBEC5"/>
              </a:solidFill>
            </a:endParaRPr>
          </a:p>
          <a:p>
            <a:pPr lvl="1">
              <a:lnSpc>
                <a:spcPts val="3400"/>
              </a:lnSpc>
              <a:tabLst>
                <a:tab pos="139700" algn="l"/>
                <a:tab pos="457200" algn="l"/>
              </a:tabLst>
              <a:defRPr sz="1400">
                <a:solidFill>
                  <a:srgbClr val="195F91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4.2f</a:t>
            </a:r>
            <a:r>
              <a:rPr sz="2000" dirty="0">
                <a:solidFill>
                  <a:srgbClr val="48484C"/>
                </a:solidFill>
              </a:rPr>
              <a:t>    </a:t>
            </a:r>
            <a:r>
              <a:rPr lang="en-IE" sz="2000" dirty="0" smtClean="0">
                <a:solidFill>
                  <a:srgbClr val="48484C"/>
                </a:solidFill>
              </a:rPr>
              <a:t>    </a:t>
            </a:r>
            <a:r>
              <a:rPr sz="2000" dirty="0" smtClean="0">
                <a:solidFill>
                  <a:srgbClr val="008000"/>
                </a:solidFill>
              </a:rPr>
              <a:t>// </a:t>
            </a:r>
            <a:r>
              <a:rPr sz="2000" dirty="0">
                <a:solidFill>
                  <a:srgbClr val="008000"/>
                </a:solidFill>
              </a:rPr>
              <a:t>float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990600"/>
          </a:xfrm>
          <a:prstGeom prst="rect">
            <a:avLst/>
          </a:prstGeom>
        </p:spPr>
        <p:txBody>
          <a:bodyPr/>
          <a:lstStyle/>
          <a:p>
            <a:r>
              <a:rPr dirty="0"/>
              <a:t>Collection Literals</a:t>
            </a:r>
          </a:p>
        </p:txBody>
      </p:sp>
      <p:sp>
        <p:nvSpPr>
          <p:cNvPr id="375" name="Shape 375"/>
          <p:cNvSpPr>
            <a:spLocks noGrp="1"/>
          </p:cNvSpPr>
          <p:nvPr>
            <p:ph type="body" sz="half" idx="1"/>
          </p:nvPr>
        </p:nvSpPr>
        <p:spPr>
          <a:xfrm>
            <a:off x="147960" y="1513554"/>
            <a:ext cx="5994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4600"/>
              </a:spcBef>
            </a:pPr>
            <a:r>
              <a:rPr dirty="0"/>
              <a:t>Convenient to create instances of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the </a:t>
            </a:r>
            <a:r>
              <a:rPr dirty="0"/>
              <a:t>various collection types the JDK offers.</a:t>
            </a:r>
          </a:p>
          <a:p>
            <a:pPr>
              <a:spcBef>
                <a:spcPts val="4600"/>
              </a:spcBef>
            </a:pPr>
            <a:r>
              <a:rPr dirty="0" err="1"/>
              <a:t>Xtend</a:t>
            </a:r>
            <a:r>
              <a:rPr dirty="0"/>
              <a:t> supports collection literals to create immutable collections and arrays, depending on the target type. </a:t>
            </a:r>
          </a:p>
          <a:p>
            <a:pPr>
              <a:spcBef>
                <a:spcPts val="4600"/>
              </a:spcBef>
            </a:pPr>
            <a:r>
              <a:rPr dirty="0"/>
              <a:t>If the target type is an array, an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array </a:t>
            </a:r>
            <a:r>
              <a:rPr dirty="0"/>
              <a:t>is created instead without any conversion:</a:t>
            </a:r>
          </a:p>
          <a:p>
            <a:pPr>
              <a:spcBef>
                <a:spcPts val="4600"/>
              </a:spcBef>
            </a:pPr>
            <a:r>
              <a:rPr dirty="0"/>
              <a:t>An immutable set can be created using curly braces instead of the squared brackets:</a:t>
            </a:r>
          </a:p>
          <a:p>
            <a:pPr>
              <a:spcBef>
                <a:spcPts val="4600"/>
              </a:spcBef>
            </a:pPr>
            <a:r>
              <a:rPr dirty="0"/>
              <a:t>An immutable </a:t>
            </a:r>
            <a:r>
              <a:rPr dirty="0" smtClean="0"/>
              <a:t>map </a:t>
            </a:r>
            <a:r>
              <a:rPr dirty="0"/>
              <a:t>is created like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this</a:t>
            </a:r>
            <a:r>
              <a:rPr dirty="0"/>
              <a:t>:</a:t>
            </a:r>
          </a:p>
        </p:txBody>
      </p:sp>
      <p:sp>
        <p:nvSpPr>
          <p:cNvPr id="376" name="Shape 37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5854700" y="1475234"/>
            <a:ext cx="7061200" cy="11028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b="1" dirty="0" err="1">
                <a:solidFill>
                  <a:srgbClr val="7F0085"/>
                </a:solidFill>
              </a:rPr>
              <a:t>val</a:t>
            </a:r>
            <a:r>
              <a:rPr sz="2400" dirty="0"/>
              <a:t> </a:t>
            </a:r>
            <a:r>
              <a:rPr sz="2400" dirty="0" err="1"/>
              <a:t>myList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/>
              <a:t> </a:t>
            </a:r>
            <a:r>
              <a:rPr sz="2400" i="1" dirty="0" err="1" smtClean="0"/>
              <a:t>newArrayList</a:t>
            </a:r>
            <a:r>
              <a:rPr sz="2400" dirty="0">
                <a:solidFill>
                  <a:srgbClr val="555555"/>
                </a:solidFill>
              </a:rPr>
              <a:t>(</a:t>
            </a:r>
            <a:r>
              <a:rPr sz="2400" dirty="0">
                <a:solidFill>
                  <a:srgbClr val="4200BF"/>
                </a:solidFill>
              </a:rPr>
              <a:t>'Hello'</a:t>
            </a:r>
            <a:r>
              <a:rPr sz="2400" dirty="0">
                <a:solidFill>
                  <a:srgbClr val="555555"/>
                </a:solidFill>
              </a:rPr>
              <a:t>,</a:t>
            </a:r>
            <a:r>
              <a:rPr sz="2400" dirty="0"/>
              <a:t> </a:t>
            </a:r>
            <a:r>
              <a:rPr sz="2400" dirty="0">
                <a:solidFill>
                  <a:srgbClr val="4200BF"/>
                </a:solidFill>
              </a:rPr>
              <a:t>'World'</a:t>
            </a:r>
            <a:r>
              <a:rPr sz="2400" dirty="0">
                <a:solidFill>
                  <a:srgbClr val="555555"/>
                </a:solidFill>
              </a:rPr>
              <a:t>)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b="1" dirty="0" err="1" smtClean="0">
                <a:solidFill>
                  <a:srgbClr val="7F0085"/>
                </a:solidFill>
              </a:rPr>
              <a:t>val</a:t>
            </a:r>
            <a:r>
              <a:rPr sz="2400" dirty="0" smtClean="0"/>
              <a:t> </a:t>
            </a:r>
            <a:r>
              <a:rPr sz="2400" dirty="0" err="1" smtClean="0"/>
              <a:t>myMap</a:t>
            </a:r>
            <a:r>
              <a:rPr sz="2400" dirty="0" smtClean="0"/>
              <a:t> </a:t>
            </a:r>
            <a:r>
              <a:rPr sz="2400" dirty="0" smtClean="0">
                <a:solidFill>
                  <a:srgbClr val="555555"/>
                </a:solidFill>
              </a:rPr>
              <a:t>=</a:t>
            </a:r>
            <a:r>
              <a:rPr sz="2400" dirty="0" smtClean="0"/>
              <a:t> </a:t>
            </a:r>
            <a:r>
              <a:rPr sz="2400" i="1" dirty="0" err="1" smtClean="0"/>
              <a:t>newLinkedHashMap</a:t>
            </a:r>
            <a:r>
              <a:rPr sz="2400" dirty="0" smtClean="0">
                <a:solidFill>
                  <a:srgbClr val="555555"/>
                </a:solidFill>
              </a:rPr>
              <a:t>(</a:t>
            </a:r>
            <a:r>
              <a:rPr sz="2400" dirty="0" smtClean="0">
                <a:solidFill>
                  <a:srgbClr val="4200BF"/>
                </a:solidFill>
              </a:rPr>
              <a:t>'a'</a:t>
            </a:r>
            <a:r>
              <a:rPr sz="2400" dirty="0" smtClean="0"/>
              <a:t> </a:t>
            </a:r>
            <a:r>
              <a:rPr sz="2400" dirty="0" smtClean="0">
                <a:solidFill>
                  <a:srgbClr val="555555"/>
                </a:solidFill>
              </a:rPr>
              <a:t>-&gt;</a:t>
            </a:r>
            <a:r>
              <a:rPr sz="2400" dirty="0" smtClean="0"/>
              <a:t> </a:t>
            </a:r>
            <a:r>
              <a:rPr sz="2400" dirty="0" smtClean="0">
                <a:solidFill>
                  <a:srgbClr val="195F91"/>
                </a:solidFill>
              </a:rPr>
              <a:t>1</a:t>
            </a:r>
            <a:r>
              <a:rPr sz="2400" dirty="0" smtClean="0">
                <a:solidFill>
                  <a:srgbClr val="555555"/>
                </a:solidFill>
              </a:rPr>
              <a:t>,</a:t>
            </a:r>
            <a:r>
              <a:rPr sz="2400" dirty="0" smtClean="0"/>
              <a:t> </a:t>
            </a:r>
            <a:r>
              <a:rPr sz="2400" dirty="0" smtClean="0">
                <a:solidFill>
                  <a:srgbClr val="4200BF"/>
                </a:solidFill>
              </a:rPr>
              <a:t>'b'</a:t>
            </a:r>
            <a:r>
              <a:rPr sz="2400" dirty="0" smtClean="0"/>
              <a:t> </a:t>
            </a:r>
            <a:r>
              <a:rPr sz="2400" dirty="0" smtClean="0">
                <a:solidFill>
                  <a:srgbClr val="555555"/>
                </a:solidFill>
              </a:rPr>
              <a:t>-&gt;</a:t>
            </a:r>
            <a:r>
              <a:rPr sz="2400" dirty="0" smtClean="0"/>
              <a:t> </a:t>
            </a:r>
            <a:r>
              <a:rPr sz="2400" dirty="0" smtClean="0">
                <a:solidFill>
                  <a:srgbClr val="195F91"/>
                </a:solidFill>
              </a:rPr>
              <a:t>2</a:t>
            </a:r>
            <a:r>
              <a:rPr sz="2400" dirty="0" smtClean="0">
                <a:solidFill>
                  <a:srgbClr val="555555"/>
                </a:solidFill>
              </a:rPr>
              <a:t>)</a:t>
            </a:r>
            <a:endParaRPr sz="2400" dirty="0">
              <a:solidFill>
                <a:srgbClr val="BEBEC5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854700" y="3498136"/>
            <a:ext cx="6464300" cy="547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b="1" dirty="0" err="1">
                <a:solidFill>
                  <a:srgbClr val="7F0085"/>
                </a:solidFill>
              </a:rPr>
              <a:t>val</a:t>
            </a:r>
            <a:r>
              <a:rPr sz="2400" dirty="0"/>
              <a:t> </a:t>
            </a:r>
            <a:r>
              <a:rPr sz="2400" dirty="0" err="1"/>
              <a:t>myList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#[</a:t>
            </a:r>
            <a:r>
              <a:rPr sz="2400" dirty="0">
                <a:solidFill>
                  <a:srgbClr val="4200BF"/>
                </a:solidFill>
              </a:rPr>
              <a:t>'</a:t>
            </a:r>
            <a:r>
              <a:rPr sz="2400" dirty="0" err="1">
                <a:solidFill>
                  <a:srgbClr val="4200BF"/>
                </a:solidFill>
              </a:rPr>
              <a:t>Hello'</a:t>
            </a:r>
            <a:r>
              <a:rPr sz="2400" dirty="0" err="1">
                <a:solidFill>
                  <a:srgbClr val="555555"/>
                </a:solidFill>
              </a:rPr>
              <a:t>,</a:t>
            </a:r>
            <a:r>
              <a:rPr sz="2400" dirty="0" err="1">
                <a:solidFill>
                  <a:srgbClr val="4200BF"/>
                </a:solidFill>
              </a:rPr>
              <a:t>'World</a:t>
            </a:r>
            <a:r>
              <a:rPr sz="2400" dirty="0">
                <a:solidFill>
                  <a:srgbClr val="4200BF"/>
                </a:solidFill>
              </a:rPr>
              <a:t>'</a:t>
            </a:r>
            <a:r>
              <a:rPr sz="2400" dirty="0">
                <a:solidFill>
                  <a:srgbClr val="555555"/>
                </a:solidFill>
              </a:rPr>
              <a:t>]</a:t>
            </a:r>
          </a:p>
        </p:txBody>
      </p:sp>
      <p:sp>
        <p:nvSpPr>
          <p:cNvPr id="379" name="Shape 379"/>
          <p:cNvSpPr/>
          <p:nvPr/>
        </p:nvSpPr>
        <p:spPr>
          <a:xfrm>
            <a:off x="5927725" y="5235619"/>
            <a:ext cx="6451600" cy="547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b="1" dirty="0" err="1">
                <a:solidFill>
                  <a:srgbClr val="7F0085"/>
                </a:solidFill>
              </a:rPr>
              <a:t>val</a:t>
            </a:r>
            <a:r>
              <a:rPr sz="2400" dirty="0"/>
              <a:t> </a:t>
            </a:r>
            <a:r>
              <a:rPr sz="2400" dirty="0">
                <a:solidFill>
                  <a:srgbClr val="777777"/>
                </a:solidFill>
              </a:rPr>
              <a:t>String</a:t>
            </a:r>
            <a:r>
              <a:rPr sz="2400" dirty="0">
                <a:solidFill>
                  <a:srgbClr val="555555"/>
                </a:solidFill>
              </a:rPr>
              <a:t>[]</a:t>
            </a:r>
            <a:r>
              <a:rPr sz="2400" dirty="0"/>
              <a:t> </a:t>
            </a:r>
            <a:r>
              <a:rPr sz="2400" dirty="0" err="1"/>
              <a:t>myArray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#[</a:t>
            </a:r>
            <a:r>
              <a:rPr sz="2400" dirty="0">
                <a:solidFill>
                  <a:srgbClr val="4200BF"/>
                </a:solidFill>
              </a:rPr>
              <a:t>'</a:t>
            </a:r>
            <a:r>
              <a:rPr sz="2400" dirty="0" err="1">
                <a:solidFill>
                  <a:srgbClr val="4200BF"/>
                </a:solidFill>
              </a:rPr>
              <a:t>Hello'</a:t>
            </a:r>
            <a:r>
              <a:rPr sz="2400" dirty="0" err="1">
                <a:solidFill>
                  <a:srgbClr val="555555"/>
                </a:solidFill>
              </a:rPr>
              <a:t>,</a:t>
            </a:r>
            <a:r>
              <a:rPr sz="2400" dirty="0" err="1">
                <a:solidFill>
                  <a:srgbClr val="4200BF"/>
                </a:solidFill>
              </a:rPr>
              <a:t>'World</a:t>
            </a:r>
            <a:r>
              <a:rPr sz="2400" dirty="0">
                <a:solidFill>
                  <a:srgbClr val="4200BF"/>
                </a:solidFill>
              </a:rPr>
              <a:t>'</a:t>
            </a:r>
            <a:r>
              <a:rPr sz="2400" dirty="0">
                <a:solidFill>
                  <a:srgbClr val="555555"/>
                </a:solidFill>
              </a:rPr>
              <a:t>]</a:t>
            </a:r>
          </a:p>
        </p:txBody>
      </p:sp>
      <p:sp>
        <p:nvSpPr>
          <p:cNvPr id="380" name="Shape 380"/>
          <p:cNvSpPr/>
          <p:nvPr/>
        </p:nvSpPr>
        <p:spPr>
          <a:xfrm>
            <a:off x="5927725" y="6973103"/>
            <a:ext cx="6464300" cy="547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b="1" dirty="0" err="1"/>
              <a:t>val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 err="1">
                <a:solidFill>
                  <a:srgbClr val="48484C"/>
                </a:solidFill>
              </a:rPr>
              <a:t>mySet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#{</a:t>
            </a:r>
            <a:r>
              <a:rPr sz="2400" dirty="0">
                <a:solidFill>
                  <a:srgbClr val="4200BF"/>
                </a:solidFill>
              </a:rPr>
              <a:t>'</a:t>
            </a:r>
            <a:r>
              <a:rPr sz="2400" dirty="0" err="1">
                <a:solidFill>
                  <a:srgbClr val="4200BF"/>
                </a:solidFill>
              </a:rPr>
              <a:t>Hello'</a:t>
            </a:r>
            <a:r>
              <a:rPr sz="2400" dirty="0" err="1">
                <a:solidFill>
                  <a:srgbClr val="555555"/>
                </a:solidFill>
              </a:rPr>
              <a:t>,</a:t>
            </a:r>
            <a:r>
              <a:rPr sz="2400" dirty="0" err="1">
                <a:solidFill>
                  <a:srgbClr val="4200BF"/>
                </a:solidFill>
              </a:rPr>
              <a:t>'World</a:t>
            </a:r>
            <a:r>
              <a:rPr sz="2400" dirty="0">
                <a:solidFill>
                  <a:srgbClr val="4200BF"/>
                </a:solidFill>
              </a:rPr>
              <a:t>'</a:t>
            </a:r>
            <a:r>
              <a:rPr sz="2400" dirty="0">
                <a:solidFill>
                  <a:srgbClr val="555555"/>
                </a:solidFill>
              </a:rPr>
              <a:t>}</a:t>
            </a:r>
          </a:p>
        </p:txBody>
      </p:sp>
      <p:sp>
        <p:nvSpPr>
          <p:cNvPr id="381" name="Shape 381"/>
          <p:cNvSpPr/>
          <p:nvPr/>
        </p:nvSpPr>
        <p:spPr>
          <a:xfrm>
            <a:off x="5854700" y="8517667"/>
            <a:ext cx="6426200" cy="547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b="1" dirty="0" err="1"/>
              <a:t>val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 err="1">
                <a:solidFill>
                  <a:srgbClr val="48484C"/>
                </a:solidFill>
              </a:rPr>
              <a:t>myMap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#{</a:t>
            </a:r>
            <a:r>
              <a:rPr sz="2400" dirty="0">
                <a:solidFill>
                  <a:srgbClr val="4200BF"/>
                </a:solidFill>
              </a:rPr>
              <a:t>'a'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-&gt;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195F91"/>
                </a:solidFill>
              </a:rPr>
              <a:t>1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,</a:t>
            </a:r>
            <a:r>
              <a:rPr sz="2400" dirty="0">
                <a:solidFill>
                  <a:srgbClr val="4200BF"/>
                </a:solidFill>
              </a:rPr>
              <a:t>'b'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-&gt;</a:t>
            </a:r>
            <a:r>
              <a:rPr sz="2400" dirty="0">
                <a:solidFill>
                  <a:srgbClr val="195F91"/>
                </a:solidFill>
              </a:rPr>
              <a:t>2</a:t>
            </a:r>
            <a:r>
              <a:rPr sz="2400" dirty="0">
                <a:solidFill>
                  <a:srgbClr val="555555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 Casts</a:t>
            </a:r>
          </a:p>
        </p:txBody>
      </p:sp>
      <p:sp>
        <p:nvSpPr>
          <p:cNvPr id="384" name="Shape 384"/>
          <p:cNvSpPr>
            <a:spLocks noGrp="1"/>
          </p:cNvSpPr>
          <p:nvPr>
            <p:ph type="body" sz="half" idx="1"/>
          </p:nvPr>
        </p:nvSpPr>
        <p:spPr>
          <a:xfrm>
            <a:off x="813768" y="3875878"/>
            <a:ext cx="5702300" cy="15597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3200" dirty="0"/>
              <a:t>A type cast behaves exactly like casts in Java, but has a slightly more readable syntax. </a:t>
            </a:r>
          </a:p>
        </p:txBody>
      </p:sp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7505700" y="3875878"/>
            <a:ext cx="3720570" cy="15597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something as </a:t>
            </a:r>
            <a:r>
              <a:rPr sz="2800" dirty="0" err="1">
                <a:solidFill>
                  <a:srgbClr val="777777"/>
                </a:solidFill>
              </a:rPr>
              <a:t>MyClass</a:t>
            </a:r>
            <a:endParaRPr sz="2800" dirty="0">
              <a:solidFill>
                <a:srgbClr val="777777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195F91"/>
              </a:buClr>
              <a:tabLst>
                <a:tab pos="139700" algn="l"/>
                <a:tab pos="457200" algn="l"/>
              </a:tabLst>
              <a:defRPr sz="1800">
                <a:solidFill>
                  <a:srgbClr val="777777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195F91"/>
                </a:solidFill>
              </a:rPr>
              <a:t>42</a:t>
            </a:r>
            <a:r>
              <a:rPr sz="2800" dirty="0">
                <a:solidFill>
                  <a:srgbClr val="48484C"/>
                </a:solidFill>
              </a:rPr>
              <a:t> as </a:t>
            </a:r>
            <a:r>
              <a:rPr sz="2800" dirty="0"/>
              <a:t>Integer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/>
          </p:cNvSpPr>
          <p:nvPr>
            <p:ph type="body" sz="half" idx="1"/>
          </p:nvPr>
        </p:nvSpPr>
        <p:spPr>
          <a:xfrm>
            <a:off x="741760" y="2500536"/>
            <a:ext cx="5544616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800" dirty="0"/>
              <a:t>Checking for null references can make code very unreadable. </a:t>
            </a:r>
          </a:p>
          <a:p>
            <a:r>
              <a:rPr sz="2800" dirty="0"/>
              <a:t>In many situations it is ok for an expression to return null if a receiver was null. </a:t>
            </a:r>
          </a:p>
          <a:p>
            <a:r>
              <a:rPr sz="2800" dirty="0" err="1"/>
              <a:t>Xtend</a:t>
            </a:r>
            <a:r>
              <a:rPr sz="2800" dirty="0"/>
              <a:t> supports the </a:t>
            </a:r>
            <a:r>
              <a:rPr sz="2800" b="1" dirty="0"/>
              <a:t>safe navigation </a:t>
            </a:r>
            <a:r>
              <a:rPr sz="2800" b="1" dirty="0" smtClean="0"/>
              <a:t>operator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b="1" dirty="0" smtClean="0"/>
              <a:t>        </a:t>
            </a:r>
            <a:r>
              <a:rPr sz="2800" b="1" dirty="0" smtClean="0"/>
              <a:t>?. </a:t>
            </a: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sz="2800" dirty="0" smtClean="0"/>
              <a:t>to </a:t>
            </a:r>
            <a:r>
              <a:rPr sz="2800" dirty="0"/>
              <a:t>make such code </a:t>
            </a:r>
            <a:r>
              <a:rPr lang="en-IE" sz="2800" dirty="0" smtClean="0"/>
              <a:t>more </a:t>
            </a:r>
            <a:r>
              <a:rPr sz="2800" dirty="0" smtClean="0"/>
              <a:t>readable</a:t>
            </a:r>
            <a:r>
              <a:rPr sz="2800" dirty="0"/>
              <a:t>.</a:t>
            </a:r>
          </a:p>
        </p:txBody>
      </p:sp>
      <p:sp>
        <p:nvSpPr>
          <p:cNvPr id="389" name="Shape 38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571500" y="622300"/>
            <a:ext cx="11861800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dirty="0" smtClean="0"/>
              <a:t>Null</a:t>
            </a:r>
            <a:r>
              <a:rPr lang="en-IE" dirty="0" smtClean="0"/>
              <a:t>-Safe </a:t>
            </a:r>
            <a:r>
              <a:rPr dirty="0" smtClean="0"/>
              <a:t>Feature </a:t>
            </a:r>
            <a:r>
              <a:rPr dirty="0"/>
              <a:t>Call</a:t>
            </a:r>
          </a:p>
        </p:txBody>
      </p:sp>
      <p:sp>
        <p:nvSpPr>
          <p:cNvPr id="391" name="Shape 391"/>
          <p:cNvSpPr/>
          <p:nvPr/>
        </p:nvSpPr>
        <p:spPr>
          <a:xfrm>
            <a:off x="6781800" y="2877191"/>
            <a:ext cx="5463034" cy="5594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b="1" dirty="0">
                <a:solidFill>
                  <a:srgbClr val="7F0085"/>
                </a:solidFill>
              </a:rPr>
              <a:t>if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(</a:t>
            </a:r>
            <a:r>
              <a:rPr sz="2800" dirty="0" err="1"/>
              <a:t>myRef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!=</a:t>
            </a:r>
            <a:r>
              <a:rPr sz="2800" dirty="0"/>
              <a:t> </a:t>
            </a:r>
            <a:r>
              <a:rPr sz="2800" b="1" dirty="0">
                <a:solidFill>
                  <a:srgbClr val="7F0085"/>
                </a:solidFill>
              </a:rPr>
              <a:t>null</a:t>
            </a:r>
            <a:r>
              <a:rPr sz="2800" dirty="0">
                <a:solidFill>
                  <a:srgbClr val="555555"/>
                </a:solidFill>
              </a:rPr>
              <a:t>)</a:t>
            </a:r>
            <a:r>
              <a:rPr sz="2800" dirty="0"/>
              <a:t> </a:t>
            </a:r>
            <a:r>
              <a:rPr sz="2800" dirty="0" err="1"/>
              <a:t>myRef</a:t>
            </a:r>
            <a:r>
              <a:rPr sz="2800" dirty="0" err="1">
                <a:solidFill>
                  <a:srgbClr val="555555"/>
                </a:solidFill>
              </a:rPr>
              <a:t>.</a:t>
            </a:r>
            <a:r>
              <a:rPr sz="2800" dirty="0" err="1"/>
              <a:t>doStuff</a:t>
            </a:r>
            <a:r>
              <a:rPr sz="2800" dirty="0">
                <a:solidFill>
                  <a:srgbClr val="555555"/>
                </a:solidFill>
              </a:rPr>
              <a:t>()</a:t>
            </a:r>
          </a:p>
        </p:txBody>
      </p:sp>
      <p:sp>
        <p:nvSpPr>
          <p:cNvPr id="392" name="Shape 392"/>
          <p:cNvSpPr/>
          <p:nvPr/>
        </p:nvSpPr>
        <p:spPr>
          <a:xfrm>
            <a:off x="6781800" y="6465856"/>
            <a:ext cx="5130800" cy="5594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 err="1"/>
              <a:t>myRef</a:t>
            </a:r>
            <a:r>
              <a:rPr sz="2800" dirty="0">
                <a:solidFill>
                  <a:srgbClr val="555555"/>
                </a:solidFill>
              </a:rPr>
              <a:t>?.</a:t>
            </a:r>
            <a:r>
              <a:rPr sz="2800" dirty="0" err="1"/>
              <a:t>doStuff</a:t>
            </a:r>
            <a:endParaRPr sz="2800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Elvis Operator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sz="half" idx="1"/>
          </p:nvPr>
        </p:nvSpPr>
        <p:spPr>
          <a:xfrm>
            <a:off x="4198144" y="2716560"/>
            <a:ext cx="8208912" cy="281763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sz="3200" dirty="0"/>
              <a:t>In addition to null-safe feature </a:t>
            </a:r>
            <a:r>
              <a:rPr sz="3200" dirty="0" smtClean="0"/>
              <a:t>calls</a:t>
            </a:r>
            <a:r>
              <a:rPr lang="en-IE" sz="3200" dirty="0" smtClean="0"/>
              <a:t>,</a:t>
            </a:r>
            <a:r>
              <a:rPr sz="3200" dirty="0" smtClean="0"/>
              <a:t> </a:t>
            </a:r>
            <a:r>
              <a:rPr sz="3200" dirty="0" err="1"/>
              <a:t>Xtend</a:t>
            </a:r>
            <a:r>
              <a:rPr sz="3200" dirty="0"/>
              <a:t> supports the </a:t>
            </a:r>
            <a:r>
              <a:rPr lang="en-IE" sz="3200" b="1" dirty="0" err="1" smtClean="0"/>
              <a:t>E</a:t>
            </a:r>
            <a:r>
              <a:rPr sz="3200" b="1" dirty="0" err="1" smtClean="0"/>
              <a:t>lvis</a:t>
            </a:r>
            <a:r>
              <a:rPr sz="3200" b="1" dirty="0" smtClean="0"/>
              <a:t> </a:t>
            </a:r>
            <a:r>
              <a:rPr sz="3200" b="1" dirty="0"/>
              <a:t>operator </a:t>
            </a:r>
            <a:r>
              <a:rPr sz="3200" dirty="0"/>
              <a:t>known from Groovy.</a:t>
            </a:r>
          </a:p>
          <a:p>
            <a:r>
              <a:rPr sz="3200" dirty="0"/>
              <a:t>The right hand side of the expression is only evaluated if the left side was null.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613968" y="6388968"/>
            <a:ext cx="6984776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800" b="1" dirty="0" err="1" smtClean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val</a:t>
            </a:r>
            <a:r>
              <a:rPr lang="en-IE" sz="2000" dirty="0" smtClean="0"/>
              <a:t> </a:t>
            </a:r>
            <a:r>
              <a:rPr lang="en-IE" sz="2800" dirty="0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person </a:t>
            </a:r>
            <a:r>
              <a:rPr lang="en-IE" sz="2800" dirty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= new Person(</a:t>
            </a:r>
            <a:r>
              <a:rPr lang="en-IE" sz="2800" b="1" dirty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null</a:t>
            </a:r>
            <a:r>
              <a:rPr lang="en-IE" sz="2000" dirty="0"/>
              <a:t>, </a:t>
            </a:r>
            <a:r>
              <a:rPr lang="en-IE" sz="2800" dirty="0" smtClean="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'John</a:t>
            </a:r>
            <a:r>
              <a:rPr lang="en-IE" sz="2800" dirty="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')</a:t>
            </a:r>
          </a:p>
          <a:p>
            <a:r>
              <a:rPr lang="en-IE" sz="2800" b="1" dirty="0" err="1" smtClean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val</a:t>
            </a:r>
            <a:r>
              <a:rPr lang="en-IE" sz="2000" dirty="0" smtClean="0"/>
              <a:t> </a:t>
            </a:r>
            <a:r>
              <a:rPr lang="en-IE" sz="2800" dirty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salutation = </a:t>
            </a:r>
            <a:r>
              <a:rPr lang="en-IE" sz="2800" dirty="0" err="1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person.title</a:t>
            </a:r>
            <a:r>
              <a:rPr lang="en-IE" sz="2800" dirty="0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 </a:t>
            </a:r>
            <a:r>
              <a:rPr lang="en-IE" sz="2800" dirty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?:</a:t>
            </a:r>
            <a:r>
              <a:rPr lang="en-IE" sz="2000" dirty="0"/>
              <a:t> </a:t>
            </a:r>
            <a:r>
              <a:rPr lang="en-IE" sz="2800" dirty="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'Sir/Madam'</a:t>
            </a:r>
          </a:p>
          <a:p>
            <a:r>
              <a:rPr lang="en-IE" sz="2800" dirty="0" err="1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println</a:t>
            </a:r>
            <a:r>
              <a:rPr lang="en-IE" sz="2800" dirty="0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(salutation</a:t>
            </a:r>
            <a:r>
              <a:rPr lang="en-IE" sz="2800" dirty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3968" y="7995982"/>
            <a:ext cx="6984776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800" b="1" dirty="0" err="1" smtClean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val</a:t>
            </a:r>
            <a:r>
              <a:rPr lang="en-IE" sz="2000" dirty="0" smtClean="0"/>
              <a:t> </a:t>
            </a:r>
            <a:r>
              <a:rPr lang="en-IE" sz="2800" dirty="0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person </a:t>
            </a:r>
            <a:r>
              <a:rPr lang="en-IE" sz="2800" dirty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= new </a:t>
            </a:r>
            <a:r>
              <a:rPr lang="en-IE" sz="2800" dirty="0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Person(</a:t>
            </a:r>
            <a:r>
              <a:rPr lang="en-IE" sz="2800" dirty="0" smtClean="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‘Master',</a:t>
            </a:r>
            <a:r>
              <a:rPr lang="en-IE" sz="2000" dirty="0" smtClean="0"/>
              <a:t> </a:t>
            </a:r>
            <a:r>
              <a:rPr lang="en-IE" sz="2800" dirty="0" smtClean="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'John')</a:t>
            </a:r>
            <a:endParaRPr lang="en-IE" sz="2800" dirty="0">
              <a:solidFill>
                <a:srgbClr val="4200BF"/>
              </a:solidFill>
              <a:effectLst>
                <a:outerShdw dist="12700" dir="5400000" rotWithShape="0">
                  <a:srgbClr val="FFFFFF"/>
                </a:outerShdw>
              </a:effectLst>
              <a:latin typeface="Menlo"/>
              <a:ea typeface="Menlo"/>
              <a:cs typeface="Menlo"/>
            </a:endParaRPr>
          </a:p>
          <a:p>
            <a:r>
              <a:rPr lang="en-IE" sz="2800" b="1" dirty="0" err="1" smtClean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val</a:t>
            </a:r>
            <a:r>
              <a:rPr lang="en-IE" sz="2000" dirty="0" smtClean="0"/>
              <a:t> </a:t>
            </a:r>
            <a:r>
              <a:rPr lang="en-IE" sz="2800" dirty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salutation = </a:t>
            </a:r>
            <a:r>
              <a:rPr lang="en-IE" sz="2800" dirty="0" err="1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person.title</a:t>
            </a:r>
            <a:r>
              <a:rPr lang="en-IE" sz="2800" dirty="0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 </a:t>
            </a:r>
            <a:r>
              <a:rPr lang="en-IE" sz="2800" dirty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?:</a:t>
            </a:r>
            <a:r>
              <a:rPr lang="en-IE" sz="2000" dirty="0"/>
              <a:t> </a:t>
            </a:r>
            <a:r>
              <a:rPr lang="en-IE" sz="2800" dirty="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'Sir/Madam'</a:t>
            </a:r>
          </a:p>
          <a:p>
            <a:r>
              <a:rPr lang="en-IE" sz="2800" dirty="0" err="1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println</a:t>
            </a:r>
            <a:r>
              <a:rPr lang="en-IE" sz="2800" dirty="0" smtClean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(salutation</a:t>
            </a:r>
            <a:r>
              <a:rPr lang="en-IE" sz="2800" dirty="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5034" y="6537726"/>
            <a:ext cx="3240360" cy="1087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Prints </a:t>
            </a:r>
            <a:r>
              <a:rPr lang="en-IE" sz="3200" dirty="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Sir/Madam</a:t>
            </a:r>
            <a:r>
              <a:rPr kumimoji="0" lang="en-IE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 to the console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69784" y="8144740"/>
            <a:ext cx="3240360" cy="1087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Prints </a:t>
            </a:r>
            <a:r>
              <a:rPr lang="en-IE" sz="3200" dirty="0" smtClean="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Master </a:t>
            </a:r>
            <a:br>
              <a:rPr lang="en-IE" sz="3200" dirty="0" smtClean="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</a:br>
            <a:r>
              <a:rPr kumimoji="0" lang="en-IE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to the console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728" y="3926175"/>
            <a:ext cx="3744416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@</a:t>
            </a:r>
            <a:r>
              <a:rPr lang="en-IE" sz="2800" strike="sngStrike" dirty="0"/>
              <a:t>Data </a:t>
            </a:r>
            <a:r>
              <a:rPr lang="en-IE" sz="2800" b="1" strike="sngStrike" dirty="0"/>
              <a:t>class Person </a:t>
            </a:r>
          </a:p>
          <a:p>
            <a:r>
              <a:rPr lang="en-IE" sz="2800" dirty="0" smtClean="0"/>
              <a:t>{</a:t>
            </a:r>
            <a:endParaRPr lang="en-IE" sz="2800" dirty="0"/>
          </a:p>
          <a:p>
            <a:r>
              <a:rPr lang="en-IE" sz="2800" dirty="0" smtClean="0"/>
              <a:t>    String </a:t>
            </a:r>
            <a:r>
              <a:rPr lang="en-IE" sz="2800" dirty="0"/>
              <a:t>title</a:t>
            </a:r>
          </a:p>
          <a:p>
            <a:r>
              <a:rPr lang="en-IE" sz="2800" dirty="0"/>
              <a:t>   </a:t>
            </a:r>
            <a:r>
              <a:rPr lang="en-IE" sz="2800" dirty="0" smtClean="0"/>
              <a:t> String </a:t>
            </a:r>
            <a:r>
              <a:rPr lang="en-IE" sz="2800" dirty="0" err="1"/>
              <a:t>firstName</a:t>
            </a:r>
            <a:endParaRPr lang="en-IE" sz="2800" dirty="0"/>
          </a:p>
          <a:p>
            <a:r>
              <a:rPr lang="en-IE" sz="2800" dirty="0"/>
              <a:t>}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 Declarations</a:t>
            </a:r>
          </a:p>
        </p:txBody>
      </p:sp>
      <p:sp>
        <p:nvSpPr>
          <p:cNvPr id="400" name="Shape 400"/>
          <p:cNvSpPr>
            <a:spLocks noGrp="1"/>
          </p:cNvSpPr>
          <p:nvPr>
            <p:ph type="body" sz="half" idx="1"/>
          </p:nvPr>
        </p:nvSpPr>
        <p:spPr>
          <a:xfrm>
            <a:off x="885776" y="2644552"/>
            <a:ext cx="5384800" cy="62646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A variable declaration starting with the keyword </a:t>
            </a:r>
            <a:r>
              <a:rPr sz="2800" b="1" dirty="0" err="1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Helvetica"/>
              </a:rPr>
              <a:t>val</a:t>
            </a:r>
            <a:r>
              <a:rPr sz="3200" dirty="0"/>
              <a:t> denotes a value, which is essentially a final, </a:t>
            </a:r>
            <a:r>
              <a:rPr sz="3200" dirty="0" err="1"/>
              <a:t>unsettable</a:t>
            </a:r>
            <a:r>
              <a:rPr sz="3200" dirty="0"/>
              <a:t> variable. </a:t>
            </a:r>
          </a:p>
          <a:p>
            <a:r>
              <a:rPr sz="3200" dirty="0"/>
              <a:t>The variable needs to be declared with the keyword </a:t>
            </a:r>
            <a:r>
              <a:rPr sz="2800" b="1" dirty="0" err="1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Helvetica"/>
              </a:rPr>
              <a:t>var</a:t>
            </a:r>
            <a:r>
              <a:rPr sz="3200" dirty="0"/>
              <a:t>, which stands for 'variable' if it should be allowed to reassign its value.</a:t>
            </a:r>
          </a:p>
        </p:txBody>
      </p: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758808" y="1564432"/>
            <a:ext cx="3960440" cy="36035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2800" dirty="0" smtClean="0"/>
              <a:t>    </a:t>
            </a:r>
            <a:r>
              <a:rPr sz="2800" b="1" dirty="0" err="1" smtClean="0">
                <a:solidFill>
                  <a:srgbClr val="7F0085"/>
                </a:solidFill>
              </a:rPr>
              <a:t>val</a:t>
            </a:r>
            <a:r>
              <a:rPr sz="2800" dirty="0" smtClean="0"/>
              <a:t> </a:t>
            </a:r>
            <a:r>
              <a:rPr sz="2800" dirty="0"/>
              <a:t>max </a:t>
            </a:r>
            <a:r>
              <a:rPr sz="2800" dirty="0">
                <a:solidFill>
                  <a:srgbClr val="555555"/>
                </a:solidFill>
              </a:rPr>
              <a:t>=</a:t>
            </a:r>
            <a:r>
              <a:rPr sz="2800" dirty="0"/>
              <a:t> </a:t>
            </a:r>
            <a:r>
              <a:rPr sz="2800" dirty="0" smtClean="0">
                <a:solidFill>
                  <a:srgbClr val="195F91"/>
                </a:solidFill>
              </a:rPr>
              <a:t>100</a:t>
            </a:r>
            <a:endParaRPr lang="en-IE" sz="2800" dirty="0" smtClean="0"/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800" b="1" dirty="0">
                <a:solidFill>
                  <a:srgbClr val="7F0085"/>
                </a:solidFill>
              </a:rPr>
              <a:t> </a:t>
            </a:r>
            <a:r>
              <a:rPr lang="en-IE" sz="2800" b="1" dirty="0" smtClean="0">
                <a:solidFill>
                  <a:srgbClr val="7F0085"/>
                </a:solidFill>
              </a:rPr>
              <a:t>   </a:t>
            </a:r>
            <a:r>
              <a:rPr sz="2800" b="1" dirty="0" err="1" smtClean="0">
                <a:solidFill>
                  <a:srgbClr val="7F0085"/>
                </a:solidFill>
              </a:rPr>
              <a:t>var</a:t>
            </a:r>
            <a:r>
              <a:rPr sz="2800" dirty="0" smtClean="0"/>
              <a:t> </a:t>
            </a:r>
            <a:r>
              <a:rPr sz="2800" dirty="0" err="1"/>
              <a:t>i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=</a:t>
            </a:r>
            <a:r>
              <a:rPr sz="2800" dirty="0"/>
              <a:t> </a:t>
            </a:r>
            <a:r>
              <a:rPr sz="2800" dirty="0">
                <a:solidFill>
                  <a:srgbClr val="195F91"/>
                </a:solidFill>
              </a:rPr>
              <a:t>0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  </a:t>
            </a:r>
            <a:r>
              <a:rPr lang="en-IE" sz="2800" dirty="0" smtClean="0"/>
              <a:t>  </a:t>
            </a:r>
            <a:r>
              <a:rPr sz="2800" b="1" dirty="0" smtClean="0">
                <a:solidFill>
                  <a:srgbClr val="7F0085"/>
                </a:solidFill>
              </a:rPr>
              <a:t>while</a:t>
            </a:r>
            <a:r>
              <a:rPr sz="2800" dirty="0" smtClean="0"/>
              <a:t> </a:t>
            </a:r>
            <a:r>
              <a:rPr sz="2800" dirty="0">
                <a:solidFill>
                  <a:srgbClr val="555555"/>
                </a:solidFill>
              </a:rPr>
              <a:t>(</a:t>
            </a:r>
            <a:r>
              <a:rPr sz="2800" dirty="0" err="1"/>
              <a:t>i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&lt;</a:t>
            </a:r>
            <a:r>
              <a:rPr sz="2800" dirty="0"/>
              <a:t> max</a:t>
            </a:r>
            <a:r>
              <a:rPr sz="2800" dirty="0">
                <a:solidFill>
                  <a:srgbClr val="555555"/>
                </a:solidFill>
              </a:rPr>
              <a:t>)</a:t>
            </a:r>
            <a:r>
              <a:rPr sz="2800" dirty="0"/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  </a:t>
            </a:r>
            <a:r>
              <a:rPr lang="en-IE" sz="2800" dirty="0" smtClean="0"/>
              <a:t>  </a:t>
            </a:r>
            <a:r>
              <a:rPr sz="2800" dirty="0" smtClean="0">
                <a:solidFill>
                  <a:srgbClr val="555555"/>
                </a:solidFill>
              </a:rPr>
              <a:t>{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   </a:t>
            </a:r>
            <a:r>
              <a:rPr lang="en-IE" sz="2800" dirty="0" smtClean="0"/>
              <a:t>    </a:t>
            </a:r>
            <a:r>
              <a:rPr sz="2800" dirty="0" smtClean="0"/>
              <a:t> </a:t>
            </a:r>
            <a:r>
              <a:rPr sz="2800" dirty="0" err="1"/>
              <a:t>println</a:t>
            </a:r>
            <a:r>
              <a:rPr sz="2800" dirty="0">
                <a:solidFill>
                  <a:srgbClr val="555555"/>
                </a:solidFill>
              </a:rPr>
              <a:t>(</a:t>
            </a:r>
            <a:r>
              <a:rPr sz="2800" dirty="0">
                <a:solidFill>
                  <a:srgbClr val="4200BF"/>
                </a:solidFill>
              </a:rPr>
              <a:t>"Hi there!"</a:t>
            </a:r>
            <a:r>
              <a:rPr sz="2800" dirty="0">
                <a:solidFill>
                  <a:srgbClr val="555555"/>
                </a:solidFill>
              </a:rPr>
              <a:t>)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   </a:t>
            </a:r>
            <a:r>
              <a:rPr lang="en-IE" sz="2800" dirty="0" smtClean="0"/>
              <a:t>    </a:t>
            </a:r>
            <a:r>
              <a:rPr sz="2800" dirty="0" smtClean="0"/>
              <a:t> </a:t>
            </a:r>
            <a:r>
              <a:rPr sz="2800" dirty="0" err="1"/>
              <a:t>i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=</a:t>
            </a:r>
            <a:r>
              <a:rPr sz="2800" dirty="0"/>
              <a:t> </a:t>
            </a:r>
            <a:r>
              <a:rPr sz="2800" dirty="0" err="1"/>
              <a:t>i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+</a:t>
            </a:r>
            <a:r>
              <a:rPr sz="2800" dirty="0"/>
              <a:t> </a:t>
            </a:r>
            <a:r>
              <a:rPr sz="2800" dirty="0">
                <a:solidFill>
                  <a:srgbClr val="195F91"/>
                </a:solidFill>
              </a:rPr>
              <a:t>1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effectLst>
                  <a:outerShdw dist="12700" dir="5400000" rotWithShape="0">
                    <a:srgbClr val="FFFFFF"/>
                  </a:outerShdw>
                </a:effectLst>
              </a:rPr>
              <a:t>  </a:t>
            </a:r>
            <a:r>
              <a:rPr lang="en-IE" sz="28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  </a:t>
            </a:r>
            <a:r>
              <a:rPr sz="2800" dirty="0" smtClean="0">
                <a:solidFill>
                  <a:srgbClr val="555555"/>
                </a:solidFill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  <a:endParaRPr sz="28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6848" y="6316960"/>
            <a:ext cx="65024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E" sz="2400" dirty="0"/>
              <a:t> </a:t>
            </a:r>
            <a:r>
              <a:rPr lang="en-IE" sz="2400" dirty="0" smtClean="0"/>
              <a:t>     final </a:t>
            </a:r>
            <a:r>
              <a:rPr lang="en-IE" sz="2400" dirty="0" err="1"/>
              <a:t>int</a:t>
            </a:r>
            <a:r>
              <a:rPr lang="en-IE" sz="2400" dirty="0"/>
              <a:t> max = 100;</a:t>
            </a:r>
          </a:p>
          <a:p>
            <a:r>
              <a:rPr lang="en-IE" sz="2400" dirty="0"/>
              <a:t>      </a:t>
            </a:r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i</a:t>
            </a:r>
            <a:r>
              <a:rPr lang="en-IE" sz="2400" dirty="0"/>
              <a:t> = 0;</a:t>
            </a:r>
          </a:p>
          <a:p>
            <a:r>
              <a:rPr lang="en-IE" sz="2400" dirty="0"/>
              <a:t>      while ((</a:t>
            </a:r>
            <a:r>
              <a:rPr lang="en-IE" sz="2400" dirty="0" err="1"/>
              <a:t>i</a:t>
            </a:r>
            <a:r>
              <a:rPr lang="en-IE" sz="2400" dirty="0"/>
              <a:t> &lt; max)) {</a:t>
            </a:r>
          </a:p>
          <a:p>
            <a:r>
              <a:rPr lang="en-IE" sz="2400" dirty="0"/>
              <a:t>        {</a:t>
            </a:r>
          </a:p>
          <a:p>
            <a:r>
              <a:rPr lang="en-IE" sz="2400" dirty="0"/>
              <a:t>          </a:t>
            </a:r>
            <a:r>
              <a:rPr lang="en-IE" sz="2400" dirty="0" err="1"/>
              <a:t>InputOutput</a:t>
            </a:r>
            <a:r>
              <a:rPr lang="en-IE" sz="2400" dirty="0"/>
              <a:t>.&lt;String&gt;</a:t>
            </a:r>
            <a:r>
              <a:rPr lang="en-IE" sz="2400" i="1" dirty="0" err="1"/>
              <a:t>println</a:t>
            </a:r>
            <a:r>
              <a:rPr lang="en-IE" sz="2400" i="1" dirty="0"/>
              <a:t>("Hi there!");</a:t>
            </a:r>
          </a:p>
          <a:p>
            <a:r>
              <a:rPr lang="en-IE" sz="2400" dirty="0"/>
              <a:t>          </a:t>
            </a:r>
            <a:r>
              <a:rPr lang="en-IE" sz="2400" dirty="0" err="1"/>
              <a:t>i</a:t>
            </a:r>
            <a:r>
              <a:rPr lang="en-IE" sz="2400" dirty="0"/>
              <a:t> = (</a:t>
            </a:r>
            <a:r>
              <a:rPr lang="en-IE" sz="2400" dirty="0" err="1"/>
              <a:t>i</a:t>
            </a:r>
            <a:r>
              <a:rPr lang="en-IE" sz="2400" dirty="0"/>
              <a:t> + 1);</a:t>
            </a:r>
          </a:p>
          <a:p>
            <a:r>
              <a:rPr lang="en-IE" sz="2400" dirty="0"/>
              <a:t>        }</a:t>
            </a:r>
          </a:p>
          <a:p>
            <a:r>
              <a:rPr lang="en-IE" sz="2400" dirty="0"/>
              <a:t>  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67120" y="1189682"/>
            <a:ext cx="1152128" cy="5334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Xtend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6776" y="5922541"/>
            <a:ext cx="2832472" cy="5334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Generated Java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Subtitle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67" name="Screen Shot 2013-10-07 at 10.04.15.png"/>
          <p:cNvPicPr>
            <a:picLocks noChangeAspect="1"/>
          </p:cNvPicPr>
          <p:nvPr/>
        </p:nvPicPr>
        <p:blipFill>
          <a:blip r:embed="rId2">
            <a:extLst/>
          </a:blip>
          <a:srcRect r="1724" b="37241"/>
          <a:stretch>
            <a:fillRect/>
          </a:stretch>
        </p:blipFill>
        <p:spPr>
          <a:xfrm>
            <a:off x="215900" y="179313"/>
            <a:ext cx="12306300" cy="87106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Typing</a:t>
            </a:r>
          </a:p>
        </p:txBody>
      </p:sp>
      <p:sp>
        <p:nvSpPr>
          <p:cNvPr id="405" name="Shape 405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994400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The type of the variable itself can either be explicitly declared or it can be inferred from the initializer expression. </a:t>
            </a:r>
          </a:p>
          <a:p>
            <a:r>
              <a:rPr lang="en-IE" sz="2800" dirty="0" smtClean="0"/>
              <a:t>Explicit declaration: </a:t>
            </a:r>
            <a:r>
              <a:rPr sz="2800" dirty="0" smtClean="0"/>
              <a:t>the </a:t>
            </a:r>
            <a:r>
              <a:rPr sz="2800" dirty="0"/>
              <a:t>type of the right hand expression must conform to the type of the expression on the left </a:t>
            </a:r>
            <a:r>
              <a:rPr sz="2800" dirty="0" smtClean="0"/>
              <a:t>side.</a:t>
            </a:r>
            <a:endParaRPr lang="en-IE" sz="2800" dirty="0" smtClean="0"/>
          </a:p>
          <a:p>
            <a:r>
              <a:rPr lang="en-IE" sz="2800" dirty="0" smtClean="0"/>
              <a:t>Inferred declaration:  </a:t>
            </a:r>
            <a:r>
              <a:rPr sz="2800" dirty="0" smtClean="0"/>
              <a:t>the </a:t>
            </a:r>
            <a:r>
              <a:rPr sz="2800" dirty="0"/>
              <a:t>type can be inferred from the </a:t>
            </a:r>
            <a:r>
              <a:rPr sz="2800" dirty="0" smtClean="0"/>
              <a:t>initializer</a:t>
            </a:r>
            <a:r>
              <a:rPr lang="en-IE" sz="2800" dirty="0" smtClean="0"/>
              <a:t>.</a:t>
            </a:r>
            <a:endParaRPr sz="2800" dirty="0"/>
          </a:p>
        </p:txBody>
      </p:sp>
      <p:sp>
        <p:nvSpPr>
          <p:cNvPr id="406" name="Shape 40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629400" y="5380856"/>
            <a:ext cx="5561632" cy="6027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b="1" dirty="0" err="1">
                <a:solidFill>
                  <a:srgbClr val="7F0085"/>
                </a:solidFill>
              </a:rPr>
              <a:t>var</a:t>
            </a:r>
            <a:r>
              <a:rPr sz="2400" dirty="0"/>
              <a:t> </a:t>
            </a:r>
            <a:r>
              <a:rPr sz="2400" dirty="0">
                <a:solidFill>
                  <a:srgbClr val="777777"/>
                </a:solidFill>
              </a:rPr>
              <a:t>List</a:t>
            </a:r>
            <a:r>
              <a:rPr sz="2400" dirty="0">
                <a:solidFill>
                  <a:srgbClr val="555555"/>
                </a:solidFill>
              </a:rPr>
              <a:t>&lt;</a:t>
            </a:r>
            <a:r>
              <a:rPr sz="2400" dirty="0">
                <a:solidFill>
                  <a:srgbClr val="777777"/>
                </a:solidFill>
              </a:rPr>
              <a:t>String</a:t>
            </a:r>
            <a:r>
              <a:rPr sz="2400" dirty="0">
                <a:solidFill>
                  <a:srgbClr val="555555"/>
                </a:solidFill>
              </a:rPr>
              <a:t>&gt;</a:t>
            </a:r>
            <a:r>
              <a:rPr sz="2400" dirty="0"/>
              <a:t> strings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/>
              <a:t> </a:t>
            </a:r>
            <a:r>
              <a:rPr sz="2400" b="1" dirty="0">
                <a:solidFill>
                  <a:srgbClr val="7F0085"/>
                </a:solidFill>
              </a:rPr>
              <a:t>new</a:t>
            </a:r>
            <a:r>
              <a:rPr sz="2400" dirty="0"/>
              <a:t> </a:t>
            </a:r>
            <a:r>
              <a:rPr sz="2400" dirty="0" err="1">
                <a:solidFill>
                  <a:srgbClr val="777777"/>
                </a:solidFill>
              </a:rPr>
              <a:t>ArrayList</a:t>
            </a:r>
            <a:endParaRPr sz="2400" dirty="0">
              <a:solidFill>
                <a:srgbClr val="777777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6567388" y="7093471"/>
            <a:ext cx="5561632" cy="6027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defRPr sz="1800">
                <a:solidFill>
                  <a:srgbClr val="48484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b="1" dirty="0">
                <a:solidFill>
                  <a:srgbClr val="7F0085"/>
                </a:solidFill>
              </a:rPr>
              <a:t>  </a:t>
            </a:r>
            <a:r>
              <a:rPr sz="2400" b="1" dirty="0" err="1">
                <a:solidFill>
                  <a:srgbClr val="7F0085"/>
                </a:solidFill>
              </a:rPr>
              <a:t>var</a:t>
            </a:r>
            <a:r>
              <a:rPr sz="2400" dirty="0"/>
              <a:t> strings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/>
              <a:t> </a:t>
            </a:r>
            <a:r>
              <a:rPr sz="2400" b="1" dirty="0">
                <a:solidFill>
                  <a:srgbClr val="7F0085"/>
                </a:solidFill>
              </a:rPr>
              <a:t>new</a:t>
            </a:r>
            <a:r>
              <a:rPr sz="2400" dirty="0"/>
              <a:t> </a:t>
            </a:r>
            <a:r>
              <a:rPr sz="2400" dirty="0" err="1">
                <a:solidFill>
                  <a:srgbClr val="777777"/>
                </a:solidFill>
              </a:rPr>
              <a:t>ArrayList</a:t>
            </a:r>
            <a:r>
              <a:rPr sz="2400" dirty="0">
                <a:solidFill>
                  <a:srgbClr val="555555"/>
                </a:solidFill>
              </a:rPr>
              <a:t>&lt;</a:t>
            </a:r>
            <a:r>
              <a:rPr sz="2400" dirty="0">
                <a:solidFill>
                  <a:srgbClr val="777777"/>
                </a:solidFill>
              </a:rPr>
              <a:t>String</a:t>
            </a:r>
            <a:r>
              <a:rPr sz="2400" dirty="0">
                <a:solidFill>
                  <a:srgbClr val="555555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Constructor Call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sz="half" idx="1"/>
          </p:nvPr>
        </p:nvSpPr>
        <p:spPr>
          <a:xfrm>
            <a:off x="597744" y="2451100"/>
            <a:ext cx="11809312" cy="7251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sz="3200" dirty="0" smtClean="0"/>
              <a:t>C</a:t>
            </a:r>
            <a:r>
              <a:rPr sz="3200" dirty="0" err="1" smtClean="0"/>
              <a:t>onstructor</a:t>
            </a:r>
            <a:r>
              <a:rPr sz="3200" dirty="0" smtClean="0"/>
              <a:t> </a:t>
            </a:r>
            <a:r>
              <a:rPr sz="3200" dirty="0"/>
              <a:t>calls have the same syntax as in Java. </a:t>
            </a:r>
          </a:p>
          <a:p>
            <a:r>
              <a:rPr sz="3200" dirty="0"/>
              <a:t>The only difference is that empty parentheses are </a:t>
            </a:r>
            <a:r>
              <a:rPr sz="3200" dirty="0" smtClean="0"/>
              <a:t>optional</a:t>
            </a:r>
            <a:r>
              <a:rPr lang="en-IE" sz="3200" dirty="0" smtClean="0"/>
              <a:t> e.g.</a:t>
            </a:r>
            <a:r>
              <a:rPr sz="3200" dirty="0" smtClean="0"/>
              <a:t>:</a:t>
            </a:r>
            <a:endParaRPr lang="en-IE" sz="3200" dirty="0" smtClean="0"/>
          </a:p>
          <a:p>
            <a:pPr marL="0" indent="0">
              <a:buNone/>
            </a:pPr>
            <a:endParaRPr lang="en-IE" sz="3200" dirty="0" smtClean="0"/>
          </a:p>
          <a:p>
            <a:r>
              <a:rPr sz="3200" dirty="0" smtClean="0"/>
              <a:t>If </a:t>
            </a:r>
            <a:r>
              <a:rPr sz="3200" dirty="0"/>
              <a:t>type arguments are </a:t>
            </a:r>
            <a:r>
              <a:rPr sz="3200" dirty="0" smtClean="0"/>
              <a:t>omitted</a:t>
            </a:r>
            <a:r>
              <a:rPr sz="3200" dirty="0"/>
              <a:t>, they will be inferred from the current context similar to Java's diamond operator on generic method and constructor </a:t>
            </a:r>
            <a:r>
              <a:rPr sz="3200" dirty="0" err="1" smtClean="0"/>
              <a:t>cal</a:t>
            </a:r>
            <a:r>
              <a:rPr lang="en-IE" sz="3200" dirty="0" smtClean="0"/>
              <a:t>ls.</a:t>
            </a:r>
            <a:endParaRPr sz="2800" dirty="0">
              <a:solidFill>
                <a:srgbClr val="777777"/>
              </a:solidFill>
              <a:effectLst>
                <a:outerShdw dist="12700" dir="5400000" rotWithShape="0">
                  <a:srgbClr val="FFFFFF"/>
                </a:outerShdw>
              </a:effectLst>
              <a:latin typeface="Menlo"/>
              <a:ea typeface="Menlo"/>
              <a:cs typeface="Menlo"/>
              <a:sym typeface="Helvetica"/>
            </a:endParaRP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1461840" y="4228728"/>
            <a:ext cx="9937104" cy="110286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b="1" dirty="0"/>
              <a:t>new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777777"/>
                </a:solidFill>
              </a:rPr>
              <a:t>String</a:t>
            </a:r>
            <a:r>
              <a:rPr sz="2800" dirty="0">
                <a:solidFill>
                  <a:srgbClr val="555555"/>
                </a:solidFill>
              </a:rPr>
              <a:t>()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==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b="1" dirty="0"/>
              <a:t>new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777777"/>
                </a:solidFill>
              </a:rPr>
              <a:t>String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777777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b="1" dirty="0">
                <a:solidFill>
                  <a:srgbClr val="7F0085"/>
                </a:solidFill>
              </a:rPr>
              <a:t>new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err="1"/>
              <a:t>ArrayList</a:t>
            </a:r>
            <a:r>
              <a:rPr sz="2800" dirty="0">
                <a:solidFill>
                  <a:srgbClr val="555555"/>
                </a:solidFill>
              </a:rPr>
              <a:t>&lt;</a:t>
            </a:r>
            <a:r>
              <a:rPr sz="2800" dirty="0" err="1"/>
              <a:t>BigDecimal</a:t>
            </a:r>
            <a:r>
              <a:rPr sz="2800" dirty="0">
                <a:solidFill>
                  <a:srgbClr val="555555"/>
                </a:solidFill>
              </a:rPr>
              <a:t>&gt;()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==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b="1" dirty="0">
                <a:solidFill>
                  <a:srgbClr val="7F0085"/>
                </a:solidFill>
              </a:rPr>
              <a:t>new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err="1"/>
              <a:t>ArrayList</a:t>
            </a:r>
            <a:r>
              <a:rPr sz="2800" dirty="0">
                <a:solidFill>
                  <a:srgbClr val="555555"/>
                </a:solidFill>
              </a:rPr>
              <a:t>&lt;</a:t>
            </a:r>
            <a:r>
              <a:rPr sz="2800" dirty="0" err="1"/>
              <a:t>BigDecimal</a:t>
            </a:r>
            <a:r>
              <a:rPr sz="2800" dirty="0">
                <a:solidFill>
                  <a:srgbClr val="555555"/>
                </a:solidFill>
              </a:rPr>
              <a:t>&gt;</a:t>
            </a:r>
          </a:p>
        </p:txBody>
      </p:sp>
      <p:sp>
        <p:nvSpPr>
          <p:cNvPr id="6" name="Shape 413"/>
          <p:cNvSpPr/>
          <p:nvPr/>
        </p:nvSpPr>
        <p:spPr>
          <a:xfrm>
            <a:off x="957784" y="7541096"/>
            <a:ext cx="10441160" cy="13952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r>
              <a:rPr lang="en-IE" sz="2800" dirty="0"/>
              <a:t> </a:t>
            </a:r>
            <a:r>
              <a:rPr lang="en-IE" sz="2800" b="1" dirty="0" err="1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var</a:t>
            </a:r>
            <a:r>
              <a:rPr lang="en-IE" sz="2800" dirty="0"/>
              <a:t> </a:t>
            </a:r>
            <a:r>
              <a:rPr lang="en-IE" sz="2800" dirty="0" err="1" smtClean="0"/>
              <a:t>stringList</a:t>
            </a:r>
            <a:r>
              <a:rPr lang="en-IE" sz="2800" dirty="0" smtClean="0"/>
              <a:t> </a:t>
            </a:r>
            <a:r>
              <a:rPr lang="en-IE" sz="2800" dirty="0"/>
              <a:t>= </a:t>
            </a:r>
            <a:r>
              <a:rPr lang="en-IE" sz="2800" b="1" dirty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new</a:t>
            </a:r>
            <a:r>
              <a:rPr lang="en-IE" sz="2800" dirty="0"/>
              <a:t> </a:t>
            </a:r>
            <a:r>
              <a:rPr lang="en-IE" sz="2800" dirty="0" err="1"/>
              <a:t>ArrayList</a:t>
            </a:r>
            <a:r>
              <a:rPr lang="en-IE" sz="2800" dirty="0"/>
              <a:t>  </a:t>
            </a:r>
            <a:r>
              <a:rPr lang="en-IE" sz="2800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IE" sz="2800" dirty="0" smtClean="0">
                <a:solidFill>
                  <a:schemeClr val="bg1">
                    <a:lumMod val="65000"/>
                  </a:schemeClr>
                </a:solidFill>
              </a:rPr>
              <a:t>type will be </a:t>
            </a:r>
            <a:r>
              <a:rPr lang="en-IE" sz="2800" dirty="0" err="1" smtClean="0">
                <a:solidFill>
                  <a:schemeClr val="bg1">
                    <a:lumMod val="65000"/>
                  </a:schemeClr>
                </a:solidFill>
              </a:rPr>
              <a:t>ArrayList</a:t>
            </a:r>
            <a:r>
              <a:rPr lang="en-I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E" sz="2800" dirty="0">
                <a:solidFill>
                  <a:schemeClr val="bg1">
                    <a:lumMod val="65000"/>
                  </a:schemeClr>
                </a:solidFill>
              </a:rPr>
              <a:t>&lt;String</a:t>
            </a:r>
            <a:r>
              <a:rPr lang="en-IE" sz="2800" dirty="0" smtClean="0">
                <a:solidFill>
                  <a:schemeClr val="bg1">
                    <a:lumMod val="65000"/>
                  </a:schemeClr>
                </a:solidFill>
              </a:rPr>
              <a:t>&gt;    </a:t>
            </a:r>
          </a:p>
          <a:p>
            <a:r>
              <a:rPr lang="en-IE" sz="2800" dirty="0"/>
              <a:t> </a:t>
            </a:r>
            <a:r>
              <a:rPr lang="en-IE" sz="2800" dirty="0" err="1" smtClean="0"/>
              <a:t>stringList.add</a:t>
            </a:r>
            <a:r>
              <a:rPr lang="en-IE" sz="2800" dirty="0"/>
              <a:t>(</a:t>
            </a:r>
            <a:r>
              <a:rPr lang="en-IE" sz="2800" dirty="0">
                <a:solidFill>
                  <a:srgbClr val="0000FF"/>
                </a:solidFill>
              </a:rPr>
              <a:t>"First Element"</a:t>
            </a:r>
            <a:r>
              <a:rPr lang="en-IE" sz="2800" dirty="0"/>
              <a:t>)</a:t>
            </a:r>
          </a:p>
          <a:p>
            <a:r>
              <a:rPr lang="en-IE" sz="2800" dirty="0"/>
              <a:t> </a:t>
            </a:r>
            <a:r>
              <a:rPr lang="en-IE" sz="2800" i="1" dirty="0" err="1" smtClean="0"/>
              <a:t>println</a:t>
            </a:r>
            <a:r>
              <a:rPr lang="en-IE" sz="2800" i="1" dirty="0" smtClean="0"/>
              <a:t>(</a:t>
            </a:r>
            <a:r>
              <a:rPr lang="en-IE" sz="2800" i="1" dirty="0" err="1" smtClean="0"/>
              <a:t>stringList.get</a:t>
            </a:r>
            <a:r>
              <a:rPr lang="en-IE" sz="2800" i="1" dirty="0" smtClean="0"/>
              <a:t>(0</a:t>
            </a:r>
            <a:r>
              <a:rPr lang="en-IE" sz="2800" i="1" dirty="0"/>
              <a:t>))</a:t>
            </a:r>
            <a:endParaRPr lang="en-IE" sz="2800" dirty="0">
              <a:solidFill>
                <a:srgbClr val="777777"/>
              </a:solidFill>
              <a:effectLst>
                <a:outerShdw dist="12700" dir="5400000" rotWithShape="0">
                  <a:srgbClr val="FFFFFF"/>
                </a:outerShdw>
              </a:effectLst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Lambda Expressions (1)</a:t>
            </a:r>
          </a:p>
        </p:txBody>
      </p:sp>
      <p:sp>
        <p:nvSpPr>
          <p:cNvPr id="416" name="Shape 41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5497264" y="3013199"/>
            <a:ext cx="7310686" cy="51039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/>
              <a:t>  </a:t>
            </a:r>
            <a:r>
              <a:rPr sz="2400" dirty="0" smtClean="0"/>
              <a:t>// </a:t>
            </a:r>
            <a:r>
              <a:rPr sz="2400" dirty="0"/>
              <a:t>Java Code!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b="1" dirty="0" smtClean="0">
                <a:solidFill>
                  <a:srgbClr val="7F0085"/>
                </a:solidFill>
              </a:rPr>
              <a:t>  </a:t>
            </a:r>
            <a:r>
              <a:rPr sz="2400" b="1" dirty="0" smtClean="0">
                <a:solidFill>
                  <a:srgbClr val="7F0085"/>
                </a:solidFill>
              </a:rPr>
              <a:t>final</a:t>
            </a:r>
            <a:r>
              <a:rPr sz="2400" dirty="0" smtClean="0"/>
              <a:t> </a:t>
            </a:r>
            <a:r>
              <a:rPr sz="2400" dirty="0" err="1">
                <a:solidFill>
                  <a:srgbClr val="777777"/>
                </a:solidFill>
              </a:rPr>
              <a:t>JTextField</a:t>
            </a:r>
            <a:r>
              <a:rPr sz="2400" dirty="0"/>
              <a:t> </a:t>
            </a:r>
            <a:r>
              <a:rPr sz="2400" dirty="0" err="1"/>
              <a:t>textField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/>
              <a:t> </a:t>
            </a:r>
            <a:r>
              <a:rPr sz="2400" b="1" dirty="0">
                <a:solidFill>
                  <a:srgbClr val="7F0085"/>
                </a:solidFill>
              </a:rPr>
              <a:t>new</a:t>
            </a:r>
            <a:r>
              <a:rPr sz="2400" dirty="0"/>
              <a:t> </a:t>
            </a:r>
            <a:r>
              <a:rPr sz="2400" dirty="0" err="1">
                <a:solidFill>
                  <a:srgbClr val="777777"/>
                </a:solidFill>
              </a:rPr>
              <a:t>JTextField</a:t>
            </a:r>
            <a:r>
              <a:rPr sz="2400" dirty="0">
                <a:solidFill>
                  <a:srgbClr val="555555"/>
                </a:solidFill>
              </a:rPr>
              <a:t>();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/>
              <a:t>  </a:t>
            </a:r>
            <a:r>
              <a:rPr sz="2400" dirty="0" err="1" smtClean="0"/>
              <a:t>textField</a:t>
            </a:r>
            <a:r>
              <a:rPr sz="2400" dirty="0" err="1" smtClean="0">
                <a:solidFill>
                  <a:srgbClr val="555555"/>
                </a:solidFill>
              </a:rPr>
              <a:t>.</a:t>
            </a:r>
            <a:r>
              <a:rPr sz="2400" dirty="0" err="1" smtClean="0"/>
              <a:t>addActionListener</a:t>
            </a:r>
            <a:r>
              <a:rPr sz="2400" dirty="0" smtClean="0">
                <a:solidFill>
                  <a:srgbClr val="555555"/>
                </a:solidFill>
              </a:rPr>
              <a:t>(</a:t>
            </a:r>
            <a:r>
              <a:rPr sz="2400" b="1" dirty="0" smtClean="0">
                <a:solidFill>
                  <a:srgbClr val="7F0085"/>
                </a:solidFill>
              </a:rPr>
              <a:t>new</a:t>
            </a:r>
            <a:r>
              <a:rPr sz="2400" dirty="0" smtClean="0"/>
              <a:t> </a:t>
            </a:r>
            <a:r>
              <a:rPr sz="2400" dirty="0" err="1">
                <a:solidFill>
                  <a:srgbClr val="777777"/>
                </a:solidFill>
              </a:rPr>
              <a:t>ActionListener</a:t>
            </a:r>
            <a:r>
              <a:rPr sz="2400" dirty="0">
                <a:solidFill>
                  <a:srgbClr val="555555"/>
                </a:solidFill>
              </a:rPr>
              <a:t>()</a:t>
            </a:r>
            <a:r>
              <a:rPr sz="2400" dirty="0"/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>
                <a:solidFill>
                  <a:srgbClr val="555555"/>
                </a:solidFill>
              </a:rPr>
              <a:t>  </a:t>
            </a:r>
            <a:r>
              <a:rPr sz="2400" dirty="0" smtClean="0">
                <a:solidFill>
                  <a:srgbClr val="555555"/>
                </a:solidFill>
              </a:rPr>
              <a:t>{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195F91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</a:t>
            </a:r>
            <a:r>
              <a:rPr lang="en-IE" sz="2400" dirty="0" smtClean="0">
                <a:solidFill>
                  <a:srgbClr val="48484C"/>
                </a:solidFill>
              </a:rPr>
              <a:t>    </a:t>
            </a:r>
            <a:r>
              <a:rPr sz="2400" dirty="0" smtClean="0"/>
              <a:t>@</a:t>
            </a:r>
            <a:r>
              <a:rPr sz="2400" dirty="0"/>
              <a:t>Override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lang="en-IE" sz="2400" dirty="0" smtClean="0"/>
              <a:t>    </a:t>
            </a:r>
            <a:r>
              <a:rPr sz="2400" b="1" dirty="0" smtClean="0">
                <a:solidFill>
                  <a:srgbClr val="7F0085"/>
                </a:solidFill>
              </a:rPr>
              <a:t>public</a:t>
            </a:r>
            <a:r>
              <a:rPr sz="2400" dirty="0" smtClean="0"/>
              <a:t> </a:t>
            </a:r>
            <a:r>
              <a:rPr sz="2400" b="1" dirty="0">
                <a:solidFill>
                  <a:srgbClr val="7F0085"/>
                </a:solidFill>
              </a:rPr>
              <a:t>void</a:t>
            </a:r>
            <a:r>
              <a:rPr sz="2400" dirty="0"/>
              <a:t> </a:t>
            </a:r>
            <a:r>
              <a:rPr sz="2400" dirty="0" err="1"/>
              <a:t>actionPerformed</a:t>
            </a:r>
            <a:r>
              <a:rPr sz="2400" dirty="0">
                <a:solidFill>
                  <a:srgbClr val="555555"/>
                </a:solidFill>
              </a:rPr>
              <a:t>(</a:t>
            </a:r>
            <a:r>
              <a:rPr sz="2400" dirty="0" err="1">
                <a:solidFill>
                  <a:srgbClr val="777777"/>
                </a:solidFill>
              </a:rPr>
              <a:t>ActionEvent</a:t>
            </a:r>
            <a:r>
              <a:rPr sz="2400" dirty="0"/>
              <a:t> e</a:t>
            </a:r>
            <a:r>
              <a:rPr sz="2400" dirty="0">
                <a:solidFill>
                  <a:srgbClr val="555555"/>
                </a:solidFill>
              </a:rPr>
              <a:t>)</a:t>
            </a:r>
            <a:r>
              <a:rPr sz="2400" dirty="0"/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lang="en-IE" sz="2400" dirty="0" smtClean="0"/>
              <a:t>    </a:t>
            </a:r>
            <a:r>
              <a:rPr sz="2400" dirty="0" smtClean="0">
                <a:solidFill>
                  <a:srgbClr val="555555"/>
                </a:solidFill>
              </a:rPr>
              <a:t>{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</a:t>
            </a:r>
            <a:r>
              <a:rPr lang="en-IE" sz="2400" dirty="0" smtClean="0">
                <a:solidFill>
                  <a:srgbClr val="48484C"/>
                </a:solidFill>
              </a:rPr>
              <a:t>  </a:t>
            </a:r>
            <a:r>
              <a:rPr sz="2400" dirty="0" smtClean="0">
                <a:solidFill>
                  <a:srgbClr val="48484C"/>
                </a:solidFill>
              </a:rPr>
              <a:t>  </a:t>
            </a:r>
            <a:r>
              <a:rPr lang="en-IE" sz="2400" dirty="0" smtClean="0">
                <a:solidFill>
                  <a:srgbClr val="48484C"/>
                </a:solidFill>
              </a:rPr>
              <a:t>     </a:t>
            </a:r>
            <a:r>
              <a:rPr sz="2400" dirty="0" err="1" smtClean="0">
                <a:solidFill>
                  <a:srgbClr val="48484C"/>
                </a:solidFill>
              </a:rPr>
              <a:t>textField</a:t>
            </a:r>
            <a:r>
              <a:rPr sz="2400" dirty="0" err="1" smtClean="0">
                <a:solidFill>
                  <a:srgbClr val="555555"/>
                </a:solidFill>
              </a:rPr>
              <a:t>.</a:t>
            </a:r>
            <a:r>
              <a:rPr sz="2400" dirty="0" err="1" smtClean="0">
                <a:solidFill>
                  <a:srgbClr val="48484C"/>
                </a:solidFill>
              </a:rPr>
              <a:t>setText</a:t>
            </a:r>
            <a:r>
              <a:rPr sz="2400" dirty="0">
                <a:solidFill>
                  <a:srgbClr val="555555"/>
                </a:solidFill>
              </a:rPr>
              <a:t>(</a:t>
            </a:r>
            <a:r>
              <a:rPr sz="2400" dirty="0"/>
              <a:t>"Something happened!"</a:t>
            </a:r>
            <a:r>
              <a:rPr sz="2400" dirty="0">
                <a:solidFill>
                  <a:srgbClr val="555555"/>
                </a:solidFill>
              </a:rPr>
              <a:t>);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effectLst>
                  <a:outerShdw dist="12700" dir="5400000" rotWithShape="0">
                    <a:srgbClr val="FFFFFF"/>
                  </a:outerShdw>
                </a:effectLst>
              </a:rPr>
              <a:t>  </a:t>
            </a:r>
            <a:r>
              <a:rPr lang="en-IE"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    </a:t>
            </a:r>
            <a:r>
              <a:rPr sz="2400" dirty="0" smtClean="0">
                <a:solidFill>
                  <a:srgbClr val="555555"/>
                </a:solidFill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  <a:endParaRPr sz="24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  </a:t>
            </a:r>
            <a:r>
              <a:rPr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});</a:t>
            </a:r>
            <a:endParaRPr sz="2400" dirty="0">
              <a:effectLst>
                <a:outerShdw dist="12700" dir="5400000" rotWithShape="0">
                  <a:srgbClr val="FFFFFF"/>
                </a:outerShdw>
              </a:effectLst>
            </a:endParaRPr>
          </a:p>
        </p:txBody>
      </p:sp>
      <p:sp>
        <p:nvSpPr>
          <p:cNvPr id="418" name="Shape 418"/>
          <p:cNvSpPr>
            <a:spLocks noGrp="1"/>
          </p:cNvSpPr>
          <p:nvPr>
            <p:ph type="body" sz="half" idx="1"/>
          </p:nvPr>
        </p:nvSpPr>
        <p:spPr>
          <a:xfrm>
            <a:off x="368300" y="2070100"/>
            <a:ext cx="5003800" cy="7454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A lambda expression is basically a piece of code, which is wrapped in an object to pass it around. </a:t>
            </a:r>
          </a:p>
          <a:p>
            <a:r>
              <a:rPr sz="2800" dirty="0"/>
              <a:t>As a Java developer it is best to think of a lambda expression as an anonymous class with a single </a:t>
            </a:r>
            <a:r>
              <a:rPr sz="2800" dirty="0" smtClean="0"/>
              <a:t>method</a:t>
            </a:r>
            <a:r>
              <a:rPr lang="en-IE" sz="2800" dirty="0" smtClean="0"/>
              <a:t>.</a:t>
            </a:r>
            <a:endParaRPr sz="2800" dirty="0"/>
          </a:p>
          <a:p>
            <a:r>
              <a:rPr sz="2800" dirty="0" err="1" smtClean="0"/>
              <a:t>Th</a:t>
            </a:r>
            <a:r>
              <a:rPr lang="en-IE" sz="2800" dirty="0" smtClean="0"/>
              <a:t>ese</a:t>
            </a:r>
            <a:r>
              <a:rPr sz="2800" dirty="0" smtClean="0"/>
              <a:t> </a:t>
            </a:r>
            <a:r>
              <a:rPr sz="2800" dirty="0"/>
              <a:t>kind of anonymous classes can be found everywhere in Java code and have always been the poor-man's replacement for lambda expressions in Java.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Lambda Expressions (2)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sz="quarter" idx="1"/>
          </p:nvPr>
        </p:nvSpPr>
        <p:spPr>
          <a:xfrm>
            <a:off x="669752" y="2572544"/>
            <a:ext cx="4104456" cy="26081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3200" dirty="0" err="1"/>
              <a:t>Xtend</a:t>
            </a:r>
            <a:r>
              <a:rPr sz="3200" dirty="0"/>
              <a:t> not only supports lambda expressions, but offers an extremely dense syntax for it. </a:t>
            </a:r>
          </a:p>
        </p:txBody>
      </p:sp>
      <p:sp>
        <p:nvSpPr>
          <p:cNvPr id="422" name="Shape 42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37704" y="6165873"/>
            <a:ext cx="6480720" cy="31034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  // </a:t>
            </a:r>
            <a:r>
              <a:rPr lang="en-IE" sz="2400" dirty="0" err="1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Xtend</a:t>
            </a:r>
            <a:r>
              <a:rPr lang="en-IE" sz="2400" dirty="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 Code </a:t>
            </a:r>
          </a:p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b="1" dirty="0" smtClean="0">
                <a:solidFill>
                  <a:srgbClr val="7F0085"/>
                </a:solidFill>
              </a:rPr>
              <a:t>  </a:t>
            </a:r>
            <a:r>
              <a:rPr sz="2400" b="1" dirty="0" err="1" smtClean="0">
                <a:solidFill>
                  <a:srgbClr val="7F0085"/>
                </a:solidFill>
              </a:rPr>
              <a:t>val</a:t>
            </a:r>
            <a:r>
              <a:rPr sz="2400" dirty="0" smtClean="0"/>
              <a:t> </a:t>
            </a:r>
            <a:r>
              <a:rPr sz="2400" dirty="0" err="1"/>
              <a:t>textField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/>
              <a:t> </a:t>
            </a:r>
            <a:r>
              <a:rPr sz="2400" b="1" dirty="0">
                <a:solidFill>
                  <a:srgbClr val="7F0085"/>
                </a:solidFill>
              </a:rPr>
              <a:t>new</a:t>
            </a:r>
            <a:r>
              <a:rPr sz="2400" dirty="0"/>
              <a:t> </a:t>
            </a:r>
            <a:r>
              <a:rPr sz="2400" dirty="0" err="1">
                <a:solidFill>
                  <a:srgbClr val="777777"/>
                </a:solidFill>
              </a:rPr>
              <a:t>JTextField</a:t>
            </a:r>
            <a:endParaRPr sz="2400" dirty="0">
              <a:solidFill>
                <a:srgbClr val="777777"/>
              </a:solidFill>
            </a:endParaRPr>
          </a:p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/>
              <a:t>  </a:t>
            </a:r>
            <a:r>
              <a:rPr sz="2400" dirty="0" err="1" smtClean="0"/>
              <a:t>textField</a:t>
            </a:r>
            <a:r>
              <a:rPr sz="2400" dirty="0" err="1" smtClean="0">
                <a:solidFill>
                  <a:srgbClr val="555555"/>
                </a:solidFill>
              </a:rPr>
              <a:t>.</a:t>
            </a:r>
            <a:r>
              <a:rPr sz="2400" dirty="0" err="1" smtClean="0"/>
              <a:t>addActionListener</a:t>
            </a:r>
            <a:r>
              <a:rPr sz="2400" dirty="0">
                <a:solidFill>
                  <a:srgbClr val="555555"/>
                </a:solidFill>
              </a:rPr>
              <a:t>([</a:t>
            </a:r>
            <a:r>
              <a:rPr sz="2400" dirty="0"/>
              <a:t> </a:t>
            </a:r>
            <a:r>
              <a:rPr sz="2400" dirty="0" err="1">
                <a:solidFill>
                  <a:srgbClr val="777777"/>
                </a:solidFill>
              </a:rPr>
              <a:t>ActionEvent</a:t>
            </a:r>
            <a:r>
              <a:rPr sz="2400" dirty="0"/>
              <a:t> e </a:t>
            </a:r>
            <a:r>
              <a:rPr sz="2400" dirty="0">
                <a:solidFill>
                  <a:srgbClr val="555555"/>
                </a:solidFill>
              </a:rPr>
              <a:t>|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</a:t>
            </a:r>
            <a:r>
              <a:rPr lang="en-IE" sz="2400" dirty="0" smtClean="0">
                <a:solidFill>
                  <a:srgbClr val="48484C"/>
                </a:solidFill>
              </a:rPr>
              <a:t>    </a:t>
            </a:r>
            <a:r>
              <a:rPr sz="2400" dirty="0" err="1" smtClean="0">
                <a:solidFill>
                  <a:srgbClr val="48484C"/>
                </a:solidFill>
              </a:rPr>
              <a:t>textField</a:t>
            </a:r>
            <a:r>
              <a:rPr sz="2400" dirty="0" err="1" smtClean="0">
                <a:solidFill>
                  <a:srgbClr val="555555"/>
                </a:solidFill>
              </a:rPr>
              <a:t>.</a:t>
            </a:r>
            <a:r>
              <a:rPr sz="2400" dirty="0" err="1" smtClean="0">
                <a:solidFill>
                  <a:srgbClr val="48484C"/>
                </a:solidFill>
              </a:rPr>
              <a:t>text</a:t>
            </a:r>
            <a:r>
              <a:rPr sz="2400" dirty="0" smtClean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/>
              <a:t>"Something happened!"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  </a:t>
            </a:r>
            <a:r>
              <a:rPr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])</a:t>
            </a:r>
            <a:endParaRPr sz="24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5710312" y="2052142"/>
            <a:ext cx="7128792" cy="560409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/>
              <a:t>  </a:t>
            </a:r>
            <a:r>
              <a:rPr sz="2400" dirty="0" smtClean="0"/>
              <a:t>// </a:t>
            </a:r>
            <a:r>
              <a:rPr sz="2400" dirty="0"/>
              <a:t>Java </a:t>
            </a:r>
            <a:r>
              <a:rPr sz="2400" dirty="0" smtClean="0"/>
              <a:t>Code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b="1" dirty="0" smtClean="0">
                <a:solidFill>
                  <a:srgbClr val="7F0085"/>
                </a:solidFill>
              </a:rPr>
              <a:t>  </a:t>
            </a:r>
            <a:r>
              <a:rPr sz="2400" b="1" dirty="0" smtClean="0">
                <a:solidFill>
                  <a:srgbClr val="7F0085"/>
                </a:solidFill>
              </a:rPr>
              <a:t>final</a:t>
            </a:r>
            <a:r>
              <a:rPr sz="2400" dirty="0" smtClean="0"/>
              <a:t> </a:t>
            </a:r>
            <a:r>
              <a:rPr sz="2400" dirty="0" err="1">
                <a:solidFill>
                  <a:srgbClr val="777777"/>
                </a:solidFill>
              </a:rPr>
              <a:t>JTextField</a:t>
            </a:r>
            <a:r>
              <a:rPr sz="2400" dirty="0"/>
              <a:t> </a:t>
            </a:r>
            <a:r>
              <a:rPr sz="2400" dirty="0" err="1"/>
              <a:t>textField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/>
              <a:t> </a:t>
            </a:r>
            <a:r>
              <a:rPr sz="2400" b="1" dirty="0">
                <a:solidFill>
                  <a:srgbClr val="7F0085"/>
                </a:solidFill>
              </a:rPr>
              <a:t>new</a:t>
            </a:r>
            <a:r>
              <a:rPr sz="2400" dirty="0"/>
              <a:t> </a:t>
            </a:r>
            <a:r>
              <a:rPr sz="2400" dirty="0" err="1">
                <a:solidFill>
                  <a:srgbClr val="777777"/>
                </a:solidFill>
              </a:rPr>
              <a:t>JTextField</a:t>
            </a:r>
            <a:r>
              <a:rPr sz="2400" dirty="0">
                <a:solidFill>
                  <a:srgbClr val="555555"/>
                </a:solidFill>
              </a:rPr>
              <a:t>();</a:t>
            </a:r>
          </a:p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/>
              <a:t>  </a:t>
            </a:r>
            <a:r>
              <a:rPr sz="2400" dirty="0" err="1" smtClean="0"/>
              <a:t>textField</a:t>
            </a:r>
            <a:r>
              <a:rPr sz="2400" dirty="0" err="1" smtClean="0">
                <a:solidFill>
                  <a:srgbClr val="555555"/>
                </a:solidFill>
              </a:rPr>
              <a:t>.</a:t>
            </a:r>
            <a:r>
              <a:rPr sz="2400" dirty="0" err="1" smtClean="0"/>
              <a:t>addActionListener</a:t>
            </a:r>
            <a:r>
              <a:rPr sz="2400" dirty="0" smtClean="0">
                <a:solidFill>
                  <a:srgbClr val="555555"/>
                </a:solidFill>
              </a:rPr>
              <a:t>(</a:t>
            </a:r>
            <a:r>
              <a:rPr sz="2400" b="1" dirty="0" smtClean="0">
                <a:solidFill>
                  <a:srgbClr val="7F0085"/>
                </a:solidFill>
              </a:rPr>
              <a:t>new</a:t>
            </a:r>
            <a:r>
              <a:rPr sz="2400" dirty="0" smtClean="0"/>
              <a:t> </a:t>
            </a:r>
            <a:r>
              <a:rPr sz="2400" dirty="0" err="1">
                <a:solidFill>
                  <a:srgbClr val="777777"/>
                </a:solidFill>
              </a:rPr>
              <a:t>ActionListener</a:t>
            </a:r>
            <a:r>
              <a:rPr sz="2400" dirty="0">
                <a:solidFill>
                  <a:srgbClr val="555555"/>
                </a:solidFill>
              </a:rPr>
              <a:t>()</a:t>
            </a:r>
            <a:r>
              <a:rPr sz="2400" dirty="0"/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>
                <a:solidFill>
                  <a:srgbClr val="555555"/>
                </a:solidFill>
              </a:rPr>
              <a:t>  </a:t>
            </a:r>
            <a:r>
              <a:rPr sz="2400" dirty="0" smtClean="0">
                <a:solidFill>
                  <a:srgbClr val="555555"/>
                </a:solidFill>
              </a:rPr>
              <a:t>{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195F91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</a:t>
            </a:r>
            <a:r>
              <a:rPr lang="en-IE" sz="2400" dirty="0" smtClean="0">
                <a:solidFill>
                  <a:srgbClr val="48484C"/>
                </a:solidFill>
              </a:rPr>
              <a:t>    </a:t>
            </a:r>
            <a:r>
              <a:rPr sz="2400" dirty="0" smtClean="0"/>
              <a:t>@</a:t>
            </a:r>
            <a:r>
              <a:rPr sz="2400" dirty="0"/>
              <a:t>Override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lang="en-IE" sz="2400" dirty="0" smtClean="0"/>
              <a:t>    </a:t>
            </a:r>
            <a:r>
              <a:rPr sz="2400" b="1" dirty="0" smtClean="0">
                <a:solidFill>
                  <a:srgbClr val="7F0085"/>
                </a:solidFill>
              </a:rPr>
              <a:t>public</a:t>
            </a:r>
            <a:r>
              <a:rPr sz="2400" dirty="0" smtClean="0"/>
              <a:t> </a:t>
            </a:r>
            <a:r>
              <a:rPr sz="2400" b="1" dirty="0">
                <a:solidFill>
                  <a:srgbClr val="7F0085"/>
                </a:solidFill>
              </a:rPr>
              <a:t>void</a:t>
            </a:r>
            <a:r>
              <a:rPr sz="2400" dirty="0"/>
              <a:t> </a:t>
            </a:r>
            <a:r>
              <a:rPr sz="2400" dirty="0" err="1"/>
              <a:t>actionPerformed</a:t>
            </a:r>
            <a:r>
              <a:rPr sz="2400" dirty="0">
                <a:solidFill>
                  <a:srgbClr val="555555"/>
                </a:solidFill>
              </a:rPr>
              <a:t>(</a:t>
            </a:r>
            <a:r>
              <a:rPr sz="2400" dirty="0" err="1">
                <a:solidFill>
                  <a:srgbClr val="777777"/>
                </a:solidFill>
              </a:rPr>
              <a:t>ActionEvent</a:t>
            </a:r>
            <a:r>
              <a:rPr sz="2400" dirty="0"/>
              <a:t> e</a:t>
            </a:r>
            <a:r>
              <a:rPr sz="2400" dirty="0">
                <a:solidFill>
                  <a:srgbClr val="555555"/>
                </a:solidFill>
              </a:rPr>
              <a:t>)</a:t>
            </a:r>
            <a:r>
              <a:rPr sz="2400" dirty="0"/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lang="en-IE" sz="2400" dirty="0" smtClean="0"/>
              <a:t>    </a:t>
            </a:r>
            <a:r>
              <a:rPr sz="2400" dirty="0" smtClean="0">
                <a:solidFill>
                  <a:srgbClr val="555555"/>
                </a:solidFill>
              </a:rPr>
              <a:t>{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  </a:t>
            </a:r>
            <a:r>
              <a:rPr lang="en-IE" sz="2400" dirty="0" smtClean="0">
                <a:solidFill>
                  <a:srgbClr val="48484C"/>
                </a:solidFill>
              </a:rPr>
              <a:t>      </a:t>
            </a:r>
            <a:r>
              <a:rPr sz="2400" dirty="0" err="1" smtClean="0">
                <a:solidFill>
                  <a:srgbClr val="48484C"/>
                </a:solidFill>
              </a:rPr>
              <a:t>textField</a:t>
            </a:r>
            <a:r>
              <a:rPr sz="2400" dirty="0" err="1" smtClean="0">
                <a:solidFill>
                  <a:srgbClr val="555555"/>
                </a:solidFill>
              </a:rPr>
              <a:t>.</a:t>
            </a:r>
            <a:r>
              <a:rPr sz="2400" dirty="0" err="1" smtClean="0">
                <a:solidFill>
                  <a:srgbClr val="48484C"/>
                </a:solidFill>
              </a:rPr>
              <a:t>setText</a:t>
            </a:r>
            <a:r>
              <a:rPr sz="2400" dirty="0">
                <a:solidFill>
                  <a:srgbClr val="555555"/>
                </a:solidFill>
              </a:rPr>
              <a:t>(</a:t>
            </a:r>
            <a:r>
              <a:rPr sz="2400" dirty="0"/>
              <a:t>"Something happened!"</a:t>
            </a:r>
            <a:r>
              <a:rPr sz="2400" dirty="0">
                <a:solidFill>
                  <a:srgbClr val="555555"/>
                </a:solidFill>
              </a:rPr>
              <a:t>);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effectLst>
                  <a:outerShdw dist="12700" dir="5400000" rotWithShape="0">
                    <a:srgbClr val="FFFFFF"/>
                  </a:outerShdw>
                </a:effectLst>
              </a:rPr>
              <a:t>  </a:t>
            </a:r>
            <a:r>
              <a:rPr lang="en-IE"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    </a:t>
            </a:r>
            <a:r>
              <a:rPr sz="2400" dirty="0" smtClean="0">
                <a:solidFill>
                  <a:srgbClr val="555555"/>
                </a:solidFill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  <a:endParaRPr sz="24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   </a:t>
            </a:r>
            <a:r>
              <a:rPr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});</a:t>
            </a:r>
            <a:endParaRPr sz="2400" dirty="0">
              <a:effectLst>
                <a:outerShdw dist="12700" dir="5400000" rotWithShape="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Lambda Expressions (3)</a:t>
            </a:r>
          </a:p>
        </p:txBody>
      </p:sp>
      <p:sp>
        <p:nvSpPr>
          <p:cNvPr id="427" name="Shape 427"/>
          <p:cNvSpPr>
            <a:spLocks noGrp="1"/>
          </p:cNvSpPr>
          <p:nvPr>
            <p:ph type="body" sz="half" idx="1"/>
          </p:nvPr>
        </p:nvSpPr>
        <p:spPr>
          <a:xfrm>
            <a:off x="330200" y="2298700"/>
            <a:ext cx="5812160" cy="66167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E" sz="2800" dirty="0" smtClean="0"/>
              <a:t>L</a:t>
            </a:r>
            <a:r>
              <a:rPr sz="2800" dirty="0" err="1" smtClean="0"/>
              <a:t>ambda</a:t>
            </a:r>
            <a:r>
              <a:rPr sz="2800" dirty="0" smtClean="0"/>
              <a:t> </a:t>
            </a:r>
            <a:r>
              <a:rPr sz="2800" dirty="0"/>
              <a:t>expression is surrounded by square brackets (inspired from Smalltalk). </a:t>
            </a:r>
          </a:p>
          <a:p>
            <a:r>
              <a:rPr sz="2800" dirty="0"/>
              <a:t>Also a </a:t>
            </a:r>
            <a:r>
              <a:rPr sz="2800" dirty="0" smtClean="0"/>
              <a:t>lambda</a:t>
            </a:r>
            <a:r>
              <a:rPr lang="en-IE" sz="2800" dirty="0" smtClean="0"/>
              <a:t> </a:t>
            </a:r>
            <a:r>
              <a:rPr lang="en-IE" sz="2800" dirty="0"/>
              <a:t>expression like a method declares </a:t>
            </a:r>
            <a:r>
              <a:rPr lang="en-IE" sz="2800" dirty="0" smtClean="0"/>
              <a:t>parameters.</a:t>
            </a:r>
            <a:endParaRPr sz="2800" dirty="0"/>
          </a:p>
          <a:p>
            <a:r>
              <a:rPr sz="2800" dirty="0"/>
              <a:t>The lambda here has one parameter </a:t>
            </a:r>
            <a:r>
              <a:rPr lang="en-IE" sz="2800" dirty="0" smtClean="0"/>
              <a:t>:</a:t>
            </a:r>
            <a:br>
              <a:rPr lang="en-IE" sz="2800" dirty="0" smtClean="0"/>
            </a:br>
            <a:r>
              <a:rPr lang="en-IE" sz="2800" dirty="0" smtClean="0"/>
              <a:t>  </a:t>
            </a:r>
            <a:r>
              <a:rPr sz="2800" dirty="0" smtClean="0"/>
              <a:t> </a:t>
            </a:r>
            <a:r>
              <a:rPr sz="2800" dirty="0">
                <a:latin typeface="Bookman Old Style" panose="02050604050505020204" pitchFamily="18" charset="0"/>
              </a:rPr>
              <a:t>e </a:t>
            </a:r>
            <a:r>
              <a:rPr sz="2800" dirty="0"/>
              <a:t>which is of type </a:t>
            </a:r>
            <a:r>
              <a:rPr sz="2800" dirty="0" err="1">
                <a:latin typeface="Bookman Old Style" panose="02050604050505020204" pitchFamily="18" charset="0"/>
              </a:rPr>
              <a:t>ActionEvent</a:t>
            </a:r>
            <a:r>
              <a:rPr sz="2800" dirty="0"/>
              <a:t>. </a:t>
            </a:r>
          </a:p>
          <a:p>
            <a:r>
              <a:rPr sz="2800" dirty="0"/>
              <a:t>You do not have to specify the type explicitly because it can be inferred from the context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5854328" y="4857748"/>
            <a:ext cx="6870700" cy="1603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800" dirty="0" smtClean="0"/>
              <a:t> </a:t>
            </a:r>
            <a:r>
              <a:rPr sz="2800" dirty="0" err="1" smtClean="0"/>
              <a:t>textField</a:t>
            </a:r>
            <a:r>
              <a:rPr sz="2800" dirty="0" err="1" smtClean="0">
                <a:solidFill>
                  <a:srgbClr val="555555"/>
                </a:solidFill>
              </a:rPr>
              <a:t>.</a:t>
            </a:r>
            <a:r>
              <a:rPr sz="2800" dirty="0" err="1" smtClean="0"/>
              <a:t>addActionListener</a:t>
            </a:r>
            <a:r>
              <a:rPr sz="2800" dirty="0">
                <a:solidFill>
                  <a:srgbClr val="555555"/>
                </a:solidFill>
              </a:rPr>
              <a:t>([</a:t>
            </a:r>
            <a:r>
              <a:rPr sz="2800" dirty="0"/>
              <a:t> e </a:t>
            </a:r>
            <a:r>
              <a:rPr sz="2800" dirty="0">
                <a:solidFill>
                  <a:srgbClr val="555555"/>
                </a:solidFill>
              </a:rPr>
              <a:t>|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48484C"/>
                </a:solidFill>
              </a:rPr>
              <a:t> </a:t>
            </a:r>
            <a:r>
              <a:rPr lang="en-IE" sz="2800" dirty="0" smtClean="0">
                <a:solidFill>
                  <a:srgbClr val="48484C"/>
                </a:solidFill>
              </a:rPr>
              <a:t>  </a:t>
            </a:r>
            <a:r>
              <a:rPr sz="2800" dirty="0" smtClean="0">
                <a:solidFill>
                  <a:srgbClr val="48484C"/>
                </a:solidFill>
              </a:rPr>
              <a:t> </a:t>
            </a:r>
            <a:r>
              <a:rPr sz="2800" dirty="0" err="1">
                <a:solidFill>
                  <a:srgbClr val="48484C"/>
                </a:solidFill>
              </a:rPr>
              <a:t>textField</a:t>
            </a:r>
            <a:r>
              <a:rPr sz="2800" dirty="0" err="1">
                <a:solidFill>
                  <a:srgbClr val="555555"/>
                </a:solidFill>
              </a:rPr>
              <a:t>.</a:t>
            </a:r>
            <a:r>
              <a:rPr sz="2800" dirty="0" err="1">
                <a:solidFill>
                  <a:srgbClr val="48484C"/>
                </a:solidFill>
              </a:rPr>
              <a:t>text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=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/>
              <a:t>"Something happened!"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28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 </a:t>
            </a:r>
            <a:r>
              <a:rPr sz="28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])</a:t>
            </a:r>
            <a:endParaRPr sz="2800" dirty="0">
              <a:effectLst>
                <a:outerShdw dist="12700" dir="5400000" rotWithShape="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Lambda Expressions (4)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35000" y="2212504"/>
            <a:ext cx="11772056" cy="57630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800" dirty="0"/>
              <a:t>Also as lambdas with one parameter are a common case, there is a special short hand notation for them, which is to leave the declaration including the vertical bar out</a:t>
            </a:r>
            <a:r>
              <a:rPr sz="2800" dirty="0" smtClean="0"/>
              <a:t>.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2800" dirty="0" smtClean="0"/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The name of the single variable will be </a:t>
            </a:r>
            <a:r>
              <a:rPr sz="2800" b="1" dirty="0">
                <a:latin typeface="Bookman Old Style" panose="02050604050505020204" pitchFamily="18" charset="0"/>
              </a:rPr>
              <a:t>it</a:t>
            </a:r>
            <a:r>
              <a:rPr sz="2800" dirty="0"/>
              <a:t> in that case.</a:t>
            </a:r>
          </a:p>
          <a:p>
            <a:r>
              <a:rPr sz="2800" dirty="0"/>
              <a:t>Since you can leave out empty parentheses for methods which get a lambda as their only argument, you can reduce the code above further down.</a:t>
            </a:r>
          </a:p>
        </p:txBody>
      </p:sp>
      <p:sp>
        <p:nvSpPr>
          <p:cNvPr id="433" name="Shape 43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1026716" y="3724672"/>
            <a:ext cx="11061700" cy="1603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/>
              <a:t>textField</a:t>
            </a:r>
            <a:r>
              <a:rPr sz="2800">
                <a:solidFill>
                  <a:srgbClr val="555555"/>
                </a:solidFill>
              </a:rPr>
              <a:t>.</a:t>
            </a:r>
            <a:r>
              <a:rPr sz="2800"/>
              <a:t>addActionListener</a:t>
            </a:r>
            <a:r>
              <a:rPr sz="2800">
                <a:solidFill>
                  <a:srgbClr val="555555"/>
                </a:solidFill>
              </a:rPr>
              <a:t>([</a:t>
            </a:r>
            <a:endParaRPr sz="280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>
                <a:solidFill>
                  <a:srgbClr val="48484C"/>
                </a:solidFill>
              </a:rPr>
              <a:t>  textField</a:t>
            </a:r>
            <a:r>
              <a:rPr sz="2800">
                <a:solidFill>
                  <a:srgbClr val="555555"/>
                </a:solidFill>
              </a:rPr>
              <a:t>.</a:t>
            </a:r>
            <a:r>
              <a:rPr sz="2800">
                <a:solidFill>
                  <a:srgbClr val="48484C"/>
                </a:solidFill>
              </a:rPr>
              <a:t>text </a:t>
            </a:r>
            <a:r>
              <a:rPr sz="2800">
                <a:solidFill>
                  <a:srgbClr val="555555"/>
                </a:solidFill>
              </a:rPr>
              <a:t>=</a:t>
            </a:r>
            <a:r>
              <a:rPr sz="2800">
                <a:solidFill>
                  <a:srgbClr val="48484C"/>
                </a:solidFill>
              </a:rPr>
              <a:t> </a:t>
            </a:r>
            <a:r>
              <a:rPr sz="2800"/>
              <a:t>"Something happened!"</a:t>
            </a:r>
            <a:endParaRPr sz="280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>
                <a:effectLst>
                  <a:outerShdw dist="12700" dir="5400000" rotWithShape="0">
                    <a:srgbClr val="FFFFFF"/>
                  </a:outerShdw>
                </a:effectLst>
              </a:rPr>
              <a:t>])</a:t>
            </a:r>
            <a:endParaRPr sz="280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965200" y="8216251"/>
            <a:ext cx="11061700" cy="5594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 err="1"/>
              <a:t>textField</a:t>
            </a:r>
            <a:r>
              <a:rPr sz="2800" dirty="0" err="1">
                <a:solidFill>
                  <a:srgbClr val="555555"/>
                </a:solidFill>
              </a:rPr>
              <a:t>.</a:t>
            </a:r>
            <a:r>
              <a:rPr sz="2800" dirty="0" err="1"/>
              <a:t>addActionListener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[</a:t>
            </a:r>
            <a:r>
              <a:rPr sz="2800" dirty="0" err="1"/>
              <a:t>textField</a:t>
            </a:r>
            <a:r>
              <a:rPr sz="2800" dirty="0" err="1">
                <a:solidFill>
                  <a:srgbClr val="555555"/>
                </a:solidFill>
              </a:rPr>
              <a:t>.</a:t>
            </a:r>
            <a:r>
              <a:rPr sz="2800" dirty="0" err="1"/>
              <a:t>text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=</a:t>
            </a:r>
            <a:r>
              <a:rPr sz="2800" dirty="0"/>
              <a:t> "Something happened!"]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669752" y="-18976"/>
            <a:ext cx="9433048" cy="41036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/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/>
              <a:t>addActionListener</a:t>
            </a:r>
            <a:r>
              <a:rPr sz="2400" dirty="0">
                <a:solidFill>
                  <a:srgbClr val="555555"/>
                </a:solidFill>
              </a:rPr>
              <a:t>(</a:t>
            </a:r>
            <a:r>
              <a:rPr sz="2400" b="1" dirty="0">
                <a:solidFill>
                  <a:srgbClr val="7F0085"/>
                </a:solidFill>
              </a:rPr>
              <a:t>new</a:t>
            </a:r>
            <a:r>
              <a:rPr sz="2400" dirty="0"/>
              <a:t> </a:t>
            </a:r>
            <a:r>
              <a:rPr sz="2400" dirty="0" err="1">
                <a:solidFill>
                  <a:srgbClr val="777777"/>
                </a:solidFill>
              </a:rPr>
              <a:t>ActionListener</a:t>
            </a:r>
            <a:r>
              <a:rPr sz="2400" dirty="0">
                <a:solidFill>
                  <a:srgbClr val="555555"/>
                </a:solidFill>
              </a:rPr>
              <a:t>()</a:t>
            </a:r>
            <a:r>
              <a:rPr sz="2400" dirty="0"/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555555"/>
                </a:solidFill>
              </a:rPr>
              <a:t>{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195F91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</a:t>
            </a:r>
            <a:r>
              <a:rPr sz="2400" dirty="0"/>
              <a:t>@Override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sz="2400" b="1" dirty="0">
                <a:solidFill>
                  <a:srgbClr val="7F0085"/>
                </a:solidFill>
              </a:rPr>
              <a:t>public</a:t>
            </a:r>
            <a:r>
              <a:rPr sz="2400" dirty="0"/>
              <a:t> </a:t>
            </a:r>
            <a:r>
              <a:rPr sz="2400" b="1" dirty="0">
                <a:solidFill>
                  <a:srgbClr val="7F0085"/>
                </a:solidFill>
              </a:rPr>
              <a:t>void</a:t>
            </a:r>
            <a:r>
              <a:rPr sz="2400" dirty="0"/>
              <a:t> </a:t>
            </a:r>
            <a:r>
              <a:rPr sz="2400" dirty="0" err="1"/>
              <a:t>actionPerformed</a:t>
            </a:r>
            <a:r>
              <a:rPr sz="2400" dirty="0">
                <a:solidFill>
                  <a:srgbClr val="555555"/>
                </a:solidFill>
              </a:rPr>
              <a:t>(</a:t>
            </a:r>
            <a:r>
              <a:rPr sz="2400" dirty="0" err="1">
                <a:solidFill>
                  <a:srgbClr val="777777"/>
                </a:solidFill>
              </a:rPr>
              <a:t>ActionEvent</a:t>
            </a:r>
            <a:r>
              <a:rPr sz="2400" dirty="0"/>
              <a:t> e</a:t>
            </a:r>
            <a:r>
              <a:rPr sz="2400" dirty="0">
                <a:solidFill>
                  <a:srgbClr val="555555"/>
                </a:solidFill>
              </a:rPr>
              <a:t>)</a:t>
            </a:r>
            <a:r>
              <a:rPr sz="2400" dirty="0"/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555555"/>
                </a:solidFill>
              </a:rPr>
              <a:t>{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  </a:t>
            </a:r>
            <a:r>
              <a:rPr sz="2400" dirty="0" err="1">
                <a:solidFill>
                  <a:srgbClr val="48484C"/>
                </a:solidFill>
              </a:rPr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>
                <a:solidFill>
                  <a:srgbClr val="48484C"/>
                </a:solidFill>
              </a:rPr>
              <a:t>setText</a:t>
            </a:r>
            <a:r>
              <a:rPr sz="2400" dirty="0">
                <a:solidFill>
                  <a:srgbClr val="555555"/>
                </a:solidFill>
              </a:rPr>
              <a:t>(</a:t>
            </a:r>
            <a:r>
              <a:rPr sz="2400" dirty="0"/>
              <a:t>"Something happened!"</a:t>
            </a:r>
            <a:r>
              <a:rPr sz="2400" dirty="0">
                <a:solidFill>
                  <a:srgbClr val="555555"/>
                </a:solidFill>
              </a:rPr>
              <a:t>);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effectLst>
                  <a:outerShdw dist="12700" dir="5400000" rotWithShape="0">
                    <a:srgbClr val="FFFFFF"/>
                  </a:outerShdw>
                </a:effectLst>
              </a:rPr>
              <a:t>  </a:t>
            </a:r>
            <a:r>
              <a:rPr sz="2400" dirty="0">
                <a:solidFill>
                  <a:srgbClr val="555555"/>
                </a:solidFill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  <a:endParaRPr sz="24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effectLst>
                  <a:outerShdw dist="12700" dir="5400000" rotWithShape="0">
                    <a:srgbClr val="FFFFFF"/>
                  </a:outerShdw>
                </a:effectLst>
              </a:rPr>
              <a:t>});</a:t>
            </a:r>
          </a:p>
        </p:txBody>
      </p:sp>
      <p:sp>
        <p:nvSpPr>
          <p:cNvPr id="439" name="Shape 439"/>
          <p:cNvSpPr/>
          <p:nvPr/>
        </p:nvSpPr>
        <p:spPr>
          <a:xfrm>
            <a:off x="669752" y="4137893"/>
            <a:ext cx="9423672" cy="1603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/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/>
              <a:t>addActionListener</a:t>
            </a:r>
            <a:r>
              <a:rPr sz="2400" dirty="0">
                <a:solidFill>
                  <a:srgbClr val="555555"/>
                </a:solidFill>
              </a:rPr>
              <a:t>([</a:t>
            </a:r>
            <a:r>
              <a:rPr sz="2400" dirty="0"/>
              <a:t> </a:t>
            </a:r>
            <a:r>
              <a:rPr sz="2400" dirty="0" err="1">
                <a:solidFill>
                  <a:srgbClr val="777777"/>
                </a:solidFill>
              </a:rPr>
              <a:t>ActionEvent</a:t>
            </a:r>
            <a:r>
              <a:rPr sz="2400" dirty="0"/>
              <a:t> e </a:t>
            </a:r>
            <a:r>
              <a:rPr sz="2400" dirty="0">
                <a:solidFill>
                  <a:srgbClr val="555555"/>
                </a:solidFill>
              </a:rPr>
              <a:t>|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</a:t>
            </a:r>
            <a:r>
              <a:rPr sz="2400" dirty="0" err="1">
                <a:solidFill>
                  <a:srgbClr val="48484C"/>
                </a:solidFill>
              </a:rPr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>
                <a:solidFill>
                  <a:srgbClr val="48484C"/>
                </a:solidFill>
              </a:rPr>
              <a:t>text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/>
              <a:t>"Something happened!"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effectLst>
                  <a:outerShdw dist="12700" dir="5400000" rotWithShape="0">
                    <a:srgbClr val="FFFFFF"/>
                  </a:outerShdw>
                </a:effectLst>
              </a:rPr>
              <a:t>])</a:t>
            </a:r>
          </a:p>
        </p:txBody>
      </p:sp>
      <p:sp>
        <p:nvSpPr>
          <p:cNvPr id="440" name="Shape 440"/>
          <p:cNvSpPr/>
          <p:nvPr/>
        </p:nvSpPr>
        <p:spPr>
          <a:xfrm>
            <a:off x="669752" y="5794077"/>
            <a:ext cx="9423672" cy="1603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/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/>
              <a:t>addActionListener</a:t>
            </a:r>
            <a:r>
              <a:rPr sz="2400" dirty="0">
                <a:solidFill>
                  <a:srgbClr val="555555"/>
                </a:solidFill>
              </a:rPr>
              <a:t>([</a:t>
            </a:r>
            <a:r>
              <a:rPr sz="2400" dirty="0"/>
              <a:t> e </a:t>
            </a:r>
            <a:r>
              <a:rPr sz="2400" dirty="0">
                <a:solidFill>
                  <a:srgbClr val="555555"/>
                </a:solidFill>
              </a:rPr>
              <a:t>|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</a:t>
            </a:r>
            <a:r>
              <a:rPr sz="2400" dirty="0" err="1">
                <a:solidFill>
                  <a:srgbClr val="48484C"/>
                </a:solidFill>
              </a:rPr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>
                <a:solidFill>
                  <a:srgbClr val="48484C"/>
                </a:solidFill>
              </a:rPr>
              <a:t>text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/>
              <a:t>"Something happened!"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effectLst>
                  <a:outerShdw dist="12700" dir="5400000" rotWithShape="0">
                    <a:srgbClr val="FFFFFF"/>
                  </a:outerShdw>
                </a:effectLst>
              </a:rPr>
              <a:t>])</a:t>
            </a:r>
          </a:p>
        </p:txBody>
      </p:sp>
      <p:sp>
        <p:nvSpPr>
          <p:cNvPr id="441" name="Shape 441"/>
          <p:cNvSpPr/>
          <p:nvPr/>
        </p:nvSpPr>
        <p:spPr>
          <a:xfrm>
            <a:off x="669752" y="7450261"/>
            <a:ext cx="9423672" cy="1603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/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/>
              <a:t>addActionListener</a:t>
            </a:r>
            <a:r>
              <a:rPr sz="2400" dirty="0">
                <a:solidFill>
                  <a:srgbClr val="555555"/>
                </a:solidFill>
              </a:rPr>
              <a:t>([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</a:t>
            </a:r>
            <a:r>
              <a:rPr sz="2400" dirty="0" err="1">
                <a:solidFill>
                  <a:srgbClr val="48484C"/>
                </a:solidFill>
              </a:rPr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>
                <a:solidFill>
                  <a:srgbClr val="48484C"/>
                </a:solidFill>
              </a:rPr>
              <a:t>text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/>
              <a:t>"Something happened!"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effectLst>
                  <a:outerShdw dist="12700" dir="5400000" rotWithShape="0">
                    <a:srgbClr val="FFFFFF"/>
                  </a:outerShdw>
                </a:effectLst>
              </a:rPr>
              <a:t>])</a:t>
            </a:r>
          </a:p>
        </p:txBody>
      </p:sp>
      <p:sp>
        <p:nvSpPr>
          <p:cNvPr id="442" name="Shape 442"/>
          <p:cNvSpPr/>
          <p:nvPr/>
        </p:nvSpPr>
        <p:spPr>
          <a:xfrm>
            <a:off x="669752" y="9098607"/>
            <a:ext cx="9433048" cy="6027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/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/>
              <a:t>addActionListener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[</a:t>
            </a:r>
            <a:r>
              <a:rPr sz="2400" dirty="0" err="1"/>
              <a:t>textField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/>
              <a:t>text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=</a:t>
            </a:r>
            <a:r>
              <a:rPr sz="2400" dirty="0"/>
              <a:t> "Something happened!"]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22680" y="1766128"/>
            <a:ext cx="3744416" cy="5334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Java Code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22680" y="4659008"/>
            <a:ext cx="3744416" cy="5334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Xtend</a:t>
            </a: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Code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26674" y="6359545"/>
            <a:ext cx="3740422" cy="5334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Inferred Type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22680" y="7728277"/>
            <a:ext cx="3744416" cy="9643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Shorthand for single parameter lambdas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1418" y="9133231"/>
            <a:ext cx="2685977" cy="5334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No parenthesis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Lambdas &amp; </a:t>
            </a:r>
            <a:r>
              <a:rPr dirty="0" smtClean="0"/>
              <a:t>Collections</a:t>
            </a:r>
            <a:r>
              <a:rPr lang="en-IE" dirty="0" smtClean="0"/>
              <a:t> (1)</a:t>
            </a:r>
            <a:endParaRPr dirty="0"/>
          </a:p>
        </p:txBody>
      </p:sp>
      <p:sp>
        <p:nvSpPr>
          <p:cNvPr id="445" name="Shape 445"/>
          <p:cNvSpPr>
            <a:spLocks noGrp="1"/>
          </p:cNvSpPr>
          <p:nvPr>
            <p:ph type="body" sz="quarter" idx="1"/>
          </p:nvPr>
        </p:nvSpPr>
        <p:spPr>
          <a:xfrm>
            <a:off x="741760" y="2212504"/>
            <a:ext cx="11737304" cy="150824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3200" dirty="0"/>
              <a:t>The collections have been equipped with Extension Methods that take lambda as </a:t>
            </a:r>
            <a:r>
              <a:rPr sz="3200" dirty="0" smtClean="0"/>
              <a:t>parameters</a:t>
            </a:r>
            <a:r>
              <a:rPr lang="en-IE" sz="3200" dirty="0" smtClean="0"/>
              <a:t> e.g. classes </a:t>
            </a:r>
            <a:r>
              <a:rPr lang="en-IE" sz="3200" dirty="0" smtClean="0">
                <a:hlinkClick r:id="rId2"/>
              </a:rPr>
              <a:t>ListExtensions</a:t>
            </a:r>
            <a:r>
              <a:rPr lang="en-IE" sz="3200" dirty="0" smtClean="0"/>
              <a:t>, </a:t>
            </a:r>
            <a:r>
              <a:rPr lang="en-IE" sz="3200" dirty="0" smtClean="0">
                <a:hlinkClick r:id="rId3"/>
              </a:rPr>
              <a:t>IterableExtensions</a:t>
            </a:r>
            <a:r>
              <a:rPr lang="en-IE" sz="3200" dirty="0" smtClean="0"/>
              <a:t>, etc.</a:t>
            </a:r>
            <a:endParaRPr sz="3200" dirty="0"/>
          </a:p>
        </p:txBody>
      </p:sp>
      <p:sp>
        <p:nvSpPr>
          <p:cNvPr id="446" name="Shape 44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317824" y="3921869"/>
            <a:ext cx="5651748" cy="1603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buClr>
                <a:srgbClr val="7F0085"/>
              </a:buClr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b="1" dirty="0" smtClean="0">
                <a:solidFill>
                  <a:srgbClr val="7F0085"/>
                </a:solidFill>
              </a:rPr>
              <a:t> </a:t>
            </a:r>
            <a:r>
              <a:rPr sz="2400" b="1" dirty="0" err="1" smtClean="0">
                <a:solidFill>
                  <a:srgbClr val="7F0085"/>
                </a:solidFill>
              </a:rPr>
              <a:t>def</a:t>
            </a:r>
            <a:r>
              <a:rPr sz="2400" dirty="0" smtClean="0"/>
              <a:t> </a:t>
            </a:r>
            <a:r>
              <a:rPr sz="2400" dirty="0" err="1" smtClean="0"/>
              <a:t>printAll</a:t>
            </a:r>
            <a:r>
              <a:rPr sz="2400" dirty="0" smtClean="0">
                <a:solidFill>
                  <a:srgbClr val="555555"/>
                </a:solidFill>
              </a:rPr>
              <a:t>(</a:t>
            </a:r>
            <a:r>
              <a:rPr lang="en-IE" sz="2400" dirty="0" err="1">
                <a:effectLst>
                  <a:outerShdw dist="12700" dir="5400000" rotWithShape="0">
                    <a:srgbClr val="FFFFFF"/>
                  </a:outerShdw>
                </a:effectLst>
                <a:sym typeface="Menlo"/>
              </a:rPr>
              <a:t>ArrayList</a:t>
            </a:r>
            <a:r>
              <a:rPr lang="en-IE" sz="2400" dirty="0">
                <a:effectLst>
                  <a:outerShdw dist="12700" dir="5400000" rotWithShape="0">
                    <a:srgbClr val="FFFFFF"/>
                  </a:outerShdw>
                </a:effectLst>
                <a:sym typeface="Menlo"/>
              </a:rPr>
              <a:t>&lt;String&gt; </a:t>
            </a:r>
            <a:r>
              <a:rPr sz="2400" dirty="0" smtClean="0"/>
              <a:t> </a:t>
            </a:r>
            <a:r>
              <a:rPr sz="2400" dirty="0"/>
              <a:t>strings</a:t>
            </a:r>
            <a:r>
              <a:rPr sz="2400" dirty="0">
                <a:solidFill>
                  <a:srgbClr val="555555"/>
                </a:solidFill>
              </a:rPr>
              <a:t>)</a:t>
            </a:r>
            <a:r>
              <a:rPr sz="2400" dirty="0"/>
              <a:t> </a:t>
            </a:r>
            <a:r>
              <a:rPr sz="2400" dirty="0" smtClean="0">
                <a:solidFill>
                  <a:srgbClr val="555555"/>
                </a:solidFill>
              </a:rPr>
              <a:t>{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/>
              <a:t>   </a:t>
            </a:r>
            <a:r>
              <a:rPr sz="2400" dirty="0" smtClean="0"/>
              <a:t>  </a:t>
            </a:r>
            <a:r>
              <a:rPr sz="2400" dirty="0" err="1" smtClean="0"/>
              <a:t>strings</a:t>
            </a:r>
            <a:r>
              <a:rPr sz="2400" dirty="0" err="1" smtClean="0">
                <a:solidFill>
                  <a:srgbClr val="555555"/>
                </a:solidFill>
              </a:rPr>
              <a:t>.</a:t>
            </a:r>
            <a:r>
              <a:rPr sz="2400" dirty="0" err="1" smtClean="0"/>
              <a:t>forEach</a:t>
            </a:r>
            <a:r>
              <a:rPr lang="en-IE" sz="2400" dirty="0" smtClean="0"/>
              <a:t> </a:t>
            </a:r>
            <a:r>
              <a:rPr sz="2400" dirty="0" smtClean="0">
                <a:solidFill>
                  <a:srgbClr val="555555"/>
                </a:solidFill>
              </a:rPr>
              <a:t>[</a:t>
            </a:r>
            <a:r>
              <a:rPr sz="2400" dirty="0" smtClean="0"/>
              <a:t> </a:t>
            </a:r>
            <a:r>
              <a:rPr sz="2400" dirty="0"/>
              <a:t>s </a:t>
            </a:r>
            <a:r>
              <a:rPr sz="2400" dirty="0">
                <a:solidFill>
                  <a:srgbClr val="555555"/>
                </a:solidFill>
              </a:rPr>
              <a:t>|</a:t>
            </a:r>
            <a:r>
              <a:rPr sz="2400" dirty="0"/>
              <a:t> </a:t>
            </a:r>
            <a:r>
              <a:rPr sz="2400" dirty="0" err="1"/>
              <a:t>println</a:t>
            </a:r>
            <a:r>
              <a:rPr sz="2400" dirty="0">
                <a:solidFill>
                  <a:srgbClr val="555555"/>
                </a:solidFill>
              </a:rPr>
              <a:t>(</a:t>
            </a:r>
            <a:r>
              <a:rPr sz="2400" dirty="0"/>
              <a:t>s</a:t>
            </a:r>
            <a:r>
              <a:rPr sz="2400" dirty="0">
                <a:solidFill>
                  <a:srgbClr val="555555"/>
                </a:solidFill>
              </a:rPr>
              <a:t>)</a:t>
            </a:r>
            <a:r>
              <a:rPr sz="2400" dirty="0"/>
              <a:t> </a:t>
            </a:r>
            <a:r>
              <a:rPr sz="2400" dirty="0">
                <a:solidFill>
                  <a:srgbClr val="555555"/>
                </a:solidFill>
              </a:rPr>
              <a:t>]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 </a:t>
            </a:r>
            <a:r>
              <a:rPr sz="2400" dirty="0" smtClean="0"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  <a:endParaRPr sz="24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1319584" y="5661818"/>
            <a:ext cx="10439400" cy="31034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/>
              <a:t>list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/>
              <a:t>forEach</a:t>
            </a:r>
            <a:r>
              <a:rPr sz="2400" dirty="0">
                <a:solidFill>
                  <a:srgbClr val="555555"/>
                </a:solidFill>
              </a:rPr>
              <a:t>[</a:t>
            </a:r>
            <a:r>
              <a:rPr sz="2400" dirty="0"/>
              <a:t> element</a:t>
            </a:r>
            <a:r>
              <a:rPr sz="2400" dirty="0">
                <a:solidFill>
                  <a:srgbClr val="555555"/>
                </a:solidFill>
              </a:rPr>
              <a:t>,</a:t>
            </a:r>
            <a:r>
              <a:rPr sz="2400" dirty="0"/>
              <a:t> index </a:t>
            </a:r>
            <a:r>
              <a:rPr sz="2400" dirty="0">
                <a:solidFill>
                  <a:srgbClr val="555555"/>
                </a:solidFill>
              </a:rPr>
              <a:t>|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	</a:t>
            </a:r>
            <a:r>
              <a:rPr sz="2400" dirty="0">
                <a:solidFill>
                  <a:srgbClr val="555555"/>
                </a:solidFill>
              </a:rPr>
              <a:t>..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/>
              <a:t>// if you need access to the current index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effectLst>
                  <a:outerShdw dist="12700" dir="5400000" rotWithShape="0">
                    <a:srgbClr val="FFFFFF"/>
                  </a:outerShdw>
                </a:effectLst>
              </a:rPr>
              <a:t>]</a:t>
            </a:r>
            <a:endParaRPr sz="24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/>
              <a:t>list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/>
              <a:t>reverseView</a:t>
            </a:r>
            <a:r>
              <a:rPr sz="2400" dirty="0" err="1">
                <a:solidFill>
                  <a:srgbClr val="555555"/>
                </a:solidFill>
              </a:rPr>
              <a:t>.</a:t>
            </a:r>
            <a:r>
              <a:rPr sz="2400" dirty="0" err="1"/>
              <a:t>forEach</a:t>
            </a:r>
            <a:r>
              <a:rPr sz="2400" dirty="0">
                <a:solidFill>
                  <a:srgbClr val="555555"/>
                </a:solidFill>
              </a:rPr>
              <a:t>[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48484C"/>
                </a:solidFill>
              </a:rPr>
              <a:t>  </a:t>
            </a:r>
            <a:r>
              <a:rPr sz="2400" dirty="0">
                <a:solidFill>
                  <a:srgbClr val="555555"/>
                </a:solidFill>
              </a:rPr>
              <a:t>..</a:t>
            </a:r>
            <a:r>
              <a:rPr sz="2400" dirty="0">
                <a:solidFill>
                  <a:srgbClr val="48484C"/>
                </a:solidFill>
              </a:rPr>
              <a:t> </a:t>
            </a:r>
            <a:r>
              <a:rPr sz="2400" dirty="0"/>
              <a:t>// if you just need the element it in reverse order</a:t>
            </a:r>
            <a:endParaRPr sz="24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effectLst>
                  <a:outerShdw dist="12700" dir="5400000" rotWithShape="0">
                    <a:srgbClr val="FFFFFF"/>
                  </a:outerShdw>
                </a:effectLst>
              </a:rPr>
              <a:t>]</a:t>
            </a:r>
          </a:p>
        </p:txBody>
      </p:sp>
      <p:sp>
        <p:nvSpPr>
          <p:cNvPr id="450" name="Shape 450"/>
          <p:cNvSpPr/>
          <p:nvPr/>
        </p:nvSpPr>
        <p:spPr>
          <a:xfrm>
            <a:off x="7150472" y="3720753"/>
            <a:ext cx="5080000" cy="96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2600" i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Can dramatically reduce number of loops in a program!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Lambdas &amp; </a:t>
            </a:r>
            <a:r>
              <a:rPr dirty="0" smtClean="0"/>
              <a:t>Collections</a:t>
            </a:r>
            <a:r>
              <a:rPr lang="en-IE" dirty="0" smtClean="0"/>
              <a:t> (2)</a:t>
            </a:r>
            <a:endParaRPr dirty="0"/>
          </a:p>
        </p:txBody>
      </p:sp>
      <p:sp>
        <p:nvSpPr>
          <p:cNvPr id="446" name="Shape 44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237704" y="2068488"/>
            <a:ext cx="9865096" cy="1603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buClr>
                <a:srgbClr val="859900"/>
              </a:buClr>
              <a:tabLst>
                <a:tab pos="139700" algn="l"/>
                <a:tab pos="457200" algn="l"/>
              </a:tabLst>
              <a:defRPr sz="1800">
                <a:solidFill>
                  <a:srgbClr val="8394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>
                <a:solidFill>
                  <a:srgbClr val="859900"/>
                </a:solidFill>
              </a:rPr>
              <a:t>  </a:t>
            </a:r>
            <a:r>
              <a:rPr sz="2400" dirty="0" err="1" smtClean="0">
                <a:solidFill>
                  <a:srgbClr val="859900"/>
                </a:solidFill>
              </a:rPr>
              <a:t>val</a:t>
            </a:r>
            <a:r>
              <a:rPr sz="2400" dirty="0" smtClean="0"/>
              <a:t> 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</a:rPr>
              <a:t>strings = </a:t>
            </a:r>
            <a:r>
              <a:rPr lang="en-IE" sz="2400" i="1" dirty="0" err="1" smtClean="0">
                <a:solidFill>
                  <a:schemeClr val="bg2">
                    <a:lumMod val="50000"/>
                  </a:schemeClr>
                </a:solidFill>
              </a:rPr>
              <a:t>newArrayList</a:t>
            </a:r>
            <a:r>
              <a:rPr sz="2400" dirty="0" smtClean="0"/>
              <a:t>(</a:t>
            </a:r>
            <a:r>
              <a:rPr sz="2400" dirty="0" smtClean="0">
                <a:solidFill>
                  <a:srgbClr val="2AA198"/>
                </a:solidFill>
              </a:rPr>
              <a:t>"</a:t>
            </a:r>
            <a:r>
              <a:rPr sz="2400" dirty="0">
                <a:solidFill>
                  <a:srgbClr val="2AA198"/>
                </a:solidFill>
              </a:rPr>
              <a:t>red"</a:t>
            </a:r>
            <a:r>
              <a:rPr sz="2400" dirty="0"/>
              <a:t>, </a:t>
            </a:r>
            <a:r>
              <a:rPr sz="2400" dirty="0">
                <a:solidFill>
                  <a:srgbClr val="2AA198"/>
                </a:solidFill>
              </a:rPr>
              <a:t>"blue"</a:t>
            </a:r>
            <a:r>
              <a:rPr sz="2400" dirty="0"/>
              <a:t>, </a:t>
            </a:r>
            <a:r>
              <a:rPr sz="2400" dirty="0">
                <a:solidFill>
                  <a:srgbClr val="2AA198"/>
                </a:solidFill>
              </a:rPr>
              <a:t>"green"</a:t>
            </a:r>
            <a:r>
              <a:rPr sz="2400" dirty="0"/>
              <a:t>)</a:t>
            </a:r>
            <a:endParaRPr sz="2400" dirty="0">
              <a:solidFill>
                <a:srgbClr val="586E75"/>
              </a:solidFill>
            </a:endParaRPr>
          </a:p>
          <a:p>
            <a:pPr>
              <a:lnSpc>
                <a:spcPts val="3900"/>
              </a:lnSpc>
              <a:buClr>
                <a:srgbClr val="859900"/>
              </a:buClr>
              <a:tabLst>
                <a:tab pos="139700" algn="l"/>
                <a:tab pos="457200" algn="l"/>
              </a:tabLst>
              <a:defRPr sz="1800">
                <a:solidFill>
                  <a:srgbClr val="8394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>
                <a:solidFill>
                  <a:srgbClr val="859900"/>
                </a:solidFill>
              </a:rPr>
              <a:t>  </a:t>
            </a:r>
            <a:r>
              <a:rPr sz="2400" dirty="0" err="1" smtClean="0">
                <a:solidFill>
                  <a:srgbClr val="859900"/>
                </a:solidFill>
              </a:rPr>
              <a:t>val</a:t>
            </a:r>
            <a:r>
              <a:rPr sz="2400" dirty="0" smtClean="0"/>
              <a:t> </a:t>
            </a:r>
            <a:r>
              <a:rPr sz="2400" dirty="0" err="1">
                <a:solidFill>
                  <a:schemeClr val="bg2">
                    <a:lumMod val="50000"/>
                  </a:schemeClr>
                </a:solidFill>
              </a:rPr>
              <a:t>charCount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sz="2400" dirty="0" err="1">
                <a:solidFill>
                  <a:schemeClr val="bg2">
                    <a:lumMod val="50000"/>
                  </a:schemeClr>
                </a:solidFill>
              </a:rPr>
              <a:t>strings.map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sz="2400" dirty="0" err="1">
                <a:solidFill>
                  <a:schemeClr val="bg2">
                    <a:lumMod val="50000"/>
                  </a:schemeClr>
                </a:solidFill>
              </a:rPr>
              <a:t>s|s.length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</a:rPr>
              <a:t>].reduce[sum, size | sum + size</a:t>
            </a:r>
            <a:r>
              <a:rPr sz="2400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en-IE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3900"/>
              </a:lnSpc>
              <a:buClr>
                <a:srgbClr val="859900"/>
              </a:buClr>
              <a:tabLst>
                <a:tab pos="139700" algn="l"/>
                <a:tab pos="457200" algn="l"/>
              </a:tabLst>
              <a:defRPr sz="1800">
                <a:solidFill>
                  <a:srgbClr val="8394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E" sz="24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sz="2400" dirty="0" err="1" smtClean="0">
                <a:solidFill>
                  <a:schemeClr val="bg2">
                    <a:lumMod val="50000"/>
                  </a:schemeClr>
                </a:solidFill>
              </a:rPr>
              <a:t>println</a:t>
            </a:r>
            <a:r>
              <a:rPr lang="en-IE" sz="24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sz="2400" dirty="0" err="1" smtClean="0">
                <a:solidFill>
                  <a:schemeClr val="bg2">
                    <a:lumMod val="50000"/>
                  </a:schemeClr>
                </a:solidFill>
              </a:rPr>
              <a:t>charCount</a:t>
            </a:r>
            <a:r>
              <a:rPr lang="en-IE" sz="24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30792" y="2603249"/>
            <a:ext cx="2228146" cy="5334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Output is 12</a:t>
            </a:r>
            <a:endParaRPr kumimoji="0" lang="en-IE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783" y="4268958"/>
            <a:ext cx="3775393" cy="52322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IE" sz="2800" dirty="0" err="1" smtClean="0">
                <a:solidFill>
                  <a:schemeClr val="bg2">
                    <a:lumMod val="50000"/>
                  </a:schemeClr>
                </a:solidFill>
              </a:rPr>
              <a:t>strings.map</a:t>
            </a:r>
            <a:r>
              <a:rPr lang="en-IE" sz="2800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IE" sz="2800" dirty="0" err="1" smtClean="0">
                <a:solidFill>
                  <a:schemeClr val="bg2">
                    <a:lumMod val="50000"/>
                  </a:schemeClr>
                </a:solidFill>
              </a:rPr>
              <a:t>s|s.length</a:t>
            </a:r>
            <a:r>
              <a:rPr lang="en-IE" sz="2800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en-IE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646422" y="7469088"/>
            <a:ext cx="11192682" cy="18261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The </a:t>
            </a:r>
            <a:r>
              <a:rPr kumimoji="0" lang="en-IE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reduce</a:t>
            </a:r>
            <a:r>
              <a:rPr kumimoji="0" lang="en-IE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kumimoji="0" lang="en-IE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method is in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the </a:t>
            </a:r>
            <a:r>
              <a:rPr kumimoji="0" lang="en-IE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IterableExtensions 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class.  It applies the function to all elements of the List [3, 4, 5] in turn </a:t>
            </a: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i.e.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given our list [3, 4, 5] and the function add, the result returned will be: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IE" sz="28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add(add(3, 4), 5)</a:t>
            </a:r>
            <a:endParaRPr kumimoji="0" lang="en-IE" sz="28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0783" y="6893024"/>
            <a:ext cx="5022529" cy="52322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IE" sz="2800" dirty="0">
                <a:solidFill>
                  <a:schemeClr val="bg2">
                    <a:lumMod val="50000"/>
                  </a:schemeClr>
                </a:solidFill>
              </a:rPr>
              <a:t>reduce[sum, size | sum + size]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18145" y="3949662"/>
            <a:ext cx="8296236" cy="26879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The </a:t>
            </a:r>
            <a:r>
              <a:rPr kumimoji="0" lang="en-IE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map </a:t>
            </a:r>
            <a:r>
              <a:rPr kumimoji="0" lang="en-IE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method is in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the </a:t>
            </a:r>
            <a:r>
              <a:rPr kumimoji="0" lang="en-IE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ListExtensions 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class.  It returns a list built using the Lambda expression i.e.  Iterate through the </a:t>
            </a:r>
            <a:r>
              <a:rPr kumimoji="0" lang="en-IE" sz="28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ArrayList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called </a:t>
            </a:r>
            <a:r>
              <a:rPr kumimoji="0" lang="en-IE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strings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, and for each object </a:t>
            </a:r>
            <a:r>
              <a:rPr kumimoji="0" lang="en-IE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found in the </a:t>
            </a:r>
            <a:r>
              <a:rPr kumimoji="0" lang="en-IE" sz="28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ArrayList</a:t>
            </a:r>
            <a:r>
              <a:rPr kumimoji="0" lang="en-IE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, the length of the String </a:t>
            </a:r>
            <a:r>
              <a:rPr lang="en-IE" sz="28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</a:t>
            </a:r>
            <a:r>
              <a:rPr lang="en-IE" sz="28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is added as an element to the returned List i.e. </a:t>
            </a:r>
            <a:r>
              <a:rPr lang="en-IE" sz="28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[3, 4, 5] </a:t>
            </a:r>
            <a:r>
              <a:rPr lang="en-IE" sz="28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is returned.</a:t>
            </a:r>
            <a:endParaRPr kumimoji="0" lang="en-IE" sz="28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193546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 Expression</a:t>
            </a:r>
          </a:p>
        </p:txBody>
      </p:sp>
      <p:sp>
        <p:nvSpPr>
          <p:cNvPr id="453" name="Shape 453"/>
          <p:cNvSpPr>
            <a:spLocks noGrp="1"/>
          </p:cNvSpPr>
          <p:nvPr>
            <p:ph type="body" sz="half" idx="1"/>
          </p:nvPr>
        </p:nvSpPr>
        <p:spPr>
          <a:xfrm>
            <a:off x="584448" y="2140496"/>
            <a:ext cx="12182648" cy="29888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2500"/>
              </a:spcBef>
            </a:pPr>
            <a:r>
              <a:rPr sz="2800" dirty="0"/>
              <a:t>The switch expression is very different from Java's switch statement:</a:t>
            </a:r>
          </a:p>
          <a:p>
            <a:pPr lvl="1">
              <a:spcBef>
                <a:spcPts val="2500"/>
              </a:spcBef>
            </a:pPr>
            <a:r>
              <a:rPr sz="2800" dirty="0"/>
              <a:t>there is no fall through which means only one case is evaluated at most. </a:t>
            </a:r>
          </a:p>
          <a:p>
            <a:pPr lvl="1">
              <a:spcBef>
                <a:spcPts val="2500"/>
              </a:spcBef>
            </a:pPr>
            <a:r>
              <a:rPr sz="2800" dirty="0"/>
              <a:t>The use of switch is not limited to certain values but can be used for any object reference. </a:t>
            </a:r>
          </a:p>
          <a:p>
            <a:pPr lvl="1">
              <a:spcBef>
                <a:spcPts val="2500"/>
              </a:spcBef>
            </a:pPr>
            <a:r>
              <a:rPr sz="2800" dirty="0" err="1"/>
              <a:t>Object.equals</a:t>
            </a:r>
            <a:r>
              <a:rPr sz="2800" dirty="0"/>
              <a:t>(Object) is used to compare the value in the case with the one you are switching over.</a:t>
            </a:r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1173808" y="6028928"/>
            <a:ext cx="10441160" cy="31034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b="1" dirty="0"/>
              <a:t>switch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err="1">
                <a:solidFill>
                  <a:srgbClr val="48484C"/>
                </a:solidFill>
              </a:rPr>
              <a:t>myString</a:t>
            </a:r>
            <a:r>
              <a:rPr sz="2800" dirty="0">
                <a:solidFill>
                  <a:srgbClr val="48484C"/>
                </a:solidFill>
              </a:rPr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 smtClean="0">
                <a:solidFill>
                  <a:srgbClr val="555555"/>
                </a:solidFill>
              </a:rPr>
              <a:t>{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48484C"/>
                </a:solidFill>
              </a:rPr>
              <a:t>  </a:t>
            </a:r>
            <a:r>
              <a:rPr sz="2800" b="1" dirty="0">
                <a:solidFill>
                  <a:srgbClr val="7F0085"/>
                </a:solidFill>
              </a:rPr>
              <a:t>case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err="1">
                <a:solidFill>
                  <a:srgbClr val="48484C"/>
                </a:solidFill>
              </a:rPr>
              <a:t>myString</a:t>
            </a:r>
            <a:r>
              <a:rPr sz="2800" dirty="0" err="1">
                <a:solidFill>
                  <a:srgbClr val="555555"/>
                </a:solidFill>
              </a:rPr>
              <a:t>.</a:t>
            </a:r>
            <a:r>
              <a:rPr sz="2800" dirty="0" err="1">
                <a:solidFill>
                  <a:srgbClr val="48484C"/>
                </a:solidFill>
              </a:rPr>
              <a:t>length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&gt;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195F91"/>
                </a:solidFill>
              </a:rPr>
              <a:t>5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: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lang="en-IE" sz="2800" dirty="0" smtClean="0">
                <a:solidFill>
                  <a:srgbClr val="48484C"/>
                </a:solidFill>
              </a:rPr>
              <a:t>	print(</a:t>
            </a:r>
            <a:r>
              <a:rPr sz="2800" dirty="0" smtClean="0"/>
              <a:t>"a </a:t>
            </a:r>
            <a:r>
              <a:rPr sz="2800" dirty="0"/>
              <a:t>long string</a:t>
            </a:r>
            <a:r>
              <a:rPr sz="2800" dirty="0" smtClean="0"/>
              <a:t>."</a:t>
            </a:r>
            <a:r>
              <a:rPr lang="en-IE" sz="2800" dirty="0" smtClean="0"/>
              <a:t>)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48484C"/>
                </a:solidFill>
              </a:rPr>
              <a:t>  </a:t>
            </a:r>
            <a:r>
              <a:rPr sz="2800" b="1" dirty="0">
                <a:solidFill>
                  <a:srgbClr val="7F0085"/>
                </a:solidFill>
              </a:rPr>
              <a:t>case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/>
              <a:t>'some'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: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lang="en-IE" sz="2800" dirty="0" smtClean="0">
                <a:solidFill>
                  <a:srgbClr val="48484C"/>
                </a:solidFill>
              </a:rPr>
              <a:t> 					print(</a:t>
            </a:r>
            <a:r>
              <a:rPr sz="2800" dirty="0" smtClean="0"/>
              <a:t>"It</a:t>
            </a:r>
            <a:r>
              <a:rPr lang="en-IE" sz="2800" dirty="0" smtClean="0"/>
              <a:t>\</a:t>
            </a:r>
            <a:r>
              <a:rPr sz="2800" dirty="0" smtClean="0"/>
              <a:t>'s </a:t>
            </a:r>
            <a:r>
              <a:rPr sz="2800" dirty="0"/>
              <a:t>some string</a:t>
            </a:r>
            <a:r>
              <a:rPr sz="2800" dirty="0" smtClean="0"/>
              <a:t>."</a:t>
            </a:r>
            <a:r>
              <a:rPr lang="en-IE" sz="2800" dirty="0" smtClean="0"/>
              <a:t>)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4200BF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48484C"/>
                </a:solidFill>
              </a:rPr>
              <a:t>  </a:t>
            </a:r>
            <a:r>
              <a:rPr sz="2800" b="1" dirty="0">
                <a:solidFill>
                  <a:srgbClr val="7F0085"/>
                </a:solidFill>
              </a:rPr>
              <a:t>default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: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lang="en-IE" sz="2800" dirty="0" smtClean="0">
                <a:solidFill>
                  <a:srgbClr val="48484C"/>
                </a:solidFill>
              </a:rPr>
              <a:t>							print(</a:t>
            </a:r>
            <a:r>
              <a:rPr sz="2800" dirty="0" smtClean="0"/>
              <a:t>"It</a:t>
            </a:r>
            <a:r>
              <a:rPr lang="en-IE" sz="2800" dirty="0" smtClean="0"/>
              <a:t>\</a:t>
            </a:r>
            <a:r>
              <a:rPr sz="2800" dirty="0" smtClean="0"/>
              <a:t>'s </a:t>
            </a:r>
            <a:r>
              <a:rPr sz="2800" dirty="0"/>
              <a:t>another short string</a:t>
            </a:r>
            <a:r>
              <a:rPr sz="2800" dirty="0" smtClean="0"/>
              <a:t>."</a:t>
            </a:r>
            <a:r>
              <a:rPr lang="en-IE" sz="2800" dirty="0" smtClean="0"/>
              <a:t>)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creen Shot 2013-10-07 at 10.04.15.png"/>
          <p:cNvPicPr>
            <a:picLocks noChangeAspect="1"/>
          </p:cNvPicPr>
          <p:nvPr/>
        </p:nvPicPr>
        <p:blipFill>
          <a:blip r:embed="rId2">
            <a:extLst/>
          </a:blip>
          <a:srcRect l="1318" t="62758" r="7707"/>
          <a:stretch>
            <a:fillRect/>
          </a:stretch>
        </p:blipFill>
        <p:spPr>
          <a:xfrm>
            <a:off x="453728" y="1690047"/>
            <a:ext cx="12103893" cy="549195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0" name="Shape 27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982120" y="7996606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200" dirty="0" smtClean="0">
                <a:hlinkClick r:id="rId3"/>
              </a:rPr>
              <a:t>Excellent </a:t>
            </a:r>
            <a:r>
              <a:rPr lang="en-IE" sz="3200" dirty="0" err="1" smtClean="0">
                <a:hlinkClick r:id="rId3"/>
              </a:rPr>
              <a:t>Xtend</a:t>
            </a:r>
            <a:r>
              <a:rPr lang="en-IE" sz="3200" dirty="0" smtClean="0">
                <a:hlinkClick r:id="rId3"/>
              </a:rPr>
              <a:t> User Guide</a:t>
            </a:r>
            <a:endParaRPr lang="en-IE" sz="3200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 Expression- Type guards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sz="half" idx="1"/>
          </p:nvPr>
        </p:nvSpPr>
        <p:spPr>
          <a:xfrm>
            <a:off x="525736" y="2170112"/>
            <a:ext cx="5472608" cy="7315200"/>
          </a:xfrm>
          <a:prstGeom prst="rect">
            <a:avLst/>
          </a:prstGeom>
        </p:spPr>
        <p:txBody>
          <a:bodyPr/>
          <a:lstStyle/>
          <a:p>
            <a:r>
              <a:rPr dirty="0"/>
              <a:t>Instead of or in addition to the case guard you can specify a type guard. </a:t>
            </a:r>
          </a:p>
          <a:p>
            <a:r>
              <a:rPr dirty="0"/>
              <a:t>The case only matches if the switch value conforms to this type. </a:t>
            </a:r>
          </a:p>
          <a:p>
            <a:r>
              <a:rPr dirty="0"/>
              <a:t>A case with both a type guard and a predicate only matches if both conditions match. </a:t>
            </a:r>
          </a:p>
          <a:p>
            <a:r>
              <a:rPr dirty="0"/>
              <a:t>If the switch value is a field, parameter or variable, it is automatically casted to the given type within the predicate and the case body.</a:t>
            </a:r>
          </a:p>
        </p:txBody>
      </p:sp>
      <p:sp>
        <p:nvSpPr>
          <p:cNvPr id="459" name="Shape 4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6147150" y="2140496"/>
            <a:ext cx="6619946" cy="56040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b="1" dirty="0" err="1"/>
              <a:t>def</a:t>
            </a:r>
            <a:r>
              <a:rPr sz="2800" dirty="0">
                <a:solidFill>
                  <a:srgbClr val="48484C"/>
                </a:solidFill>
              </a:rPr>
              <a:t> length</a:t>
            </a:r>
            <a:r>
              <a:rPr sz="2800" dirty="0">
                <a:solidFill>
                  <a:srgbClr val="555555"/>
                </a:solidFill>
              </a:rPr>
              <a:t>(</a:t>
            </a:r>
            <a:r>
              <a:rPr sz="2800" dirty="0">
                <a:solidFill>
                  <a:srgbClr val="777777"/>
                </a:solidFill>
              </a:rPr>
              <a:t>Object</a:t>
            </a:r>
            <a:r>
              <a:rPr sz="2800" dirty="0">
                <a:solidFill>
                  <a:srgbClr val="48484C"/>
                </a:solidFill>
              </a:rPr>
              <a:t> x</a:t>
            </a:r>
            <a:r>
              <a:rPr sz="2800" dirty="0">
                <a:solidFill>
                  <a:srgbClr val="555555"/>
                </a:solidFill>
              </a:rPr>
              <a:t>)</a:t>
            </a:r>
            <a:r>
              <a:rPr sz="2800" dirty="0">
                <a:solidFill>
                  <a:srgbClr val="48484C"/>
                </a:solidFill>
              </a:rPr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555555"/>
                </a:solidFill>
              </a:rPr>
              <a:t>{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  </a:t>
            </a:r>
            <a:r>
              <a:rPr sz="2800" b="1" dirty="0">
                <a:solidFill>
                  <a:srgbClr val="7F0085"/>
                </a:solidFill>
              </a:rPr>
              <a:t>switch</a:t>
            </a:r>
            <a:r>
              <a:rPr sz="2800" dirty="0"/>
              <a:t> x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  </a:t>
            </a:r>
            <a:r>
              <a:rPr sz="2800" dirty="0">
                <a:solidFill>
                  <a:srgbClr val="555555"/>
                </a:solidFill>
              </a:rPr>
              <a:t>{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48484C"/>
                </a:solidFill>
              </a:rPr>
              <a:t>    </a:t>
            </a:r>
            <a:r>
              <a:rPr sz="2800" dirty="0">
                <a:solidFill>
                  <a:srgbClr val="777777"/>
                </a:solidFill>
              </a:rPr>
              <a:t>String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b="1" dirty="0">
                <a:solidFill>
                  <a:srgbClr val="7F0085"/>
                </a:solidFill>
              </a:rPr>
              <a:t>case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err="1">
                <a:solidFill>
                  <a:srgbClr val="48484C"/>
                </a:solidFill>
              </a:rPr>
              <a:t>x</a:t>
            </a:r>
            <a:r>
              <a:rPr sz="2800" dirty="0" err="1">
                <a:solidFill>
                  <a:srgbClr val="555555"/>
                </a:solidFill>
              </a:rPr>
              <a:t>.</a:t>
            </a:r>
            <a:r>
              <a:rPr sz="2800" dirty="0" err="1">
                <a:solidFill>
                  <a:srgbClr val="48484C"/>
                </a:solidFill>
              </a:rPr>
              <a:t>length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&gt;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195F91"/>
                </a:solidFill>
              </a:rPr>
              <a:t>0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: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err="1">
                <a:solidFill>
                  <a:srgbClr val="48484C"/>
                </a:solidFill>
              </a:rPr>
              <a:t>x</a:t>
            </a:r>
            <a:r>
              <a:rPr sz="2800" dirty="0" err="1">
                <a:solidFill>
                  <a:srgbClr val="555555"/>
                </a:solidFill>
              </a:rPr>
              <a:t>.</a:t>
            </a:r>
            <a:r>
              <a:rPr sz="2800" dirty="0" err="1">
                <a:solidFill>
                  <a:srgbClr val="48484C"/>
                </a:solidFill>
              </a:rPr>
              <a:t>length</a:t>
            </a:r>
            <a:r>
              <a:rPr sz="2800" dirty="0">
                <a:solidFill>
                  <a:srgbClr val="48484C"/>
                </a:solidFill>
              </a:rPr>
              <a:t> </a:t>
            </a: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48484C"/>
                </a:solidFill>
              </a:rPr>
              <a:t>                 </a:t>
            </a:r>
            <a:r>
              <a:rPr sz="2800" dirty="0"/>
              <a:t>// length is defined for String 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48484C"/>
                </a:solidFill>
              </a:rPr>
              <a:t>    </a:t>
            </a:r>
            <a:r>
              <a:rPr sz="2800" dirty="0">
                <a:solidFill>
                  <a:srgbClr val="777777"/>
                </a:solidFill>
              </a:rPr>
              <a:t>List</a:t>
            </a:r>
            <a:r>
              <a:rPr sz="2800" dirty="0">
                <a:solidFill>
                  <a:srgbClr val="555555"/>
                </a:solidFill>
              </a:rPr>
              <a:t>&lt;?&gt;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555555"/>
                </a:solidFill>
              </a:rPr>
              <a:t>: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err="1">
                <a:solidFill>
                  <a:srgbClr val="48484C"/>
                </a:solidFill>
              </a:rPr>
              <a:t>x</a:t>
            </a:r>
            <a:r>
              <a:rPr sz="2800" dirty="0" err="1">
                <a:solidFill>
                  <a:srgbClr val="555555"/>
                </a:solidFill>
              </a:rPr>
              <a:t>.</a:t>
            </a:r>
            <a:r>
              <a:rPr sz="2800" dirty="0" err="1">
                <a:solidFill>
                  <a:srgbClr val="48484C"/>
                </a:solidFill>
              </a:rPr>
              <a:t>size</a:t>
            </a:r>
            <a:r>
              <a:rPr sz="2800" dirty="0">
                <a:solidFill>
                  <a:srgbClr val="48484C"/>
                </a:solidFill>
              </a:rPr>
              <a:t>    </a:t>
            </a:r>
          </a:p>
          <a:p>
            <a:pPr>
              <a:lnSpc>
                <a:spcPts val="3900"/>
              </a:lnSpc>
              <a:buClr>
                <a:srgbClr val="48484C"/>
              </a:buClr>
              <a:tabLst>
                <a:tab pos="139700" algn="l"/>
                <a:tab pos="457200" algn="l"/>
              </a:tabLst>
              <a:defRPr sz="1800">
                <a:solidFill>
                  <a:srgbClr val="008000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48484C"/>
                </a:solidFill>
              </a:rPr>
              <a:t>                 </a:t>
            </a:r>
            <a:r>
              <a:rPr sz="2800" dirty="0"/>
              <a:t>// size is defined for List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    </a:t>
            </a:r>
            <a:r>
              <a:rPr sz="2800" b="1" dirty="0">
                <a:solidFill>
                  <a:srgbClr val="7F0085"/>
                </a:solidFill>
              </a:rPr>
              <a:t>default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:</a:t>
            </a:r>
            <a:r>
              <a:rPr sz="2800" dirty="0"/>
              <a:t> </a:t>
            </a:r>
            <a:r>
              <a:rPr sz="2800" dirty="0">
                <a:solidFill>
                  <a:srgbClr val="555555"/>
                </a:solidFill>
              </a:rPr>
              <a:t>-</a:t>
            </a:r>
            <a:r>
              <a:rPr sz="2800" dirty="0">
                <a:solidFill>
                  <a:srgbClr val="195F91"/>
                </a:solidFill>
              </a:rPr>
              <a:t>1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effectLst>
                  <a:outerShdw dist="12700" dir="5400000" rotWithShape="0">
                    <a:srgbClr val="FFFFFF"/>
                  </a:outerShdw>
                </a:effectLst>
              </a:rPr>
              <a:t>  </a:t>
            </a:r>
            <a:r>
              <a:rPr sz="2800" dirty="0">
                <a:solidFill>
                  <a:srgbClr val="555555"/>
                </a:solidFill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  <a:endParaRPr sz="28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  <a:endParaRPr sz="28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Relevant </a:t>
            </a:r>
            <a:r>
              <a:rPr dirty="0" err="1"/>
              <a:t>XTend</a:t>
            </a:r>
            <a:r>
              <a:rPr dirty="0"/>
              <a:t> Features (for pace-console-</a:t>
            </a:r>
            <a:r>
              <a:rPr dirty="0" err="1"/>
              <a:t>xtend</a:t>
            </a:r>
            <a:r>
              <a:rPr dirty="0"/>
              <a:t>)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half" idx="1"/>
          </p:nvPr>
        </p:nvSpPr>
        <p:spPr>
          <a:xfrm>
            <a:off x="114300" y="2324100"/>
            <a:ext cx="4051300" cy="702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ts val="2700"/>
              </a:spcBef>
            </a:pPr>
            <a:r>
              <a:rPr dirty="0"/>
              <a:t>Java Interoperability</a:t>
            </a:r>
          </a:p>
          <a:p>
            <a:pPr lvl="1">
              <a:spcBef>
                <a:spcPts val="2700"/>
              </a:spcBef>
            </a:pPr>
            <a:r>
              <a:rPr dirty="0"/>
              <a:t>Type Inference</a:t>
            </a:r>
          </a:p>
          <a:p>
            <a:pPr lvl="1">
              <a:spcBef>
                <a:spcPts val="2700"/>
              </a:spcBef>
            </a:pPr>
            <a:r>
              <a:rPr dirty="0"/>
              <a:t>Conversion Rules</a:t>
            </a:r>
          </a:p>
          <a:p>
            <a:pPr>
              <a:spcBef>
                <a:spcPts val="2700"/>
              </a:spcBef>
            </a:pPr>
            <a:r>
              <a:rPr dirty="0"/>
              <a:t>Classes </a:t>
            </a:r>
          </a:p>
          <a:p>
            <a:pPr lvl="1">
              <a:spcBef>
                <a:spcPts val="2700"/>
              </a:spcBef>
            </a:pPr>
            <a:r>
              <a:rPr dirty="0"/>
              <a:t>Constructors</a:t>
            </a:r>
          </a:p>
          <a:p>
            <a:pPr lvl="1">
              <a:spcBef>
                <a:spcPts val="2700"/>
              </a:spcBef>
            </a:pPr>
            <a:r>
              <a:rPr dirty="0"/>
              <a:t>Fields </a:t>
            </a:r>
          </a:p>
          <a:p>
            <a:pPr lvl="1">
              <a:spcBef>
                <a:spcPts val="2700"/>
              </a:spcBef>
            </a:pPr>
            <a:r>
              <a:rPr dirty="0"/>
              <a:t>Methods</a:t>
            </a:r>
          </a:p>
          <a:p>
            <a:pPr lvl="1">
              <a:spcBef>
                <a:spcPts val="2700"/>
              </a:spcBef>
            </a:pPr>
            <a:r>
              <a:rPr dirty="0"/>
              <a:t>Override</a:t>
            </a:r>
          </a:p>
          <a:p>
            <a:pPr lvl="1">
              <a:spcBef>
                <a:spcPts val="2700"/>
              </a:spcBef>
            </a:pPr>
            <a:r>
              <a:rPr dirty="0"/>
              <a:t>Inferred return types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318000" y="2324100"/>
            <a:ext cx="42164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Literals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Casts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Field access &amp; </a:t>
            </a:r>
            <a:r>
              <a:rPr lang="en-IE" dirty="0"/>
              <a:t/>
            </a:r>
            <a:br>
              <a:rPr lang="en-IE" dirty="0"/>
            </a:br>
            <a:r>
              <a:rPr dirty="0" smtClean="0"/>
              <a:t>method </a:t>
            </a:r>
            <a:r>
              <a:rPr dirty="0"/>
              <a:t>invocation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Constructor call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Lambda 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If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switch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return expression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8686800" y="2324100"/>
            <a:ext cx="41656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Annotations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dirty="0" smtClean="0"/>
              <a:t>@Accessors</a:t>
            </a:r>
            <a:endParaRPr dirty="0"/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@Data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8945589" y="2396108"/>
            <a:ext cx="2525363" cy="204864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09446570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Active Annotations</a:t>
            </a:r>
          </a:p>
        </p:txBody>
      </p:sp>
      <p:sp>
        <p:nvSpPr>
          <p:cNvPr id="467" name="Shape 467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0909300" cy="5295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 err="1"/>
              <a:t>Xtend</a:t>
            </a:r>
            <a:r>
              <a:rPr sz="3600" dirty="0"/>
              <a:t> comes with ready-to-use active annotations for common code patterns. </a:t>
            </a:r>
          </a:p>
          <a:p>
            <a:r>
              <a:rPr sz="3600" dirty="0"/>
              <a:t>They reside in the </a:t>
            </a:r>
            <a:r>
              <a:rPr sz="3600" dirty="0" smtClean="0"/>
              <a:t>org.eclipse.xtend.lib</a:t>
            </a:r>
            <a:r>
              <a:rPr lang="en-IE" sz="3600" dirty="0" smtClean="0"/>
              <a:t>.annotations</a:t>
            </a:r>
            <a:r>
              <a:rPr sz="3600" dirty="0" smtClean="0"/>
              <a:t> </a:t>
            </a:r>
            <a:r>
              <a:rPr sz="3600" dirty="0"/>
              <a:t>plug-in/jar which must be on the class path of the project containing the </a:t>
            </a:r>
            <a:r>
              <a:rPr sz="3600" dirty="0" err="1"/>
              <a:t>Xtend</a:t>
            </a:r>
            <a:r>
              <a:rPr sz="3600" dirty="0"/>
              <a:t> files.</a:t>
            </a:r>
          </a:p>
        </p:txBody>
      </p:sp>
      <p:sp>
        <p:nvSpPr>
          <p:cNvPr id="468" name="Shape 46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@</a:t>
            </a:r>
            <a:r>
              <a:rPr lang="en-IE" dirty="0" smtClean="0"/>
              <a:t>Accessors</a:t>
            </a:r>
            <a:endParaRPr dirty="0"/>
          </a:p>
        </p:txBody>
      </p:sp>
      <p:sp>
        <p:nvSpPr>
          <p:cNvPr id="471" name="Shape 471"/>
          <p:cNvSpPr>
            <a:spLocks noGrp="1"/>
          </p:cNvSpPr>
          <p:nvPr>
            <p:ph type="body" sz="half" idx="1"/>
          </p:nvPr>
        </p:nvSpPr>
        <p:spPr>
          <a:xfrm>
            <a:off x="622300" y="2527300"/>
            <a:ext cx="5168900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For fields that are annotated as </a:t>
            </a:r>
            <a:r>
              <a:rPr lang="en-IE" sz="2800" dirty="0" smtClean="0"/>
              <a:t>@Accessors</a:t>
            </a:r>
            <a:r>
              <a:rPr sz="2800" dirty="0" smtClean="0"/>
              <a:t>, </a:t>
            </a:r>
            <a:r>
              <a:rPr sz="2800" dirty="0"/>
              <a:t>the </a:t>
            </a:r>
            <a:r>
              <a:rPr sz="2800" dirty="0" err="1"/>
              <a:t>Xtend</a:t>
            </a:r>
            <a:r>
              <a:rPr sz="2800" dirty="0"/>
              <a:t> compiler will generate a Java field, a getter and, if the field is non-final, a setter method. </a:t>
            </a:r>
          </a:p>
          <a:p>
            <a:r>
              <a:rPr sz="2800" dirty="0" smtClean="0"/>
              <a:t>The </a:t>
            </a:r>
            <a:r>
              <a:rPr lang="en-IE" sz="2800" dirty="0" smtClean="0"/>
              <a:t>generated </a:t>
            </a:r>
            <a:r>
              <a:rPr sz="2800" dirty="0" smtClean="0"/>
              <a:t>methods are</a:t>
            </a:r>
            <a:r>
              <a:rPr lang="en-IE" sz="2800" dirty="0" smtClean="0"/>
              <a:t>, by default, </a:t>
            </a:r>
            <a:r>
              <a:rPr sz="2800" dirty="0" smtClean="0"/>
              <a:t>public</a:t>
            </a:r>
            <a:r>
              <a:rPr dirty="0" smtClean="0"/>
              <a:t>.</a:t>
            </a:r>
            <a:r>
              <a:rPr lang="en-IE" dirty="0" smtClean="0"/>
              <a:t> </a:t>
            </a:r>
          </a:p>
          <a:p>
            <a:r>
              <a:rPr lang="en-IE" dirty="0" smtClean="0"/>
              <a:t>@Accessors can be used at class level too e.g.: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@</a:t>
            </a:r>
            <a:r>
              <a:rPr lang="en-IE" dirty="0"/>
              <a:t>Accessors </a:t>
            </a:r>
            <a:r>
              <a:rPr lang="en-IE" b="1" dirty="0"/>
              <a:t>class</a:t>
            </a:r>
            <a:r>
              <a:rPr lang="en-IE" dirty="0"/>
              <a:t> Person {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</p:txBody>
      </p:sp>
      <p:sp>
        <p:nvSpPr>
          <p:cNvPr id="472" name="Shape 4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6142360" y="2003475"/>
            <a:ext cx="6045200" cy="6027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lnSpc>
                <a:spcPts val="3900"/>
              </a:lnSpc>
              <a:buClr>
                <a:srgbClr val="555555"/>
              </a:buClr>
              <a:tabLst>
                <a:tab pos="139700" algn="l"/>
                <a:tab pos="457200" algn="l"/>
              </a:tabLst>
              <a:defRPr sz="1800">
                <a:solidFill>
                  <a:srgbClr val="777777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 smtClean="0">
                <a:solidFill>
                  <a:srgbClr val="555555"/>
                </a:solidFill>
              </a:rPr>
              <a:t>@</a:t>
            </a:r>
            <a:r>
              <a:rPr lang="en-IE" sz="2800" dirty="0" smtClean="0">
                <a:solidFill>
                  <a:srgbClr val="777777"/>
                </a:solidFill>
              </a:rPr>
              <a:t>Accessors</a:t>
            </a:r>
            <a:r>
              <a:rPr sz="2800" dirty="0" smtClean="0">
                <a:solidFill>
                  <a:srgbClr val="48484C"/>
                </a:solidFill>
              </a:rPr>
              <a:t> </a:t>
            </a:r>
            <a:r>
              <a:rPr sz="2800" dirty="0"/>
              <a:t>String</a:t>
            </a:r>
            <a:r>
              <a:rPr sz="2800" dirty="0">
                <a:solidFill>
                  <a:srgbClr val="48484C"/>
                </a:solidFill>
              </a:rPr>
              <a:t> name</a:t>
            </a:r>
          </a:p>
        </p:txBody>
      </p:sp>
      <p:sp>
        <p:nvSpPr>
          <p:cNvPr id="474" name="Shape 474"/>
          <p:cNvSpPr/>
          <p:nvPr/>
        </p:nvSpPr>
        <p:spPr>
          <a:xfrm>
            <a:off x="6142360" y="3764140"/>
            <a:ext cx="6624736" cy="56040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b="1" dirty="0"/>
              <a:t>private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777777"/>
                </a:solidFill>
              </a:rPr>
              <a:t>String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smtClean="0">
                <a:solidFill>
                  <a:srgbClr val="48484C"/>
                </a:solidFill>
              </a:rPr>
              <a:t>name</a:t>
            </a:r>
            <a:r>
              <a:rPr sz="2800" dirty="0">
                <a:solidFill>
                  <a:srgbClr val="555555"/>
                </a:solidFill>
              </a:rPr>
              <a:t>;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effectLst>
                  <a:outerShdw dist="12700" dir="5400000" rotWithShape="0">
                    <a:srgbClr val="FFFFFF"/>
                  </a:outerShdw>
                </a:effectLst>
              </a:rPr>
              <a:t> </a:t>
            </a:r>
            <a:endParaRPr sz="28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b="1" dirty="0"/>
              <a:t>public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777777"/>
                </a:solidFill>
              </a:rPr>
              <a:t>String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err="1">
                <a:solidFill>
                  <a:srgbClr val="48484C"/>
                </a:solidFill>
              </a:rPr>
              <a:t>getName</a:t>
            </a:r>
            <a:r>
              <a:rPr sz="2800" dirty="0">
                <a:solidFill>
                  <a:srgbClr val="555555"/>
                </a:solidFill>
              </a:rPr>
              <a:t>()</a:t>
            </a:r>
            <a:r>
              <a:rPr sz="2800" dirty="0">
                <a:solidFill>
                  <a:srgbClr val="48484C"/>
                </a:solidFill>
              </a:rPr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555555"/>
                </a:solidFill>
              </a:rPr>
              <a:t>{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  </a:t>
            </a:r>
            <a:r>
              <a:rPr sz="2800" b="1" dirty="0">
                <a:solidFill>
                  <a:srgbClr val="7F0085"/>
                </a:solidFill>
              </a:rPr>
              <a:t>return</a:t>
            </a:r>
            <a:r>
              <a:rPr sz="2800" dirty="0"/>
              <a:t> </a:t>
            </a:r>
            <a:r>
              <a:rPr sz="2800" b="1" dirty="0" smtClean="0">
                <a:solidFill>
                  <a:srgbClr val="7F0085"/>
                </a:solidFill>
              </a:rPr>
              <a:t>this</a:t>
            </a:r>
            <a:r>
              <a:rPr sz="2800" dirty="0" smtClean="0">
                <a:solidFill>
                  <a:srgbClr val="555555"/>
                </a:solidFill>
              </a:rPr>
              <a:t>.</a:t>
            </a:r>
            <a:r>
              <a:rPr sz="2800" dirty="0" smtClean="0"/>
              <a:t>name</a:t>
            </a:r>
            <a:r>
              <a:rPr sz="2800" dirty="0">
                <a:solidFill>
                  <a:srgbClr val="555555"/>
                </a:solidFill>
              </a:rPr>
              <a:t>;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  <a:endParaRPr sz="28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effectLst>
                  <a:outerShdw dist="12700" dir="5400000" rotWithShape="0">
                    <a:srgbClr val="FFFFFF"/>
                  </a:outerShdw>
                </a:effectLst>
              </a:rPr>
              <a:t> </a:t>
            </a:r>
            <a:endParaRPr sz="28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b="1" dirty="0"/>
              <a:t>public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b="1" dirty="0"/>
              <a:t>void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 err="1">
                <a:solidFill>
                  <a:srgbClr val="48484C"/>
                </a:solidFill>
              </a:rPr>
              <a:t>setName</a:t>
            </a:r>
            <a:r>
              <a:rPr sz="2800" dirty="0">
                <a:solidFill>
                  <a:srgbClr val="555555"/>
                </a:solidFill>
              </a:rPr>
              <a:t>(</a:t>
            </a:r>
            <a:r>
              <a:rPr sz="2800" b="1" dirty="0"/>
              <a:t>final</a:t>
            </a:r>
            <a:r>
              <a:rPr sz="2800" dirty="0">
                <a:solidFill>
                  <a:srgbClr val="48484C"/>
                </a:solidFill>
              </a:rPr>
              <a:t> </a:t>
            </a:r>
            <a:r>
              <a:rPr sz="2800" dirty="0">
                <a:solidFill>
                  <a:srgbClr val="777777"/>
                </a:solidFill>
              </a:rPr>
              <a:t>String</a:t>
            </a:r>
            <a:r>
              <a:rPr sz="2800" dirty="0">
                <a:solidFill>
                  <a:srgbClr val="48484C"/>
                </a:solidFill>
              </a:rPr>
              <a:t> name</a:t>
            </a:r>
            <a:r>
              <a:rPr sz="2800" dirty="0">
                <a:solidFill>
                  <a:srgbClr val="555555"/>
                </a:solidFill>
              </a:rPr>
              <a:t>)</a:t>
            </a:r>
            <a:r>
              <a:rPr sz="2800" dirty="0">
                <a:solidFill>
                  <a:srgbClr val="48484C"/>
                </a:solidFill>
              </a:rPr>
              <a:t> </a:t>
            </a: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solidFill>
                  <a:srgbClr val="555555"/>
                </a:solidFill>
              </a:rPr>
              <a:t>{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  <a:r>
              <a:rPr sz="2800" dirty="0"/>
              <a:t>  </a:t>
            </a:r>
            <a:r>
              <a:rPr sz="2800" b="1" dirty="0" smtClean="0">
                <a:solidFill>
                  <a:srgbClr val="7F0085"/>
                </a:solidFill>
              </a:rPr>
              <a:t>this</a:t>
            </a:r>
            <a:r>
              <a:rPr sz="2800" dirty="0" smtClean="0">
                <a:solidFill>
                  <a:srgbClr val="555555"/>
                </a:solidFill>
              </a:rPr>
              <a:t>.</a:t>
            </a:r>
            <a:r>
              <a:rPr sz="2800" dirty="0" smtClean="0"/>
              <a:t>name </a:t>
            </a:r>
            <a:r>
              <a:rPr sz="2800" dirty="0">
                <a:solidFill>
                  <a:srgbClr val="555555"/>
                </a:solidFill>
              </a:rPr>
              <a:t>=</a:t>
            </a:r>
            <a:r>
              <a:rPr sz="2800" dirty="0"/>
              <a:t> name</a:t>
            </a:r>
            <a:r>
              <a:rPr sz="2800" dirty="0">
                <a:solidFill>
                  <a:srgbClr val="555555"/>
                </a:solidFill>
              </a:rPr>
              <a:t>;</a:t>
            </a:r>
            <a:endParaRPr sz="2800" dirty="0">
              <a:solidFill>
                <a:srgbClr val="BEBEC5"/>
              </a:solidFill>
            </a:endParaRPr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effectLst>
                  <a:outerShdw dist="12700" dir="5400000" rotWithShape="0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475" name="Shape 475"/>
          <p:cNvSpPr/>
          <p:nvPr/>
        </p:nvSpPr>
        <p:spPr>
          <a:xfrm>
            <a:off x="8446616" y="2716560"/>
            <a:ext cx="141305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24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dirty="0"/>
              <a:t>generates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@</a:t>
            </a:r>
            <a:r>
              <a:rPr lang="en-IE" dirty="0" smtClean="0"/>
              <a:t>Accessors</a:t>
            </a:r>
            <a:endParaRPr dirty="0"/>
          </a:p>
        </p:txBody>
      </p:sp>
      <p:sp>
        <p:nvSpPr>
          <p:cNvPr id="471" name="Shape 471"/>
          <p:cNvSpPr>
            <a:spLocks noGrp="1"/>
          </p:cNvSpPr>
          <p:nvPr>
            <p:ph type="body" sz="half" idx="1"/>
          </p:nvPr>
        </p:nvSpPr>
        <p:spPr>
          <a:xfrm>
            <a:off x="537102" y="2140496"/>
            <a:ext cx="12169351" cy="1028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sz="3200" dirty="0" smtClean="0"/>
              <a:t>You can use the </a:t>
            </a:r>
            <a:r>
              <a:rPr lang="en-IE" sz="3200" dirty="0" err="1" smtClean="0"/>
              <a:t>AccessorType</a:t>
            </a:r>
            <a:r>
              <a:rPr lang="en-IE" sz="3200" dirty="0" smtClean="0"/>
              <a:t> to change the defaults.  </a:t>
            </a:r>
          </a:p>
          <a:p>
            <a:endParaRPr lang="en-IE" sz="3200" dirty="0" smtClean="0"/>
          </a:p>
          <a:p>
            <a:endParaRPr lang="en-IE" dirty="0" smtClean="0"/>
          </a:p>
        </p:txBody>
      </p:sp>
      <p:sp>
        <p:nvSpPr>
          <p:cNvPr id="472" name="Shape 4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597743" y="3480385"/>
            <a:ext cx="12108711" cy="96436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r>
              <a:rPr lang="en-IE" sz="2800" dirty="0"/>
              <a:t>@Accessors(PUBLIC_GETTER, PROTECTED_SETTER) </a:t>
            </a:r>
            <a:r>
              <a:rPr lang="en-IE" sz="2800" b="1" dirty="0" err="1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int</a:t>
            </a:r>
            <a:r>
              <a:rPr lang="en-IE" sz="2800" dirty="0"/>
              <a:t> age</a:t>
            </a:r>
          </a:p>
          <a:p>
            <a:r>
              <a:rPr lang="en-IE" sz="2800" dirty="0"/>
              <a:t>@Accessors(NONE) String </a:t>
            </a:r>
            <a:r>
              <a:rPr lang="en-IE" sz="2800" dirty="0" err="1"/>
              <a:t>internalField</a:t>
            </a:r>
            <a:endParaRPr lang="en-IE" sz="2800" dirty="0"/>
          </a:p>
        </p:txBody>
      </p:sp>
      <p:sp>
        <p:nvSpPr>
          <p:cNvPr id="474" name="Shape 474"/>
          <p:cNvSpPr/>
          <p:nvPr/>
        </p:nvSpPr>
        <p:spPr>
          <a:xfrm>
            <a:off x="537103" y="5075445"/>
            <a:ext cx="12169352" cy="404982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r>
              <a:rPr lang="en-IE" sz="2800" dirty="0" smtClean="0"/>
              <a:t>@</a:t>
            </a:r>
            <a:r>
              <a:rPr lang="en-IE" sz="2800" dirty="0"/>
              <a:t>Accessors(PUBLIC_GETTER, PROTECTED_SETTER) </a:t>
            </a:r>
            <a:r>
              <a:rPr lang="en-IE" sz="2800" b="1" dirty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private</a:t>
            </a:r>
            <a:r>
              <a:rPr lang="en-IE" sz="2800" dirty="0"/>
              <a:t> </a:t>
            </a:r>
            <a:r>
              <a:rPr lang="en-IE" sz="2800" b="1" dirty="0" err="1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int</a:t>
            </a:r>
            <a:r>
              <a:rPr lang="en-IE" sz="2800" dirty="0"/>
              <a:t> age</a:t>
            </a:r>
          </a:p>
          <a:p>
            <a:r>
              <a:rPr lang="en-IE" sz="2800" dirty="0"/>
              <a:t>@Accessors(NONE) </a:t>
            </a:r>
            <a:r>
              <a:rPr lang="en-IE" sz="2800" b="1" dirty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private</a:t>
            </a:r>
            <a:r>
              <a:rPr lang="en-IE" sz="2800" dirty="0"/>
              <a:t> String </a:t>
            </a:r>
            <a:r>
              <a:rPr lang="en-IE" sz="2800" dirty="0" err="1"/>
              <a:t>internalField</a:t>
            </a:r>
            <a:endParaRPr lang="en-IE" sz="2800" dirty="0"/>
          </a:p>
          <a:p>
            <a:pPr>
              <a:lnSpc>
                <a:spcPts val="3900"/>
              </a:lnSpc>
              <a:tabLst>
                <a:tab pos="139700" algn="l"/>
                <a:tab pos="457200" algn="l"/>
              </a:tabLst>
              <a:defRPr sz="1800">
                <a:solidFill>
                  <a:srgbClr val="48484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800" dirty="0">
                <a:effectLst>
                  <a:outerShdw dist="12700" dir="5400000" rotWithShape="0">
                    <a:srgbClr val="FFFFFF"/>
                  </a:outerShdw>
                </a:effectLst>
              </a:rPr>
              <a:t> </a:t>
            </a:r>
            <a:endParaRPr sz="2800" dirty="0">
              <a:solidFill>
                <a:srgbClr val="BEBEC5"/>
              </a:solidFill>
              <a:effectLst>
                <a:outerShdw dist="12700" dir="5400000" rotWithShape="0">
                  <a:srgbClr val="FFFFFF"/>
                </a:outerShdw>
              </a:effectLst>
            </a:endParaRPr>
          </a:p>
          <a:p>
            <a:r>
              <a:rPr lang="en-IE" sz="2800" b="1" dirty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public</a:t>
            </a:r>
            <a:r>
              <a:rPr lang="en-IE" sz="2800" dirty="0"/>
              <a:t> </a:t>
            </a:r>
            <a:r>
              <a:rPr lang="en-IE" sz="2800" b="1" dirty="0" err="1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int</a:t>
            </a:r>
            <a:r>
              <a:rPr lang="en-IE" sz="2800" dirty="0"/>
              <a:t> </a:t>
            </a:r>
            <a:r>
              <a:rPr lang="en-IE" sz="2800" dirty="0" err="1"/>
              <a:t>getAge</a:t>
            </a:r>
            <a:r>
              <a:rPr lang="en-IE" sz="2800" dirty="0"/>
              <a:t>() {</a:t>
            </a:r>
          </a:p>
          <a:p>
            <a:r>
              <a:rPr lang="en-IE" sz="2800" b="1" dirty="0" smtClean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    return</a:t>
            </a:r>
            <a:r>
              <a:rPr lang="en-IE" sz="2800" dirty="0" smtClean="0"/>
              <a:t> </a:t>
            </a:r>
            <a:r>
              <a:rPr lang="en-IE" sz="2800" b="1" dirty="0" err="1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this.age</a:t>
            </a:r>
            <a:r>
              <a:rPr lang="en-IE" sz="2800" dirty="0"/>
              <a:t>;</a:t>
            </a:r>
          </a:p>
          <a:p>
            <a:r>
              <a:rPr lang="en-IE" sz="2800" dirty="0"/>
              <a:t>}</a:t>
            </a:r>
          </a:p>
          <a:p>
            <a:r>
              <a:rPr lang="en-IE" sz="2800" b="1" dirty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protected</a:t>
            </a:r>
            <a:r>
              <a:rPr lang="en-IE" sz="2800" dirty="0"/>
              <a:t> </a:t>
            </a:r>
            <a:r>
              <a:rPr lang="en-IE" sz="2800" b="1" dirty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void</a:t>
            </a:r>
            <a:r>
              <a:rPr lang="en-IE" sz="2800" dirty="0"/>
              <a:t> </a:t>
            </a:r>
            <a:r>
              <a:rPr lang="en-IE" sz="2800" dirty="0" err="1"/>
              <a:t>setAge</a:t>
            </a:r>
            <a:r>
              <a:rPr lang="en-IE" sz="2800" dirty="0"/>
              <a:t>(</a:t>
            </a:r>
            <a:r>
              <a:rPr lang="en-IE" sz="2800" b="1" dirty="0" smtClean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final</a:t>
            </a:r>
            <a:r>
              <a:rPr lang="en-IE" sz="2800" dirty="0" smtClean="0"/>
              <a:t> </a:t>
            </a:r>
            <a:r>
              <a:rPr lang="en-IE" sz="2800" b="1" dirty="0" err="1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int</a:t>
            </a:r>
            <a:r>
              <a:rPr lang="en-IE" sz="2800" dirty="0"/>
              <a:t> age) {</a:t>
            </a:r>
          </a:p>
          <a:p>
            <a:r>
              <a:rPr lang="en-IE" sz="2800" b="1" dirty="0" smtClean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    </a:t>
            </a:r>
            <a:r>
              <a:rPr lang="en-IE" sz="2800" b="1" dirty="0" err="1" smtClean="0">
                <a:solidFill>
                  <a:srgbClr val="7F0085"/>
                </a:solidFill>
                <a:effectLst>
                  <a:outerShdw dist="12700" dir="5400000" rotWithShape="0">
                    <a:srgbClr val="FFFFFF"/>
                  </a:outerShdw>
                </a:effectLst>
                <a:latin typeface="Menlo"/>
                <a:ea typeface="Menlo"/>
                <a:cs typeface="Menlo"/>
              </a:rPr>
              <a:t>this.age</a:t>
            </a:r>
            <a:r>
              <a:rPr lang="en-IE" sz="2800" dirty="0" smtClean="0"/>
              <a:t> </a:t>
            </a:r>
            <a:r>
              <a:rPr lang="en-IE" sz="2800" dirty="0"/>
              <a:t>= age;</a:t>
            </a:r>
          </a:p>
          <a:p>
            <a:r>
              <a:rPr lang="en-IE" sz="2800" dirty="0"/>
              <a:t>}</a:t>
            </a:r>
          </a:p>
        </p:txBody>
      </p:sp>
      <p:sp>
        <p:nvSpPr>
          <p:cNvPr id="475" name="Shape 475"/>
          <p:cNvSpPr/>
          <p:nvPr/>
        </p:nvSpPr>
        <p:spPr>
          <a:xfrm>
            <a:off x="5795873" y="4487441"/>
            <a:ext cx="141305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24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dirty="0"/>
              <a:t>generates</a:t>
            </a:r>
          </a:p>
        </p:txBody>
      </p:sp>
    </p:spTree>
    <p:extLst>
      <p:ext uri="{BB962C8B-B14F-4D97-AF65-F5344CB8AC3E}">
        <p14:creationId xmlns:p14="http://schemas.microsoft.com/office/powerpoint/2010/main" val="1479670971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@Data</a:t>
            </a:r>
          </a:p>
        </p:txBody>
      </p:sp>
      <p:sp>
        <p:nvSpPr>
          <p:cNvPr id="478" name="Shape 478"/>
          <p:cNvSpPr>
            <a:spLocks noGrp="1"/>
          </p:cNvSpPr>
          <p:nvPr>
            <p:ph type="body" idx="1"/>
          </p:nvPr>
        </p:nvSpPr>
        <p:spPr>
          <a:xfrm>
            <a:off x="458068" y="2140496"/>
            <a:ext cx="7988548" cy="7429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300"/>
              </a:spcBef>
            </a:pPr>
            <a:r>
              <a:rPr sz="2800" dirty="0"/>
              <a:t>The annotation </a:t>
            </a:r>
            <a:r>
              <a:rPr sz="2800" dirty="0">
                <a:hlinkClick r:id="rId2"/>
              </a:rPr>
              <a:t>@Data</a:t>
            </a:r>
            <a:r>
              <a:rPr sz="2800" dirty="0"/>
              <a:t> will turn an annotated class into a value object class. A class annotated with @Data is processed according to the following rules:</a:t>
            </a:r>
          </a:p>
          <a:p>
            <a:pPr lvl="1">
              <a:spcBef>
                <a:spcPts val="1300"/>
              </a:spcBef>
            </a:pPr>
            <a:r>
              <a:rPr sz="2800" dirty="0"/>
              <a:t>all fields are final,</a:t>
            </a:r>
          </a:p>
          <a:p>
            <a:pPr lvl="1">
              <a:spcBef>
                <a:spcPts val="1300"/>
              </a:spcBef>
            </a:pPr>
            <a:r>
              <a:rPr sz="2800" dirty="0"/>
              <a:t>getter methods will be generated (if they do not yet exist),</a:t>
            </a:r>
          </a:p>
          <a:p>
            <a:pPr lvl="1">
              <a:spcBef>
                <a:spcPts val="1300"/>
              </a:spcBef>
            </a:pPr>
            <a:r>
              <a:rPr sz="2800" dirty="0"/>
              <a:t>a constructor with parameters for all non-initialized fields will be generated (if it does not exist),</a:t>
            </a:r>
          </a:p>
          <a:p>
            <a:pPr lvl="1">
              <a:spcBef>
                <a:spcPts val="1300"/>
              </a:spcBef>
            </a:pPr>
            <a:r>
              <a:rPr sz="2800" dirty="0"/>
              <a:t>equals(Object) / </a:t>
            </a:r>
            <a:r>
              <a:rPr sz="2800" dirty="0" err="1"/>
              <a:t>hashCode</a:t>
            </a:r>
            <a:r>
              <a:rPr sz="2800" dirty="0"/>
              <a:t>() methods will be generated (if they do not exist),</a:t>
            </a:r>
          </a:p>
          <a:p>
            <a:pPr lvl="1">
              <a:spcBef>
                <a:spcPts val="1300"/>
              </a:spcBef>
            </a:pPr>
            <a:r>
              <a:rPr sz="2800" dirty="0"/>
              <a:t>a </a:t>
            </a:r>
            <a:r>
              <a:rPr sz="2800" dirty="0" err="1"/>
              <a:t>toString</a:t>
            </a:r>
            <a:r>
              <a:rPr sz="2800" dirty="0"/>
              <a:t>() method will be generated (if it does not exist).</a:t>
            </a:r>
          </a:p>
        </p:txBody>
      </p:sp>
      <p:sp>
        <p:nvSpPr>
          <p:cNvPr id="479" name="Shape 4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8660555" y="3597672"/>
            <a:ext cx="3746501" cy="22570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>
                <a:solidFill>
                  <a:srgbClr val="777777"/>
                </a:solidFill>
              </a:rPr>
              <a:t>@Data</a:t>
            </a:r>
            <a:r>
              <a:rPr sz="2800"/>
              <a:t> </a:t>
            </a:r>
            <a:r>
              <a:rPr sz="2800">
                <a:solidFill>
                  <a:srgbClr val="931A68"/>
                </a:solidFill>
              </a:rPr>
              <a:t>class</a:t>
            </a:r>
            <a:r>
              <a:rPr sz="2800"/>
              <a:t> Person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/>
              <a:t>  String </a:t>
            </a:r>
            <a:r>
              <a:rPr sz="2800">
                <a:solidFill>
                  <a:srgbClr val="0132BA"/>
                </a:solidFill>
              </a:rPr>
              <a:t>firstName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/>
              <a:t>  String </a:t>
            </a:r>
            <a:r>
              <a:rPr sz="2800">
                <a:solidFill>
                  <a:srgbClr val="0132BA"/>
                </a:solidFill>
              </a:rPr>
              <a:t>lastName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/>
              <a:t>}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237704" y="2814716"/>
            <a:ext cx="7950895" cy="67505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0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@Data</a:t>
            </a:r>
            <a:endParaRPr sz="1800" dirty="0">
              <a:solidFill>
                <a:srgbClr val="000000"/>
              </a:solidFill>
            </a:endParaRPr>
          </a:p>
          <a:p>
            <a:pPr>
              <a:defRPr sz="10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@</a:t>
            </a:r>
            <a:r>
              <a:rPr sz="1800" dirty="0" err="1"/>
              <a:t>SuppressWarnings</a:t>
            </a:r>
            <a:r>
              <a:rPr sz="1800" dirty="0">
                <a:solidFill>
                  <a:srgbClr val="000000"/>
                </a:solidFill>
              </a:rPr>
              <a:t>(</a:t>
            </a:r>
            <a:r>
              <a:rPr sz="1800" dirty="0">
                <a:solidFill>
                  <a:srgbClr val="3933FF"/>
                </a:solidFill>
              </a:rPr>
              <a:t>"all"</a:t>
            </a:r>
            <a:r>
              <a:rPr sz="1800" dirty="0">
                <a:solidFill>
                  <a:srgbClr val="000000"/>
                </a:solidFill>
              </a:rPr>
              <a:t>)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Person {</a:t>
            </a:r>
          </a:p>
          <a:p>
            <a:pPr>
              <a:defRPr sz="10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0000"/>
                </a:solidFill>
              </a:rPr>
              <a:t>  </a:t>
            </a:r>
            <a:r>
              <a:rPr sz="1800" dirty="0">
                <a:solidFill>
                  <a:srgbClr val="931A68"/>
                </a:solidFill>
              </a:rPr>
              <a:t>private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931A68"/>
                </a:solidFill>
              </a:rPr>
              <a:t>final</a:t>
            </a:r>
            <a:r>
              <a:rPr sz="1800" dirty="0">
                <a:solidFill>
                  <a:srgbClr val="000000"/>
                </a:solidFill>
              </a:rPr>
              <a:t> String </a:t>
            </a:r>
            <a:r>
              <a:rPr sz="1800" dirty="0"/>
              <a:t>_</a:t>
            </a:r>
            <a:r>
              <a:rPr sz="1800" dirty="0" err="1"/>
              <a:t>firstName</a:t>
            </a:r>
            <a:r>
              <a:rPr sz="1800" dirty="0">
                <a:solidFill>
                  <a:srgbClr val="000000"/>
                </a:solidFill>
              </a:rPr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String </a:t>
            </a:r>
            <a:r>
              <a:rPr sz="1800" dirty="0" err="1"/>
              <a:t>getFirstName</a:t>
            </a:r>
            <a:r>
              <a:rPr sz="1800" dirty="0"/>
              <a:t>() {</a:t>
            </a:r>
          </a:p>
          <a:p>
            <a:pPr>
              <a:defRPr sz="10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0000"/>
                </a:solidFill>
              </a:rPr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931A68"/>
                </a:solidFill>
              </a:rPr>
              <a:t>this</a:t>
            </a:r>
            <a:r>
              <a:rPr sz="1800" dirty="0">
                <a:solidFill>
                  <a:srgbClr val="000000"/>
                </a:solidFill>
              </a:rPr>
              <a:t>.</a:t>
            </a:r>
            <a:r>
              <a:rPr sz="1800" dirty="0"/>
              <a:t>_</a:t>
            </a:r>
            <a:r>
              <a:rPr sz="1800" dirty="0" err="1"/>
              <a:t>firstName</a:t>
            </a:r>
            <a:r>
              <a:rPr sz="1800" dirty="0">
                <a:solidFill>
                  <a:srgbClr val="000000"/>
                </a:solidFill>
              </a:rPr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>
              <a:defRPr sz="10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0000"/>
                </a:solidFill>
              </a:rPr>
              <a:t>  </a:t>
            </a:r>
            <a:r>
              <a:rPr sz="1800" dirty="0">
                <a:solidFill>
                  <a:srgbClr val="931A68"/>
                </a:solidFill>
              </a:rPr>
              <a:t>private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931A68"/>
                </a:solidFill>
              </a:rPr>
              <a:t>final</a:t>
            </a:r>
            <a:r>
              <a:rPr sz="1800" dirty="0">
                <a:solidFill>
                  <a:srgbClr val="000000"/>
                </a:solidFill>
              </a:rPr>
              <a:t> String </a:t>
            </a:r>
            <a:r>
              <a:rPr sz="1800" dirty="0"/>
              <a:t>_</a:t>
            </a:r>
            <a:r>
              <a:rPr sz="1800" dirty="0" err="1"/>
              <a:t>lastName</a:t>
            </a:r>
            <a:r>
              <a:rPr sz="1800" dirty="0">
                <a:solidFill>
                  <a:srgbClr val="000000"/>
                </a:solidFill>
              </a:rPr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String </a:t>
            </a:r>
            <a:r>
              <a:rPr sz="1800" dirty="0" err="1"/>
              <a:t>getLastName</a:t>
            </a:r>
            <a:r>
              <a:rPr sz="1800" dirty="0"/>
              <a:t>() {</a:t>
            </a:r>
          </a:p>
          <a:p>
            <a:pPr>
              <a:defRPr sz="10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0000"/>
                </a:solidFill>
              </a:rPr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931A68"/>
                </a:solidFill>
              </a:rPr>
              <a:t>this</a:t>
            </a:r>
            <a:r>
              <a:rPr sz="1800" dirty="0">
                <a:solidFill>
                  <a:srgbClr val="000000"/>
                </a:solidFill>
              </a:rPr>
              <a:t>.</a:t>
            </a:r>
            <a:r>
              <a:rPr sz="1800" dirty="0"/>
              <a:t>_</a:t>
            </a:r>
            <a:r>
              <a:rPr sz="1800" dirty="0" err="1"/>
              <a:t>lastName</a:t>
            </a:r>
            <a:r>
              <a:rPr sz="1800" dirty="0">
                <a:solidFill>
                  <a:srgbClr val="000000"/>
                </a:solidFill>
              </a:rPr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Person(</a:t>
            </a:r>
            <a:r>
              <a:rPr sz="1800" dirty="0">
                <a:solidFill>
                  <a:srgbClr val="931A68"/>
                </a:solidFill>
              </a:rPr>
              <a:t>final</a:t>
            </a:r>
            <a:r>
              <a:rPr sz="1800" dirty="0"/>
              <a:t> String </a:t>
            </a:r>
            <a:r>
              <a:rPr sz="1800" dirty="0" err="1"/>
              <a:t>firstName</a:t>
            </a:r>
            <a:r>
              <a:rPr sz="1800" dirty="0"/>
              <a:t>, </a:t>
            </a:r>
            <a:r>
              <a:rPr sz="1800" dirty="0">
                <a:solidFill>
                  <a:srgbClr val="931A68"/>
                </a:solidFill>
              </a:rPr>
              <a:t>final</a:t>
            </a:r>
            <a:r>
              <a:rPr sz="1800" dirty="0"/>
              <a:t> String </a:t>
            </a:r>
            <a:r>
              <a:rPr sz="1800" dirty="0" err="1"/>
              <a:t>lastName</a:t>
            </a:r>
            <a:r>
              <a:rPr sz="1800" dirty="0"/>
              <a:t>) {</a:t>
            </a:r>
          </a:p>
          <a:p>
            <a:pPr>
              <a:defRPr sz="1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0000"/>
                </a:solidFill>
              </a:rPr>
              <a:t>    </a:t>
            </a:r>
            <a:r>
              <a:rPr sz="1800" dirty="0"/>
              <a:t>super</a:t>
            </a:r>
            <a:r>
              <a:rPr sz="1800" dirty="0">
                <a:solidFill>
                  <a:srgbClr val="000000"/>
                </a:solidFill>
              </a:rPr>
              <a:t>();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this</a:t>
            </a:r>
            <a:r>
              <a:rPr sz="1800" dirty="0"/>
              <a:t>.</a:t>
            </a:r>
            <a:r>
              <a:rPr sz="1800" dirty="0">
                <a:solidFill>
                  <a:srgbClr val="0326CC"/>
                </a:solidFill>
              </a:rPr>
              <a:t>_</a:t>
            </a:r>
            <a:r>
              <a:rPr sz="1800" dirty="0" err="1">
                <a:solidFill>
                  <a:srgbClr val="0326CC"/>
                </a:solidFill>
              </a:rPr>
              <a:t>firstName</a:t>
            </a:r>
            <a:r>
              <a:rPr sz="1800" dirty="0"/>
              <a:t> = </a:t>
            </a:r>
            <a:r>
              <a:rPr sz="1800" dirty="0" err="1"/>
              <a:t>firstName</a:t>
            </a:r>
            <a:r>
              <a:rPr sz="1800" dirty="0"/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this</a:t>
            </a:r>
            <a:r>
              <a:rPr sz="1800" dirty="0"/>
              <a:t>.</a:t>
            </a:r>
            <a:r>
              <a:rPr sz="1800" dirty="0">
                <a:solidFill>
                  <a:srgbClr val="0326CC"/>
                </a:solidFill>
              </a:rPr>
              <a:t>_</a:t>
            </a:r>
            <a:r>
              <a:rPr sz="1800" dirty="0" err="1">
                <a:solidFill>
                  <a:srgbClr val="0326CC"/>
                </a:solidFill>
              </a:rPr>
              <a:t>lastName</a:t>
            </a:r>
            <a:r>
              <a:rPr sz="1800" dirty="0"/>
              <a:t> = </a:t>
            </a:r>
            <a:r>
              <a:rPr sz="1800" dirty="0" err="1"/>
              <a:t>lastName</a:t>
            </a:r>
            <a:r>
              <a:rPr sz="1800" dirty="0"/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>
              <a:defRPr sz="10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0000"/>
                </a:solidFill>
              </a:rPr>
              <a:t>  </a:t>
            </a:r>
            <a:r>
              <a:rPr sz="1800" dirty="0"/>
              <a:t>@Override</a:t>
            </a:r>
            <a:endParaRPr sz="1800" dirty="0">
              <a:solidFill>
                <a:srgbClr val="000000"/>
              </a:solidFill>
            </a:endParaRP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 err="1">
                <a:solidFill>
                  <a:srgbClr val="931A68"/>
                </a:solidFill>
              </a:rPr>
              <a:t>int</a:t>
            </a:r>
            <a:r>
              <a:rPr sz="1800" dirty="0"/>
              <a:t> </a:t>
            </a:r>
            <a:r>
              <a:rPr sz="1800" dirty="0" err="1"/>
              <a:t>hashCode</a:t>
            </a:r>
            <a:r>
              <a:rPr sz="1800" dirty="0"/>
              <a:t>() {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final</a:t>
            </a:r>
            <a:r>
              <a:rPr sz="1800" dirty="0"/>
              <a:t> </a:t>
            </a:r>
            <a:r>
              <a:rPr sz="1800" dirty="0" err="1">
                <a:solidFill>
                  <a:srgbClr val="931A68"/>
                </a:solidFill>
              </a:rPr>
              <a:t>int</a:t>
            </a:r>
            <a:r>
              <a:rPr sz="1800" dirty="0"/>
              <a:t> prime = 31;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int</a:t>
            </a:r>
            <a:r>
              <a:rPr sz="1800" dirty="0"/>
              <a:t> result = 1;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result = prime * result + ((</a:t>
            </a:r>
            <a:r>
              <a:rPr sz="1800" dirty="0">
                <a:solidFill>
                  <a:srgbClr val="0326CC"/>
                </a:solidFill>
              </a:rPr>
              <a:t>_</a:t>
            </a:r>
            <a:r>
              <a:rPr sz="1800" dirty="0" err="1">
                <a:solidFill>
                  <a:srgbClr val="0326CC"/>
                </a:solidFill>
              </a:rPr>
              <a:t>firstName</a:t>
            </a:r>
            <a:r>
              <a:rPr sz="1800" dirty="0"/>
              <a:t>== </a:t>
            </a:r>
            <a:r>
              <a:rPr sz="1800" dirty="0">
                <a:solidFill>
                  <a:srgbClr val="931A68"/>
                </a:solidFill>
              </a:rPr>
              <a:t>null</a:t>
            </a:r>
            <a:r>
              <a:rPr sz="1800" dirty="0"/>
              <a:t>) ? 0 : </a:t>
            </a:r>
            <a:r>
              <a:rPr sz="1800" dirty="0">
                <a:solidFill>
                  <a:srgbClr val="0326CC"/>
                </a:solidFill>
              </a:rPr>
              <a:t>_</a:t>
            </a:r>
            <a:r>
              <a:rPr sz="1800" dirty="0" err="1">
                <a:solidFill>
                  <a:srgbClr val="0326CC"/>
                </a:solidFill>
              </a:rPr>
              <a:t>firstName</a:t>
            </a:r>
            <a:r>
              <a:rPr sz="1800" dirty="0" err="1"/>
              <a:t>.hashCode</a:t>
            </a:r>
            <a:r>
              <a:rPr sz="1800" dirty="0"/>
              <a:t>());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result = prime * result + ((</a:t>
            </a:r>
            <a:r>
              <a:rPr sz="1800" dirty="0">
                <a:solidFill>
                  <a:srgbClr val="0326CC"/>
                </a:solidFill>
              </a:rPr>
              <a:t>_</a:t>
            </a:r>
            <a:r>
              <a:rPr sz="1800" dirty="0" err="1">
                <a:solidFill>
                  <a:srgbClr val="0326CC"/>
                </a:solidFill>
              </a:rPr>
              <a:t>lastName</a:t>
            </a:r>
            <a:r>
              <a:rPr sz="1800" dirty="0"/>
              <a:t>== </a:t>
            </a:r>
            <a:r>
              <a:rPr sz="1800" dirty="0">
                <a:solidFill>
                  <a:srgbClr val="931A68"/>
                </a:solidFill>
              </a:rPr>
              <a:t>null</a:t>
            </a:r>
            <a:r>
              <a:rPr sz="1800" dirty="0"/>
              <a:t>) ? 0 : </a:t>
            </a:r>
            <a:r>
              <a:rPr sz="1800" dirty="0">
                <a:solidFill>
                  <a:srgbClr val="0326CC"/>
                </a:solidFill>
              </a:rPr>
              <a:t>_</a:t>
            </a:r>
            <a:r>
              <a:rPr sz="1800" dirty="0" err="1">
                <a:solidFill>
                  <a:srgbClr val="0326CC"/>
                </a:solidFill>
              </a:rPr>
              <a:t>lastName</a:t>
            </a:r>
            <a:r>
              <a:rPr sz="1800" dirty="0" err="1"/>
              <a:t>.hashCode</a:t>
            </a:r>
            <a:r>
              <a:rPr sz="1800" dirty="0"/>
              <a:t>());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 smtClean="0"/>
              <a:t>}</a:t>
            </a:r>
            <a:endParaRPr sz="1800" dirty="0"/>
          </a:p>
        </p:txBody>
      </p:sp>
      <p:sp>
        <p:nvSpPr>
          <p:cNvPr id="484" name="Shape 484"/>
          <p:cNvSpPr/>
          <p:nvPr/>
        </p:nvSpPr>
        <p:spPr>
          <a:xfrm>
            <a:off x="237704" y="192975"/>
            <a:ext cx="3746501" cy="225702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>
                <a:solidFill>
                  <a:srgbClr val="777777"/>
                </a:solidFill>
              </a:rPr>
              <a:t>@Data</a:t>
            </a:r>
            <a:r>
              <a:rPr sz="2800" dirty="0"/>
              <a:t> </a:t>
            </a:r>
            <a:r>
              <a:rPr sz="2800" dirty="0">
                <a:solidFill>
                  <a:srgbClr val="931A68"/>
                </a:solidFill>
              </a:rPr>
              <a:t>class</a:t>
            </a:r>
            <a:r>
              <a:rPr sz="2800" dirty="0"/>
              <a:t> Person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String </a:t>
            </a:r>
            <a:r>
              <a:rPr sz="2800" dirty="0" err="1">
                <a:solidFill>
                  <a:srgbClr val="0132BA"/>
                </a:solidFill>
              </a:rPr>
              <a:t>firstName</a:t>
            </a:r>
            <a:endParaRPr sz="2800" dirty="0">
              <a:solidFill>
                <a:srgbClr val="0132BA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String </a:t>
            </a:r>
            <a:r>
              <a:rPr sz="2800" dirty="0" err="1">
                <a:solidFill>
                  <a:srgbClr val="0132BA"/>
                </a:solidFill>
              </a:rPr>
              <a:t>lastName</a:t>
            </a:r>
            <a:endParaRPr sz="2800" dirty="0">
              <a:solidFill>
                <a:srgbClr val="0132BA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006456" y="484312"/>
            <a:ext cx="5832648" cy="757130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defRPr sz="10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@Override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</a:t>
            </a:r>
            <a:r>
              <a:rPr lang="en-IE" sz="1800" dirty="0">
                <a:solidFill>
                  <a:srgbClr val="931A68"/>
                </a:solidFill>
              </a:rPr>
              <a:t>public</a:t>
            </a:r>
            <a:r>
              <a:rPr lang="en-IE" sz="1800" dirty="0"/>
              <a:t> </a:t>
            </a:r>
            <a:r>
              <a:rPr lang="en-IE" sz="1800" dirty="0" err="1">
                <a:solidFill>
                  <a:srgbClr val="931A68"/>
                </a:solidFill>
              </a:rPr>
              <a:t>boolean</a:t>
            </a:r>
            <a:r>
              <a:rPr lang="en-IE" sz="1800" dirty="0"/>
              <a:t> equals(</a:t>
            </a:r>
            <a:r>
              <a:rPr lang="en-IE" sz="1800" dirty="0">
                <a:solidFill>
                  <a:srgbClr val="931A68"/>
                </a:solidFill>
              </a:rPr>
              <a:t>final</a:t>
            </a:r>
            <a:r>
              <a:rPr lang="en-IE" sz="1800" dirty="0"/>
              <a:t> Object </a:t>
            </a:r>
            <a:r>
              <a:rPr lang="en-IE" sz="1800" dirty="0" err="1"/>
              <a:t>obj</a:t>
            </a:r>
            <a:r>
              <a:rPr lang="en-IE" sz="1800" dirty="0"/>
              <a:t>) {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</a:t>
            </a:r>
            <a:r>
              <a:rPr lang="en-IE" sz="1800" dirty="0">
                <a:solidFill>
                  <a:srgbClr val="931A68"/>
                </a:solidFill>
              </a:rPr>
              <a:t>if</a:t>
            </a:r>
            <a:r>
              <a:rPr lang="en-IE" sz="1800" dirty="0"/>
              <a:t> (</a:t>
            </a:r>
            <a:r>
              <a:rPr lang="en-IE" sz="1800" dirty="0">
                <a:solidFill>
                  <a:srgbClr val="931A68"/>
                </a:solidFill>
              </a:rPr>
              <a:t>this</a:t>
            </a:r>
            <a:r>
              <a:rPr lang="en-IE" sz="1800" dirty="0"/>
              <a:t> == </a:t>
            </a:r>
            <a:r>
              <a:rPr lang="en-IE" sz="1800" dirty="0" err="1"/>
              <a:t>obj</a:t>
            </a:r>
            <a:r>
              <a:rPr lang="en-IE" sz="1800" dirty="0"/>
              <a:t>)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  </a:t>
            </a:r>
            <a:r>
              <a:rPr lang="en-IE" sz="1800" dirty="0">
                <a:solidFill>
                  <a:srgbClr val="931A68"/>
                </a:solidFill>
              </a:rPr>
              <a:t>return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931A68"/>
                </a:solidFill>
              </a:rPr>
              <a:t>true</a:t>
            </a:r>
            <a:r>
              <a:rPr lang="en-IE" sz="1800" dirty="0"/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</a:t>
            </a:r>
            <a:r>
              <a:rPr lang="en-IE" sz="1800" dirty="0">
                <a:solidFill>
                  <a:srgbClr val="931A68"/>
                </a:solidFill>
              </a:rPr>
              <a:t>if</a:t>
            </a:r>
            <a:r>
              <a:rPr lang="en-IE" sz="1800" dirty="0"/>
              <a:t> (</a:t>
            </a:r>
            <a:r>
              <a:rPr lang="en-IE" sz="1800" dirty="0" err="1"/>
              <a:t>obj</a:t>
            </a:r>
            <a:r>
              <a:rPr lang="en-IE" sz="1800" dirty="0"/>
              <a:t> == </a:t>
            </a:r>
            <a:r>
              <a:rPr lang="en-IE" sz="1800" dirty="0">
                <a:solidFill>
                  <a:srgbClr val="931A68"/>
                </a:solidFill>
              </a:rPr>
              <a:t>null</a:t>
            </a:r>
            <a:r>
              <a:rPr lang="en-IE" sz="1800" dirty="0"/>
              <a:t>)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  </a:t>
            </a:r>
            <a:r>
              <a:rPr lang="en-IE" sz="1800" dirty="0">
                <a:solidFill>
                  <a:srgbClr val="931A68"/>
                </a:solidFill>
              </a:rPr>
              <a:t>return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931A68"/>
                </a:solidFill>
              </a:rPr>
              <a:t>false</a:t>
            </a:r>
            <a:r>
              <a:rPr lang="en-IE" sz="1800" dirty="0"/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</a:t>
            </a:r>
            <a:r>
              <a:rPr lang="en-IE" sz="1800" dirty="0">
                <a:solidFill>
                  <a:srgbClr val="931A68"/>
                </a:solidFill>
              </a:rPr>
              <a:t>if</a:t>
            </a:r>
            <a:r>
              <a:rPr lang="en-IE" sz="1800" dirty="0"/>
              <a:t> (</a:t>
            </a:r>
            <a:r>
              <a:rPr lang="en-IE" sz="1800" dirty="0" err="1"/>
              <a:t>getClass</a:t>
            </a:r>
            <a:r>
              <a:rPr lang="en-IE" sz="1800" dirty="0"/>
              <a:t>() != </a:t>
            </a:r>
            <a:r>
              <a:rPr lang="en-IE" sz="1800" dirty="0" err="1"/>
              <a:t>obj.getClass</a:t>
            </a:r>
            <a:r>
              <a:rPr lang="en-IE" sz="1800" dirty="0"/>
              <a:t>())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  </a:t>
            </a:r>
            <a:r>
              <a:rPr lang="en-IE" sz="1800" dirty="0">
                <a:solidFill>
                  <a:srgbClr val="931A68"/>
                </a:solidFill>
              </a:rPr>
              <a:t>return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931A68"/>
                </a:solidFill>
              </a:rPr>
              <a:t>false</a:t>
            </a:r>
            <a:r>
              <a:rPr lang="en-IE" sz="1800" dirty="0"/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Person other = (Person) </a:t>
            </a:r>
            <a:r>
              <a:rPr lang="en-IE" sz="1800" dirty="0" err="1"/>
              <a:t>obj</a:t>
            </a:r>
            <a:r>
              <a:rPr lang="en-IE" sz="1800" dirty="0"/>
              <a:t>;</a:t>
            </a:r>
          </a:p>
          <a:p>
            <a:pPr>
              <a:defRPr sz="10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</a:t>
            </a:r>
            <a:r>
              <a:rPr lang="en-IE" sz="1800" dirty="0">
                <a:solidFill>
                  <a:srgbClr val="931A68"/>
                </a:solidFill>
              </a:rPr>
              <a:t>if</a:t>
            </a:r>
            <a:r>
              <a:rPr lang="en-IE" sz="1800" dirty="0"/>
              <a:t> (_</a:t>
            </a:r>
            <a:r>
              <a:rPr lang="en-IE" sz="1800" dirty="0" err="1"/>
              <a:t>firstName</a:t>
            </a:r>
            <a:r>
              <a:rPr lang="en-IE" sz="1800" dirty="0"/>
              <a:t> == </a:t>
            </a:r>
            <a:r>
              <a:rPr lang="en-IE" sz="1800" dirty="0">
                <a:solidFill>
                  <a:srgbClr val="931A68"/>
                </a:solidFill>
              </a:rPr>
              <a:t>null</a:t>
            </a:r>
            <a:r>
              <a:rPr lang="en-IE" sz="1800" dirty="0"/>
              <a:t>) {</a:t>
            </a:r>
          </a:p>
          <a:p>
            <a:pPr>
              <a:defRPr sz="10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  </a:t>
            </a:r>
            <a:r>
              <a:rPr lang="en-IE" sz="1800" dirty="0">
                <a:solidFill>
                  <a:srgbClr val="931A68"/>
                </a:solidFill>
              </a:rPr>
              <a:t>if</a:t>
            </a:r>
            <a:r>
              <a:rPr lang="en-IE" sz="1800" dirty="0"/>
              <a:t> (other._</a:t>
            </a:r>
            <a:r>
              <a:rPr lang="en-IE" sz="1800" dirty="0" err="1"/>
              <a:t>firstName</a:t>
            </a:r>
            <a:r>
              <a:rPr lang="en-IE" sz="1800" dirty="0"/>
              <a:t> != </a:t>
            </a:r>
            <a:r>
              <a:rPr lang="en-IE" sz="1800" dirty="0">
                <a:solidFill>
                  <a:srgbClr val="931A68"/>
                </a:solidFill>
              </a:rPr>
              <a:t>null</a:t>
            </a:r>
            <a:r>
              <a:rPr lang="en-IE" sz="1800" dirty="0"/>
              <a:t>)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    </a:t>
            </a:r>
            <a:r>
              <a:rPr lang="en-IE" sz="1800" dirty="0">
                <a:solidFill>
                  <a:srgbClr val="931A68"/>
                </a:solidFill>
              </a:rPr>
              <a:t>return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931A68"/>
                </a:solidFill>
              </a:rPr>
              <a:t>false</a:t>
            </a:r>
            <a:r>
              <a:rPr lang="en-IE" sz="1800" dirty="0"/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} </a:t>
            </a:r>
            <a:r>
              <a:rPr lang="en-IE" sz="1800" dirty="0">
                <a:solidFill>
                  <a:srgbClr val="931A68"/>
                </a:solidFill>
              </a:rPr>
              <a:t>else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931A68"/>
                </a:solidFill>
              </a:rPr>
              <a:t>if</a:t>
            </a:r>
            <a:r>
              <a:rPr lang="en-IE" sz="1800" dirty="0"/>
              <a:t> (!</a:t>
            </a:r>
            <a:r>
              <a:rPr lang="en-IE" sz="1800" dirty="0">
                <a:solidFill>
                  <a:srgbClr val="0326CC"/>
                </a:solidFill>
              </a:rPr>
              <a:t>_</a:t>
            </a:r>
            <a:r>
              <a:rPr lang="en-IE" sz="1800" dirty="0" err="1">
                <a:solidFill>
                  <a:srgbClr val="0326CC"/>
                </a:solidFill>
              </a:rPr>
              <a:t>firstName</a:t>
            </a:r>
            <a:r>
              <a:rPr lang="en-IE" sz="1800" dirty="0" err="1"/>
              <a:t>.equals</a:t>
            </a:r>
            <a:r>
              <a:rPr lang="en-IE" sz="1800" dirty="0"/>
              <a:t>(other.</a:t>
            </a:r>
            <a:r>
              <a:rPr lang="en-IE" sz="1800" dirty="0">
                <a:solidFill>
                  <a:srgbClr val="0326CC"/>
                </a:solidFill>
              </a:rPr>
              <a:t>_</a:t>
            </a:r>
            <a:r>
              <a:rPr lang="en-IE" sz="1800" dirty="0" err="1">
                <a:solidFill>
                  <a:srgbClr val="0326CC"/>
                </a:solidFill>
              </a:rPr>
              <a:t>firstName</a:t>
            </a:r>
            <a:r>
              <a:rPr lang="en-IE" sz="1800" dirty="0"/>
              <a:t>))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  </a:t>
            </a:r>
            <a:r>
              <a:rPr lang="en-IE" sz="1800" dirty="0">
                <a:solidFill>
                  <a:srgbClr val="931A68"/>
                </a:solidFill>
              </a:rPr>
              <a:t>return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931A68"/>
                </a:solidFill>
              </a:rPr>
              <a:t>false</a:t>
            </a:r>
            <a:r>
              <a:rPr lang="en-IE" sz="1800" dirty="0"/>
              <a:t>;</a:t>
            </a:r>
          </a:p>
          <a:p>
            <a:pPr>
              <a:defRPr sz="10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</a:t>
            </a:r>
            <a:r>
              <a:rPr lang="en-IE" sz="1800" dirty="0">
                <a:solidFill>
                  <a:srgbClr val="931A68"/>
                </a:solidFill>
              </a:rPr>
              <a:t>if</a:t>
            </a:r>
            <a:r>
              <a:rPr lang="en-IE" sz="1800" dirty="0"/>
              <a:t> (_</a:t>
            </a:r>
            <a:r>
              <a:rPr lang="en-IE" sz="1800" dirty="0" err="1"/>
              <a:t>lastName</a:t>
            </a:r>
            <a:r>
              <a:rPr lang="en-IE" sz="1800" dirty="0"/>
              <a:t> == </a:t>
            </a:r>
            <a:r>
              <a:rPr lang="en-IE" sz="1800" dirty="0">
                <a:solidFill>
                  <a:srgbClr val="931A68"/>
                </a:solidFill>
              </a:rPr>
              <a:t>null</a:t>
            </a:r>
            <a:r>
              <a:rPr lang="en-IE" sz="1800" dirty="0"/>
              <a:t>) {</a:t>
            </a:r>
          </a:p>
          <a:p>
            <a:pPr>
              <a:defRPr sz="10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  </a:t>
            </a:r>
            <a:r>
              <a:rPr lang="en-IE" sz="1800" dirty="0">
                <a:solidFill>
                  <a:srgbClr val="931A68"/>
                </a:solidFill>
              </a:rPr>
              <a:t>if</a:t>
            </a:r>
            <a:r>
              <a:rPr lang="en-IE" sz="1800" dirty="0"/>
              <a:t> (other._</a:t>
            </a:r>
            <a:r>
              <a:rPr lang="en-IE" sz="1800" dirty="0" err="1"/>
              <a:t>lastName</a:t>
            </a:r>
            <a:r>
              <a:rPr lang="en-IE" sz="1800" dirty="0"/>
              <a:t> != </a:t>
            </a:r>
            <a:r>
              <a:rPr lang="en-IE" sz="1800" dirty="0">
                <a:solidFill>
                  <a:srgbClr val="931A68"/>
                </a:solidFill>
              </a:rPr>
              <a:t>null</a:t>
            </a:r>
            <a:r>
              <a:rPr lang="en-IE" sz="1800" dirty="0"/>
              <a:t>)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    </a:t>
            </a:r>
            <a:r>
              <a:rPr lang="en-IE" sz="1800" dirty="0">
                <a:solidFill>
                  <a:srgbClr val="931A68"/>
                </a:solidFill>
              </a:rPr>
              <a:t>return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931A68"/>
                </a:solidFill>
              </a:rPr>
              <a:t>false</a:t>
            </a:r>
            <a:r>
              <a:rPr lang="en-IE" sz="1800" dirty="0"/>
              <a:t>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} </a:t>
            </a:r>
            <a:r>
              <a:rPr lang="en-IE" sz="1800" dirty="0">
                <a:solidFill>
                  <a:srgbClr val="931A68"/>
                </a:solidFill>
              </a:rPr>
              <a:t>else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931A68"/>
                </a:solidFill>
              </a:rPr>
              <a:t>if</a:t>
            </a:r>
            <a:r>
              <a:rPr lang="en-IE" sz="1800" dirty="0"/>
              <a:t> (!</a:t>
            </a:r>
            <a:r>
              <a:rPr lang="en-IE" sz="1800" dirty="0">
                <a:solidFill>
                  <a:srgbClr val="0326CC"/>
                </a:solidFill>
              </a:rPr>
              <a:t>_</a:t>
            </a:r>
            <a:r>
              <a:rPr lang="en-IE" sz="1800" dirty="0" err="1">
                <a:solidFill>
                  <a:srgbClr val="0326CC"/>
                </a:solidFill>
              </a:rPr>
              <a:t>lastName</a:t>
            </a:r>
            <a:r>
              <a:rPr lang="en-IE" sz="1800" dirty="0" err="1"/>
              <a:t>.equals</a:t>
            </a:r>
            <a:r>
              <a:rPr lang="en-IE" sz="1800" dirty="0"/>
              <a:t>(other.</a:t>
            </a:r>
            <a:r>
              <a:rPr lang="en-IE" sz="1800" dirty="0">
                <a:solidFill>
                  <a:srgbClr val="0326CC"/>
                </a:solidFill>
              </a:rPr>
              <a:t>_</a:t>
            </a:r>
            <a:r>
              <a:rPr lang="en-IE" sz="1800" dirty="0" err="1">
                <a:solidFill>
                  <a:srgbClr val="0326CC"/>
                </a:solidFill>
              </a:rPr>
              <a:t>lastName</a:t>
            </a:r>
            <a:r>
              <a:rPr lang="en-IE" sz="1800" dirty="0"/>
              <a:t>))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  </a:t>
            </a:r>
            <a:r>
              <a:rPr lang="en-IE" sz="1800" dirty="0">
                <a:solidFill>
                  <a:srgbClr val="931A68"/>
                </a:solidFill>
              </a:rPr>
              <a:t>return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931A68"/>
                </a:solidFill>
              </a:rPr>
              <a:t>false</a:t>
            </a:r>
            <a:r>
              <a:rPr lang="en-IE" sz="1800" dirty="0"/>
              <a:t>;</a:t>
            </a:r>
          </a:p>
          <a:p>
            <a:pPr>
              <a:defRPr sz="1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return true;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}</a:t>
            </a:r>
          </a:p>
          <a:p>
            <a:pPr>
              <a:defRPr sz="10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@Override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</a:t>
            </a:r>
            <a:r>
              <a:rPr lang="en-IE" sz="1800" dirty="0">
                <a:solidFill>
                  <a:srgbClr val="931A68"/>
                </a:solidFill>
              </a:rPr>
              <a:t>public</a:t>
            </a:r>
            <a:r>
              <a:rPr lang="en-IE" sz="1800" dirty="0"/>
              <a:t> String </a:t>
            </a:r>
            <a:r>
              <a:rPr lang="en-IE" sz="1800" dirty="0" err="1"/>
              <a:t>toString</a:t>
            </a:r>
            <a:r>
              <a:rPr lang="en-IE" sz="1800" dirty="0"/>
              <a:t>() {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String result = </a:t>
            </a:r>
            <a:r>
              <a:rPr lang="en-IE" sz="1800" dirty="0">
                <a:solidFill>
                  <a:srgbClr val="931A68"/>
                </a:solidFill>
              </a:rPr>
              <a:t>new</a:t>
            </a:r>
            <a:r>
              <a:rPr lang="en-IE" sz="1800" dirty="0"/>
              <a:t> </a:t>
            </a:r>
            <a:r>
              <a:rPr lang="en-IE" sz="1800" dirty="0" err="1"/>
              <a:t>ToStringHelper</a:t>
            </a:r>
            <a:r>
              <a:rPr lang="en-IE" sz="1800" dirty="0"/>
              <a:t>().</a:t>
            </a:r>
            <a:r>
              <a:rPr lang="en-IE" sz="1800" dirty="0" err="1"/>
              <a:t>toString</a:t>
            </a:r>
            <a:r>
              <a:rPr lang="en-IE" sz="1800" dirty="0"/>
              <a:t>(</a:t>
            </a:r>
            <a:r>
              <a:rPr lang="en-IE" sz="1800" dirty="0">
                <a:solidFill>
                  <a:srgbClr val="931A68"/>
                </a:solidFill>
              </a:rPr>
              <a:t>this</a:t>
            </a:r>
            <a:r>
              <a:rPr lang="en-IE" sz="1800" dirty="0"/>
              <a:t>);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  </a:t>
            </a:r>
            <a:r>
              <a:rPr lang="en-IE" sz="1800" dirty="0">
                <a:solidFill>
                  <a:srgbClr val="931A68"/>
                </a:solidFill>
              </a:rPr>
              <a:t>return</a:t>
            </a:r>
            <a:r>
              <a:rPr lang="en-IE" sz="1800" dirty="0"/>
              <a:t> result;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  }</a:t>
            </a:r>
          </a:p>
          <a:p>
            <a:pPr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Features (1)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546100" y="2324100"/>
            <a:ext cx="118999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400"/>
              </a:spcBef>
            </a:pPr>
            <a:r>
              <a:rPr dirty="0">
                <a:hlinkClick r:id="rId2"/>
              </a:rPr>
              <a:t>Extension methods</a:t>
            </a:r>
            <a:r>
              <a:rPr dirty="0"/>
              <a:t> - enhance closed types with new functionality</a:t>
            </a:r>
          </a:p>
          <a:p>
            <a:pPr>
              <a:spcBef>
                <a:spcPts val="5400"/>
              </a:spcBef>
            </a:pPr>
            <a:r>
              <a:rPr dirty="0">
                <a:hlinkClick r:id="rId3"/>
              </a:rPr>
              <a:t>Lambda Expressions</a:t>
            </a:r>
            <a:r>
              <a:rPr dirty="0"/>
              <a:t> - concise syntax for anonymous function literals</a:t>
            </a:r>
          </a:p>
          <a:p>
            <a:pPr>
              <a:spcBef>
                <a:spcPts val="5400"/>
              </a:spcBef>
            </a:pPr>
            <a:r>
              <a:rPr dirty="0">
                <a:hlinkClick r:id="rId4"/>
              </a:rPr>
              <a:t>ActiveAnnotations</a:t>
            </a:r>
            <a:r>
              <a:rPr dirty="0"/>
              <a:t> - annotation processing on steroids</a:t>
            </a:r>
          </a:p>
          <a:p>
            <a:pPr>
              <a:spcBef>
                <a:spcPts val="5400"/>
              </a:spcBef>
            </a:pPr>
            <a:r>
              <a:rPr dirty="0">
                <a:hlinkClick r:id="rId5"/>
              </a:rPr>
              <a:t>Operator overloading</a:t>
            </a:r>
            <a:r>
              <a:rPr dirty="0"/>
              <a:t> - make your libraries even more expressive</a:t>
            </a:r>
          </a:p>
          <a:p>
            <a:pPr>
              <a:spcBef>
                <a:spcPts val="5400"/>
              </a:spcBef>
            </a:pPr>
            <a:r>
              <a:rPr dirty="0">
                <a:hlinkClick r:id="rId6"/>
              </a:rPr>
              <a:t>Powerful switch expressions</a:t>
            </a:r>
            <a:r>
              <a:rPr dirty="0"/>
              <a:t> - type based switching with implicit casts</a:t>
            </a:r>
          </a:p>
          <a:p>
            <a:pPr>
              <a:spcBef>
                <a:spcPts val="5400"/>
              </a:spcBef>
            </a:pPr>
            <a:r>
              <a:rPr dirty="0">
                <a:hlinkClick r:id="rId7"/>
              </a:rPr>
              <a:t>Multiple dispatch</a:t>
            </a:r>
            <a:r>
              <a:rPr dirty="0"/>
              <a:t> - a.k.a. polymorphic method invocation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Features (2)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723900" y="2349500"/>
            <a:ext cx="11036300" cy="6197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200"/>
              </a:spcBef>
            </a:pPr>
            <a:r>
              <a:rPr dirty="0">
                <a:hlinkClick r:id="rId2"/>
              </a:rPr>
              <a:t>Template expressions</a:t>
            </a:r>
            <a:r>
              <a:rPr dirty="0"/>
              <a:t> - with intelligent white space handling</a:t>
            </a:r>
          </a:p>
          <a:p>
            <a:pPr>
              <a:spcBef>
                <a:spcPts val="4200"/>
              </a:spcBef>
            </a:pPr>
            <a:r>
              <a:rPr dirty="0">
                <a:hlinkClick r:id="rId3"/>
              </a:rPr>
              <a:t>No statements</a:t>
            </a:r>
            <a:r>
              <a:rPr dirty="0"/>
              <a:t> - everything is an </a:t>
            </a:r>
            <a:r>
              <a:rPr dirty="0" smtClean="0"/>
              <a:t>expression</a:t>
            </a:r>
            <a:r>
              <a:rPr lang="en-IE" dirty="0" smtClean="0"/>
              <a:t> and has a return type</a:t>
            </a:r>
            <a:endParaRPr dirty="0"/>
          </a:p>
          <a:p>
            <a:pPr>
              <a:spcBef>
                <a:spcPts val="4200"/>
              </a:spcBef>
            </a:pPr>
            <a:r>
              <a:rPr dirty="0" smtClean="0">
                <a:hlinkClick r:id="rId4"/>
              </a:rPr>
              <a:t>Properties</a:t>
            </a:r>
            <a:r>
              <a:rPr dirty="0" smtClean="0"/>
              <a:t> </a:t>
            </a:r>
            <a:r>
              <a:rPr dirty="0"/>
              <a:t>- </a:t>
            </a:r>
            <a:r>
              <a:rPr dirty="0" err="1"/>
              <a:t>shorthands</a:t>
            </a:r>
            <a:r>
              <a:rPr dirty="0"/>
              <a:t> for accessing and defining getters and setter</a:t>
            </a:r>
          </a:p>
          <a:p>
            <a:pPr>
              <a:spcBef>
                <a:spcPts val="4200"/>
              </a:spcBef>
            </a:pPr>
            <a:r>
              <a:rPr dirty="0"/>
              <a:t>Type inference - you rarely need to write down type signatures anymore</a:t>
            </a:r>
          </a:p>
          <a:p>
            <a:pPr>
              <a:spcBef>
                <a:spcPts val="4200"/>
              </a:spcBef>
            </a:pPr>
            <a:r>
              <a:rPr dirty="0"/>
              <a:t>Full support for Java generics - including all conformance and conversion rules</a:t>
            </a:r>
          </a:p>
          <a:p>
            <a:pPr>
              <a:spcBef>
                <a:spcPts val="4200"/>
              </a:spcBef>
            </a:pPr>
            <a:r>
              <a:rPr dirty="0"/>
              <a:t>Translates to Java not bytecode - understand what is going on and use your code for platforms such as Android or GWT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Features Relevant to pacemaker-console-x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xfrm>
            <a:off x="546100" y="2324100"/>
            <a:ext cx="118999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400"/>
              </a:spcBef>
            </a:pPr>
            <a:r>
              <a:rPr lang="en-IE" dirty="0" smtClean="0">
                <a:hlinkClick r:id="rId2"/>
              </a:rPr>
              <a:t>Extension </a:t>
            </a:r>
            <a:r>
              <a:rPr lang="en-IE" dirty="0">
                <a:hlinkClick r:id="rId2"/>
              </a:rPr>
              <a:t>methods</a:t>
            </a:r>
            <a:r>
              <a:rPr lang="en-IE" dirty="0"/>
              <a:t> - enhance closed types with new functionality</a:t>
            </a:r>
          </a:p>
          <a:p>
            <a:pPr>
              <a:spcBef>
                <a:spcPts val="5400"/>
              </a:spcBef>
            </a:pPr>
            <a:r>
              <a:rPr lang="en-IE" dirty="0">
                <a:hlinkClick r:id="rId3"/>
              </a:rPr>
              <a:t>Lambda Expressions</a:t>
            </a:r>
            <a:r>
              <a:rPr lang="en-IE" dirty="0"/>
              <a:t> - concise syntax for anonymous function literals</a:t>
            </a:r>
          </a:p>
          <a:p>
            <a:pPr>
              <a:spcBef>
                <a:spcPts val="3700"/>
              </a:spcBef>
            </a:pPr>
            <a:r>
              <a:rPr lang="en-IE" dirty="0">
                <a:hlinkClick r:id="rId4"/>
              </a:rPr>
              <a:t>ActiveAnnotations</a:t>
            </a:r>
            <a:r>
              <a:rPr lang="en-IE" dirty="0"/>
              <a:t> </a:t>
            </a:r>
            <a:r>
              <a:rPr lang="en-IE" dirty="0" smtClean="0"/>
              <a:t>(@Accessors) - </a:t>
            </a:r>
            <a:r>
              <a:rPr lang="en-IE" dirty="0" err="1" smtClean="0"/>
              <a:t>shorthands</a:t>
            </a:r>
            <a:r>
              <a:rPr lang="en-IE" dirty="0" smtClean="0"/>
              <a:t> </a:t>
            </a:r>
            <a:r>
              <a:rPr lang="en-IE" dirty="0"/>
              <a:t>for accessing and defining getters and setter</a:t>
            </a:r>
          </a:p>
          <a:p>
            <a:pPr>
              <a:spcBef>
                <a:spcPts val="5400"/>
              </a:spcBef>
            </a:pPr>
            <a:r>
              <a:rPr lang="en-IE" dirty="0" smtClean="0">
                <a:hlinkClick r:id="rId5"/>
              </a:rPr>
              <a:t>Powerful </a:t>
            </a:r>
            <a:r>
              <a:rPr lang="en-IE" dirty="0">
                <a:hlinkClick r:id="rId5"/>
              </a:rPr>
              <a:t>switch expressions</a:t>
            </a:r>
            <a:r>
              <a:rPr lang="en-IE" dirty="0"/>
              <a:t> - type based switching with implicit </a:t>
            </a:r>
            <a:r>
              <a:rPr lang="en-IE" dirty="0" smtClean="0"/>
              <a:t>casts</a:t>
            </a:r>
          </a:p>
          <a:p>
            <a:pPr>
              <a:spcBef>
                <a:spcPts val="5400"/>
              </a:spcBef>
            </a:pPr>
            <a:r>
              <a:rPr lang="en-IE" dirty="0"/>
              <a:t>Type inference - you rarely need to write down type signatures </a:t>
            </a:r>
            <a:r>
              <a:rPr lang="en-IE" dirty="0" smtClean="0"/>
              <a:t>anymore</a:t>
            </a:r>
            <a:endParaRPr lang="en-IE" dirty="0"/>
          </a:p>
          <a:p>
            <a:pPr>
              <a:spcBef>
                <a:spcPts val="3700"/>
              </a:spcBef>
            </a:pPr>
            <a:endParaRPr lang="en-IE" dirty="0" smtClean="0"/>
          </a:p>
          <a:p>
            <a:pPr>
              <a:spcBef>
                <a:spcPts val="3700"/>
              </a:spcBef>
            </a:pPr>
            <a:endParaRPr lang="en-IE" dirty="0" smtClean="0"/>
          </a:p>
          <a:p>
            <a:pPr>
              <a:spcBef>
                <a:spcPts val="3700"/>
              </a:spcBef>
            </a:pPr>
            <a:endParaRPr dirty="0"/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56606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02431" y="4107497"/>
            <a:ext cx="5727700" cy="31188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>
                <a:solidFill>
                  <a:srgbClr val="931A68"/>
                </a:solidFill>
              </a:rPr>
              <a:t>class</a:t>
            </a:r>
            <a:r>
              <a:rPr sz="2800" dirty="0"/>
              <a:t> HelloWorld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  <a:r>
              <a:rPr sz="2800" dirty="0" err="1">
                <a:solidFill>
                  <a:srgbClr val="931A68"/>
                </a:solidFill>
              </a:rPr>
              <a:t>def</a:t>
            </a:r>
            <a:r>
              <a:rPr sz="2800" dirty="0"/>
              <a:t> </a:t>
            </a:r>
            <a:r>
              <a:rPr sz="2800" dirty="0">
                <a:solidFill>
                  <a:srgbClr val="931A68"/>
                </a:solidFill>
              </a:rPr>
              <a:t>static</a:t>
            </a:r>
            <a:r>
              <a:rPr sz="2800" dirty="0"/>
              <a:t> </a:t>
            </a:r>
            <a:r>
              <a:rPr sz="2800" dirty="0">
                <a:solidFill>
                  <a:srgbClr val="931A68"/>
                </a:solidFill>
              </a:rPr>
              <a:t>void</a:t>
            </a:r>
            <a:r>
              <a:rPr sz="2800" dirty="0"/>
              <a:t> main(String[] </a:t>
            </a:r>
            <a:r>
              <a:rPr sz="2800" dirty="0" err="1"/>
              <a:t>args</a:t>
            </a:r>
            <a:r>
              <a:rPr sz="28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{</a:t>
            </a:r>
          </a:p>
          <a:p>
            <a:pPr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800" dirty="0">
                <a:solidFill>
                  <a:srgbClr val="000000"/>
                </a:solidFill>
              </a:rPr>
              <a:t>    </a:t>
            </a:r>
            <a:r>
              <a:rPr sz="2800" dirty="0" err="1">
                <a:solidFill>
                  <a:srgbClr val="000000"/>
                </a:solidFill>
              </a:rPr>
              <a:t>println</a:t>
            </a:r>
            <a:r>
              <a:rPr sz="2800" dirty="0">
                <a:solidFill>
                  <a:srgbClr val="000000"/>
                </a:solidFill>
              </a:rPr>
              <a:t>(</a:t>
            </a:r>
            <a:r>
              <a:rPr sz="2800" dirty="0"/>
              <a:t>"Hello World"</a:t>
            </a:r>
            <a:r>
              <a:rPr sz="2800" dirty="0">
                <a:solidFill>
                  <a:srgbClr val="000000"/>
                </a:solidFill>
              </a:rPr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}</a:t>
            </a:r>
          </a:p>
        </p:txBody>
      </p:sp>
      <p:sp>
        <p:nvSpPr>
          <p:cNvPr id="287" name="Shape 287"/>
          <p:cNvSpPr/>
          <p:nvPr/>
        </p:nvSpPr>
        <p:spPr>
          <a:xfrm>
            <a:off x="6629400" y="4107498"/>
            <a:ext cx="6108700" cy="31188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>
                <a:solidFill>
                  <a:srgbClr val="931A68"/>
                </a:solidFill>
              </a:rPr>
              <a:t>public</a:t>
            </a:r>
            <a:r>
              <a:rPr sz="2800" dirty="0"/>
              <a:t> </a:t>
            </a:r>
            <a:r>
              <a:rPr sz="2800" dirty="0">
                <a:solidFill>
                  <a:srgbClr val="931A68"/>
                </a:solidFill>
              </a:rPr>
              <a:t>class</a:t>
            </a:r>
            <a:r>
              <a:rPr sz="2800" dirty="0"/>
              <a:t> HelloWorld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  <a:r>
              <a:rPr sz="2800" dirty="0">
                <a:solidFill>
                  <a:srgbClr val="931A68"/>
                </a:solidFill>
              </a:rPr>
              <a:t>public</a:t>
            </a:r>
            <a:r>
              <a:rPr sz="2800" dirty="0"/>
              <a:t> </a:t>
            </a:r>
            <a:r>
              <a:rPr sz="2800" dirty="0">
                <a:solidFill>
                  <a:srgbClr val="931A68"/>
                </a:solidFill>
              </a:rPr>
              <a:t>static</a:t>
            </a:r>
            <a:r>
              <a:rPr sz="2800" dirty="0"/>
              <a:t> </a:t>
            </a:r>
            <a:r>
              <a:rPr sz="2800" dirty="0">
                <a:solidFill>
                  <a:srgbClr val="931A68"/>
                </a:solidFill>
              </a:rPr>
              <a:t>void</a:t>
            </a:r>
            <a:r>
              <a:rPr sz="2800" dirty="0"/>
              <a:t> main(String[] </a:t>
            </a:r>
            <a:r>
              <a:rPr sz="2800" dirty="0" err="1"/>
              <a:t>args</a:t>
            </a:r>
            <a:r>
              <a:rPr sz="28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{</a:t>
            </a:r>
          </a:p>
          <a:p>
            <a:pPr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800" dirty="0">
                <a:solidFill>
                  <a:srgbClr val="000000"/>
                </a:solidFill>
              </a:rPr>
              <a:t>    </a:t>
            </a:r>
            <a:r>
              <a:rPr sz="2800" dirty="0" err="1">
                <a:solidFill>
                  <a:srgbClr val="000000"/>
                </a:solidFill>
              </a:rPr>
              <a:t>System.</a:t>
            </a:r>
            <a:r>
              <a:rPr sz="2800" dirty="0" err="1">
                <a:solidFill>
                  <a:srgbClr val="0326CC"/>
                </a:solidFill>
              </a:rPr>
              <a:t>out</a:t>
            </a:r>
            <a:r>
              <a:rPr sz="2800" dirty="0" err="1">
                <a:solidFill>
                  <a:srgbClr val="000000"/>
                </a:solidFill>
              </a:rPr>
              <a:t>.println</a:t>
            </a:r>
            <a:r>
              <a:rPr sz="2800" dirty="0">
                <a:solidFill>
                  <a:srgbClr val="000000"/>
                </a:solidFill>
              </a:rPr>
              <a:t>(</a:t>
            </a:r>
            <a:r>
              <a:rPr sz="2800" dirty="0"/>
              <a:t>"Hello World"</a:t>
            </a:r>
            <a:r>
              <a:rPr sz="2800" dirty="0">
                <a:solidFill>
                  <a:srgbClr val="000000"/>
                </a:solidFill>
              </a:rPr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}</a:t>
            </a:r>
          </a:p>
        </p:txBody>
      </p:sp>
      <p:sp>
        <p:nvSpPr>
          <p:cNvPr id="288" name="Shape 288"/>
          <p:cNvSpPr/>
          <p:nvPr/>
        </p:nvSpPr>
        <p:spPr>
          <a:xfrm>
            <a:off x="2667184" y="3187700"/>
            <a:ext cx="1398194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xtend</a:t>
            </a:r>
          </a:p>
        </p:txBody>
      </p:sp>
      <p:sp>
        <p:nvSpPr>
          <p:cNvPr id="289" name="Shape 289"/>
          <p:cNvSpPr/>
          <p:nvPr/>
        </p:nvSpPr>
        <p:spPr>
          <a:xfrm>
            <a:off x="8942764" y="3302000"/>
            <a:ext cx="1013614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java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Relevant XTend Features (for pace-console-xtend)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half" idx="1"/>
          </p:nvPr>
        </p:nvSpPr>
        <p:spPr>
          <a:xfrm>
            <a:off x="114300" y="2324100"/>
            <a:ext cx="4051300" cy="702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ts val="2700"/>
              </a:spcBef>
            </a:pPr>
            <a:r>
              <a:rPr dirty="0"/>
              <a:t>Java Interoperability</a:t>
            </a:r>
          </a:p>
          <a:p>
            <a:pPr lvl="1">
              <a:spcBef>
                <a:spcPts val="2700"/>
              </a:spcBef>
            </a:pPr>
            <a:r>
              <a:rPr dirty="0"/>
              <a:t>Type Inference</a:t>
            </a:r>
          </a:p>
          <a:p>
            <a:pPr lvl="1">
              <a:spcBef>
                <a:spcPts val="2700"/>
              </a:spcBef>
            </a:pPr>
            <a:r>
              <a:rPr dirty="0"/>
              <a:t>Conversion Rules</a:t>
            </a:r>
          </a:p>
          <a:p>
            <a:pPr>
              <a:spcBef>
                <a:spcPts val="2700"/>
              </a:spcBef>
            </a:pPr>
            <a:r>
              <a:rPr dirty="0"/>
              <a:t>Classes </a:t>
            </a:r>
          </a:p>
          <a:p>
            <a:pPr lvl="1">
              <a:spcBef>
                <a:spcPts val="2700"/>
              </a:spcBef>
            </a:pPr>
            <a:r>
              <a:rPr dirty="0"/>
              <a:t>Constructors</a:t>
            </a:r>
          </a:p>
          <a:p>
            <a:pPr lvl="1">
              <a:spcBef>
                <a:spcPts val="2700"/>
              </a:spcBef>
            </a:pPr>
            <a:r>
              <a:rPr dirty="0"/>
              <a:t>Fields </a:t>
            </a:r>
          </a:p>
          <a:p>
            <a:pPr lvl="1">
              <a:spcBef>
                <a:spcPts val="2700"/>
              </a:spcBef>
            </a:pPr>
            <a:r>
              <a:rPr dirty="0"/>
              <a:t>Methods</a:t>
            </a:r>
          </a:p>
          <a:p>
            <a:pPr lvl="1">
              <a:spcBef>
                <a:spcPts val="2700"/>
              </a:spcBef>
            </a:pPr>
            <a:r>
              <a:rPr dirty="0"/>
              <a:t>Override</a:t>
            </a:r>
          </a:p>
          <a:p>
            <a:pPr lvl="1">
              <a:spcBef>
                <a:spcPts val="2700"/>
              </a:spcBef>
            </a:pPr>
            <a:r>
              <a:rPr dirty="0"/>
              <a:t>Inferred return types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318000" y="2324100"/>
            <a:ext cx="42164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Literals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Casts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Field access &amp; method invocation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Constructor call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Lambda Expressions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If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switch Expression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return expression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8686800" y="2324100"/>
            <a:ext cx="4165600" cy="7023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66700" lvl="1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Annotations</a:t>
            </a:r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dirty="0" smtClean="0"/>
              <a:t>@Accessors</a:t>
            </a:r>
            <a:endParaRPr dirty="0"/>
          </a:p>
          <a:p>
            <a:pPr marL="711200" lvl="2" indent="-266700" defTabSz="584200">
              <a:spcBef>
                <a:spcPts val="2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@Data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3844</Words>
  <Application>Microsoft Office PowerPoint</Application>
  <PresentationFormat>Custom</PresentationFormat>
  <Paragraphs>767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ModernPortfolio</vt:lpstr>
      <vt:lpstr>Agile Software Development</vt:lpstr>
      <vt:lpstr>Xtend Programming Language</vt:lpstr>
      <vt:lpstr>Agenda</vt:lpstr>
      <vt:lpstr>PowerPoint Presentation</vt:lpstr>
      <vt:lpstr>Features (1)</vt:lpstr>
      <vt:lpstr>Features (2)</vt:lpstr>
      <vt:lpstr>Features Relevant to pacemaker-console-x</vt:lpstr>
      <vt:lpstr>Hello World</vt:lpstr>
      <vt:lpstr>Relevant XTend Features (for pace-console-xtend)</vt:lpstr>
      <vt:lpstr>Relevant XTend Features (for pace-console-xtend)</vt:lpstr>
      <vt:lpstr>Type inference</vt:lpstr>
      <vt:lpstr>Type inference</vt:lpstr>
      <vt:lpstr>Type inference</vt:lpstr>
      <vt:lpstr>Conversion Rules</vt:lpstr>
      <vt:lpstr>Relevant XTend Features (for pace-console-xtend)</vt:lpstr>
      <vt:lpstr>Classes </vt:lpstr>
      <vt:lpstr>Class Declaration</vt:lpstr>
      <vt:lpstr>Constructors</vt:lpstr>
      <vt:lpstr>Fields</vt:lpstr>
      <vt:lpstr>Methods</vt:lpstr>
      <vt:lpstr>Overriding Methods</vt:lpstr>
      <vt:lpstr>Inferred Return Types</vt:lpstr>
      <vt:lpstr>Relevant XTend Features (for pace-console-xtend)</vt:lpstr>
      <vt:lpstr>Literals</vt:lpstr>
      <vt:lpstr>Collection Literals</vt:lpstr>
      <vt:lpstr>Type Casts</vt:lpstr>
      <vt:lpstr>PowerPoint Presentation</vt:lpstr>
      <vt:lpstr>Elvis Operator</vt:lpstr>
      <vt:lpstr>Variable Declarations</vt:lpstr>
      <vt:lpstr>Typing</vt:lpstr>
      <vt:lpstr>Constructor Call</vt:lpstr>
      <vt:lpstr>Lambda Expressions (1)</vt:lpstr>
      <vt:lpstr>Lambda Expressions (2)</vt:lpstr>
      <vt:lpstr>Lambda Expressions (3)</vt:lpstr>
      <vt:lpstr>Lambda Expressions (4)</vt:lpstr>
      <vt:lpstr>PowerPoint Presentation</vt:lpstr>
      <vt:lpstr>Lambdas &amp; Collections (1)</vt:lpstr>
      <vt:lpstr>Lambdas &amp; Collections (2)</vt:lpstr>
      <vt:lpstr>Switch Expression</vt:lpstr>
      <vt:lpstr>Switch Expression- Type guards</vt:lpstr>
      <vt:lpstr>Relevant XTend Features (for pace-console-xtend)</vt:lpstr>
      <vt:lpstr>Active Annotations</vt:lpstr>
      <vt:lpstr>@Accessors</vt:lpstr>
      <vt:lpstr>@Accessors</vt:lpstr>
      <vt:lpstr>@Data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77</cp:revision>
  <dcterms:modified xsi:type="dcterms:W3CDTF">2015-11-02T14:13:42Z</dcterms:modified>
</cp:coreProperties>
</file>